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6858000" cx="12192000"/>
  <p:notesSz cx="6858000" cy="9144000"/>
  <p:embeddedFontLst>
    <p:embeddedFont>
      <p:font typeface="Geo"/>
      <p:regular r:id="rId20"/>
      <p:italic r:id="rId21"/>
    </p:embeddedFont>
    <p:embeddedFont>
      <p:font typeface="Roboto"/>
      <p:regular r:id="rId22"/>
      <p:bold r:id="rId23"/>
      <p:italic r:id="rId24"/>
      <p:boldItalic r:id="rId25"/>
    </p:embeddedFont>
    <p:embeddedFont>
      <p:font typeface="Abril Fatface"/>
      <p:regular r:id="rId26"/>
    </p:embeddedFont>
    <p:embeddedFont>
      <p:font typeface="Arvo"/>
      <p:regular r:id="rId27"/>
      <p:bold r:id="rId28"/>
      <p:italic r:id="rId29"/>
      <p:boldItalic r:id="rId30"/>
    </p:embeddedFont>
    <p:embeddedFont>
      <p:font typeface="Arial Black"/>
      <p:regular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2" roundtripDataSignature="AMtx7mhTF941sBdFIlCpO/Jh+EjOYI0T2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Geo-regular.fntdata"/><Relationship Id="rId22" Type="http://schemas.openxmlformats.org/officeDocument/2006/relationships/font" Target="fonts/Roboto-regular.fntdata"/><Relationship Id="rId21" Type="http://schemas.openxmlformats.org/officeDocument/2006/relationships/font" Target="fonts/Geo-italic.fntdata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AbrilFatface-regular.fntdata"/><Relationship Id="rId25" Type="http://schemas.openxmlformats.org/officeDocument/2006/relationships/font" Target="fonts/Roboto-boldItalic.fntdata"/><Relationship Id="rId28" Type="http://schemas.openxmlformats.org/officeDocument/2006/relationships/font" Target="fonts/Arvo-bold.fntdata"/><Relationship Id="rId27" Type="http://schemas.openxmlformats.org/officeDocument/2006/relationships/font" Target="fonts/Arvo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Arvo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ArialBlack-regular.fntdata"/><Relationship Id="rId30" Type="http://schemas.openxmlformats.org/officeDocument/2006/relationships/font" Target="fonts/Arvo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32" Type="http://customschemas.google.com/relationships/presentationmetadata" Target="meta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7"/>
          <p:cNvSpPr/>
          <p:nvPr/>
        </p:nvSpPr>
        <p:spPr>
          <a:xfrm>
            <a:off x="10059311" y="877033"/>
            <a:ext cx="1732400" cy="577200"/>
          </a:xfrm>
          <a:prstGeom prst="triangle">
            <a:avLst>
              <a:gd fmla="val 32425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7" name="Google Shape;17;p17"/>
          <p:cNvGrpSpPr/>
          <p:nvPr/>
        </p:nvGrpSpPr>
        <p:grpSpPr>
          <a:xfrm>
            <a:off x="0" y="-9451"/>
            <a:ext cx="11548531" cy="6867451"/>
            <a:chOff x="0" y="-7088"/>
            <a:chExt cx="8661398" cy="5150588"/>
          </a:xfrm>
        </p:grpSpPr>
        <p:sp>
          <p:nvSpPr>
            <p:cNvPr id="18" name="Google Shape;18;p17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17"/>
            <p:cNvSpPr/>
            <p:nvPr/>
          </p:nvSpPr>
          <p:spPr>
            <a:xfrm flipH="1" rot="10800000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0" name="Google Shape;20;p17"/>
          <p:cNvGrpSpPr/>
          <p:nvPr/>
        </p:nvGrpSpPr>
        <p:grpSpPr>
          <a:xfrm flipH="1" rot="10800000">
            <a:off x="2" y="1454351"/>
            <a:ext cx="11796668" cy="3949300"/>
            <a:chOff x="-8178042" y="-4493254"/>
            <a:chExt cx="19483597" cy="6522736"/>
          </a:xfrm>
        </p:grpSpPr>
        <p:sp>
          <p:nvSpPr>
            <p:cNvPr id="21" name="Google Shape;21;p17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22" name="Google Shape;22;p17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3" name="Google Shape;23;p17"/>
          <p:cNvGrpSpPr/>
          <p:nvPr/>
        </p:nvGrpSpPr>
        <p:grpSpPr>
          <a:xfrm>
            <a:off x="4902982" y="5704465"/>
            <a:ext cx="7307771" cy="577328"/>
            <a:chOff x="5582265" y="4646738"/>
            <a:chExt cx="5480828" cy="432996"/>
          </a:xfrm>
        </p:grpSpPr>
        <p:sp>
          <p:nvSpPr>
            <p:cNvPr id="24" name="Google Shape;24;p17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5" name="Google Shape;25;p17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6" name="Google Shape;26;p17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" name="Google Shape;27;p17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8" name="Google Shape;28;p17"/>
          <p:cNvSpPr txBox="1"/>
          <p:nvPr>
            <p:ph type="ctrTitle"/>
          </p:nvPr>
        </p:nvSpPr>
        <p:spPr>
          <a:xfrm>
            <a:off x="914400" y="1454333"/>
            <a:ext cx="7157200" cy="394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  <a:defRPr sz="64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6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82" name="Google Shape;82;p26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3" name="Google Shape;83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7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8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8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5" name="Google Shape;95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9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9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38" name="Google Shape;38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0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0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4" name="Google Shape;44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21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2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2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7" name="Google Shape;57;p22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22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9" name="Google Shape;59;p22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0" name="Google Shape;60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5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75" name="Google Shape;75;p25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6" name="Google Shape;76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5F7FC"/>
            </a:gs>
            <a:gs pos="74000">
              <a:srgbClr val="A9BEE4"/>
            </a:gs>
            <a:gs pos="83000">
              <a:srgbClr val="A9BEE4"/>
            </a:gs>
            <a:gs pos="100000">
              <a:srgbClr val="C5D3ED"/>
            </a:gs>
          </a:gsLst>
          <a:lin ang="5400000" scaled="0"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deepak484.pythonanywhere.com/" TargetMode="External"/><Relationship Id="rId4" Type="http://schemas.openxmlformats.org/officeDocument/2006/relationships/image" Target="../media/image6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2.png"/><Relationship Id="rId5" Type="http://schemas.openxmlformats.org/officeDocument/2006/relationships/image" Target="../media/image16.png"/><Relationship Id="rId6" Type="http://schemas.openxmlformats.org/officeDocument/2006/relationships/image" Target="../media/image5.png"/><Relationship Id="rId7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8.png"/><Relationship Id="rId4" Type="http://schemas.openxmlformats.org/officeDocument/2006/relationships/image" Target="../media/image14.png"/><Relationship Id="rId5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"/>
          <p:cNvSpPr txBox="1"/>
          <p:nvPr>
            <p:ph type="ctrTitle"/>
          </p:nvPr>
        </p:nvSpPr>
        <p:spPr>
          <a:xfrm>
            <a:off x="914400" y="1454333"/>
            <a:ext cx="7157200" cy="394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</a:pPr>
            <a:r>
              <a:rPr b="1" lang="en-US">
                <a:solidFill>
                  <a:schemeClr val="lt1"/>
                </a:solidFill>
              </a:rPr>
              <a:t>JOB ANALYTICS -2 </a:t>
            </a:r>
            <a:br>
              <a:rPr b="1" lang="en-US">
                <a:solidFill>
                  <a:schemeClr val="lt1"/>
                </a:solidFill>
              </a:rPr>
            </a:br>
            <a:r>
              <a:rPr b="1" lang="en-US">
                <a:solidFill>
                  <a:schemeClr val="lt1"/>
                </a:solidFill>
              </a:rPr>
              <a:t>FOR LINKEDIN JOBS</a:t>
            </a:r>
            <a:endParaRPr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0"/>
          <p:cNvSpPr txBox="1"/>
          <p:nvPr>
            <p:ph type="title"/>
          </p:nvPr>
        </p:nvSpPr>
        <p:spPr>
          <a:xfrm>
            <a:off x="415637" y="8146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b="1" lang="en-US" sz="3600">
                <a:latin typeface="Times New Roman"/>
                <a:ea typeface="Times New Roman"/>
                <a:cs typeface="Times New Roman"/>
                <a:sym typeface="Times New Roman"/>
              </a:rPr>
              <a:t>SKILL SEARCH HOME PAGE</a:t>
            </a:r>
            <a:endParaRPr/>
          </a:p>
        </p:txBody>
      </p:sp>
      <p:pic>
        <p:nvPicPr>
          <p:cNvPr id="311" name="Google Shape;311;p10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5637" y="1244384"/>
            <a:ext cx="11360726" cy="52365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6" name="Google Shape;316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1074" y="1272762"/>
            <a:ext cx="11049852" cy="5136455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11"/>
          <p:cNvSpPr txBox="1"/>
          <p:nvPr>
            <p:ph type="title"/>
          </p:nvPr>
        </p:nvSpPr>
        <p:spPr>
          <a:xfrm>
            <a:off x="415637" y="448783"/>
            <a:ext cx="10515600" cy="5909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b="1" lang="en-US" sz="3600">
                <a:latin typeface="Times New Roman"/>
                <a:ea typeface="Times New Roman"/>
                <a:cs typeface="Times New Roman"/>
                <a:sym typeface="Times New Roman"/>
              </a:rPr>
              <a:t>JOB DETAILS AS PER SKILL SEARCH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2" name="Google Shape;322;p12"/>
          <p:cNvGrpSpPr/>
          <p:nvPr/>
        </p:nvGrpSpPr>
        <p:grpSpPr>
          <a:xfrm>
            <a:off x="-39841" y="1858321"/>
            <a:ext cx="12533367" cy="5069610"/>
            <a:chOff x="-297753" y="1280257"/>
            <a:chExt cx="12533367" cy="5069610"/>
          </a:xfrm>
        </p:grpSpPr>
        <p:grpSp>
          <p:nvGrpSpPr>
            <p:cNvPr id="323" name="Google Shape;323;p12"/>
            <p:cNvGrpSpPr/>
            <p:nvPr/>
          </p:nvGrpSpPr>
          <p:grpSpPr>
            <a:xfrm>
              <a:off x="-297753" y="1280257"/>
              <a:ext cx="5061017" cy="5069610"/>
              <a:chOff x="1356236" y="500328"/>
              <a:chExt cx="5061017" cy="5069610"/>
            </a:xfrm>
          </p:grpSpPr>
          <p:grpSp>
            <p:nvGrpSpPr>
              <p:cNvPr id="324" name="Google Shape;324;p12"/>
              <p:cNvGrpSpPr/>
              <p:nvPr/>
            </p:nvGrpSpPr>
            <p:grpSpPr>
              <a:xfrm>
                <a:off x="1356236" y="500328"/>
                <a:ext cx="5061017" cy="5069610"/>
                <a:chOff x="1483355" y="1072098"/>
                <a:chExt cx="5575569" cy="5585037"/>
              </a:xfrm>
            </p:grpSpPr>
            <p:sp>
              <p:nvSpPr>
                <p:cNvPr id="325" name="Google Shape;325;p12"/>
                <p:cNvSpPr/>
                <p:nvPr/>
              </p:nvSpPr>
              <p:spPr>
                <a:xfrm rot="2751331">
                  <a:off x="3511466" y="2112408"/>
                  <a:ext cx="2333330" cy="4370893"/>
                </a:xfrm>
                <a:prstGeom prst="rect">
                  <a:avLst/>
                </a:prstGeom>
                <a:gradFill>
                  <a:gsLst>
                    <a:gs pos="0">
                      <a:srgbClr val="000000">
                        <a:alpha val="7176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6" name="Google Shape;326;p12"/>
                <p:cNvSpPr/>
                <p:nvPr/>
              </p:nvSpPr>
              <p:spPr>
                <a:xfrm rot="-2628372">
                  <a:off x="1562998" y="1724841"/>
                  <a:ext cx="2359945" cy="1178949"/>
                </a:xfrm>
                <a:custGeom>
                  <a:rect b="b" l="l" r="r" t="t"/>
                  <a:pathLst>
                    <a:path extrusionOk="0" h="1178949" w="2359945">
                      <a:moveTo>
                        <a:pt x="1130815" y="0"/>
                      </a:moveTo>
                      <a:lnTo>
                        <a:pt x="2359945" y="1178949"/>
                      </a:lnTo>
                      <a:lnTo>
                        <a:pt x="0" y="1178948"/>
                      </a:lnTo>
                      <a:lnTo>
                        <a:pt x="1130815" y="0"/>
                      </a:lnTo>
                      <a:close/>
                    </a:path>
                  </a:pathLst>
                </a:custGeom>
                <a:solidFill>
                  <a:srgbClr val="3F3F3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7" name="Google Shape;327;p12"/>
                <p:cNvSpPr/>
                <p:nvPr/>
              </p:nvSpPr>
              <p:spPr>
                <a:xfrm rot="-2628372">
                  <a:off x="2070182" y="2269325"/>
                  <a:ext cx="4461576" cy="3280736"/>
                </a:xfrm>
                <a:custGeom>
                  <a:rect b="b" l="l" r="r" t="t"/>
                  <a:pathLst>
                    <a:path extrusionOk="0" h="3280736" w="4461576">
                      <a:moveTo>
                        <a:pt x="3390729" y="1"/>
                      </a:moveTo>
                      <a:lnTo>
                        <a:pt x="4461576" y="1027129"/>
                      </a:lnTo>
                      <a:lnTo>
                        <a:pt x="2299977" y="3280736"/>
                      </a:lnTo>
                      <a:lnTo>
                        <a:pt x="0" y="1074659"/>
                      </a:lnTo>
                      <a:lnTo>
                        <a:pt x="1030784" y="0"/>
                      </a:lnTo>
                      <a:lnTo>
                        <a:pt x="3390729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2"/>
                    </a:gs>
                    <a:gs pos="100000">
                      <a:srgbClr val="C55A11"/>
                    </a:gs>
                  </a:gsLst>
                  <a:path path="circle">
                    <a:fillToRect r="100%" t="100%"/>
                  </a:path>
                  <a:tileRect b="-100%" l="-100%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8" name="Google Shape;328;p12"/>
                <p:cNvSpPr/>
                <p:nvPr/>
              </p:nvSpPr>
              <p:spPr>
                <a:xfrm rot="-2628372">
                  <a:off x="2282817" y="2406096"/>
                  <a:ext cx="3987398" cy="2932059"/>
                </a:xfrm>
                <a:custGeom>
                  <a:rect b="b" l="l" r="r" t="t"/>
                  <a:pathLst>
                    <a:path extrusionOk="0" h="3280736" w="4461576">
                      <a:moveTo>
                        <a:pt x="3390729" y="1"/>
                      </a:moveTo>
                      <a:lnTo>
                        <a:pt x="4461576" y="1027129"/>
                      </a:lnTo>
                      <a:lnTo>
                        <a:pt x="2299977" y="3280736"/>
                      </a:lnTo>
                      <a:lnTo>
                        <a:pt x="0" y="1074659"/>
                      </a:lnTo>
                      <a:lnTo>
                        <a:pt x="1030784" y="0"/>
                      </a:lnTo>
                      <a:lnTo>
                        <a:pt x="3390729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9" name="Google Shape;329;p12"/>
                <p:cNvSpPr/>
                <p:nvPr/>
              </p:nvSpPr>
              <p:spPr>
                <a:xfrm>
                  <a:off x="3496007" y="1868359"/>
                  <a:ext cx="1021840" cy="488500"/>
                </a:xfrm>
                <a:prstGeom prst="ellipse">
                  <a:avLst/>
                </a:prstGeom>
                <a:gradFill>
                  <a:gsLst>
                    <a:gs pos="0">
                      <a:srgbClr val="000000">
                        <a:alpha val="71764"/>
                      </a:srgbClr>
                    </a:gs>
                    <a:gs pos="100000">
                      <a:srgbClr val="D8D8D8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0" name="Google Shape;330;p12"/>
                <p:cNvSpPr/>
                <p:nvPr/>
              </p:nvSpPr>
              <p:spPr>
                <a:xfrm>
                  <a:off x="2041176" y="3315710"/>
                  <a:ext cx="1021840" cy="488500"/>
                </a:xfrm>
                <a:prstGeom prst="ellipse">
                  <a:avLst/>
                </a:prstGeom>
                <a:gradFill>
                  <a:gsLst>
                    <a:gs pos="0">
                      <a:srgbClr val="000000">
                        <a:alpha val="71764"/>
                      </a:srgbClr>
                    </a:gs>
                    <a:gs pos="100000">
                      <a:srgbClr val="D8D8D8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1" name="Google Shape;331;p12"/>
                <p:cNvSpPr/>
                <p:nvPr/>
              </p:nvSpPr>
              <p:spPr>
                <a:xfrm rot="8171628">
                  <a:off x="2383270" y="2572005"/>
                  <a:ext cx="2359945" cy="1178949"/>
                </a:xfrm>
                <a:custGeom>
                  <a:rect b="b" l="l" r="r" t="t"/>
                  <a:pathLst>
                    <a:path extrusionOk="0" h="1178949" w="2359945">
                      <a:moveTo>
                        <a:pt x="1130815" y="0"/>
                      </a:moveTo>
                      <a:lnTo>
                        <a:pt x="2359945" y="1178949"/>
                      </a:lnTo>
                      <a:lnTo>
                        <a:pt x="0" y="1178948"/>
                      </a:lnTo>
                      <a:lnTo>
                        <a:pt x="113081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32" name="Google Shape;332;p12"/>
              <p:cNvSpPr txBox="1"/>
              <p:nvPr/>
            </p:nvSpPr>
            <p:spPr>
              <a:xfrm>
                <a:off x="3556554" y="1778619"/>
                <a:ext cx="1605585" cy="5847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600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DATA SCRAPING</a:t>
                </a:r>
                <a:endParaRPr/>
              </a:p>
            </p:txBody>
          </p:sp>
          <p:sp>
            <p:nvSpPr>
              <p:cNvPr id="333" name="Google Shape;333;p12"/>
              <p:cNvSpPr txBox="1"/>
              <p:nvPr/>
            </p:nvSpPr>
            <p:spPr>
              <a:xfrm>
                <a:off x="2303235" y="2835937"/>
                <a:ext cx="2519537" cy="107721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>
                    <a:solidFill>
                      <a:schemeClr val="dk1"/>
                    </a:solidFill>
                    <a:latin typeface="Geo"/>
                    <a:ea typeface="Geo"/>
                    <a:cs typeface="Geo"/>
                    <a:sym typeface="Geo"/>
                  </a:rPr>
                  <a:t>Data Scraping made our lives a roller-coaster ride. SELENIUM and BEAUTIFULSOUP were new to us. So that became the biggest challenge for us.</a:t>
                </a:r>
                <a:endParaRPr sz="1400">
                  <a:solidFill>
                    <a:schemeClr val="dk1"/>
                  </a:solidFill>
                  <a:latin typeface="Geo"/>
                  <a:ea typeface="Geo"/>
                  <a:cs typeface="Geo"/>
                  <a:sym typeface="Geo"/>
                </a:endParaRPr>
              </a:p>
            </p:txBody>
          </p:sp>
          <p:sp>
            <p:nvSpPr>
              <p:cNvPr id="334" name="Google Shape;334;p12"/>
              <p:cNvSpPr txBox="1"/>
              <p:nvPr/>
            </p:nvSpPr>
            <p:spPr>
              <a:xfrm>
                <a:off x="2164262" y="1388642"/>
                <a:ext cx="823203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800">
                    <a:solidFill>
                      <a:schemeClr val="lt1"/>
                    </a:solidFill>
                    <a:latin typeface="Geo"/>
                    <a:ea typeface="Geo"/>
                    <a:cs typeface="Geo"/>
                    <a:sym typeface="Geo"/>
                  </a:rPr>
                  <a:t>01</a:t>
                </a:r>
                <a:endParaRPr/>
              </a:p>
            </p:txBody>
          </p:sp>
        </p:grpSp>
        <p:grpSp>
          <p:nvGrpSpPr>
            <p:cNvPr id="335" name="Google Shape;335;p12"/>
            <p:cNvGrpSpPr/>
            <p:nvPr/>
          </p:nvGrpSpPr>
          <p:grpSpPr>
            <a:xfrm>
              <a:off x="3444109" y="1280257"/>
              <a:ext cx="5053433" cy="5061797"/>
              <a:chOff x="1356236" y="500328"/>
              <a:chExt cx="5053433" cy="5061797"/>
            </a:xfrm>
          </p:grpSpPr>
          <p:grpSp>
            <p:nvGrpSpPr>
              <p:cNvPr id="336" name="Google Shape;336;p12"/>
              <p:cNvGrpSpPr/>
              <p:nvPr/>
            </p:nvGrpSpPr>
            <p:grpSpPr>
              <a:xfrm>
                <a:off x="1356236" y="500328"/>
                <a:ext cx="5053433" cy="5061797"/>
                <a:chOff x="1483355" y="1072098"/>
                <a:chExt cx="5567213" cy="5576429"/>
              </a:xfrm>
            </p:grpSpPr>
            <p:sp>
              <p:nvSpPr>
                <p:cNvPr id="337" name="Google Shape;337;p12"/>
                <p:cNvSpPr/>
                <p:nvPr/>
              </p:nvSpPr>
              <p:spPr>
                <a:xfrm rot="2751331">
                  <a:off x="3513286" y="2108104"/>
                  <a:ext cx="2321334" cy="4370893"/>
                </a:xfrm>
                <a:prstGeom prst="rect">
                  <a:avLst/>
                </a:prstGeom>
                <a:gradFill>
                  <a:gsLst>
                    <a:gs pos="0">
                      <a:srgbClr val="000000">
                        <a:alpha val="7176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8" name="Google Shape;338;p12"/>
                <p:cNvSpPr/>
                <p:nvPr/>
              </p:nvSpPr>
              <p:spPr>
                <a:xfrm rot="-2628372">
                  <a:off x="1562998" y="1724841"/>
                  <a:ext cx="2359945" cy="1178949"/>
                </a:xfrm>
                <a:custGeom>
                  <a:rect b="b" l="l" r="r" t="t"/>
                  <a:pathLst>
                    <a:path extrusionOk="0" h="1178949" w="2359945">
                      <a:moveTo>
                        <a:pt x="1130815" y="0"/>
                      </a:moveTo>
                      <a:lnTo>
                        <a:pt x="2359945" y="1178949"/>
                      </a:lnTo>
                      <a:lnTo>
                        <a:pt x="0" y="1178948"/>
                      </a:lnTo>
                      <a:lnTo>
                        <a:pt x="1130815" y="0"/>
                      </a:lnTo>
                      <a:close/>
                    </a:path>
                  </a:pathLst>
                </a:custGeom>
                <a:solidFill>
                  <a:srgbClr val="3F3F3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9" name="Google Shape;339;p12"/>
                <p:cNvSpPr/>
                <p:nvPr/>
              </p:nvSpPr>
              <p:spPr>
                <a:xfrm rot="-2628372">
                  <a:off x="2070182" y="2269325"/>
                  <a:ext cx="4461576" cy="3280736"/>
                </a:xfrm>
                <a:custGeom>
                  <a:rect b="b" l="l" r="r" t="t"/>
                  <a:pathLst>
                    <a:path extrusionOk="0" h="3280736" w="4461576">
                      <a:moveTo>
                        <a:pt x="3390729" y="1"/>
                      </a:moveTo>
                      <a:lnTo>
                        <a:pt x="4461576" y="1027129"/>
                      </a:lnTo>
                      <a:lnTo>
                        <a:pt x="2299977" y="3280736"/>
                      </a:lnTo>
                      <a:lnTo>
                        <a:pt x="0" y="1074659"/>
                      </a:lnTo>
                      <a:lnTo>
                        <a:pt x="1030784" y="0"/>
                      </a:lnTo>
                      <a:lnTo>
                        <a:pt x="3390729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rgbClr val="2F5496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0" name="Google Shape;340;p12"/>
                <p:cNvSpPr/>
                <p:nvPr/>
              </p:nvSpPr>
              <p:spPr>
                <a:xfrm rot="-2628372">
                  <a:off x="2282817" y="2406096"/>
                  <a:ext cx="3987398" cy="2932059"/>
                </a:xfrm>
                <a:custGeom>
                  <a:rect b="b" l="l" r="r" t="t"/>
                  <a:pathLst>
                    <a:path extrusionOk="0" h="3280736" w="4461576">
                      <a:moveTo>
                        <a:pt x="3390729" y="1"/>
                      </a:moveTo>
                      <a:lnTo>
                        <a:pt x="4461576" y="1027129"/>
                      </a:lnTo>
                      <a:lnTo>
                        <a:pt x="2299977" y="3280736"/>
                      </a:lnTo>
                      <a:lnTo>
                        <a:pt x="0" y="1074659"/>
                      </a:lnTo>
                      <a:lnTo>
                        <a:pt x="1030784" y="0"/>
                      </a:lnTo>
                      <a:lnTo>
                        <a:pt x="3390729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1" name="Google Shape;341;p12"/>
                <p:cNvSpPr/>
                <p:nvPr/>
              </p:nvSpPr>
              <p:spPr>
                <a:xfrm>
                  <a:off x="3496007" y="1868359"/>
                  <a:ext cx="1021840" cy="488500"/>
                </a:xfrm>
                <a:prstGeom prst="ellipse">
                  <a:avLst/>
                </a:prstGeom>
                <a:gradFill>
                  <a:gsLst>
                    <a:gs pos="0">
                      <a:srgbClr val="000000">
                        <a:alpha val="71764"/>
                      </a:srgbClr>
                    </a:gs>
                    <a:gs pos="100000">
                      <a:srgbClr val="D8D8D8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2" name="Google Shape;342;p12"/>
                <p:cNvSpPr/>
                <p:nvPr/>
              </p:nvSpPr>
              <p:spPr>
                <a:xfrm>
                  <a:off x="2041176" y="3315710"/>
                  <a:ext cx="1021840" cy="488500"/>
                </a:xfrm>
                <a:prstGeom prst="ellipse">
                  <a:avLst/>
                </a:prstGeom>
                <a:gradFill>
                  <a:gsLst>
                    <a:gs pos="0">
                      <a:srgbClr val="000000">
                        <a:alpha val="71764"/>
                      </a:srgbClr>
                    </a:gs>
                    <a:gs pos="100000">
                      <a:srgbClr val="D8D8D8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3" name="Google Shape;343;p12"/>
                <p:cNvSpPr/>
                <p:nvPr/>
              </p:nvSpPr>
              <p:spPr>
                <a:xfrm rot="8171628">
                  <a:off x="2383270" y="2572005"/>
                  <a:ext cx="2359945" cy="1178949"/>
                </a:xfrm>
                <a:custGeom>
                  <a:rect b="b" l="l" r="r" t="t"/>
                  <a:pathLst>
                    <a:path extrusionOk="0" h="1178949" w="2359945">
                      <a:moveTo>
                        <a:pt x="1130815" y="0"/>
                      </a:moveTo>
                      <a:lnTo>
                        <a:pt x="2359945" y="1178949"/>
                      </a:lnTo>
                      <a:lnTo>
                        <a:pt x="0" y="1178948"/>
                      </a:lnTo>
                      <a:lnTo>
                        <a:pt x="113081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44" name="Google Shape;344;p12"/>
              <p:cNvSpPr txBox="1"/>
              <p:nvPr/>
            </p:nvSpPr>
            <p:spPr>
              <a:xfrm>
                <a:off x="3570646" y="1893667"/>
                <a:ext cx="1682429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200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CONNECTING WITH SQL</a:t>
                </a:r>
                <a:endParaRPr/>
              </a:p>
            </p:txBody>
          </p:sp>
          <p:sp>
            <p:nvSpPr>
              <p:cNvPr id="345" name="Google Shape;345;p12"/>
              <p:cNvSpPr txBox="1"/>
              <p:nvPr/>
            </p:nvSpPr>
            <p:spPr>
              <a:xfrm>
                <a:off x="2321512" y="2795230"/>
                <a:ext cx="2489757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>
                    <a:solidFill>
                      <a:schemeClr val="dk1"/>
                    </a:solidFill>
                    <a:latin typeface="Geo"/>
                    <a:ea typeface="Geo"/>
                    <a:cs typeface="Geo"/>
                    <a:sym typeface="Geo"/>
                  </a:rPr>
                  <a:t>Connecting Data with SQL using SQL Alchemy Library for finding Insights.</a:t>
                </a:r>
                <a:endParaRPr sz="1400">
                  <a:solidFill>
                    <a:schemeClr val="dk1"/>
                  </a:solidFill>
                  <a:latin typeface="Geo"/>
                  <a:ea typeface="Geo"/>
                  <a:cs typeface="Geo"/>
                  <a:sym typeface="Geo"/>
                </a:endParaRPr>
              </a:p>
            </p:txBody>
          </p:sp>
          <p:sp>
            <p:nvSpPr>
              <p:cNvPr id="346" name="Google Shape;346;p12"/>
              <p:cNvSpPr txBox="1"/>
              <p:nvPr/>
            </p:nvSpPr>
            <p:spPr>
              <a:xfrm>
                <a:off x="2164262" y="1388642"/>
                <a:ext cx="823203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800">
                    <a:solidFill>
                      <a:schemeClr val="lt1"/>
                    </a:solidFill>
                    <a:latin typeface="Geo"/>
                    <a:ea typeface="Geo"/>
                    <a:cs typeface="Geo"/>
                    <a:sym typeface="Geo"/>
                  </a:rPr>
                  <a:t>02</a:t>
                </a:r>
                <a:endParaRPr/>
              </a:p>
            </p:txBody>
          </p:sp>
        </p:grpSp>
        <p:grpSp>
          <p:nvGrpSpPr>
            <p:cNvPr id="347" name="Google Shape;347;p12"/>
            <p:cNvGrpSpPr/>
            <p:nvPr/>
          </p:nvGrpSpPr>
          <p:grpSpPr>
            <a:xfrm>
              <a:off x="7185970" y="1280257"/>
              <a:ext cx="5049644" cy="5051989"/>
              <a:chOff x="1356236" y="500328"/>
              <a:chExt cx="5049644" cy="5051989"/>
            </a:xfrm>
          </p:grpSpPr>
          <p:grpSp>
            <p:nvGrpSpPr>
              <p:cNvPr id="348" name="Google Shape;348;p12"/>
              <p:cNvGrpSpPr/>
              <p:nvPr/>
            </p:nvGrpSpPr>
            <p:grpSpPr>
              <a:xfrm>
                <a:off x="1356236" y="500328"/>
                <a:ext cx="5049644" cy="5051989"/>
                <a:chOff x="1483355" y="1072098"/>
                <a:chExt cx="5563040" cy="5565623"/>
              </a:xfrm>
            </p:grpSpPr>
            <p:sp>
              <p:nvSpPr>
                <p:cNvPr id="349" name="Google Shape;349;p12"/>
                <p:cNvSpPr/>
                <p:nvPr/>
              </p:nvSpPr>
              <p:spPr>
                <a:xfrm rot="2751331">
                  <a:off x="3527970" y="2073391"/>
                  <a:ext cx="2224584" cy="4370893"/>
                </a:xfrm>
                <a:prstGeom prst="rect">
                  <a:avLst/>
                </a:prstGeom>
                <a:gradFill>
                  <a:gsLst>
                    <a:gs pos="0">
                      <a:srgbClr val="000000">
                        <a:alpha val="7176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0" name="Google Shape;350;p12"/>
                <p:cNvSpPr/>
                <p:nvPr/>
              </p:nvSpPr>
              <p:spPr>
                <a:xfrm rot="-2628372">
                  <a:off x="1562998" y="1724841"/>
                  <a:ext cx="2359945" cy="1178949"/>
                </a:xfrm>
                <a:custGeom>
                  <a:rect b="b" l="l" r="r" t="t"/>
                  <a:pathLst>
                    <a:path extrusionOk="0" h="1178949" w="2359945">
                      <a:moveTo>
                        <a:pt x="1130815" y="0"/>
                      </a:moveTo>
                      <a:lnTo>
                        <a:pt x="2359945" y="1178949"/>
                      </a:lnTo>
                      <a:lnTo>
                        <a:pt x="0" y="1178948"/>
                      </a:lnTo>
                      <a:lnTo>
                        <a:pt x="1130815" y="0"/>
                      </a:lnTo>
                      <a:close/>
                    </a:path>
                  </a:pathLst>
                </a:custGeom>
                <a:solidFill>
                  <a:srgbClr val="3F3F3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1" name="Google Shape;351;p12"/>
                <p:cNvSpPr/>
                <p:nvPr/>
              </p:nvSpPr>
              <p:spPr>
                <a:xfrm rot="-2628372">
                  <a:off x="2070182" y="2269325"/>
                  <a:ext cx="4461576" cy="3280736"/>
                </a:xfrm>
                <a:custGeom>
                  <a:rect b="b" l="l" r="r" t="t"/>
                  <a:pathLst>
                    <a:path extrusionOk="0" h="3280736" w="4461576">
                      <a:moveTo>
                        <a:pt x="3390729" y="1"/>
                      </a:moveTo>
                      <a:lnTo>
                        <a:pt x="4461576" y="1027129"/>
                      </a:lnTo>
                      <a:lnTo>
                        <a:pt x="2299977" y="3280736"/>
                      </a:lnTo>
                      <a:lnTo>
                        <a:pt x="0" y="1074659"/>
                      </a:lnTo>
                      <a:lnTo>
                        <a:pt x="1030784" y="0"/>
                      </a:lnTo>
                      <a:lnTo>
                        <a:pt x="3390729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3"/>
                    </a:gs>
                    <a:gs pos="100000">
                      <a:srgbClr val="7B7B7B"/>
                    </a:gs>
                  </a:gsLst>
                  <a:path path="circle">
                    <a:fillToRect b="100%" l="100%"/>
                  </a:path>
                  <a:tileRect r="-100%" t="-100%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2" name="Google Shape;352;p12"/>
                <p:cNvSpPr/>
                <p:nvPr/>
              </p:nvSpPr>
              <p:spPr>
                <a:xfrm rot="-2628372">
                  <a:off x="2282817" y="2406096"/>
                  <a:ext cx="3987398" cy="2932059"/>
                </a:xfrm>
                <a:custGeom>
                  <a:rect b="b" l="l" r="r" t="t"/>
                  <a:pathLst>
                    <a:path extrusionOk="0" h="3280736" w="4461576">
                      <a:moveTo>
                        <a:pt x="3390729" y="1"/>
                      </a:moveTo>
                      <a:lnTo>
                        <a:pt x="4461576" y="1027129"/>
                      </a:lnTo>
                      <a:lnTo>
                        <a:pt x="2299977" y="3280736"/>
                      </a:lnTo>
                      <a:lnTo>
                        <a:pt x="0" y="1074659"/>
                      </a:lnTo>
                      <a:lnTo>
                        <a:pt x="1030784" y="0"/>
                      </a:lnTo>
                      <a:lnTo>
                        <a:pt x="3390729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3" name="Google Shape;353;p12"/>
                <p:cNvSpPr/>
                <p:nvPr/>
              </p:nvSpPr>
              <p:spPr>
                <a:xfrm>
                  <a:off x="3496007" y="1868359"/>
                  <a:ext cx="1021840" cy="488500"/>
                </a:xfrm>
                <a:prstGeom prst="ellipse">
                  <a:avLst/>
                </a:prstGeom>
                <a:gradFill>
                  <a:gsLst>
                    <a:gs pos="0">
                      <a:srgbClr val="000000">
                        <a:alpha val="71764"/>
                      </a:srgbClr>
                    </a:gs>
                    <a:gs pos="100000">
                      <a:srgbClr val="D8D8D8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4" name="Google Shape;354;p12"/>
                <p:cNvSpPr/>
                <p:nvPr/>
              </p:nvSpPr>
              <p:spPr>
                <a:xfrm>
                  <a:off x="2041176" y="3315710"/>
                  <a:ext cx="1021840" cy="488500"/>
                </a:xfrm>
                <a:prstGeom prst="ellipse">
                  <a:avLst/>
                </a:prstGeom>
                <a:gradFill>
                  <a:gsLst>
                    <a:gs pos="0">
                      <a:srgbClr val="000000">
                        <a:alpha val="71764"/>
                      </a:srgbClr>
                    </a:gs>
                    <a:gs pos="100000">
                      <a:srgbClr val="D8D8D8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5" name="Google Shape;355;p12"/>
                <p:cNvSpPr/>
                <p:nvPr/>
              </p:nvSpPr>
              <p:spPr>
                <a:xfrm rot="8171628">
                  <a:off x="2383270" y="2572005"/>
                  <a:ext cx="2359945" cy="1178949"/>
                </a:xfrm>
                <a:custGeom>
                  <a:rect b="b" l="l" r="r" t="t"/>
                  <a:pathLst>
                    <a:path extrusionOk="0" h="1178949" w="2359945">
                      <a:moveTo>
                        <a:pt x="1130815" y="0"/>
                      </a:moveTo>
                      <a:lnTo>
                        <a:pt x="2359945" y="1178949"/>
                      </a:lnTo>
                      <a:lnTo>
                        <a:pt x="0" y="1178948"/>
                      </a:lnTo>
                      <a:lnTo>
                        <a:pt x="1130815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56" name="Google Shape;356;p12"/>
              <p:cNvSpPr txBox="1"/>
              <p:nvPr/>
            </p:nvSpPr>
            <p:spPr>
              <a:xfrm>
                <a:off x="3579276" y="1774392"/>
                <a:ext cx="1518821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600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BUILD API</a:t>
                </a:r>
                <a:endParaRPr/>
              </a:p>
            </p:txBody>
          </p:sp>
          <p:sp>
            <p:nvSpPr>
              <p:cNvPr id="357" name="Google Shape;357;p12"/>
              <p:cNvSpPr txBox="1"/>
              <p:nvPr/>
            </p:nvSpPr>
            <p:spPr>
              <a:xfrm>
                <a:off x="2423818" y="2835937"/>
                <a:ext cx="2286739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>
                    <a:solidFill>
                      <a:schemeClr val="dk1"/>
                    </a:solidFill>
                    <a:latin typeface="Geo"/>
                    <a:ea typeface="Geo"/>
                    <a:cs typeface="Geo"/>
                    <a:sym typeface="Geo"/>
                  </a:rPr>
                  <a:t>Building API using Flask and Hosting API using Local Host  with Ngrok.</a:t>
                </a:r>
                <a:endParaRPr/>
              </a:p>
            </p:txBody>
          </p:sp>
          <p:sp>
            <p:nvSpPr>
              <p:cNvPr id="358" name="Google Shape;358;p12"/>
              <p:cNvSpPr txBox="1"/>
              <p:nvPr/>
            </p:nvSpPr>
            <p:spPr>
              <a:xfrm>
                <a:off x="2164262" y="1388642"/>
                <a:ext cx="823203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800">
                    <a:solidFill>
                      <a:schemeClr val="lt1"/>
                    </a:solidFill>
                    <a:latin typeface="Geo"/>
                    <a:ea typeface="Geo"/>
                    <a:cs typeface="Geo"/>
                    <a:sym typeface="Geo"/>
                  </a:rPr>
                  <a:t>03</a:t>
                </a:r>
                <a:endParaRPr/>
              </a:p>
            </p:txBody>
          </p:sp>
        </p:grpSp>
      </p:grpSp>
      <p:sp>
        <p:nvSpPr>
          <p:cNvPr id="359" name="Google Shape;359;p12"/>
          <p:cNvSpPr txBox="1"/>
          <p:nvPr/>
        </p:nvSpPr>
        <p:spPr>
          <a:xfrm>
            <a:off x="-101206" y="934974"/>
            <a:ext cx="12080558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rPr>
              <a:t>CHALLENGES</a:t>
            </a:r>
            <a:r>
              <a:rPr lang="en-US"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rPr>
              <a:t>   FACED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4" name="Google Shape;364;p13"/>
          <p:cNvGrpSpPr/>
          <p:nvPr/>
        </p:nvGrpSpPr>
        <p:grpSpPr>
          <a:xfrm>
            <a:off x="1277145" y="1254893"/>
            <a:ext cx="8839310" cy="4733769"/>
            <a:chOff x="1714390" y="1062114"/>
            <a:chExt cx="8763220" cy="4733769"/>
          </a:xfrm>
        </p:grpSpPr>
        <p:sp>
          <p:nvSpPr>
            <p:cNvPr id="365" name="Google Shape;365;p13"/>
            <p:cNvSpPr/>
            <p:nvPr/>
          </p:nvSpPr>
          <p:spPr>
            <a:xfrm rot="10800000">
              <a:off x="1714390" y="1062114"/>
              <a:ext cx="4388293" cy="4733769"/>
            </a:xfrm>
            <a:custGeom>
              <a:rect b="b" l="l" r="r" t="t"/>
              <a:pathLst>
                <a:path extrusionOk="0" h="7219950" w="6693029">
                  <a:moveTo>
                    <a:pt x="150897" y="75535"/>
                  </a:moveTo>
                  <a:lnTo>
                    <a:pt x="60217" y="55513"/>
                  </a:lnTo>
                  <a:lnTo>
                    <a:pt x="73431" y="57683"/>
                  </a:lnTo>
                  <a:lnTo>
                    <a:pt x="150897" y="75535"/>
                  </a:lnTo>
                  <a:close/>
                  <a:moveTo>
                    <a:pt x="341248" y="124461"/>
                  </a:moveTo>
                  <a:lnTo>
                    <a:pt x="235686" y="95074"/>
                  </a:lnTo>
                  <a:lnTo>
                    <a:pt x="265433" y="101928"/>
                  </a:lnTo>
                  <a:lnTo>
                    <a:pt x="341248" y="124461"/>
                  </a:lnTo>
                  <a:close/>
                  <a:moveTo>
                    <a:pt x="5035630" y="7219950"/>
                  </a:moveTo>
                  <a:lnTo>
                    <a:pt x="6693029" y="5414963"/>
                  </a:lnTo>
                  <a:lnTo>
                    <a:pt x="5790535" y="5414962"/>
                  </a:lnTo>
                  <a:cubicBezTo>
                    <a:pt x="5724303" y="5016494"/>
                    <a:pt x="5637429" y="4633035"/>
                    <a:pt x="5531968" y="4267057"/>
                  </a:cubicBezTo>
                  <a:cubicBezTo>
                    <a:pt x="5400141" y="3809586"/>
                    <a:pt x="5239273" y="3379430"/>
                    <a:pt x="5053379" y="2981422"/>
                  </a:cubicBezTo>
                  <a:cubicBezTo>
                    <a:pt x="4867485" y="2583414"/>
                    <a:pt x="4656565" y="2217555"/>
                    <a:pt x="4424635" y="1888675"/>
                  </a:cubicBezTo>
                  <a:cubicBezTo>
                    <a:pt x="3589686" y="704707"/>
                    <a:pt x="2482447" y="0"/>
                    <a:pt x="1290280" y="0"/>
                  </a:cubicBezTo>
                  <a:lnTo>
                    <a:pt x="0" y="0"/>
                  </a:lnTo>
                  <a:lnTo>
                    <a:pt x="386422" y="137887"/>
                  </a:lnTo>
                  <a:lnTo>
                    <a:pt x="455090" y="158296"/>
                  </a:lnTo>
                  <a:cubicBezTo>
                    <a:pt x="455093" y="158297"/>
                    <a:pt x="455095" y="158298"/>
                    <a:pt x="455098" y="158299"/>
                  </a:cubicBezTo>
                  <a:lnTo>
                    <a:pt x="629131" y="221782"/>
                  </a:lnTo>
                  <a:lnTo>
                    <a:pt x="684600" y="244925"/>
                  </a:lnTo>
                  <a:lnTo>
                    <a:pt x="801564" y="295618"/>
                  </a:lnTo>
                  <a:lnTo>
                    <a:pt x="865276" y="325936"/>
                  </a:lnTo>
                  <a:lnTo>
                    <a:pt x="972969" y="380144"/>
                  </a:lnTo>
                  <a:lnTo>
                    <a:pt x="1036816" y="414338"/>
                  </a:lnTo>
                  <a:lnTo>
                    <a:pt x="1145451" y="476793"/>
                  </a:lnTo>
                  <a:lnTo>
                    <a:pt x="1203493" y="511416"/>
                  </a:lnTo>
                  <a:lnTo>
                    <a:pt x="1331149" y="594188"/>
                  </a:lnTo>
                  <a:lnTo>
                    <a:pt x="1366361" y="617390"/>
                  </a:lnTo>
                  <a:lnTo>
                    <a:pt x="1525750" y="732816"/>
                  </a:lnTo>
                  <a:lnTo>
                    <a:pt x="1567420" y="765693"/>
                  </a:lnTo>
                  <a:lnTo>
                    <a:pt x="1673331" y="850703"/>
                  </a:lnTo>
                  <a:lnTo>
                    <a:pt x="1913135" y="1064633"/>
                  </a:lnTo>
                  <a:lnTo>
                    <a:pt x="1960005" y="1110079"/>
                  </a:lnTo>
                  <a:lnTo>
                    <a:pt x="2192470" y="1351659"/>
                  </a:lnTo>
                  <a:lnTo>
                    <a:pt x="2216878" y="1379821"/>
                  </a:lnTo>
                  <a:lnTo>
                    <a:pt x="2429533" y="1635033"/>
                  </a:lnTo>
                  <a:lnTo>
                    <a:pt x="2460169" y="1673459"/>
                  </a:lnTo>
                  <a:lnTo>
                    <a:pt x="2667694" y="1959627"/>
                  </a:lnTo>
                  <a:lnTo>
                    <a:pt x="2708138" y="2019352"/>
                  </a:lnTo>
                  <a:lnTo>
                    <a:pt x="2902922" y="2327352"/>
                  </a:lnTo>
                  <a:lnTo>
                    <a:pt x="2929228" y="2373050"/>
                  </a:lnTo>
                  <a:lnTo>
                    <a:pt x="3104768" y="2691594"/>
                  </a:lnTo>
                  <a:lnTo>
                    <a:pt x="3124214" y="2728274"/>
                  </a:lnTo>
                  <a:lnTo>
                    <a:pt x="3292265" y="3079530"/>
                  </a:lnTo>
                  <a:lnTo>
                    <a:pt x="3324072" y="3150655"/>
                  </a:lnTo>
                  <a:lnTo>
                    <a:pt x="3402295" y="3340287"/>
                  </a:lnTo>
                  <a:lnTo>
                    <a:pt x="3523028" y="3649390"/>
                  </a:lnTo>
                  <a:lnTo>
                    <a:pt x="3588226" y="3834715"/>
                  </a:lnTo>
                  <a:lnTo>
                    <a:pt x="3690185" y="4152408"/>
                  </a:lnTo>
                  <a:lnTo>
                    <a:pt x="3746439" y="4342973"/>
                  </a:lnTo>
                  <a:lnTo>
                    <a:pt x="3837708" y="4699043"/>
                  </a:lnTo>
                  <a:lnTo>
                    <a:pt x="3878936" y="4869555"/>
                  </a:lnTo>
                  <a:lnTo>
                    <a:pt x="3985547" y="5414963"/>
                  </a:lnTo>
                  <a:lnTo>
                    <a:pt x="3083054" y="5414963"/>
                  </a:lnTo>
                  <a:lnTo>
                    <a:pt x="5035630" y="721995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ffectLst>
              <a:outerShdw blurRad="76200" kx="1200000" rotWithShape="0" algn="br" sy="23000">
                <a:srgbClr val="000000">
                  <a:alpha val="7843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66" name="Google Shape;366;p13"/>
            <p:cNvGrpSpPr/>
            <p:nvPr/>
          </p:nvGrpSpPr>
          <p:grpSpPr>
            <a:xfrm>
              <a:off x="2416864" y="1874180"/>
              <a:ext cx="8060746" cy="3718176"/>
              <a:chOff x="1691300" y="1874182"/>
              <a:chExt cx="8060746" cy="3718176"/>
            </a:xfrm>
          </p:grpSpPr>
          <p:sp>
            <p:nvSpPr>
              <p:cNvPr id="367" name="Google Shape;367;p13"/>
              <p:cNvSpPr/>
              <p:nvPr/>
            </p:nvSpPr>
            <p:spPr>
              <a:xfrm rot="-6987511">
                <a:off x="1034768" y="3167389"/>
                <a:ext cx="3213059" cy="523220"/>
              </a:xfrm>
              <a:prstGeom prst="rect">
                <a:avLst/>
              </a:prstGeom>
            </p:spPr>
            <p:txBody>
              <a:bodyPr>
                <a:prstTxWarp prst="textPlain"/>
              </a:bodyPr>
              <a:lstStyle/>
              <a:p>
                <a:pPr lvl="0" algn="l"/>
                <a:r>
                  <a:rPr b="0" i="0">
                    <a:ln>
                      <a:noFill/>
                    </a:ln>
                    <a:solidFill>
                      <a:schemeClr val="dk1"/>
                    </a:solidFill>
                    <a:latin typeface="Georgia"/>
                  </a:rPr>
                  <a:t>Major Leanings</a:t>
                </a:r>
              </a:p>
            </p:txBody>
          </p:sp>
          <p:sp>
            <p:nvSpPr>
              <p:cNvPr id="368" name="Google Shape;368;p13"/>
              <p:cNvSpPr/>
              <p:nvPr/>
            </p:nvSpPr>
            <p:spPr>
              <a:xfrm>
                <a:off x="4293770" y="4813938"/>
                <a:ext cx="4837562" cy="778420"/>
              </a:xfrm>
              <a:prstGeom prst="roundRect">
                <a:avLst>
                  <a:gd fmla="val 16667" name="adj"/>
                </a:avLst>
              </a:prstGeom>
              <a:solidFill>
                <a:srgbClr val="1E4E7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9" name="Google Shape;369;p13"/>
              <p:cNvSpPr/>
              <p:nvPr/>
            </p:nvSpPr>
            <p:spPr>
              <a:xfrm>
                <a:off x="3667685" y="4035518"/>
                <a:ext cx="5463648" cy="778420"/>
              </a:xfrm>
              <a:prstGeom prst="roundRect">
                <a:avLst>
                  <a:gd fmla="val 16667" name="adj"/>
                </a:avLst>
              </a:prstGeom>
              <a:solidFill>
                <a:schemeClr val="accent4"/>
              </a:solidFill>
              <a:ln>
                <a:noFill/>
              </a:ln>
              <a:effectLst>
                <a:outerShdw blurRad="50800" rotWithShape="0" algn="r" dir="108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0" name="Google Shape;370;p13"/>
              <p:cNvSpPr/>
              <p:nvPr/>
            </p:nvSpPr>
            <p:spPr>
              <a:xfrm>
                <a:off x="2952182" y="3257098"/>
                <a:ext cx="6179150" cy="778420"/>
              </a:xfrm>
              <a:prstGeom prst="roundRect">
                <a:avLst>
                  <a:gd fmla="val 16667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1" name="Google Shape;371;p13"/>
              <p:cNvSpPr/>
              <p:nvPr/>
            </p:nvSpPr>
            <p:spPr>
              <a:xfrm>
                <a:off x="2449891" y="2478677"/>
                <a:ext cx="6681442" cy="77842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2" name="Google Shape;372;p13"/>
              <p:cNvSpPr/>
              <p:nvPr/>
            </p:nvSpPr>
            <p:spPr>
              <a:xfrm>
                <a:off x="9027734" y="2478677"/>
                <a:ext cx="641762" cy="778420"/>
              </a:xfrm>
              <a:custGeom>
                <a:rect b="b" l="l" r="r" t="t"/>
                <a:pathLst>
                  <a:path extrusionOk="0" h="778420" w="641762">
                    <a:moveTo>
                      <a:pt x="0" y="0"/>
                    </a:moveTo>
                    <a:lnTo>
                      <a:pt x="512023" y="0"/>
                    </a:lnTo>
                    <a:cubicBezTo>
                      <a:pt x="583676" y="0"/>
                      <a:pt x="641762" y="58086"/>
                      <a:pt x="641762" y="129739"/>
                    </a:cubicBezTo>
                    <a:lnTo>
                      <a:pt x="641762" y="648681"/>
                    </a:lnTo>
                    <a:cubicBezTo>
                      <a:pt x="641762" y="720334"/>
                      <a:pt x="583676" y="778420"/>
                      <a:pt x="512023" y="778420"/>
                    </a:cubicBezTo>
                    <a:lnTo>
                      <a:pt x="0" y="77842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0800" rotWithShape="0" algn="r" dir="108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3" name="Google Shape;373;p13"/>
              <p:cNvSpPr/>
              <p:nvPr/>
            </p:nvSpPr>
            <p:spPr>
              <a:xfrm>
                <a:off x="9027734" y="3257097"/>
                <a:ext cx="641762" cy="778420"/>
              </a:xfrm>
              <a:custGeom>
                <a:rect b="b" l="l" r="r" t="t"/>
                <a:pathLst>
                  <a:path extrusionOk="0" h="778420" w="641762">
                    <a:moveTo>
                      <a:pt x="0" y="0"/>
                    </a:moveTo>
                    <a:lnTo>
                      <a:pt x="512023" y="0"/>
                    </a:lnTo>
                    <a:cubicBezTo>
                      <a:pt x="583676" y="0"/>
                      <a:pt x="641762" y="58086"/>
                      <a:pt x="641762" y="129739"/>
                    </a:cubicBezTo>
                    <a:lnTo>
                      <a:pt x="641762" y="648681"/>
                    </a:lnTo>
                    <a:cubicBezTo>
                      <a:pt x="641762" y="720334"/>
                      <a:pt x="583676" y="778420"/>
                      <a:pt x="512023" y="778420"/>
                    </a:cubicBezTo>
                    <a:lnTo>
                      <a:pt x="0" y="77842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0800" rotWithShape="0" algn="r" dir="108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4" name="Google Shape;374;p13"/>
              <p:cNvSpPr/>
              <p:nvPr/>
            </p:nvSpPr>
            <p:spPr>
              <a:xfrm>
                <a:off x="9027734" y="4035518"/>
                <a:ext cx="641762" cy="778420"/>
              </a:xfrm>
              <a:custGeom>
                <a:rect b="b" l="l" r="r" t="t"/>
                <a:pathLst>
                  <a:path extrusionOk="0" h="778420" w="641762">
                    <a:moveTo>
                      <a:pt x="0" y="0"/>
                    </a:moveTo>
                    <a:lnTo>
                      <a:pt x="512023" y="0"/>
                    </a:lnTo>
                    <a:cubicBezTo>
                      <a:pt x="583676" y="0"/>
                      <a:pt x="641762" y="58086"/>
                      <a:pt x="641762" y="129739"/>
                    </a:cubicBezTo>
                    <a:lnTo>
                      <a:pt x="641762" y="648681"/>
                    </a:lnTo>
                    <a:cubicBezTo>
                      <a:pt x="641762" y="720334"/>
                      <a:pt x="583676" y="778420"/>
                      <a:pt x="512023" y="778420"/>
                    </a:cubicBezTo>
                    <a:lnTo>
                      <a:pt x="0" y="77842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0800" rotWithShape="0" algn="r" dir="108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5" name="Google Shape;375;p13"/>
              <p:cNvSpPr/>
              <p:nvPr/>
            </p:nvSpPr>
            <p:spPr>
              <a:xfrm>
                <a:off x="9027734" y="4813937"/>
                <a:ext cx="641762" cy="778420"/>
              </a:xfrm>
              <a:custGeom>
                <a:rect b="b" l="l" r="r" t="t"/>
                <a:pathLst>
                  <a:path extrusionOk="0" h="778420" w="641762">
                    <a:moveTo>
                      <a:pt x="0" y="0"/>
                    </a:moveTo>
                    <a:lnTo>
                      <a:pt x="512023" y="0"/>
                    </a:lnTo>
                    <a:cubicBezTo>
                      <a:pt x="583676" y="0"/>
                      <a:pt x="641762" y="58086"/>
                      <a:pt x="641762" y="129739"/>
                    </a:cubicBezTo>
                    <a:lnTo>
                      <a:pt x="641762" y="648681"/>
                    </a:lnTo>
                    <a:cubicBezTo>
                      <a:pt x="641762" y="720334"/>
                      <a:pt x="583676" y="778420"/>
                      <a:pt x="512023" y="778420"/>
                    </a:cubicBezTo>
                    <a:lnTo>
                      <a:pt x="0" y="778420"/>
                    </a:lnTo>
                    <a:close/>
                  </a:path>
                </a:pathLst>
              </a:custGeom>
              <a:solidFill>
                <a:srgbClr val="1E4E79"/>
              </a:solidFill>
              <a:ln>
                <a:noFill/>
              </a:ln>
              <a:effectLst>
                <a:outerShdw blurRad="50800" rotWithShape="0" algn="r" dir="108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6" name="Google Shape;376;p13"/>
              <p:cNvSpPr txBox="1"/>
              <p:nvPr/>
            </p:nvSpPr>
            <p:spPr>
              <a:xfrm>
                <a:off x="3385416" y="2485677"/>
                <a:ext cx="4779335" cy="8309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lt1"/>
                    </a:solidFill>
                    <a:latin typeface="Geo"/>
                    <a:ea typeface="Geo"/>
                    <a:cs typeface="Geo"/>
                    <a:sym typeface="Geo"/>
                  </a:rPr>
                  <a:t>WEB SCRAPING: Working knowledge on Python Packages like Selenium, BeautifulSoup, Requests, Keys, Drivers, Time, etc.</a:t>
                </a:r>
                <a:endParaRPr sz="1600">
                  <a:solidFill>
                    <a:schemeClr val="lt1"/>
                  </a:solidFill>
                  <a:latin typeface="Geo"/>
                  <a:ea typeface="Geo"/>
                  <a:cs typeface="Geo"/>
                  <a:sym typeface="Geo"/>
                </a:endParaRPr>
              </a:p>
            </p:txBody>
          </p:sp>
          <p:sp>
            <p:nvSpPr>
              <p:cNvPr id="377" name="Google Shape;377;p13"/>
              <p:cNvSpPr txBox="1"/>
              <p:nvPr/>
            </p:nvSpPr>
            <p:spPr>
              <a:xfrm>
                <a:off x="4467097" y="4164191"/>
                <a:ext cx="4490907" cy="5847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lt1"/>
                    </a:solidFill>
                    <a:latin typeface="Geo"/>
                    <a:ea typeface="Geo"/>
                    <a:cs typeface="Geo"/>
                    <a:sym typeface="Geo"/>
                  </a:rPr>
                  <a:t>Building API using Flask and Hosting API using local host with Ngrok.</a:t>
                </a:r>
                <a:endParaRPr sz="1600">
                  <a:solidFill>
                    <a:schemeClr val="lt1"/>
                  </a:solidFill>
                  <a:latin typeface="Geo"/>
                  <a:ea typeface="Geo"/>
                  <a:cs typeface="Geo"/>
                  <a:sym typeface="Geo"/>
                </a:endParaRPr>
              </a:p>
            </p:txBody>
          </p:sp>
          <p:sp>
            <p:nvSpPr>
              <p:cNvPr id="378" name="Google Shape;378;p13"/>
              <p:cNvSpPr txBox="1"/>
              <p:nvPr/>
            </p:nvSpPr>
            <p:spPr>
              <a:xfrm>
                <a:off x="4093369" y="3350548"/>
                <a:ext cx="4864634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>
                    <a:solidFill>
                      <a:schemeClr val="lt1"/>
                    </a:solidFill>
                    <a:latin typeface="Geo"/>
                    <a:ea typeface="Geo"/>
                    <a:cs typeface="Geo"/>
                    <a:sym typeface="Geo"/>
                  </a:rPr>
                  <a:t>DATA CLEANING and Connecting tables by assigning PRIMARY KEY  and FOREIGN KEY with references</a:t>
                </a:r>
                <a:endParaRPr sz="1400">
                  <a:solidFill>
                    <a:schemeClr val="lt1"/>
                  </a:solidFill>
                  <a:latin typeface="Geo"/>
                  <a:ea typeface="Geo"/>
                  <a:cs typeface="Geo"/>
                  <a:sym typeface="Geo"/>
                </a:endParaRPr>
              </a:p>
            </p:txBody>
          </p:sp>
          <p:sp>
            <p:nvSpPr>
              <p:cNvPr id="379" name="Google Shape;379;p13"/>
              <p:cNvSpPr txBox="1"/>
              <p:nvPr/>
            </p:nvSpPr>
            <p:spPr>
              <a:xfrm>
                <a:off x="5974249" y="4942611"/>
                <a:ext cx="2671541" cy="5847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lt1"/>
                    </a:solidFill>
                    <a:latin typeface="Geo"/>
                    <a:ea typeface="Geo"/>
                    <a:cs typeface="Geo"/>
                    <a:sym typeface="Geo"/>
                  </a:rPr>
                  <a:t>Team Work and Handling Pressure of close Deadlines.</a:t>
                </a:r>
                <a:endParaRPr sz="1600">
                  <a:solidFill>
                    <a:schemeClr val="lt1"/>
                  </a:solidFill>
                  <a:latin typeface="Geo"/>
                  <a:ea typeface="Geo"/>
                  <a:cs typeface="Geo"/>
                  <a:sym typeface="Geo"/>
                </a:endParaRPr>
              </a:p>
            </p:txBody>
          </p:sp>
          <p:sp>
            <p:nvSpPr>
              <p:cNvPr id="380" name="Google Shape;380;p13"/>
              <p:cNvSpPr txBox="1"/>
              <p:nvPr/>
            </p:nvSpPr>
            <p:spPr>
              <a:xfrm>
                <a:off x="8945184" y="2588026"/>
                <a:ext cx="806862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800">
                    <a:solidFill>
                      <a:schemeClr val="lt1"/>
                    </a:solidFill>
                    <a:latin typeface="Geo"/>
                    <a:ea typeface="Geo"/>
                    <a:cs typeface="Geo"/>
                    <a:sym typeface="Geo"/>
                  </a:rPr>
                  <a:t>01</a:t>
                </a:r>
                <a:endParaRPr b="1" sz="2800">
                  <a:solidFill>
                    <a:schemeClr val="lt1"/>
                  </a:solidFill>
                  <a:latin typeface="Geo"/>
                  <a:ea typeface="Geo"/>
                  <a:cs typeface="Geo"/>
                  <a:sym typeface="Geo"/>
                </a:endParaRPr>
              </a:p>
            </p:txBody>
          </p:sp>
          <p:sp>
            <p:nvSpPr>
              <p:cNvPr id="381" name="Google Shape;381;p13"/>
              <p:cNvSpPr txBox="1"/>
              <p:nvPr/>
            </p:nvSpPr>
            <p:spPr>
              <a:xfrm>
                <a:off x="8945184" y="3366446"/>
                <a:ext cx="806862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800">
                    <a:solidFill>
                      <a:schemeClr val="lt1"/>
                    </a:solidFill>
                    <a:latin typeface="Geo"/>
                    <a:ea typeface="Geo"/>
                    <a:cs typeface="Geo"/>
                    <a:sym typeface="Geo"/>
                  </a:rPr>
                  <a:t>02</a:t>
                </a:r>
                <a:endParaRPr b="1" sz="2800">
                  <a:solidFill>
                    <a:schemeClr val="lt1"/>
                  </a:solidFill>
                  <a:latin typeface="Geo"/>
                  <a:ea typeface="Geo"/>
                  <a:cs typeface="Geo"/>
                  <a:sym typeface="Geo"/>
                </a:endParaRPr>
              </a:p>
            </p:txBody>
          </p:sp>
          <p:sp>
            <p:nvSpPr>
              <p:cNvPr id="382" name="Google Shape;382;p13"/>
              <p:cNvSpPr txBox="1"/>
              <p:nvPr/>
            </p:nvSpPr>
            <p:spPr>
              <a:xfrm>
                <a:off x="8945184" y="4140210"/>
                <a:ext cx="806862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800">
                    <a:solidFill>
                      <a:schemeClr val="lt1"/>
                    </a:solidFill>
                    <a:latin typeface="Geo"/>
                    <a:ea typeface="Geo"/>
                    <a:cs typeface="Geo"/>
                    <a:sym typeface="Geo"/>
                  </a:rPr>
                  <a:t>03</a:t>
                </a:r>
                <a:endParaRPr b="1" sz="2800">
                  <a:solidFill>
                    <a:schemeClr val="lt1"/>
                  </a:solidFill>
                  <a:latin typeface="Geo"/>
                  <a:ea typeface="Geo"/>
                  <a:cs typeface="Geo"/>
                  <a:sym typeface="Geo"/>
                </a:endParaRPr>
              </a:p>
            </p:txBody>
          </p:sp>
          <p:sp>
            <p:nvSpPr>
              <p:cNvPr id="383" name="Google Shape;383;p13"/>
              <p:cNvSpPr txBox="1"/>
              <p:nvPr/>
            </p:nvSpPr>
            <p:spPr>
              <a:xfrm>
                <a:off x="8945184" y="4923284"/>
                <a:ext cx="806862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800">
                    <a:solidFill>
                      <a:schemeClr val="lt1"/>
                    </a:solidFill>
                    <a:latin typeface="Geo"/>
                    <a:ea typeface="Geo"/>
                    <a:cs typeface="Geo"/>
                    <a:sym typeface="Geo"/>
                  </a:rPr>
                  <a:t>04</a:t>
                </a:r>
                <a:endParaRPr b="1" sz="2800">
                  <a:solidFill>
                    <a:schemeClr val="lt1"/>
                  </a:solidFill>
                  <a:latin typeface="Geo"/>
                  <a:ea typeface="Geo"/>
                  <a:cs typeface="Geo"/>
                  <a:sym typeface="Geo"/>
                </a:endParaRPr>
              </a:p>
            </p:txBody>
          </p:sp>
        </p:grpSp>
      </p:grpSp>
      <p:sp>
        <p:nvSpPr>
          <p:cNvPr id="384" name="Google Shape;384;p13"/>
          <p:cNvSpPr/>
          <p:nvPr/>
        </p:nvSpPr>
        <p:spPr>
          <a:xfrm>
            <a:off x="3165033" y="300786"/>
            <a:ext cx="5904180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WHAT WE ARE TAKING WITH US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AFTER THIS PROJECT?</a:t>
            </a:r>
            <a:endParaRPr/>
          </a:p>
        </p:txBody>
      </p:sp>
      <p:grpSp>
        <p:nvGrpSpPr>
          <p:cNvPr id="385" name="Google Shape;385;p13"/>
          <p:cNvGrpSpPr/>
          <p:nvPr/>
        </p:nvGrpSpPr>
        <p:grpSpPr>
          <a:xfrm>
            <a:off x="5316606" y="1200651"/>
            <a:ext cx="1558798" cy="23226"/>
            <a:chOff x="10866255" y="8448874"/>
            <a:chExt cx="2738812" cy="73150"/>
          </a:xfrm>
        </p:grpSpPr>
        <p:sp>
          <p:nvSpPr>
            <p:cNvPr id="386" name="Google Shape;386;p13"/>
            <p:cNvSpPr/>
            <p:nvPr/>
          </p:nvSpPr>
          <p:spPr>
            <a:xfrm flipH="1" rot="10800000">
              <a:off x="10866255" y="8448874"/>
              <a:ext cx="407521" cy="73150"/>
            </a:xfrm>
            <a:prstGeom prst="rect">
              <a:avLst/>
            </a:prstGeom>
            <a:solidFill>
              <a:srgbClr val="2F5496"/>
            </a:solidFill>
            <a:ln>
              <a:noFill/>
            </a:ln>
          </p:spPr>
          <p:txBody>
            <a:bodyPr anchorCtr="0" anchor="ctr" bIns="60950" lIns="121875" spcFirstLastPara="1" rIns="121875" wrap="square" tIns="609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" name="Google Shape;387;p13"/>
            <p:cNvSpPr/>
            <p:nvPr/>
          </p:nvSpPr>
          <p:spPr>
            <a:xfrm flipH="1" rot="10800000">
              <a:off x="11330497" y="8448874"/>
              <a:ext cx="407521" cy="73150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anchorCtr="0" anchor="ctr" bIns="60950" lIns="121875" spcFirstLastPara="1" rIns="121875" wrap="square" tIns="609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" name="Google Shape;388;p13"/>
            <p:cNvSpPr/>
            <p:nvPr/>
          </p:nvSpPr>
          <p:spPr>
            <a:xfrm flipH="1" rot="10800000">
              <a:off x="11809200" y="8448874"/>
              <a:ext cx="407521" cy="73150"/>
            </a:xfrm>
            <a:prstGeom prst="rect">
              <a:avLst/>
            </a:prstGeom>
            <a:solidFill>
              <a:srgbClr val="7B7B7B"/>
            </a:solidFill>
            <a:ln>
              <a:noFill/>
            </a:ln>
          </p:spPr>
          <p:txBody>
            <a:bodyPr anchorCtr="0" anchor="ctr" bIns="60950" lIns="121875" spcFirstLastPara="1" rIns="121875" wrap="square" tIns="609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9" name="Google Shape;389;p13"/>
            <p:cNvSpPr/>
            <p:nvPr/>
          </p:nvSpPr>
          <p:spPr>
            <a:xfrm flipH="1" rot="10800000">
              <a:off x="12273541" y="8448874"/>
              <a:ext cx="407521" cy="73150"/>
            </a:xfrm>
            <a:prstGeom prst="rect">
              <a:avLst/>
            </a:prstGeom>
            <a:solidFill>
              <a:srgbClr val="BF9000"/>
            </a:solidFill>
            <a:ln>
              <a:noFill/>
            </a:ln>
          </p:spPr>
          <p:txBody>
            <a:bodyPr anchorCtr="0" anchor="ctr" bIns="60950" lIns="121875" spcFirstLastPara="1" rIns="121875" wrap="square" tIns="609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0" name="Google Shape;390;p13"/>
            <p:cNvSpPr/>
            <p:nvPr/>
          </p:nvSpPr>
          <p:spPr>
            <a:xfrm flipH="1" rot="10800000">
              <a:off x="12737783" y="8448874"/>
              <a:ext cx="407521" cy="73150"/>
            </a:xfrm>
            <a:prstGeom prst="rect">
              <a:avLst/>
            </a:prstGeom>
            <a:solidFill>
              <a:srgbClr val="2E75B5"/>
            </a:solidFill>
            <a:ln>
              <a:noFill/>
            </a:ln>
          </p:spPr>
          <p:txBody>
            <a:bodyPr anchorCtr="0" anchor="ctr" bIns="60950" lIns="121875" spcFirstLastPara="1" rIns="121875" wrap="square" tIns="609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" name="Google Shape;391;p13"/>
            <p:cNvSpPr/>
            <p:nvPr/>
          </p:nvSpPr>
          <p:spPr>
            <a:xfrm flipH="1" rot="10800000">
              <a:off x="13197546" y="8448874"/>
              <a:ext cx="407521" cy="73150"/>
            </a:xfrm>
            <a:prstGeom prst="rect">
              <a:avLst/>
            </a:prstGeom>
            <a:solidFill>
              <a:srgbClr val="548135"/>
            </a:solidFill>
            <a:ln>
              <a:noFill/>
            </a:ln>
          </p:spPr>
          <p:txBody>
            <a:bodyPr anchorCtr="0" anchor="ctr" bIns="60950" lIns="121875" spcFirstLastPara="1" rIns="121875" wrap="square" tIns="609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97" name="Google Shape;397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descr="Best Any Questions PowerPoint Template For Presentation" id="398" name="Google Shape;398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99" name="Google Shape;399;p14"/>
          <p:cNvSpPr txBox="1"/>
          <p:nvPr/>
        </p:nvSpPr>
        <p:spPr>
          <a:xfrm>
            <a:off x="6313932" y="3570732"/>
            <a:ext cx="5745546" cy="5847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is the END of our Presentation.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your turn to ask us anything related to the project</a:t>
            </a:r>
            <a:endParaRPr sz="1600">
              <a:solidFill>
                <a:srgbClr val="7F7F7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id="405" name="Google Shape;405;p1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7" name="Google Shape;107;p2"/>
          <p:cNvCxnSpPr/>
          <p:nvPr/>
        </p:nvCxnSpPr>
        <p:spPr>
          <a:xfrm>
            <a:off x="7785265" y="5158898"/>
            <a:ext cx="3564835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dashDot"/>
            <a:miter lim="800000"/>
            <a:headEnd len="sm" w="sm" type="none"/>
            <a:tailEnd len="sm" w="sm" type="none"/>
          </a:ln>
        </p:spPr>
      </p:cxnSp>
      <p:sp>
        <p:nvSpPr>
          <p:cNvPr id="108" name="Google Shape;108;p2"/>
          <p:cNvSpPr txBox="1"/>
          <p:nvPr/>
        </p:nvSpPr>
        <p:spPr>
          <a:xfrm>
            <a:off x="8197082" y="2573557"/>
            <a:ext cx="3927573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0C0C0C"/>
                </a:solidFill>
                <a:latin typeface="Georgia"/>
                <a:ea typeface="Georgia"/>
                <a:cs typeface="Georgia"/>
                <a:sym typeface="Georgia"/>
              </a:rPr>
              <a:t>TEAM MEMBERS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0C0C0C"/>
                </a:solidFill>
                <a:latin typeface="Georgia"/>
                <a:ea typeface="Georgia"/>
                <a:cs typeface="Georgia"/>
                <a:sym typeface="Georgia"/>
              </a:rPr>
              <a:t>ML GROUP-</a:t>
            </a:r>
            <a:r>
              <a:rPr b="0" i="0" lang="en-US" sz="4800" u="none" cap="none" strike="noStrike">
                <a:solidFill>
                  <a:srgbClr val="0C0C0C"/>
                </a:solidFill>
                <a:latin typeface="Georgia"/>
                <a:ea typeface="Georgia"/>
                <a:cs typeface="Georgia"/>
                <a:sym typeface="Georgia"/>
              </a:rPr>
              <a:t>1</a:t>
            </a:r>
            <a:endParaRPr b="0" i="0" sz="36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grpSp>
        <p:nvGrpSpPr>
          <p:cNvPr id="109" name="Google Shape;109;p2"/>
          <p:cNvGrpSpPr/>
          <p:nvPr/>
        </p:nvGrpSpPr>
        <p:grpSpPr>
          <a:xfrm>
            <a:off x="8850263" y="4115859"/>
            <a:ext cx="2755900" cy="50800"/>
            <a:chOff x="9055100" y="4115859"/>
            <a:chExt cx="2755900" cy="50800"/>
          </a:xfrm>
        </p:grpSpPr>
        <p:cxnSp>
          <p:nvCxnSpPr>
            <p:cNvPr id="110" name="Google Shape;110;p2"/>
            <p:cNvCxnSpPr/>
            <p:nvPr/>
          </p:nvCxnSpPr>
          <p:spPr>
            <a:xfrm>
              <a:off x="9055100" y="4115859"/>
              <a:ext cx="2755900" cy="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1" name="Google Shape;111;p2"/>
            <p:cNvCxnSpPr/>
            <p:nvPr/>
          </p:nvCxnSpPr>
          <p:spPr>
            <a:xfrm>
              <a:off x="9397776" y="4166659"/>
              <a:ext cx="2070549" cy="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112" name="Google Shape;112;p2"/>
          <p:cNvGrpSpPr/>
          <p:nvPr/>
        </p:nvGrpSpPr>
        <p:grpSpPr>
          <a:xfrm>
            <a:off x="693472" y="822204"/>
            <a:ext cx="7168635" cy="4887700"/>
            <a:chOff x="2428561" y="1439562"/>
            <a:chExt cx="7901688" cy="4887700"/>
          </a:xfrm>
        </p:grpSpPr>
        <p:grpSp>
          <p:nvGrpSpPr>
            <p:cNvPr id="113" name="Google Shape;113;p2"/>
            <p:cNvGrpSpPr/>
            <p:nvPr/>
          </p:nvGrpSpPr>
          <p:grpSpPr>
            <a:xfrm>
              <a:off x="2428562" y="5344900"/>
              <a:ext cx="7901687" cy="982362"/>
              <a:chOff x="2428562" y="1439562"/>
              <a:chExt cx="7901687" cy="982362"/>
            </a:xfrm>
          </p:grpSpPr>
          <p:grpSp>
            <p:nvGrpSpPr>
              <p:cNvPr id="114" name="Google Shape;114;p2"/>
              <p:cNvGrpSpPr/>
              <p:nvPr/>
            </p:nvGrpSpPr>
            <p:grpSpPr>
              <a:xfrm>
                <a:off x="2428562" y="1439562"/>
                <a:ext cx="7901687" cy="982362"/>
                <a:chOff x="2428562" y="1031789"/>
                <a:chExt cx="7901687" cy="982362"/>
              </a:xfrm>
            </p:grpSpPr>
            <p:sp>
              <p:nvSpPr>
                <p:cNvPr id="115" name="Google Shape;115;p2"/>
                <p:cNvSpPr/>
                <p:nvPr/>
              </p:nvSpPr>
              <p:spPr>
                <a:xfrm>
                  <a:off x="3429459" y="1031789"/>
                  <a:ext cx="6900790" cy="654908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6" name="Google Shape;116;p2"/>
                <p:cNvSpPr/>
                <p:nvPr/>
              </p:nvSpPr>
              <p:spPr>
                <a:xfrm>
                  <a:off x="2428562" y="1359243"/>
                  <a:ext cx="1593103" cy="654908"/>
                </a:xfrm>
                <a:prstGeom prst="rect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7" name="Google Shape;117;p2"/>
                <p:cNvSpPr/>
                <p:nvPr/>
              </p:nvSpPr>
              <p:spPr>
                <a:xfrm>
                  <a:off x="3429459" y="1031790"/>
                  <a:ext cx="592206" cy="327454"/>
                </a:xfrm>
                <a:prstGeom prst="rtTriangle">
                  <a:avLst/>
                </a:prstGeom>
                <a:solidFill>
                  <a:srgbClr val="A8D08C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18" name="Google Shape;118;p2"/>
              <p:cNvSpPr txBox="1"/>
              <p:nvPr/>
            </p:nvSpPr>
            <p:spPr>
              <a:xfrm>
                <a:off x="2602846" y="1943629"/>
                <a:ext cx="1210821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US" sz="1200" u="none" cap="none" strike="noStrike">
                    <a:solidFill>
                      <a:schemeClr val="lt1"/>
                    </a:solidFill>
                    <a:latin typeface="Geo"/>
                    <a:ea typeface="Geo"/>
                    <a:cs typeface="Geo"/>
                    <a:sym typeface="Geo"/>
                  </a:rPr>
                  <a:t>PD15_312</a:t>
                </a:r>
                <a:endParaRPr/>
              </a:p>
            </p:txBody>
          </p:sp>
          <p:sp>
            <p:nvSpPr>
              <p:cNvPr id="119" name="Google Shape;119;p2"/>
              <p:cNvSpPr txBox="1"/>
              <p:nvPr/>
            </p:nvSpPr>
            <p:spPr>
              <a:xfrm>
                <a:off x="4890344" y="1604722"/>
                <a:ext cx="4875916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US" sz="1400" u="none" cap="none" strike="noStrike">
                    <a:solidFill>
                      <a:schemeClr val="lt1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MUHAMMED SAJID ASU</a:t>
                </a:r>
                <a:endParaRPr b="0" i="0" sz="1400" u="none" cap="none" strike="noStrike">
                  <a:solidFill>
                    <a:schemeClr val="lt1"/>
                  </a:solidFill>
                  <a:latin typeface="Geo"/>
                  <a:ea typeface="Geo"/>
                  <a:cs typeface="Geo"/>
                  <a:sym typeface="Geo"/>
                </a:endParaRPr>
              </a:p>
            </p:txBody>
          </p:sp>
        </p:grpSp>
        <p:grpSp>
          <p:nvGrpSpPr>
            <p:cNvPr id="120" name="Google Shape;120;p2"/>
            <p:cNvGrpSpPr/>
            <p:nvPr/>
          </p:nvGrpSpPr>
          <p:grpSpPr>
            <a:xfrm>
              <a:off x="2428562" y="4563834"/>
              <a:ext cx="7901687" cy="982362"/>
              <a:chOff x="2428562" y="1439562"/>
              <a:chExt cx="7901687" cy="982362"/>
            </a:xfrm>
          </p:grpSpPr>
          <p:grpSp>
            <p:nvGrpSpPr>
              <p:cNvPr id="121" name="Google Shape;121;p2"/>
              <p:cNvGrpSpPr/>
              <p:nvPr/>
            </p:nvGrpSpPr>
            <p:grpSpPr>
              <a:xfrm>
                <a:off x="2428562" y="1439562"/>
                <a:ext cx="7901687" cy="982362"/>
                <a:chOff x="2428562" y="1031789"/>
                <a:chExt cx="7901687" cy="982362"/>
              </a:xfrm>
            </p:grpSpPr>
            <p:sp>
              <p:nvSpPr>
                <p:cNvPr id="122" name="Google Shape;122;p2"/>
                <p:cNvSpPr/>
                <p:nvPr/>
              </p:nvSpPr>
              <p:spPr>
                <a:xfrm>
                  <a:off x="3429459" y="1031789"/>
                  <a:ext cx="6900790" cy="654908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3" name="Google Shape;123;p2"/>
                <p:cNvSpPr/>
                <p:nvPr/>
              </p:nvSpPr>
              <p:spPr>
                <a:xfrm>
                  <a:off x="2428562" y="1359243"/>
                  <a:ext cx="1593103" cy="654908"/>
                </a:xfrm>
                <a:prstGeom prst="rect">
                  <a:avLst/>
                </a:prstGeom>
                <a:solidFill>
                  <a:srgbClr val="7B7B7B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4" name="Google Shape;124;p2"/>
                <p:cNvSpPr/>
                <p:nvPr/>
              </p:nvSpPr>
              <p:spPr>
                <a:xfrm>
                  <a:off x="3429459" y="1031790"/>
                  <a:ext cx="592206" cy="327454"/>
                </a:xfrm>
                <a:prstGeom prst="rtTriangle">
                  <a:avLst/>
                </a:prstGeom>
                <a:solidFill>
                  <a:srgbClr val="C9C9C9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25" name="Google Shape;125;p2"/>
              <p:cNvSpPr txBox="1"/>
              <p:nvPr/>
            </p:nvSpPr>
            <p:spPr>
              <a:xfrm>
                <a:off x="2589575" y="1955969"/>
                <a:ext cx="1271073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US" sz="1200" u="none" cap="none" strike="noStrike">
                    <a:solidFill>
                      <a:schemeClr val="lt1"/>
                    </a:solidFill>
                    <a:latin typeface="Geo"/>
                    <a:ea typeface="Geo"/>
                    <a:cs typeface="Geo"/>
                    <a:sym typeface="Geo"/>
                  </a:rPr>
                  <a:t>PD15_017</a:t>
                </a:r>
                <a:endParaRPr/>
              </a:p>
            </p:txBody>
          </p:sp>
          <p:sp>
            <p:nvSpPr>
              <p:cNvPr id="126" name="Google Shape;126;p2"/>
              <p:cNvSpPr txBox="1"/>
              <p:nvPr/>
            </p:nvSpPr>
            <p:spPr>
              <a:xfrm>
                <a:off x="4890345" y="1603290"/>
                <a:ext cx="4875916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US" sz="1400" u="none" cap="none" strike="noStrike">
                    <a:solidFill>
                      <a:schemeClr val="lt1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PIYUSH RAMGIRWAR</a:t>
                </a:r>
                <a:endParaRPr b="0" i="0" sz="1400" u="none" cap="none" strike="noStrike">
                  <a:solidFill>
                    <a:schemeClr val="lt1"/>
                  </a:solidFill>
                  <a:latin typeface="Geo"/>
                  <a:ea typeface="Geo"/>
                  <a:cs typeface="Geo"/>
                  <a:sym typeface="Geo"/>
                </a:endParaRPr>
              </a:p>
            </p:txBody>
          </p:sp>
        </p:grpSp>
        <p:grpSp>
          <p:nvGrpSpPr>
            <p:cNvPr id="127" name="Google Shape;127;p2"/>
            <p:cNvGrpSpPr/>
            <p:nvPr/>
          </p:nvGrpSpPr>
          <p:grpSpPr>
            <a:xfrm>
              <a:off x="2428561" y="3782764"/>
              <a:ext cx="7901688" cy="982364"/>
              <a:chOff x="2428561" y="1439560"/>
              <a:chExt cx="7901688" cy="982364"/>
            </a:xfrm>
          </p:grpSpPr>
          <p:grpSp>
            <p:nvGrpSpPr>
              <p:cNvPr id="128" name="Google Shape;128;p2"/>
              <p:cNvGrpSpPr/>
              <p:nvPr/>
            </p:nvGrpSpPr>
            <p:grpSpPr>
              <a:xfrm>
                <a:off x="2428561" y="1439560"/>
                <a:ext cx="7901688" cy="982364"/>
                <a:chOff x="2428561" y="1031787"/>
                <a:chExt cx="7901688" cy="982364"/>
              </a:xfrm>
            </p:grpSpPr>
            <p:sp>
              <p:nvSpPr>
                <p:cNvPr id="129" name="Google Shape;129;p2"/>
                <p:cNvSpPr/>
                <p:nvPr/>
              </p:nvSpPr>
              <p:spPr>
                <a:xfrm>
                  <a:off x="3429459" y="1031787"/>
                  <a:ext cx="6900790" cy="654908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0" name="Google Shape;130;p2"/>
                <p:cNvSpPr/>
                <p:nvPr/>
              </p:nvSpPr>
              <p:spPr>
                <a:xfrm>
                  <a:off x="2428561" y="1359243"/>
                  <a:ext cx="1593103" cy="654908"/>
                </a:xfrm>
                <a:prstGeom prst="rect">
                  <a:avLst/>
                </a:prstGeom>
                <a:solidFill>
                  <a:srgbClr val="2F549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1" name="Google Shape;131;p2"/>
                <p:cNvSpPr/>
                <p:nvPr/>
              </p:nvSpPr>
              <p:spPr>
                <a:xfrm>
                  <a:off x="3429459" y="1031790"/>
                  <a:ext cx="592206" cy="327454"/>
                </a:xfrm>
                <a:prstGeom prst="rtTriangle">
                  <a:avLst/>
                </a:prstGeom>
                <a:solidFill>
                  <a:srgbClr val="8DA9DB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32" name="Google Shape;132;p2"/>
              <p:cNvSpPr txBox="1"/>
              <p:nvPr/>
            </p:nvSpPr>
            <p:spPr>
              <a:xfrm>
                <a:off x="2625781" y="1955969"/>
                <a:ext cx="1135616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US" sz="1200" u="none" cap="none" strike="noStrike">
                    <a:solidFill>
                      <a:schemeClr val="lt1"/>
                    </a:solidFill>
                    <a:latin typeface="Geo"/>
                    <a:ea typeface="Geo"/>
                    <a:cs typeface="Geo"/>
                    <a:sym typeface="Geo"/>
                  </a:rPr>
                  <a:t>PD15_032</a:t>
                </a:r>
                <a:endParaRPr/>
              </a:p>
            </p:txBody>
          </p:sp>
          <p:sp>
            <p:nvSpPr>
              <p:cNvPr id="133" name="Google Shape;133;p2"/>
              <p:cNvSpPr txBox="1"/>
              <p:nvPr/>
            </p:nvSpPr>
            <p:spPr>
              <a:xfrm>
                <a:off x="4890345" y="1638019"/>
                <a:ext cx="4875916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US" sz="1400" u="none" cap="none" strike="noStrike">
                    <a:solidFill>
                      <a:schemeClr val="lt1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ABHISHEK RANJAN</a:t>
                </a:r>
                <a:endParaRPr b="0" i="0" sz="1400" u="none" cap="none" strike="noStrike">
                  <a:solidFill>
                    <a:schemeClr val="lt1"/>
                  </a:solidFill>
                  <a:latin typeface="Geo"/>
                  <a:ea typeface="Geo"/>
                  <a:cs typeface="Geo"/>
                  <a:sym typeface="Geo"/>
                </a:endParaRPr>
              </a:p>
            </p:txBody>
          </p:sp>
        </p:grpSp>
        <p:grpSp>
          <p:nvGrpSpPr>
            <p:cNvPr id="134" name="Google Shape;134;p2"/>
            <p:cNvGrpSpPr/>
            <p:nvPr/>
          </p:nvGrpSpPr>
          <p:grpSpPr>
            <a:xfrm>
              <a:off x="2428562" y="3001698"/>
              <a:ext cx="7901687" cy="982362"/>
              <a:chOff x="2428562" y="1439562"/>
              <a:chExt cx="7901687" cy="982362"/>
            </a:xfrm>
          </p:grpSpPr>
          <p:grpSp>
            <p:nvGrpSpPr>
              <p:cNvPr id="135" name="Google Shape;135;p2"/>
              <p:cNvGrpSpPr/>
              <p:nvPr/>
            </p:nvGrpSpPr>
            <p:grpSpPr>
              <a:xfrm>
                <a:off x="2428562" y="1439562"/>
                <a:ext cx="7901687" cy="982362"/>
                <a:chOff x="2428562" y="1031789"/>
                <a:chExt cx="7901687" cy="982362"/>
              </a:xfrm>
            </p:grpSpPr>
            <p:sp>
              <p:nvSpPr>
                <p:cNvPr id="136" name="Google Shape;136;p2"/>
                <p:cNvSpPr/>
                <p:nvPr/>
              </p:nvSpPr>
              <p:spPr>
                <a:xfrm>
                  <a:off x="3429459" y="1031789"/>
                  <a:ext cx="6900790" cy="654908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7" name="Google Shape;137;p2"/>
                <p:cNvSpPr/>
                <p:nvPr/>
              </p:nvSpPr>
              <p:spPr>
                <a:xfrm>
                  <a:off x="2428562" y="1359243"/>
                  <a:ext cx="1593103" cy="654908"/>
                </a:xfrm>
                <a:prstGeom prst="rect">
                  <a:avLst/>
                </a:prstGeom>
                <a:solidFill>
                  <a:srgbClr val="BF900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8" name="Google Shape;138;p2"/>
                <p:cNvSpPr/>
                <p:nvPr/>
              </p:nvSpPr>
              <p:spPr>
                <a:xfrm>
                  <a:off x="3429459" y="1031790"/>
                  <a:ext cx="592206" cy="327454"/>
                </a:xfrm>
                <a:prstGeom prst="rtTriangle">
                  <a:avLst/>
                </a:prstGeom>
                <a:solidFill>
                  <a:srgbClr val="FFD96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39" name="Google Shape;139;p2"/>
              <p:cNvSpPr txBox="1"/>
              <p:nvPr/>
            </p:nvSpPr>
            <p:spPr>
              <a:xfrm>
                <a:off x="2565530" y="1977906"/>
                <a:ext cx="1248137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US" sz="1200" u="none" cap="none" strike="noStrike">
                    <a:solidFill>
                      <a:schemeClr val="lt1"/>
                    </a:solidFill>
                    <a:latin typeface="Geo"/>
                    <a:ea typeface="Geo"/>
                    <a:cs typeface="Geo"/>
                    <a:sym typeface="Geo"/>
                  </a:rPr>
                  <a:t>PD15_286</a:t>
                </a:r>
                <a:endParaRPr/>
              </a:p>
            </p:txBody>
          </p:sp>
          <p:sp>
            <p:nvSpPr>
              <p:cNvPr id="140" name="Google Shape;140;p2"/>
              <p:cNvSpPr txBox="1"/>
              <p:nvPr/>
            </p:nvSpPr>
            <p:spPr>
              <a:xfrm>
                <a:off x="4890345" y="1640856"/>
                <a:ext cx="4875916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US" sz="1400" u="none" cap="none" strike="noStrike">
                    <a:solidFill>
                      <a:schemeClr val="lt1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DEEPAK KUMAR VERMA</a:t>
                </a:r>
                <a:endParaRPr b="0" i="0" sz="1400" u="none" cap="none" strike="noStrike">
                  <a:solidFill>
                    <a:schemeClr val="lt1"/>
                  </a:solidFill>
                  <a:latin typeface="Geo"/>
                  <a:ea typeface="Geo"/>
                  <a:cs typeface="Geo"/>
                  <a:sym typeface="Geo"/>
                </a:endParaRPr>
              </a:p>
            </p:txBody>
          </p:sp>
        </p:grpSp>
        <p:grpSp>
          <p:nvGrpSpPr>
            <p:cNvPr id="141" name="Google Shape;141;p2"/>
            <p:cNvGrpSpPr/>
            <p:nvPr/>
          </p:nvGrpSpPr>
          <p:grpSpPr>
            <a:xfrm>
              <a:off x="2428562" y="2220630"/>
              <a:ext cx="7901687" cy="982362"/>
              <a:chOff x="2428562" y="1439562"/>
              <a:chExt cx="7901687" cy="982362"/>
            </a:xfrm>
          </p:grpSpPr>
          <p:grpSp>
            <p:nvGrpSpPr>
              <p:cNvPr id="142" name="Google Shape;142;p2"/>
              <p:cNvGrpSpPr/>
              <p:nvPr/>
            </p:nvGrpSpPr>
            <p:grpSpPr>
              <a:xfrm>
                <a:off x="2428562" y="1439562"/>
                <a:ext cx="7901687" cy="982362"/>
                <a:chOff x="2428562" y="1031789"/>
                <a:chExt cx="7901687" cy="982362"/>
              </a:xfrm>
            </p:grpSpPr>
            <p:sp>
              <p:nvSpPr>
                <p:cNvPr id="143" name="Google Shape;143;p2"/>
                <p:cNvSpPr/>
                <p:nvPr/>
              </p:nvSpPr>
              <p:spPr>
                <a:xfrm>
                  <a:off x="3429459" y="1031789"/>
                  <a:ext cx="6900790" cy="654908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4" name="Google Shape;144;p2"/>
                <p:cNvSpPr/>
                <p:nvPr/>
              </p:nvSpPr>
              <p:spPr>
                <a:xfrm>
                  <a:off x="2428562" y="1359243"/>
                  <a:ext cx="1593103" cy="654908"/>
                </a:xfrm>
                <a:prstGeom prst="rect">
                  <a:avLst/>
                </a:prstGeom>
                <a:solidFill>
                  <a:srgbClr val="C55A1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5" name="Google Shape;145;p2"/>
                <p:cNvSpPr/>
                <p:nvPr/>
              </p:nvSpPr>
              <p:spPr>
                <a:xfrm>
                  <a:off x="3429459" y="1031790"/>
                  <a:ext cx="592206" cy="327454"/>
                </a:xfrm>
                <a:prstGeom prst="rtTriangle">
                  <a:avLst/>
                </a:prstGeom>
                <a:solidFill>
                  <a:srgbClr val="F4B08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46" name="Google Shape;146;p2"/>
              <p:cNvSpPr txBox="1"/>
              <p:nvPr/>
            </p:nvSpPr>
            <p:spPr>
              <a:xfrm>
                <a:off x="2602846" y="1974403"/>
                <a:ext cx="1121236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US" sz="1200" u="none" cap="none" strike="noStrike">
                    <a:solidFill>
                      <a:schemeClr val="lt1"/>
                    </a:solidFill>
                    <a:latin typeface="Geo"/>
                    <a:ea typeface="Geo"/>
                    <a:cs typeface="Geo"/>
                    <a:sym typeface="Geo"/>
                  </a:rPr>
                  <a:t>PD15_336</a:t>
                </a:r>
                <a:endParaRPr/>
              </a:p>
            </p:txBody>
          </p:sp>
          <p:sp>
            <p:nvSpPr>
              <p:cNvPr id="147" name="Google Shape;147;p2"/>
              <p:cNvSpPr txBox="1"/>
              <p:nvPr/>
            </p:nvSpPr>
            <p:spPr>
              <a:xfrm>
                <a:off x="4890346" y="1691558"/>
                <a:ext cx="4875916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US" sz="1400" u="none" cap="none" strike="noStrike">
                    <a:solidFill>
                      <a:schemeClr val="lt1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NIKHIL MOGRE</a:t>
                </a:r>
                <a:endParaRPr b="0" i="0" sz="1400" u="none" cap="none" strike="noStrike">
                  <a:solidFill>
                    <a:schemeClr val="lt1"/>
                  </a:solidFill>
                  <a:latin typeface="Geo"/>
                  <a:ea typeface="Geo"/>
                  <a:cs typeface="Geo"/>
                  <a:sym typeface="Geo"/>
                </a:endParaRPr>
              </a:p>
            </p:txBody>
          </p:sp>
        </p:grpSp>
        <p:grpSp>
          <p:nvGrpSpPr>
            <p:cNvPr id="148" name="Google Shape;148;p2"/>
            <p:cNvGrpSpPr/>
            <p:nvPr/>
          </p:nvGrpSpPr>
          <p:grpSpPr>
            <a:xfrm>
              <a:off x="2428562" y="1439562"/>
              <a:ext cx="7901687" cy="982362"/>
              <a:chOff x="2428562" y="1439562"/>
              <a:chExt cx="7901687" cy="982362"/>
            </a:xfrm>
          </p:grpSpPr>
          <p:grpSp>
            <p:nvGrpSpPr>
              <p:cNvPr id="149" name="Google Shape;149;p2"/>
              <p:cNvGrpSpPr/>
              <p:nvPr/>
            </p:nvGrpSpPr>
            <p:grpSpPr>
              <a:xfrm>
                <a:off x="2428562" y="1439562"/>
                <a:ext cx="7901687" cy="982362"/>
                <a:chOff x="2428562" y="1031789"/>
                <a:chExt cx="7901687" cy="982362"/>
              </a:xfrm>
            </p:grpSpPr>
            <p:sp>
              <p:nvSpPr>
                <p:cNvPr id="150" name="Google Shape;150;p2"/>
                <p:cNvSpPr/>
                <p:nvPr/>
              </p:nvSpPr>
              <p:spPr>
                <a:xfrm>
                  <a:off x="3429459" y="1031789"/>
                  <a:ext cx="6900790" cy="654908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1" name="Google Shape;151;p2"/>
                <p:cNvSpPr/>
                <p:nvPr/>
              </p:nvSpPr>
              <p:spPr>
                <a:xfrm>
                  <a:off x="2428562" y="1359243"/>
                  <a:ext cx="1593103" cy="654908"/>
                </a:xfrm>
                <a:prstGeom prst="rect">
                  <a:avLst/>
                </a:prstGeom>
                <a:solidFill>
                  <a:srgbClr val="2E75B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2" name="Google Shape;152;p2"/>
                <p:cNvSpPr/>
                <p:nvPr/>
              </p:nvSpPr>
              <p:spPr>
                <a:xfrm>
                  <a:off x="3429459" y="1031790"/>
                  <a:ext cx="592206" cy="327454"/>
                </a:xfrm>
                <a:prstGeom prst="rtTriangle">
                  <a:avLst/>
                </a:prstGeom>
                <a:solidFill>
                  <a:srgbClr val="9CC2E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53" name="Google Shape;153;p2"/>
              <p:cNvSpPr txBox="1"/>
              <p:nvPr/>
            </p:nvSpPr>
            <p:spPr>
              <a:xfrm>
                <a:off x="2513261" y="1957890"/>
                <a:ext cx="1360659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US" sz="1200" u="none" cap="none" strike="noStrike">
                    <a:solidFill>
                      <a:schemeClr val="lt1"/>
                    </a:solidFill>
                    <a:latin typeface="Geo"/>
                    <a:ea typeface="Geo"/>
                    <a:cs typeface="Geo"/>
                    <a:sym typeface="Geo"/>
                  </a:rPr>
                  <a:t>PD15_079</a:t>
                </a:r>
                <a:endParaRPr/>
              </a:p>
            </p:txBody>
          </p:sp>
          <p:sp>
            <p:nvSpPr>
              <p:cNvPr id="154" name="Google Shape;154;p2"/>
              <p:cNvSpPr txBox="1"/>
              <p:nvPr/>
            </p:nvSpPr>
            <p:spPr>
              <a:xfrm>
                <a:off x="4890343" y="1629981"/>
                <a:ext cx="4875916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US" sz="1400" u="none" cap="none" strike="noStrike">
                    <a:solidFill>
                      <a:schemeClr val="lt1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SACHIN KUMAR</a:t>
                </a:r>
                <a:endParaRPr b="0" i="0" sz="1400" u="none" cap="none" strike="noStrike">
                  <a:solidFill>
                    <a:schemeClr val="lt1"/>
                  </a:solidFill>
                  <a:latin typeface="Geo"/>
                  <a:ea typeface="Geo"/>
                  <a:cs typeface="Geo"/>
                  <a:sym typeface="Geo"/>
                </a:endParaRPr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"/>
          <p:cNvSpPr txBox="1"/>
          <p:nvPr/>
        </p:nvSpPr>
        <p:spPr>
          <a:xfrm>
            <a:off x="0" y="287936"/>
            <a:ext cx="1219200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WHAT’S COMING?</a:t>
            </a:r>
            <a:endParaRPr/>
          </a:p>
        </p:txBody>
      </p:sp>
      <p:grpSp>
        <p:nvGrpSpPr>
          <p:cNvPr id="160" name="Google Shape;160;p3"/>
          <p:cNvGrpSpPr/>
          <p:nvPr/>
        </p:nvGrpSpPr>
        <p:grpSpPr>
          <a:xfrm>
            <a:off x="2093546" y="1179630"/>
            <a:ext cx="8128000" cy="5362200"/>
            <a:chOff x="0" y="28233"/>
            <a:chExt cx="8128000" cy="5362200"/>
          </a:xfrm>
        </p:grpSpPr>
        <p:sp>
          <p:nvSpPr>
            <p:cNvPr id="161" name="Google Shape;161;p3"/>
            <p:cNvSpPr/>
            <p:nvPr/>
          </p:nvSpPr>
          <p:spPr>
            <a:xfrm>
              <a:off x="0" y="249633"/>
              <a:ext cx="8128000" cy="3780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rgbClr val="4372C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406400" y="28233"/>
              <a:ext cx="5689600" cy="442800"/>
            </a:xfrm>
            <a:prstGeom prst="roundRect">
              <a:avLst>
                <a:gd fmla="val 16667" name="adj"/>
              </a:avLst>
            </a:prstGeom>
            <a:solidFill>
              <a:srgbClr val="2E75B5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3"/>
            <p:cNvSpPr txBox="1"/>
            <p:nvPr/>
          </p:nvSpPr>
          <p:spPr>
            <a:xfrm>
              <a:off x="428016" y="49849"/>
              <a:ext cx="5646368" cy="39956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215050" spcFirstLastPara="1" rIns="21505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Georgia"/>
                <a:buNone/>
              </a:pPr>
              <a:r>
                <a:rPr b="0" i="0" lang="en-US" sz="1500" u="none" cap="none" strike="noStrike">
                  <a:solidFill>
                    <a:schemeClr val="lt1"/>
                  </a:solidFill>
                  <a:latin typeface="Georgia"/>
                  <a:ea typeface="Georgia"/>
                  <a:cs typeface="Georgia"/>
                  <a:sym typeface="Georgia"/>
                </a:rPr>
                <a:t>INTRODUCTION</a:t>
              </a: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0" y="930033"/>
              <a:ext cx="8128000" cy="3780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rgbClr val="4372C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406400" y="708633"/>
              <a:ext cx="5689600" cy="442800"/>
            </a:xfrm>
            <a:prstGeom prst="roundRect">
              <a:avLst>
                <a:gd fmla="val 16667" name="adj"/>
              </a:avLst>
            </a:prstGeom>
            <a:solidFill>
              <a:srgbClr val="2E75B5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3"/>
            <p:cNvSpPr txBox="1"/>
            <p:nvPr/>
          </p:nvSpPr>
          <p:spPr>
            <a:xfrm>
              <a:off x="428016" y="730249"/>
              <a:ext cx="5646368" cy="39956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215050" spcFirstLastPara="1" rIns="21505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Georgia"/>
                <a:buNone/>
              </a:pPr>
              <a:r>
                <a:rPr b="0" i="0" lang="en-US" sz="1500" u="none" cap="none" strike="noStrike">
                  <a:solidFill>
                    <a:schemeClr val="lt1"/>
                  </a:solidFill>
                  <a:latin typeface="Georgia"/>
                  <a:ea typeface="Georgia"/>
                  <a:cs typeface="Georgia"/>
                  <a:sym typeface="Georgia"/>
                </a:rPr>
                <a:t>WEB SCRAPING</a:t>
              </a:r>
              <a:endParaRPr/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0" y="1610433"/>
              <a:ext cx="8128000" cy="3780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rgbClr val="4372C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406400" y="1389033"/>
              <a:ext cx="5689600" cy="442800"/>
            </a:xfrm>
            <a:prstGeom prst="roundRect">
              <a:avLst>
                <a:gd fmla="val 16667" name="adj"/>
              </a:avLst>
            </a:prstGeom>
            <a:solidFill>
              <a:srgbClr val="2E75B5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3"/>
            <p:cNvSpPr txBox="1"/>
            <p:nvPr/>
          </p:nvSpPr>
          <p:spPr>
            <a:xfrm>
              <a:off x="428016" y="1410649"/>
              <a:ext cx="5646368" cy="39956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215050" spcFirstLastPara="1" rIns="21505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Georgia"/>
                <a:buNone/>
              </a:pPr>
              <a:r>
                <a:rPr b="0" i="0" lang="en-US" sz="1500" u="none" cap="none" strike="noStrike">
                  <a:solidFill>
                    <a:schemeClr val="lt1"/>
                  </a:solidFill>
                  <a:latin typeface="Georgia"/>
                  <a:ea typeface="Georgia"/>
                  <a:cs typeface="Georgia"/>
                  <a:sym typeface="Georgia"/>
                </a:rPr>
                <a:t>TOOLS USED</a:t>
              </a:r>
              <a:endParaRPr/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0" y="2290833"/>
              <a:ext cx="8128000" cy="3780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rgbClr val="4372C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3"/>
            <p:cNvSpPr/>
            <p:nvPr/>
          </p:nvSpPr>
          <p:spPr>
            <a:xfrm>
              <a:off x="406400" y="2069433"/>
              <a:ext cx="5689600" cy="442800"/>
            </a:xfrm>
            <a:prstGeom prst="roundRect">
              <a:avLst>
                <a:gd fmla="val 16667" name="adj"/>
              </a:avLst>
            </a:prstGeom>
            <a:solidFill>
              <a:srgbClr val="2E75B5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3"/>
            <p:cNvSpPr txBox="1"/>
            <p:nvPr/>
          </p:nvSpPr>
          <p:spPr>
            <a:xfrm>
              <a:off x="428016" y="2091049"/>
              <a:ext cx="5646368" cy="39956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215050" spcFirstLastPara="1" rIns="21505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Georgia"/>
                <a:buNone/>
              </a:pPr>
              <a:r>
                <a:rPr b="0" i="0" lang="en-US" sz="1500" u="none" cap="none" strike="noStrike">
                  <a:solidFill>
                    <a:schemeClr val="lt1"/>
                  </a:solidFill>
                  <a:latin typeface="Georgia"/>
                  <a:ea typeface="Georgia"/>
                  <a:cs typeface="Georgia"/>
                  <a:sym typeface="Georgia"/>
                </a:rPr>
                <a:t>INSIGHTS </a:t>
              </a:r>
              <a:endParaRPr/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0" y="2971233"/>
              <a:ext cx="8128000" cy="3780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rgbClr val="4372C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406400" y="2749833"/>
              <a:ext cx="5689600" cy="442800"/>
            </a:xfrm>
            <a:prstGeom prst="roundRect">
              <a:avLst>
                <a:gd fmla="val 16667" name="adj"/>
              </a:avLst>
            </a:prstGeom>
            <a:solidFill>
              <a:srgbClr val="2E75B5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3"/>
            <p:cNvSpPr txBox="1"/>
            <p:nvPr/>
          </p:nvSpPr>
          <p:spPr>
            <a:xfrm>
              <a:off x="428016" y="2771449"/>
              <a:ext cx="5646368" cy="39956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215050" spcFirstLastPara="1" rIns="21505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Georgia"/>
                <a:buNone/>
              </a:pPr>
              <a:r>
                <a:rPr b="0" i="0" lang="en-US" sz="1500" u="none" cap="none" strike="noStrike">
                  <a:solidFill>
                    <a:schemeClr val="lt1"/>
                  </a:solidFill>
                  <a:latin typeface="Georgia"/>
                  <a:ea typeface="Georgia"/>
                  <a:cs typeface="Georgia"/>
                  <a:sym typeface="Georgia"/>
                </a:rPr>
                <a:t>DASHBOARD</a:t>
              </a:r>
              <a:endParaRPr/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0" y="3651633"/>
              <a:ext cx="8128000" cy="3780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rgbClr val="4372C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406400" y="3430233"/>
              <a:ext cx="5689600" cy="442800"/>
            </a:xfrm>
            <a:prstGeom prst="roundRect">
              <a:avLst>
                <a:gd fmla="val 16667" name="adj"/>
              </a:avLst>
            </a:prstGeom>
            <a:solidFill>
              <a:srgbClr val="2E75B5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3"/>
            <p:cNvSpPr txBox="1"/>
            <p:nvPr/>
          </p:nvSpPr>
          <p:spPr>
            <a:xfrm>
              <a:off x="428016" y="3451849"/>
              <a:ext cx="5646368" cy="39956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215050" spcFirstLastPara="1" rIns="21505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Georgia"/>
                <a:buNone/>
              </a:pPr>
              <a:r>
                <a:rPr b="0" i="0" lang="en-US" sz="1500" u="none" cap="none" strike="noStrike">
                  <a:solidFill>
                    <a:schemeClr val="lt1"/>
                  </a:solidFill>
                  <a:latin typeface="Georgia"/>
                  <a:ea typeface="Georgia"/>
                  <a:cs typeface="Georgia"/>
                  <a:sym typeface="Georgia"/>
                </a:rPr>
                <a:t>DEPLOYMENT </a:t>
              </a:r>
              <a:endParaRPr/>
            </a:p>
          </p:txBody>
        </p:sp>
        <p:sp>
          <p:nvSpPr>
            <p:cNvPr id="179" name="Google Shape;179;p3"/>
            <p:cNvSpPr/>
            <p:nvPr/>
          </p:nvSpPr>
          <p:spPr>
            <a:xfrm>
              <a:off x="0" y="4332033"/>
              <a:ext cx="8128000" cy="3780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rgbClr val="4372C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406400" y="4110633"/>
              <a:ext cx="5689600" cy="442800"/>
            </a:xfrm>
            <a:prstGeom prst="roundRect">
              <a:avLst>
                <a:gd fmla="val 16667" name="adj"/>
              </a:avLst>
            </a:prstGeom>
            <a:solidFill>
              <a:srgbClr val="2E75B5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3"/>
            <p:cNvSpPr txBox="1"/>
            <p:nvPr/>
          </p:nvSpPr>
          <p:spPr>
            <a:xfrm>
              <a:off x="428016" y="4132249"/>
              <a:ext cx="5646368" cy="39956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215050" spcFirstLastPara="1" rIns="21505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Georgia"/>
                <a:buNone/>
              </a:pPr>
              <a:r>
                <a:rPr b="0" i="0" lang="en-US" sz="1500" u="none" cap="none" strike="noStrike">
                  <a:solidFill>
                    <a:schemeClr val="lt1"/>
                  </a:solidFill>
                  <a:latin typeface="Georgia"/>
                  <a:ea typeface="Georgia"/>
                  <a:cs typeface="Georgia"/>
                  <a:sym typeface="Georgia"/>
                </a:rPr>
                <a:t>CHALLENGES FACED</a:t>
              </a:r>
              <a:endParaRPr/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0" y="5012433"/>
              <a:ext cx="8128000" cy="3780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rgbClr val="4372C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406400" y="4791033"/>
              <a:ext cx="5689600" cy="442800"/>
            </a:xfrm>
            <a:prstGeom prst="roundRect">
              <a:avLst>
                <a:gd fmla="val 16667" name="adj"/>
              </a:avLst>
            </a:prstGeom>
            <a:solidFill>
              <a:srgbClr val="2E75B5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3"/>
            <p:cNvSpPr txBox="1"/>
            <p:nvPr/>
          </p:nvSpPr>
          <p:spPr>
            <a:xfrm>
              <a:off x="428016" y="4812649"/>
              <a:ext cx="5646368" cy="39956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215050" spcFirstLastPara="1" rIns="21505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Georgia"/>
                <a:buNone/>
              </a:pPr>
              <a:r>
                <a:rPr b="0" i="0" lang="en-US" sz="1500" u="none" cap="none" strike="noStrike">
                  <a:solidFill>
                    <a:schemeClr val="lt1"/>
                  </a:solidFill>
                  <a:latin typeface="Georgia"/>
                  <a:ea typeface="Georgia"/>
                  <a:cs typeface="Georgia"/>
                  <a:sym typeface="Georgia"/>
                </a:rPr>
                <a:t>WHAT WE LEARNED</a:t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786783" y="-52751"/>
            <a:ext cx="16431201" cy="66294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0" name="Google Shape;190;p4"/>
          <p:cNvGrpSpPr/>
          <p:nvPr/>
        </p:nvGrpSpPr>
        <p:grpSpPr>
          <a:xfrm>
            <a:off x="-102317" y="4193422"/>
            <a:ext cx="6131642" cy="1045855"/>
            <a:chOff x="263589" y="4257913"/>
            <a:chExt cx="11418411" cy="1447532"/>
          </a:xfrm>
        </p:grpSpPr>
        <p:grpSp>
          <p:nvGrpSpPr>
            <p:cNvPr id="191" name="Google Shape;191;p4"/>
            <p:cNvGrpSpPr/>
            <p:nvPr/>
          </p:nvGrpSpPr>
          <p:grpSpPr>
            <a:xfrm>
              <a:off x="263589" y="4299671"/>
              <a:ext cx="7224982" cy="1405774"/>
              <a:chOff x="263589" y="4299671"/>
              <a:chExt cx="7224982" cy="1405774"/>
            </a:xfrm>
          </p:grpSpPr>
          <p:pic>
            <p:nvPicPr>
              <p:cNvPr descr="Bar graph with downward trend" id="192" name="Google Shape;192;p4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6654159" y="4299671"/>
                <a:ext cx="834412" cy="60201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93" name="Google Shape;193;p4"/>
              <p:cNvSpPr txBox="1"/>
              <p:nvPr/>
            </p:nvSpPr>
            <p:spPr>
              <a:xfrm>
                <a:off x="854482" y="4910966"/>
                <a:ext cx="1871824" cy="65122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2000" u="none" cap="none" strike="noStrike">
                    <a:solidFill>
                      <a:schemeClr val="dk1"/>
                    </a:solidFill>
                    <a:latin typeface="Cambria"/>
                    <a:ea typeface="Cambria"/>
                    <a:cs typeface="Cambria"/>
                    <a:sym typeface="Cambria"/>
                  </a:rPr>
                  <a:t>STEP</a:t>
                </a:r>
                <a:r>
                  <a:rPr b="0" i="0" lang="en-US" sz="2400" u="none" cap="none" strike="noStrike">
                    <a:solidFill>
                      <a:schemeClr val="dk1"/>
                    </a:solidFill>
                    <a:latin typeface="Cambria"/>
                    <a:ea typeface="Cambria"/>
                    <a:cs typeface="Cambria"/>
                    <a:sym typeface="Cambria"/>
                  </a:rPr>
                  <a:t> </a:t>
                </a:r>
                <a:r>
                  <a:rPr b="0" i="0" lang="en-US" sz="2000" u="none" cap="none" strike="noStrike">
                    <a:solidFill>
                      <a:schemeClr val="dk1"/>
                    </a:solidFill>
                    <a:latin typeface="Cambria"/>
                    <a:ea typeface="Cambria"/>
                    <a:cs typeface="Cambria"/>
                    <a:sym typeface="Cambria"/>
                  </a:rPr>
                  <a:t>1</a:t>
                </a:r>
                <a:endParaRPr sz="24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endParaRPr>
              </a:p>
            </p:txBody>
          </p:sp>
          <p:sp>
            <p:nvSpPr>
              <p:cNvPr id="194" name="Google Shape;194;p4"/>
              <p:cNvSpPr/>
              <p:nvPr/>
            </p:nvSpPr>
            <p:spPr>
              <a:xfrm>
                <a:off x="263589" y="5443835"/>
                <a:ext cx="2286000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95" name="Google Shape;195;p4"/>
            <p:cNvGrpSpPr/>
            <p:nvPr/>
          </p:nvGrpSpPr>
          <p:grpSpPr>
            <a:xfrm>
              <a:off x="3232000" y="4257913"/>
              <a:ext cx="2286000" cy="1447532"/>
              <a:chOff x="3232000" y="4257913"/>
              <a:chExt cx="2286000" cy="1447532"/>
            </a:xfrm>
          </p:grpSpPr>
          <p:pic>
            <p:nvPicPr>
              <p:cNvPr descr="Single gear" id="196" name="Google Shape;196;p4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3953869" y="4257913"/>
                <a:ext cx="834412" cy="720001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97" name="Google Shape;197;p4"/>
              <p:cNvSpPr txBox="1"/>
              <p:nvPr/>
            </p:nvSpPr>
            <p:spPr>
              <a:xfrm>
                <a:off x="3521566" y="4997796"/>
                <a:ext cx="1871824" cy="56439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lang="en-US" sz="2000" u="none">
                    <a:solidFill>
                      <a:schemeClr val="dk1"/>
                    </a:solidFill>
                    <a:latin typeface="Cambria"/>
                    <a:ea typeface="Cambria"/>
                    <a:cs typeface="Cambria"/>
                    <a:sym typeface="Cambria"/>
                  </a:rPr>
                  <a:t>STEP 2</a:t>
                </a:r>
                <a:endParaRPr b="0" sz="2000" u="none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endParaRPr>
              </a:p>
            </p:txBody>
          </p:sp>
          <p:sp>
            <p:nvSpPr>
              <p:cNvPr id="198" name="Google Shape;198;p4"/>
              <p:cNvSpPr/>
              <p:nvPr/>
            </p:nvSpPr>
            <p:spPr>
              <a:xfrm>
                <a:off x="3232000" y="5443835"/>
                <a:ext cx="2286000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99" name="Google Shape;199;p4"/>
            <p:cNvGrpSpPr/>
            <p:nvPr/>
          </p:nvGrpSpPr>
          <p:grpSpPr>
            <a:xfrm>
              <a:off x="1406588" y="4257913"/>
              <a:ext cx="7193412" cy="1447532"/>
              <a:chOff x="1406588" y="4257913"/>
              <a:chExt cx="7193412" cy="1447532"/>
            </a:xfrm>
          </p:grpSpPr>
          <p:pic>
            <p:nvPicPr>
              <p:cNvPr descr="Gauge" id="200" name="Google Shape;200;p4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1406588" y="4257913"/>
                <a:ext cx="720000" cy="720001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01" name="Google Shape;201;p4"/>
              <p:cNvSpPr txBox="1"/>
              <p:nvPr/>
            </p:nvSpPr>
            <p:spPr>
              <a:xfrm>
                <a:off x="6312382" y="4960684"/>
                <a:ext cx="1794821" cy="65122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dk1"/>
                    </a:solidFill>
                    <a:latin typeface="Cambria"/>
                    <a:ea typeface="Cambria"/>
                    <a:cs typeface="Cambria"/>
                    <a:sym typeface="Cambria"/>
                  </a:rPr>
                  <a:t>STEP</a:t>
                </a:r>
                <a:r>
                  <a:rPr lang="en-US" sz="2400">
                    <a:solidFill>
                      <a:schemeClr val="dk1"/>
                    </a:solidFill>
                    <a:latin typeface="Cambria"/>
                    <a:ea typeface="Cambria"/>
                    <a:cs typeface="Cambria"/>
                    <a:sym typeface="Cambria"/>
                  </a:rPr>
                  <a:t> </a:t>
                </a:r>
                <a:r>
                  <a:rPr lang="en-US" sz="2000">
                    <a:solidFill>
                      <a:schemeClr val="dk1"/>
                    </a:solidFill>
                    <a:latin typeface="Cambria"/>
                    <a:ea typeface="Cambria"/>
                    <a:cs typeface="Cambria"/>
                    <a:sym typeface="Cambria"/>
                  </a:rPr>
                  <a:t>3</a:t>
                </a:r>
                <a:endParaRPr sz="20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endParaRPr>
              </a:p>
            </p:txBody>
          </p:sp>
          <p:sp>
            <p:nvSpPr>
              <p:cNvPr id="202" name="Google Shape;202;p4"/>
              <p:cNvSpPr/>
              <p:nvPr/>
            </p:nvSpPr>
            <p:spPr>
              <a:xfrm>
                <a:off x="6314000" y="5443835"/>
                <a:ext cx="2286000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03" name="Google Shape;203;p4"/>
            <p:cNvGrpSpPr/>
            <p:nvPr/>
          </p:nvGrpSpPr>
          <p:grpSpPr>
            <a:xfrm>
              <a:off x="9190661" y="4275068"/>
              <a:ext cx="2491339" cy="1430377"/>
              <a:chOff x="9190661" y="4275068"/>
              <a:chExt cx="2491339" cy="1430377"/>
            </a:xfrm>
          </p:grpSpPr>
          <p:pic>
            <p:nvPicPr>
              <p:cNvPr descr="Pie chart" id="204" name="Google Shape;204;p4"/>
              <p:cNvPicPr preferRelativeResize="0"/>
              <p:nvPr/>
            </p:nvPicPr>
            <p:blipFill rotWithShape="1">
              <a:blip r:embed="rId7">
                <a:alphaModFix/>
              </a:blip>
              <a:srcRect b="0" l="0" r="0" t="0"/>
              <a:stretch/>
            </p:blipFill>
            <p:spPr>
              <a:xfrm>
                <a:off x="9612800" y="4275068"/>
                <a:ext cx="834412" cy="65122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05" name="Google Shape;205;p4"/>
              <p:cNvSpPr txBox="1"/>
              <p:nvPr/>
            </p:nvSpPr>
            <p:spPr>
              <a:xfrm>
                <a:off x="9190661" y="4935074"/>
                <a:ext cx="1794821" cy="65122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dk1"/>
                    </a:solidFill>
                    <a:latin typeface="Cambria"/>
                    <a:ea typeface="Cambria"/>
                    <a:cs typeface="Cambria"/>
                    <a:sym typeface="Cambria"/>
                  </a:rPr>
                  <a:t>STEP</a:t>
                </a:r>
                <a:r>
                  <a:rPr lang="en-US" sz="2400">
                    <a:solidFill>
                      <a:schemeClr val="dk1"/>
                    </a:solidFill>
                    <a:latin typeface="Cambria"/>
                    <a:ea typeface="Cambria"/>
                    <a:cs typeface="Cambria"/>
                    <a:sym typeface="Cambria"/>
                  </a:rPr>
                  <a:t> </a:t>
                </a:r>
                <a:r>
                  <a:rPr lang="en-US" sz="2000">
                    <a:solidFill>
                      <a:schemeClr val="dk1"/>
                    </a:solidFill>
                    <a:latin typeface="Cambria"/>
                    <a:ea typeface="Cambria"/>
                    <a:cs typeface="Cambria"/>
                    <a:sym typeface="Cambria"/>
                  </a:rPr>
                  <a:t>4</a:t>
                </a:r>
                <a:endParaRPr sz="20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endParaRPr>
              </a:p>
            </p:txBody>
          </p:sp>
          <p:sp>
            <p:nvSpPr>
              <p:cNvPr id="206" name="Google Shape;206;p4"/>
              <p:cNvSpPr/>
              <p:nvPr/>
            </p:nvSpPr>
            <p:spPr>
              <a:xfrm>
                <a:off x="9396000" y="5443835"/>
                <a:ext cx="2286000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07" name="Google Shape;207;p4"/>
          <p:cNvSpPr txBox="1"/>
          <p:nvPr/>
        </p:nvSpPr>
        <p:spPr>
          <a:xfrm>
            <a:off x="2090984" y="206431"/>
            <a:ext cx="7622359" cy="1015663"/>
          </a:xfrm>
          <a:prstGeom prst="rect">
            <a:avLst/>
          </a:prstGeom>
          <a:solidFill>
            <a:srgbClr val="8DA9DB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JOB ANALYTICS</a:t>
            </a:r>
            <a:endParaRPr/>
          </a:p>
        </p:txBody>
      </p:sp>
      <p:sp>
        <p:nvSpPr>
          <p:cNvPr id="208" name="Google Shape;208;p4"/>
          <p:cNvSpPr txBox="1"/>
          <p:nvPr/>
        </p:nvSpPr>
        <p:spPr>
          <a:xfrm>
            <a:off x="2639" y="5258334"/>
            <a:ext cx="1345765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Study the problem statement. Inspecting LinkedIn Website.</a:t>
            </a:r>
            <a:endParaRPr/>
          </a:p>
        </p:txBody>
      </p:sp>
      <p:sp>
        <p:nvSpPr>
          <p:cNvPr id="209" name="Google Shape;209;p4"/>
          <p:cNvSpPr txBox="1"/>
          <p:nvPr/>
        </p:nvSpPr>
        <p:spPr>
          <a:xfrm>
            <a:off x="1432611" y="5293758"/>
            <a:ext cx="1345765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Web Scraping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Using Selenium and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BeautifulSoup</a:t>
            </a:r>
            <a:endParaRPr/>
          </a:p>
        </p:txBody>
      </p:sp>
      <p:sp>
        <p:nvSpPr>
          <p:cNvPr id="210" name="Google Shape;210;p4"/>
          <p:cNvSpPr txBox="1"/>
          <p:nvPr/>
        </p:nvSpPr>
        <p:spPr>
          <a:xfrm>
            <a:off x="2986220" y="5301541"/>
            <a:ext cx="1227573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Cleaning and Data Pre-processing</a:t>
            </a:r>
            <a:endParaRPr/>
          </a:p>
        </p:txBody>
      </p:sp>
      <p:sp>
        <p:nvSpPr>
          <p:cNvPr id="211" name="Google Shape;211;p4"/>
          <p:cNvSpPr txBox="1"/>
          <p:nvPr/>
        </p:nvSpPr>
        <p:spPr>
          <a:xfrm>
            <a:off x="6949653" y="5257206"/>
            <a:ext cx="1712024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Visualizing Data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Using EXCEL.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driving Conclusions</a:t>
            </a:r>
            <a:endParaRPr/>
          </a:p>
        </p:txBody>
      </p:sp>
      <p:grpSp>
        <p:nvGrpSpPr>
          <p:cNvPr id="212" name="Google Shape;212;p4"/>
          <p:cNvGrpSpPr/>
          <p:nvPr/>
        </p:nvGrpSpPr>
        <p:grpSpPr>
          <a:xfrm>
            <a:off x="5589238" y="4180972"/>
            <a:ext cx="6131642" cy="1077362"/>
            <a:chOff x="263589" y="4214305"/>
            <a:chExt cx="11418411" cy="1491140"/>
          </a:xfrm>
        </p:grpSpPr>
        <p:grpSp>
          <p:nvGrpSpPr>
            <p:cNvPr id="213" name="Google Shape;213;p4"/>
            <p:cNvGrpSpPr/>
            <p:nvPr/>
          </p:nvGrpSpPr>
          <p:grpSpPr>
            <a:xfrm>
              <a:off x="263589" y="4288058"/>
              <a:ext cx="7254509" cy="1417387"/>
              <a:chOff x="263589" y="4288058"/>
              <a:chExt cx="7254509" cy="1417387"/>
            </a:xfrm>
          </p:grpSpPr>
          <p:pic>
            <p:nvPicPr>
              <p:cNvPr descr="Bar graph with downward trend" id="214" name="Google Shape;214;p4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6798098" y="4288058"/>
                <a:ext cx="720000" cy="71999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15" name="Google Shape;215;p4"/>
              <p:cNvSpPr txBox="1"/>
              <p:nvPr/>
            </p:nvSpPr>
            <p:spPr>
              <a:xfrm>
                <a:off x="854482" y="4910966"/>
                <a:ext cx="1871824" cy="65122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dk1"/>
                    </a:solidFill>
                    <a:latin typeface="Cambria"/>
                    <a:ea typeface="Cambria"/>
                    <a:cs typeface="Cambria"/>
                    <a:sym typeface="Cambria"/>
                  </a:rPr>
                  <a:t>STEP</a:t>
                </a:r>
                <a:r>
                  <a:rPr lang="en-US" sz="2400">
                    <a:solidFill>
                      <a:schemeClr val="dk1"/>
                    </a:solidFill>
                    <a:latin typeface="Cambria"/>
                    <a:ea typeface="Cambria"/>
                    <a:cs typeface="Cambria"/>
                    <a:sym typeface="Cambria"/>
                  </a:rPr>
                  <a:t> 5</a:t>
                </a:r>
                <a:endParaRPr sz="24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endParaRPr>
              </a:p>
            </p:txBody>
          </p:sp>
          <p:sp>
            <p:nvSpPr>
              <p:cNvPr id="216" name="Google Shape;216;p4"/>
              <p:cNvSpPr/>
              <p:nvPr/>
            </p:nvSpPr>
            <p:spPr>
              <a:xfrm>
                <a:off x="263589" y="5443835"/>
                <a:ext cx="2286000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17" name="Google Shape;217;p4"/>
            <p:cNvGrpSpPr/>
            <p:nvPr/>
          </p:nvGrpSpPr>
          <p:grpSpPr>
            <a:xfrm>
              <a:off x="3232000" y="4257913"/>
              <a:ext cx="2286000" cy="1447532"/>
              <a:chOff x="3232000" y="4257913"/>
              <a:chExt cx="2286000" cy="1447532"/>
            </a:xfrm>
          </p:grpSpPr>
          <p:pic>
            <p:nvPicPr>
              <p:cNvPr descr="Single gear" id="218" name="Google Shape;218;p4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3953869" y="4257913"/>
                <a:ext cx="720000" cy="720001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19" name="Google Shape;219;p4"/>
              <p:cNvSpPr txBox="1"/>
              <p:nvPr/>
            </p:nvSpPr>
            <p:spPr>
              <a:xfrm>
                <a:off x="3521566" y="4997796"/>
                <a:ext cx="1871824" cy="56439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lang="en-US" sz="2000" u="none">
                    <a:solidFill>
                      <a:schemeClr val="dk1"/>
                    </a:solidFill>
                    <a:latin typeface="Cambria"/>
                    <a:ea typeface="Cambria"/>
                    <a:cs typeface="Cambria"/>
                    <a:sym typeface="Cambria"/>
                  </a:rPr>
                  <a:t>STEP 6</a:t>
                </a:r>
                <a:endParaRPr b="0" sz="2000" u="none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endParaRPr>
              </a:p>
            </p:txBody>
          </p:sp>
          <p:sp>
            <p:nvSpPr>
              <p:cNvPr id="220" name="Google Shape;220;p4"/>
              <p:cNvSpPr/>
              <p:nvPr/>
            </p:nvSpPr>
            <p:spPr>
              <a:xfrm>
                <a:off x="3232000" y="5443835"/>
                <a:ext cx="2286000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1" name="Google Shape;221;p4"/>
            <p:cNvGrpSpPr/>
            <p:nvPr/>
          </p:nvGrpSpPr>
          <p:grpSpPr>
            <a:xfrm>
              <a:off x="1406588" y="4257913"/>
              <a:ext cx="7193412" cy="1447532"/>
              <a:chOff x="1406588" y="4257913"/>
              <a:chExt cx="7193412" cy="1447532"/>
            </a:xfrm>
          </p:grpSpPr>
          <p:pic>
            <p:nvPicPr>
              <p:cNvPr descr="Gauge" id="222" name="Google Shape;222;p4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1406588" y="4257913"/>
                <a:ext cx="720000" cy="720001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23" name="Google Shape;223;p4"/>
              <p:cNvSpPr txBox="1"/>
              <p:nvPr/>
            </p:nvSpPr>
            <p:spPr>
              <a:xfrm>
                <a:off x="6225009" y="4884589"/>
                <a:ext cx="1794821" cy="65122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dk1"/>
                    </a:solidFill>
                    <a:latin typeface="Cambria"/>
                    <a:ea typeface="Cambria"/>
                    <a:cs typeface="Cambria"/>
                    <a:sym typeface="Cambria"/>
                  </a:rPr>
                  <a:t>STEP</a:t>
                </a:r>
                <a:r>
                  <a:rPr lang="en-US" sz="2400">
                    <a:solidFill>
                      <a:schemeClr val="dk1"/>
                    </a:solidFill>
                    <a:latin typeface="Cambria"/>
                    <a:ea typeface="Cambria"/>
                    <a:cs typeface="Cambria"/>
                    <a:sym typeface="Cambria"/>
                  </a:rPr>
                  <a:t> </a:t>
                </a:r>
                <a:r>
                  <a:rPr lang="en-US" sz="2000">
                    <a:solidFill>
                      <a:schemeClr val="dk1"/>
                    </a:solidFill>
                    <a:latin typeface="Cambria"/>
                    <a:ea typeface="Cambria"/>
                    <a:cs typeface="Cambria"/>
                    <a:sym typeface="Cambria"/>
                  </a:rPr>
                  <a:t>7</a:t>
                </a:r>
                <a:endParaRPr sz="20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endParaRPr>
              </a:p>
            </p:txBody>
          </p:sp>
          <p:sp>
            <p:nvSpPr>
              <p:cNvPr id="224" name="Google Shape;224;p4"/>
              <p:cNvSpPr/>
              <p:nvPr/>
            </p:nvSpPr>
            <p:spPr>
              <a:xfrm>
                <a:off x="6314000" y="5443835"/>
                <a:ext cx="2286000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5" name="Google Shape;225;p4"/>
            <p:cNvGrpSpPr/>
            <p:nvPr/>
          </p:nvGrpSpPr>
          <p:grpSpPr>
            <a:xfrm>
              <a:off x="9173089" y="4214305"/>
              <a:ext cx="2508911" cy="1491140"/>
              <a:chOff x="9173089" y="4214305"/>
              <a:chExt cx="2508911" cy="1491140"/>
            </a:xfrm>
          </p:grpSpPr>
          <p:pic>
            <p:nvPicPr>
              <p:cNvPr descr="Pie chart" id="226" name="Google Shape;226;p4"/>
              <p:cNvPicPr preferRelativeResize="0"/>
              <p:nvPr/>
            </p:nvPicPr>
            <p:blipFill rotWithShape="1">
              <a:blip r:embed="rId7">
                <a:alphaModFix/>
              </a:blip>
              <a:srcRect b="0" l="0" r="0" t="0"/>
              <a:stretch/>
            </p:blipFill>
            <p:spPr>
              <a:xfrm>
                <a:off x="9674821" y="4214305"/>
                <a:ext cx="720000" cy="720001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27" name="Google Shape;227;p4"/>
              <p:cNvSpPr txBox="1"/>
              <p:nvPr/>
            </p:nvSpPr>
            <p:spPr>
              <a:xfrm>
                <a:off x="9173089" y="4884587"/>
                <a:ext cx="1794822" cy="65122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dk1"/>
                    </a:solidFill>
                    <a:latin typeface="Cambria"/>
                    <a:ea typeface="Cambria"/>
                    <a:cs typeface="Cambria"/>
                    <a:sym typeface="Cambria"/>
                  </a:rPr>
                  <a:t>STEP</a:t>
                </a:r>
                <a:r>
                  <a:rPr lang="en-US" sz="2400">
                    <a:solidFill>
                      <a:schemeClr val="dk1"/>
                    </a:solidFill>
                    <a:latin typeface="Cambria"/>
                    <a:ea typeface="Cambria"/>
                    <a:cs typeface="Cambria"/>
                    <a:sym typeface="Cambria"/>
                  </a:rPr>
                  <a:t> </a:t>
                </a:r>
                <a:r>
                  <a:rPr lang="en-US" sz="2000">
                    <a:solidFill>
                      <a:schemeClr val="dk1"/>
                    </a:solidFill>
                    <a:latin typeface="Cambria"/>
                    <a:ea typeface="Cambria"/>
                    <a:cs typeface="Cambria"/>
                    <a:sym typeface="Cambria"/>
                  </a:rPr>
                  <a:t>8</a:t>
                </a:r>
                <a:endParaRPr sz="20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endParaRPr>
              </a:p>
            </p:txBody>
          </p:sp>
          <p:sp>
            <p:nvSpPr>
              <p:cNvPr id="228" name="Google Shape;228;p4"/>
              <p:cNvSpPr/>
              <p:nvPr/>
            </p:nvSpPr>
            <p:spPr>
              <a:xfrm>
                <a:off x="9396000" y="5443835"/>
                <a:ext cx="2286000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29" name="Google Shape;229;p4"/>
          <p:cNvSpPr txBox="1"/>
          <p:nvPr/>
        </p:nvSpPr>
        <p:spPr>
          <a:xfrm>
            <a:off x="8618246" y="5244282"/>
            <a:ext cx="1227573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Building API and Preparing HTML and CSS code.</a:t>
            </a:r>
            <a:endParaRPr/>
          </a:p>
        </p:txBody>
      </p:sp>
      <p:sp>
        <p:nvSpPr>
          <p:cNvPr id="230" name="Google Shape;230;p4"/>
          <p:cNvSpPr txBox="1"/>
          <p:nvPr/>
        </p:nvSpPr>
        <p:spPr>
          <a:xfrm>
            <a:off x="4557721" y="5281416"/>
            <a:ext cx="1227573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 Data into SQL </a:t>
            </a:r>
            <a:endParaRPr/>
          </a:p>
        </p:txBody>
      </p:sp>
      <p:sp>
        <p:nvSpPr>
          <p:cNvPr id="231" name="Google Shape;231;p4"/>
          <p:cNvSpPr txBox="1"/>
          <p:nvPr/>
        </p:nvSpPr>
        <p:spPr>
          <a:xfrm>
            <a:off x="5859231" y="5301020"/>
            <a:ext cx="1227573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Finding Insights </a:t>
            </a:r>
            <a:endParaRPr/>
          </a:p>
        </p:txBody>
      </p:sp>
      <p:sp>
        <p:nvSpPr>
          <p:cNvPr id="232" name="Google Shape;232;p4"/>
          <p:cNvSpPr txBox="1"/>
          <p:nvPr/>
        </p:nvSpPr>
        <p:spPr>
          <a:xfrm>
            <a:off x="10222564" y="5233096"/>
            <a:ext cx="1227573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Hosting by Local Host using Ngrok</a:t>
            </a:r>
            <a:endParaRPr b="0" sz="1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38" name="Google Shape;238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descr="Web Scraping Cheat Sheet (2022), Python for Web Scraping | by Frank Andrade  | Geek Culture | Medium" id="239" name="Google Shape;239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716688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5"/>
          <p:cNvPicPr preferRelativeResize="0"/>
          <p:nvPr/>
        </p:nvPicPr>
        <p:blipFill rotWithShape="1">
          <a:blip r:embed="rId4">
            <a:alphaModFix/>
          </a:blip>
          <a:srcRect b="50000" l="6154" r="0" t="0"/>
          <a:stretch/>
        </p:blipFill>
        <p:spPr>
          <a:xfrm>
            <a:off x="1590260" y="576527"/>
            <a:ext cx="3485322" cy="111416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808257" y="1682627"/>
            <a:ext cx="1790950" cy="86689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075582" y="2995552"/>
            <a:ext cx="2271226" cy="10993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descr="Sales Marketing Funnel PowerPoint Template " id="248" name="Google Shape;248;p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35864"/>
            <a:ext cx="12255758" cy="6893864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6"/>
          <p:cNvSpPr txBox="1"/>
          <p:nvPr/>
        </p:nvSpPr>
        <p:spPr>
          <a:xfrm>
            <a:off x="447868" y="285348"/>
            <a:ext cx="3991609" cy="64633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TOOLS USED</a:t>
            </a:r>
            <a:endParaRPr/>
          </a:p>
        </p:txBody>
      </p:sp>
      <p:sp>
        <p:nvSpPr>
          <p:cNvPr id="250" name="Google Shape;250;p6"/>
          <p:cNvSpPr txBox="1"/>
          <p:nvPr/>
        </p:nvSpPr>
        <p:spPr>
          <a:xfrm>
            <a:off x="5178490" y="2125399"/>
            <a:ext cx="1698171" cy="479534"/>
          </a:xfrm>
          <a:prstGeom prst="rect">
            <a:avLst/>
          </a:prstGeom>
          <a:solidFill>
            <a:srgbClr val="252323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EXCEL</a:t>
            </a:r>
            <a:endParaRPr/>
          </a:p>
        </p:txBody>
      </p:sp>
      <p:sp>
        <p:nvSpPr>
          <p:cNvPr id="251" name="Google Shape;251;p6"/>
          <p:cNvSpPr txBox="1"/>
          <p:nvPr/>
        </p:nvSpPr>
        <p:spPr>
          <a:xfrm>
            <a:off x="4884574" y="3998712"/>
            <a:ext cx="2192694" cy="479534"/>
          </a:xfrm>
          <a:prstGeom prst="rect">
            <a:avLst/>
          </a:prstGeom>
          <a:solidFill>
            <a:srgbClr val="252323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SQL</a:t>
            </a:r>
            <a:endParaRPr/>
          </a:p>
        </p:txBody>
      </p:sp>
      <p:sp>
        <p:nvSpPr>
          <p:cNvPr id="252" name="Google Shape;252;p6"/>
          <p:cNvSpPr txBox="1"/>
          <p:nvPr/>
        </p:nvSpPr>
        <p:spPr>
          <a:xfrm>
            <a:off x="5085182" y="3117156"/>
            <a:ext cx="1791477" cy="369332"/>
          </a:xfrm>
          <a:prstGeom prst="rect">
            <a:avLst/>
          </a:prstGeom>
          <a:solidFill>
            <a:srgbClr val="5200A3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HTML, FLASK</a:t>
            </a:r>
            <a:endParaRPr/>
          </a:p>
        </p:txBody>
      </p:sp>
      <p:sp>
        <p:nvSpPr>
          <p:cNvPr id="253" name="Google Shape;253;p6"/>
          <p:cNvSpPr txBox="1"/>
          <p:nvPr/>
        </p:nvSpPr>
        <p:spPr>
          <a:xfrm>
            <a:off x="4707294" y="4868134"/>
            <a:ext cx="2654088" cy="584775"/>
          </a:xfrm>
          <a:prstGeom prst="rect">
            <a:avLst/>
          </a:prstGeom>
          <a:solidFill>
            <a:srgbClr val="5200A3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PYTHON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(SELENIUM, NLTK)</a:t>
            </a:r>
            <a:endParaRPr b="1"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4" name="Google Shape;254;p6"/>
          <p:cNvSpPr txBox="1"/>
          <p:nvPr/>
        </p:nvSpPr>
        <p:spPr>
          <a:xfrm>
            <a:off x="8304244" y="1980445"/>
            <a:ext cx="3823997" cy="43088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  <a:t>For </a:t>
            </a:r>
            <a:r>
              <a:rPr b="1" i="0" lang="en-US" sz="1100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  <a:t>MANAGING THE DATA </a:t>
            </a:r>
            <a:r>
              <a:rPr b="0" i="0" lang="en-US" sz="1100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  <a:t>in a organised manner.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  <a:t>And visualize it in the form of dashboard.</a:t>
            </a:r>
            <a:endParaRPr b="1" i="0" sz="1100">
              <a:solidFill>
                <a:srgbClr val="20212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5" name="Google Shape;255;p6"/>
          <p:cNvSpPr txBox="1"/>
          <p:nvPr/>
        </p:nvSpPr>
        <p:spPr>
          <a:xfrm>
            <a:off x="139958" y="2886324"/>
            <a:ext cx="3589176" cy="43088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  <a:t>Designing and Deployment of the Job Search Page and Job application portal for jobs posted on LinkedIn.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6" name="Google Shape;256;p6"/>
          <p:cNvSpPr txBox="1"/>
          <p:nvPr/>
        </p:nvSpPr>
        <p:spPr>
          <a:xfrm>
            <a:off x="8304244" y="3938397"/>
            <a:ext cx="3589176" cy="60016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00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  <a:t>Divided the whole data </a:t>
            </a:r>
            <a:r>
              <a:rPr b="0" i="0" lang="en-US" sz="1100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  <a:t>in three insightful tables using the concept of Primary And Foreign Key. Writing queries for </a:t>
            </a:r>
            <a:r>
              <a:rPr b="1" i="0" lang="en-US" sz="1100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  <a:t>extracting insights and conclusions.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7" name="Google Shape;257;p6"/>
          <p:cNvSpPr txBox="1"/>
          <p:nvPr/>
        </p:nvSpPr>
        <p:spPr>
          <a:xfrm>
            <a:off x="93575" y="4682124"/>
            <a:ext cx="3681941" cy="93871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  <a:t>Python was the </a:t>
            </a:r>
            <a:r>
              <a:rPr b="1" i="0" lang="en-US" sz="1100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  <a:t>backbone</a:t>
            </a:r>
            <a:r>
              <a:rPr b="0" i="0" lang="en-US" sz="1100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  <a:t> of our project, 70% project was dependent on Python. We used different libraries and </a:t>
            </a:r>
            <a:r>
              <a:rPr lang="en-US" sz="1100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  <a:t>packages like </a:t>
            </a:r>
            <a:r>
              <a:rPr b="1" lang="en-US" sz="1100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  <a:t>BEAUTIFULSOUP</a:t>
            </a:r>
            <a:r>
              <a:rPr lang="en-US" sz="1100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  <a:t> and </a:t>
            </a:r>
            <a:r>
              <a:rPr b="1" lang="en-US" sz="1100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  <a:t>SELENIUM</a:t>
            </a:r>
            <a:r>
              <a:rPr b="0" i="0" lang="en-US" sz="1100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  <a:t> to scrape </a:t>
            </a:r>
            <a:r>
              <a:rPr lang="en-US" sz="1100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r>
              <a:rPr b="0" i="0" lang="en-US" sz="1100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  <a:t>. </a:t>
            </a:r>
            <a:r>
              <a:rPr b="1" lang="en-US" sz="1100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  <a:t>PANDAS for </a:t>
            </a:r>
            <a:r>
              <a:rPr lang="en-US" sz="1100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  <a:t>converting the data into a </a:t>
            </a:r>
            <a:r>
              <a:rPr b="1" lang="en-US" sz="1100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  <a:t>data frame </a:t>
            </a:r>
            <a:r>
              <a:rPr lang="en-US" sz="1100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  <a:t>and then into </a:t>
            </a:r>
            <a:r>
              <a:rPr b="1" lang="en-US" sz="1100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  <a:t>CSV.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he</a:t>
            </a:r>
            <a:endParaRPr/>
          </a:p>
        </p:txBody>
      </p:sp>
      <p:pic>
        <p:nvPicPr>
          <p:cNvPr descr="PowerPoint Design Technology" id="263" name="Google Shape;263;p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rgbClr val="00B050"/>
          </a:solidFill>
          <a:ln>
            <a:noFill/>
          </a:ln>
        </p:spPr>
      </p:pic>
      <p:sp>
        <p:nvSpPr>
          <p:cNvPr id="264" name="Google Shape;264;p7"/>
          <p:cNvSpPr txBox="1"/>
          <p:nvPr/>
        </p:nvSpPr>
        <p:spPr>
          <a:xfrm>
            <a:off x="3215481" y="430605"/>
            <a:ext cx="5761037" cy="70788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INSIGHTS DRAWN</a:t>
            </a:r>
            <a:endParaRPr/>
          </a:p>
        </p:txBody>
      </p:sp>
      <p:sp>
        <p:nvSpPr>
          <p:cNvPr id="265" name="Google Shape;265;p7"/>
          <p:cNvSpPr txBox="1"/>
          <p:nvPr/>
        </p:nvSpPr>
        <p:spPr>
          <a:xfrm>
            <a:off x="2475346" y="1700769"/>
            <a:ext cx="3496830" cy="3693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01  DATA VS BUSINESS ANALYSTS </a:t>
            </a:r>
            <a:endParaRPr/>
          </a:p>
        </p:txBody>
      </p:sp>
      <p:sp>
        <p:nvSpPr>
          <p:cNvPr id="266" name="Google Shape;266;p7"/>
          <p:cNvSpPr txBox="1"/>
          <p:nvPr/>
        </p:nvSpPr>
        <p:spPr>
          <a:xfrm>
            <a:off x="5556250" y="2734651"/>
            <a:ext cx="3113617" cy="3693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02  EMPLOYESS &lt;100 VS &gt;1000</a:t>
            </a:r>
            <a:endParaRPr/>
          </a:p>
        </p:txBody>
      </p:sp>
      <p:sp>
        <p:nvSpPr>
          <p:cNvPr id="267" name="Google Shape;267;p7"/>
          <p:cNvSpPr txBox="1"/>
          <p:nvPr/>
        </p:nvSpPr>
        <p:spPr>
          <a:xfrm>
            <a:off x="6987116" y="1516103"/>
            <a:ext cx="5128685" cy="67710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We studied the trend of jobs being offered by various companies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and found that there are </a:t>
            </a:r>
            <a:r>
              <a:rPr b="1" lang="en-US" sz="12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more job opportunities </a:t>
            </a:r>
            <a:r>
              <a:rPr lang="en-US" sz="12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for </a:t>
            </a:r>
            <a:r>
              <a:rPr b="1" lang="en-US" sz="12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Analysts</a:t>
            </a:r>
            <a:r>
              <a:rPr lang="en-US" sz="12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 as compared to that of </a:t>
            </a:r>
            <a:r>
              <a:rPr b="1" lang="en-US" sz="12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Software</a:t>
            </a:r>
            <a:r>
              <a:rPr lang="en-US" sz="12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 related jobs</a:t>
            </a:r>
            <a:r>
              <a:rPr lang="en-US" sz="140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400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8" name="Google Shape;268;p7"/>
          <p:cNvSpPr txBox="1"/>
          <p:nvPr/>
        </p:nvSpPr>
        <p:spPr>
          <a:xfrm>
            <a:off x="86021" y="2608370"/>
            <a:ext cx="4587579" cy="73866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We observed that the </a:t>
            </a:r>
            <a:r>
              <a:rPr b="1" lang="en-US" sz="14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openings</a:t>
            </a:r>
            <a:r>
              <a:rPr lang="en-US" sz="14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 in </a:t>
            </a:r>
            <a:r>
              <a:rPr b="1" lang="en-US" sz="14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large firms </a:t>
            </a:r>
            <a:r>
              <a:rPr lang="en-US" sz="14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are greater than that in comparatively </a:t>
            </a:r>
            <a:r>
              <a:rPr b="1" lang="en-US" sz="14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smaller firms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400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9" name="Google Shape;269;p7"/>
          <p:cNvSpPr txBox="1"/>
          <p:nvPr/>
        </p:nvSpPr>
        <p:spPr>
          <a:xfrm>
            <a:off x="2777068" y="3778614"/>
            <a:ext cx="3251728" cy="3693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03 CITIES OFFERING MOST JOBS</a:t>
            </a:r>
            <a:endParaRPr/>
          </a:p>
        </p:txBody>
      </p:sp>
      <p:sp>
        <p:nvSpPr>
          <p:cNvPr id="270" name="Google Shape;270;p7"/>
          <p:cNvSpPr txBox="1"/>
          <p:nvPr/>
        </p:nvSpPr>
        <p:spPr>
          <a:xfrm>
            <a:off x="6987116" y="3622972"/>
            <a:ext cx="5027084" cy="73866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Our research and observations states that </a:t>
            </a:r>
            <a:r>
              <a:rPr b="1" lang="en-US" sz="14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METROPOLITAN</a:t>
            </a:r>
            <a:r>
              <a:rPr lang="en-US" sz="14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 and comparatively more developed cites are leading in providing most jobs across </a:t>
            </a:r>
            <a:r>
              <a:rPr b="1" lang="en-US" sz="14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INDIA</a:t>
            </a:r>
            <a:r>
              <a:rPr lang="en-US" sz="14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4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1" name="Google Shape;271;p7"/>
          <p:cNvSpPr txBox="1"/>
          <p:nvPr/>
        </p:nvSpPr>
        <p:spPr>
          <a:xfrm>
            <a:off x="5556248" y="4733689"/>
            <a:ext cx="5027084" cy="3693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04 COMPANIES WITH MAXIMUM OPPORTUNITIES</a:t>
            </a:r>
            <a:endParaRPr/>
          </a:p>
        </p:txBody>
      </p:sp>
      <p:sp>
        <p:nvSpPr>
          <p:cNvPr id="272" name="Google Shape;272;p7"/>
          <p:cNvSpPr txBox="1"/>
          <p:nvPr/>
        </p:nvSpPr>
        <p:spPr>
          <a:xfrm>
            <a:off x="0" y="4508748"/>
            <a:ext cx="4605868" cy="73866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GENPACT, PWC, JLL, BNP PARIBAS </a:t>
            </a:r>
            <a:r>
              <a:rPr lang="en-US" sz="14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and</a:t>
            </a:r>
            <a:r>
              <a:rPr b="1" lang="en-US" sz="14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 PFIZER</a:t>
            </a:r>
            <a:r>
              <a:rPr lang="en-US" sz="14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 are the top 5 companies in terms of offering the number of jobs opportunities</a:t>
            </a:r>
            <a:r>
              <a:rPr lang="en-US" sz="140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endParaRPr sz="1400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3" name="Google Shape;273;p7"/>
          <p:cNvSpPr txBox="1"/>
          <p:nvPr/>
        </p:nvSpPr>
        <p:spPr>
          <a:xfrm>
            <a:off x="4673600" y="102466"/>
            <a:ext cx="2895600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p7"/>
          <p:cNvSpPr txBox="1"/>
          <p:nvPr/>
        </p:nvSpPr>
        <p:spPr>
          <a:xfrm>
            <a:off x="1261532" y="5785681"/>
            <a:ext cx="4605868" cy="3693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05 JOB LEVEL WITH MAXIMUM OPENINGS</a:t>
            </a:r>
            <a:endParaRPr/>
          </a:p>
        </p:txBody>
      </p:sp>
      <p:sp>
        <p:nvSpPr>
          <p:cNvPr id="275" name="Google Shape;275;p7"/>
          <p:cNvSpPr txBox="1"/>
          <p:nvPr/>
        </p:nvSpPr>
        <p:spPr>
          <a:xfrm>
            <a:off x="6987116" y="5554588"/>
            <a:ext cx="5027084" cy="73866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From our research and analysis we found out the highest number of openings are for the </a:t>
            </a:r>
            <a:r>
              <a:rPr b="1" lang="en-US" sz="14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MID SENIOR LEVEL JOBS, and DIRECTOR jobs were least.</a:t>
            </a:r>
            <a:endParaRPr b="1" sz="14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6" name="Google Shape;276;p7"/>
          <p:cNvSpPr txBox="1"/>
          <p:nvPr/>
        </p:nvSpPr>
        <p:spPr>
          <a:xfrm>
            <a:off x="424069" y="6572200"/>
            <a:ext cx="9854096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*all the above Insights and Observations are based only on data that we have fetched from LinkedIn.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82" name="Google Shape;282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83" name="Google Shape;283;p8"/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</a:t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owerPoint Design Technology" id="284" name="Google Shape;284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rgbClr val="00B050"/>
          </a:solidFill>
          <a:ln>
            <a:noFill/>
          </a:ln>
        </p:spPr>
      </p:pic>
      <p:sp>
        <p:nvSpPr>
          <p:cNvPr id="285" name="Google Shape;285;p8"/>
          <p:cNvSpPr txBox="1"/>
          <p:nvPr/>
        </p:nvSpPr>
        <p:spPr>
          <a:xfrm>
            <a:off x="0" y="30094"/>
            <a:ext cx="12014200" cy="129266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9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SOME MORE INTERESTING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9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INSIGHTS</a:t>
            </a:r>
            <a:endParaRPr/>
          </a:p>
        </p:txBody>
      </p:sp>
      <p:sp>
        <p:nvSpPr>
          <p:cNvPr id="286" name="Google Shape;286;p8"/>
          <p:cNvSpPr txBox="1"/>
          <p:nvPr/>
        </p:nvSpPr>
        <p:spPr>
          <a:xfrm>
            <a:off x="2386584" y="1700769"/>
            <a:ext cx="3585591" cy="3693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06  APPLICANT’S INDUSTRY CHOICE</a:t>
            </a:r>
            <a:endParaRPr/>
          </a:p>
        </p:txBody>
      </p:sp>
      <p:sp>
        <p:nvSpPr>
          <p:cNvPr id="287" name="Google Shape;287;p8"/>
          <p:cNvSpPr txBox="1"/>
          <p:nvPr/>
        </p:nvSpPr>
        <p:spPr>
          <a:xfrm>
            <a:off x="5556250" y="2734651"/>
            <a:ext cx="4031095" cy="3693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07  APPLICANT’S CHOICE OF COMPANY</a:t>
            </a:r>
            <a:endParaRPr/>
          </a:p>
        </p:txBody>
      </p:sp>
      <p:sp>
        <p:nvSpPr>
          <p:cNvPr id="288" name="Google Shape;288;p8"/>
          <p:cNvSpPr txBox="1"/>
          <p:nvPr/>
        </p:nvSpPr>
        <p:spPr>
          <a:xfrm>
            <a:off x="6987116" y="1489599"/>
            <a:ext cx="5128685" cy="73866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Data Suggest that</a:t>
            </a:r>
            <a:r>
              <a:rPr b="1" lang="en-US" sz="14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 IT SERVICES, FINANCIAL SERVICES, BANKING </a:t>
            </a:r>
            <a:r>
              <a:rPr lang="en-US" sz="14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and</a:t>
            </a:r>
            <a:r>
              <a:rPr b="1" lang="en-US" sz="14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 BUSINESS CONSULTING </a:t>
            </a:r>
            <a:r>
              <a:rPr lang="en-US" sz="14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are the industries more popular among the applicants.</a:t>
            </a:r>
            <a:endParaRPr sz="14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9" name="Google Shape;289;p8"/>
          <p:cNvSpPr txBox="1"/>
          <p:nvPr/>
        </p:nvSpPr>
        <p:spPr>
          <a:xfrm>
            <a:off x="8466" y="2528338"/>
            <a:ext cx="4597401" cy="73866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Most of the applicants are aiming for leading companies in their sectors and a trend of less applications are seen in not so popular firms.</a:t>
            </a:r>
            <a:endParaRPr sz="14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0" name="Google Shape;290;p8"/>
          <p:cNvSpPr txBox="1"/>
          <p:nvPr/>
        </p:nvSpPr>
        <p:spPr>
          <a:xfrm>
            <a:off x="838200" y="3778614"/>
            <a:ext cx="5190596" cy="3693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08 ARE APPLICATIONS DEPENDENT ON FOLLOWERS</a:t>
            </a:r>
            <a:endParaRPr/>
          </a:p>
        </p:txBody>
      </p:sp>
      <p:sp>
        <p:nvSpPr>
          <p:cNvPr id="291" name="Google Shape;291;p8"/>
          <p:cNvSpPr txBox="1"/>
          <p:nvPr/>
        </p:nvSpPr>
        <p:spPr>
          <a:xfrm>
            <a:off x="6987116" y="3556145"/>
            <a:ext cx="5027084" cy="73866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Applicants these days are really smart, they keep in mind a lot of factors before applying for a job .People </a:t>
            </a:r>
            <a:r>
              <a:rPr b="1" lang="en-US" sz="14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applying</a:t>
            </a:r>
            <a:r>
              <a:rPr lang="en-US" sz="14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 for the jobs at companies which have </a:t>
            </a:r>
            <a:r>
              <a:rPr b="1" lang="en-US" sz="14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large number of followers.</a:t>
            </a:r>
            <a:endParaRPr b="1" sz="14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2" name="Google Shape;292;p8"/>
          <p:cNvSpPr txBox="1"/>
          <p:nvPr/>
        </p:nvSpPr>
        <p:spPr>
          <a:xfrm>
            <a:off x="5556248" y="4773446"/>
            <a:ext cx="4538728" cy="3693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09 COMPANIES WITH MAXIMUM FOLLOWERS</a:t>
            </a:r>
            <a:endParaRPr/>
          </a:p>
        </p:txBody>
      </p:sp>
      <p:sp>
        <p:nvSpPr>
          <p:cNvPr id="293" name="Google Shape;293;p8"/>
          <p:cNvSpPr txBox="1"/>
          <p:nvPr/>
        </p:nvSpPr>
        <p:spPr>
          <a:xfrm>
            <a:off x="76199" y="4583917"/>
            <a:ext cx="4644300" cy="954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UNILEVER</a:t>
            </a:r>
            <a:r>
              <a:rPr lang="en-US" sz="14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 being favorite among people on LinkedIn having most number of followers . </a:t>
            </a:r>
            <a:r>
              <a:rPr b="1" lang="en-US" sz="14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EY, PEPSICO </a:t>
            </a:r>
            <a:r>
              <a:rPr lang="en-US" sz="14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and </a:t>
            </a:r>
            <a:r>
              <a:rPr b="1" lang="en-US" sz="14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WIPRO</a:t>
            </a:r>
            <a:r>
              <a:rPr lang="en-US" sz="14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 are next in the line in terms of LinkedIn followers.</a:t>
            </a:r>
            <a:endParaRPr sz="14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4" name="Google Shape;294;p8"/>
          <p:cNvSpPr txBox="1"/>
          <p:nvPr/>
        </p:nvSpPr>
        <p:spPr>
          <a:xfrm>
            <a:off x="1819656" y="5785681"/>
            <a:ext cx="4047744" cy="3693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10 INDUSTRIES WITH MOST FOLLOWERS</a:t>
            </a:r>
            <a:endParaRPr/>
          </a:p>
        </p:txBody>
      </p:sp>
      <p:sp>
        <p:nvSpPr>
          <p:cNvPr id="295" name="Google Shape;295;p8"/>
          <p:cNvSpPr txBox="1"/>
          <p:nvPr/>
        </p:nvSpPr>
        <p:spPr>
          <a:xfrm>
            <a:off x="6987116" y="5605028"/>
            <a:ext cx="5027084" cy="73866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IT and SOFTWARE </a:t>
            </a:r>
            <a:r>
              <a:rPr lang="en-US" sz="14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sectors are leading on LinkedIn in terms of followers, followed by  </a:t>
            </a:r>
            <a:r>
              <a:rPr b="1" lang="en-US" sz="14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Consumer Electronics and Finance sector.</a:t>
            </a:r>
            <a:endParaRPr sz="14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6" name="Google Shape;296;p8"/>
          <p:cNvSpPr txBox="1"/>
          <p:nvPr/>
        </p:nvSpPr>
        <p:spPr>
          <a:xfrm>
            <a:off x="424069" y="6572200"/>
            <a:ext cx="9854096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*all the above Insights and Observations are based only on the data that we have fetched from LinkedIn.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9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02" name="Google Shape;302;p9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pic>
        <p:nvPicPr>
          <p:cNvPr descr="002e35 hex color" id="303" name="Google Shape;303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5400000">
            <a:off x="2349500" y="-2349500"/>
            <a:ext cx="7493000" cy="12192000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9"/>
          <p:cNvSpPr txBox="1"/>
          <p:nvPr/>
        </p:nvSpPr>
        <p:spPr>
          <a:xfrm>
            <a:off x="1168213" y="152981"/>
            <a:ext cx="9946631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JOB ANALYTICS - 2 DASHBOARD</a:t>
            </a:r>
            <a:endParaRPr/>
          </a:p>
        </p:txBody>
      </p:sp>
      <p:pic>
        <p:nvPicPr>
          <p:cNvPr id="305" name="Google Shape;305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1427" y="878308"/>
            <a:ext cx="11366465" cy="59488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2019-04-23T07:35:20Z</dcterms:created>
  <dc:creator>m9144</dc:creator>
</cp:coreProperties>
</file>