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6" r:id="rId8"/>
    <p:sldId id="267" r:id="rId9"/>
    <p:sldId id="265" r:id="rId10"/>
  </p:sldIdLst>
  <p:sldSz cx="18288000" cy="10287000"/>
  <p:notesSz cx="6858000" cy="9144000"/>
  <p:embeddedFontLst>
    <p:embeddedFont>
      <p:font typeface="Perpetua" panose="02020502060401020303" pitchFamily="18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Telegraf Bold" panose="020B0604020202020204" charset="0"/>
      <p:regular r:id="rId19"/>
    </p:embeddedFont>
    <p:embeddedFont>
      <p:font typeface="Telegraf Bold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d Anas Khatri" initials="MK" lastIdx="1" clrIdx="0">
    <p:extLst>
      <p:ext uri="{19B8F6BF-5375-455C-9EA6-DF929625EA0E}">
        <p15:presenceInfo xmlns:p15="http://schemas.microsoft.com/office/powerpoint/2012/main" userId="3351af1def7bde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>
      <p:cViewPr varScale="1">
        <p:scale>
          <a:sx n="54" d="100"/>
          <a:sy n="54" d="100"/>
        </p:scale>
        <p:origin x="7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accent1">
                <a:lumMod val="5000"/>
                <a:lumOff val="95000"/>
                <a:alpha val="22000"/>
              </a:schemeClr>
            </a:gs>
            <a:gs pos="99875">
              <a:srgbClr val="A2BCDC"/>
            </a:gs>
            <a:gs pos="99750">
              <a:srgbClr val="AEC5E1"/>
            </a:gs>
            <a:gs pos="99500">
              <a:srgbClr val="C6D6EA"/>
            </a:gs>
            <a:gs pos="13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3632948" y="1604114"/>
            <a:ext cx="11328092" cy="2539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57"/>
              </a:lnSpc>
            </a:pPr>
            <a:r>
              <a:rPr lang="en-US" sz="11100" dirty="0" err="1">
                <a:solidFill>
                  <a:srgbClr val="000000"/>
                </a:solidFill>
                <a:latin typeface="Telegraf Bold Bold"/>
              </a:rPr>
              <a:t>HackJKLU</a:t>
            </a:r>
            <a:r>
              <a:rPr lang="en-US" sz="11100" dirty="0">
                <a:solidFill>
                  <a:srgbClr val="000000"/>
                </a:solidFill>
                <a:latin typeface="Telegraf Bold Bold"/>
              </a:rPr>
              <a:t> v3.0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5374" y="3935878"/>
            <a:ext cx="16230600" cy="75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1058" dirty="0">
                <a:solidFill>
                  <a:srgbClr val="000000"/>
                </a:solidFill>
                <a:latin typeface="Poppins"/>
              </a:rPr>
              <a:t>PRESENTATION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0BC9AEEC-AF4C-9961-99B2-A2F752CEA014}"/>
              </a:ext>
            </a:extLst>
          </p:cNvPr>
          <p:cNvSpPr txBox="1"/>
          <p:nvPr/>
        </p:nvSpPr>
        <p:spPr>
          <a:xfrm>
            <a:off x="3357440" y="3900744"/>
            <a:ext cx="11706469" cy="246195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22457"/>
              </a:lnSpc>
            </a:pPr>
            <a:r>
              <a:rPr lang="en-US" sz="8800" dirty="0">
                <a:solidFill>
                  <a:srgbClr val="000000"/>
                </a:solidFill>
                <a:latin typeface="Telegraf Bold Bold"/>
              </a:rPr>
              <a:t>CO-SUPPLIRE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0144DB-86B4-10FF-0EF5-9BDB8ED4A0F9}"/>
              </a:ext>
            </a:extLst>
          </p:cNvPr>
          <p:cNvSpPr txBox="1"/>
          <p:nvPr/>
        </p:nvSpPr>
        <p:spPr>
          <a:xfrm>
            <a:off x="411172" y="8072221"/>
            <a:ext cx="4052308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MANISH SHARMA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EB9E2E-760D-3AE6-52EA-64851A041ACD}"/>
              </a:ext>
            </a:extLst>
          </p:cNvPr>
          <p:cNvSpPr txBox="1"/>
          <p:nvPr/>
        </p:nvSpPr>
        <p:spPr>
          <a:xfrm>
            <a:off x="457200" y="7315393"/>
            <a:ext cx="400628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PIYUSH GAHLOT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ADA5C-6C68-A357-10DC-94E8A05B429D}"/>
              </a:ext>
            </a:extLst>
          </p:cNvPr>
          <p:cNvSpPr txBox="1"/>
          <p:nvPr/>
        </p:nvSpPr>
        <p:spPr>
          <a:xfrm>
            <a:off x="457200" y="6541648"/>
            <a:ext cx="400628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MOHD ANAS KHATRI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79982"/>
            <a:ext cx="5066791" cy="6378318"/>
            <a:chOff x="0" y="0"/>
            <a:chExt cx="1334464" cy="16798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4464" cy="1679886"/>
            </a:xfrm>
            <a:custGeom>
              <a:avLst/>
              <a:gdLst/>
              <a:ahLst/>
              <a:cxnLst/>
              <a:rect l="l" t="t" r="r" b="b"/>
              <a:pathLst>
                <a:path w="1334464" h="1679886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601960"/>
                  </a:lnTo>
                  <a:cubicBezTo>
                    <a:pt x="1334464" y="1622627"/>
                    <a:pt x="1326254" y="1642448"/>
                    <a:pt x="1311639" y="1657062"/>
                  </a:cubicBezTo>
                  <a:cubicBezTo>
                    <a:pt x="1297025" y="1671676"/>
                    <a:pt x="1277204" y="1679886"/>
                    <a:pt x="1256537" y="1679886"/>
                  </a:cubicBezTo>
                  <a:lnTo>
                    <a:pt x="77927" y="1679886"/>
                  </a:lnTo>
                  <a:cubicBezTo>
                    <a:pt x="57259" y="1679886"/>
                    <a:pt x="37438" y="1671676"/>
                    <a:pt x="22824" y="1657062"/>
                  </a:cubicBezTo>
                  <a:cubicBezTo>
                    <a:pt x="8210" y="1642448"/>
                    <a:pt x="0" y="1622627"/>
                    <a:pt x="0" y="160196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10604" y="2879982"/>
            <a:ext cx="5066791" cy="6378318"/>
            <a:chOff x="0" y="0"/>
            <a:chExt cx="1334464" cy="16798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4464" cy="1679886"/>
            </a:xfrm>
            <a:custGeom>
              <a:avLst/>
              <a:gdLst/>
              <a:ahLst/>
              <a:cxnLst/>
              <a:rect l="l" t="t" r="r" b="b"/>
              <a:pathLst>
                <a:path w="1334464" h="1679886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601960"/>
                  </a:lnTo>
                  <a:cubicBezTo>
                    <a:pt x="1334464" y="1622627"/>
                    <a:pt x="1326254" y="1642448"/>
                    <a:pt x="1311639" y="1657062"/>
                  </a:cubicBezTo>
                  <a:cubicBezTo>
                    <a:pt x="1297025" y="1671676"/>
                    <a:pt x="1277204" y="1679886"/>
                    <a:pt x="1256537" y="1679886"/>
                  </a:cubicBezTo>
                  <a:lnTo>
                    <a:pt x="77927" y="1679886"/>
                  </a:lnTo>
                  <a:cubicBezTo>
                    <a:pt x="57259" y="1679886"/>
                    <a:pt x="37438" y="1671676"/>
                    <a:pt x="22824" y="1657062"/>
                  </a:cubicBezTo>
                  <a:cubicBezTo>
                    <a:pt x="8210" y="1642448"/>
                    <a:pt x="0" y="1622627"/>
                    <a:pt x="0" y="160196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91746" y="2879982"/>
            <a:ext cx="5066791" cy="6378318"/>
            <a:chOff x="0" y="0"/>
            <a:chExt cx="1334464" cy="16798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4464" cy="1679886"/>
            </a:xfrm>
            <a:custGeom>
              <a:avLst/>
              <a:gdLst/>
              <a:ahLst/>
              <a:cxnLst/>
              <a:rect l="l" t="t" r="r" b="b"/>
              <a:pathLst>
                <a:path w="1334464" h="1679886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601960"/>
                  </a:lnTo>
                  <a:cubicBezTo>
                    <a:pt x="1334464" y="1622627"/>
                    <a:pt x="1326254" y="1642448"/>
                    <a:pt x="1311639" y="1657062"/>
                  </a:cubicBezTo>
                  <a:cubicBezTo>
                    <a:pt x="1297025" y="1671676"/>
                    <a:pt x="1277204" y="1679886"/>
                    <a:pt x="1256537" y="1679886"/>
                  </a:cubicBezTo>
                  <a:lnTo>
                    <a:pt x="77927" y="1679886"/>
                  </a:lnTo>
                  <a:cubicBezTo>
                    <a:pt x="57259" y="1679886"/>
                    <a:pt x="37438" y="1671676"/>
                    <a:pt x="22824" y="1657062"/>
                  </a:cubicBezTo>
                  <a:cubicBezTo>
                    <a:pt x="8210" y="1642448"/>
                    <a:pt x="0" y="1622627"/>
                    <a:pt x="0" y="160196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618334" y="1938610"/>
            <a:ext cx="1887522" cy="1882744"/>
          </a:xfrm>
          <a:custGeom>
            <a:avLst/>
            <a:gdLst/>
            <a:ahLst/>
            <a:cxnLst/>
            <a:rect l="l" t="t" r="r" b="b"/>
            <a:pathLst>
              <a:path w="406400" h="405371">
                <a:moveTo>
                  <a:pt x="202686" y="0"/>
                </a:moveTo>
                <a:lnTo>
                  <a:pt x="203714" y="0"/>
                </a:lnTo>
                <a:cubicBezTo>
                  <a:pt x="257470" y="0"/>
                  <a:pt x="309024" y="21354"/>
                  <a:pt x="347035" y="59365"/>
                </a:cubicBezTo>
                <a:cubicBezTo>
                  <a:pt x="385046" y="97376"/>
                  <a:pt x="406400" y="148930"/>
                  <a:pt x="406400" y="202686"/>
                </a:cubicBezTo>
                <a:lnTo>
                  <a:pt x="406400" y="202686"/>
                </a:lnTo>
                <a:cubicBezTo>
                  <a:pt x="406400" y="314626"/>
                  <a:pt x="315655" y="405371"/>
                  <a:pt x="203714" y="405371"/>
                </a:cubicBezTo>
                <a:lnTo>
                  <a:pt x="202686" y="405371"/>
                </a:lnTo>
                <a:cubicBezTo>
                  <a:pt x="148930" y="405371"/>
                  <a:pt x="97376" y="384017"/>
                  <a:pt x="59365" y="346006"/>
                </a:cubicBezTo>
                <a:cubicBezTo>
                  <a:pt x="21354" y="307995"/>
                  <a:pt x="0" y="256441"/>
                  <a:pt x="0" y="202686"/>
                </a:cubicBezTo>
                <a:lnTo>
                  <a:pt x="0" y="202686"/>
                </a:lnTo>
                <a:cubicBezTo>
                  <a:pt x="0" y="148930"/>
                  <a:pt x="21354" y="97376"/>
                  <a:pt x="59365" y="59365"/>
                </a:cubicBezTo>
                <a:cubicBezTo>
                  <a:pt x="97376" y="21354"/>
                  <a:pt x="148930" y="0"/>
                  <a:pt x="202686" y="0"/>
                </a:cubicBezTo>
                <a:close/>
              </a:path>
            </a:pathLst>
          </a:custGeom>
          <a:gradFill>
            <a:gsLst>
              <a:gs pos="99000">
                <a:schemeClr val="tx2">
                  <a:lumMod val="60000"/>
                  <a:lumOff val="40000"/>
                </a:schemeClr>
              </a:gs>
              <a:gs pos="100000">
                <a:srgbClr val="FF0000">
                  <a:alpha val="54000"/>
                  <a:lumMod val="84000"/>
                  <a:lumOff val="16000"/>
                </a:srgbClr>
              </a:gs>
            </a:gsLst>
            <a:lin ang="5400000" scaled="1"/>
          </a:grad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200239" y="1938610"/>
            <a:ext cx="1887522" cy="1882744"/>
          </a:xfrm>
          <a:custGeom>
            <a:avLst/>
            <a:gdLst/>
            <a:ahLst/>
            <a:cxnLst/>
            <a:rect l="l" t="t" r="r" b="b"/>
            <a:pathLst>
              <a:path w="406400" h="405371">
                <a:moveTo>
                  <a:pt x="202686" y="0"/>
                </a:moveTo>
                <a:lnTo>
                  <a:pt x="203714" y="0"/>
                </a:lnTo>
                <a:cubicBezTo>
                  <a:pt x="257470" y="0"/>
                  <a:pt x="309024" y="21354"/>
                  <a:pt x="347035" y="59365"/>
                </a:cubicBezTo>
                <a:cubicBezTo>
                  <a:pt x="385046" y="97376"/>
                  <a:pt x="406400" y="148930"/>
                  <a:pt x="406400" y="202686"/>
                </a:cubicBezTo>
                <a:lnTo>
                  <a:pt x="406400" y="202686"/>
                </a:lnTo>
                <a:cubicBezTo>
                  <a:pt x="406400" y="314626"/>
                  <a:pt x="315655" y="405371"/>
                  <a:pt x="203714" y="405371"/>
                </a:cubicBezTo>
                <a:lnTo>
                  <a:pt x="202686" y="405371"/>
                </a:lnTo>
                <a:cubicBezTo>
                  <a:pt x="148930" y="405371"/>
                  <a:pt x="97376" y="384017"/>
                  <a:pt x="59365" y="346006"/>
                </a:cubicBezTo>
                <a:cubicBezTo>
                  <a:pt x="21354" y="307995"/>
                  <a:pt x="0" y="256441"/>
                  <a:pt x="0" y="202686"/>
                </a:cubicBezTo>
                <a:lnTo>
                  <a:pt x="0" y="202686"/>
                </a:lnTo>
                <a:cubicBezTo>
                  <a:pt x="0" y="148930"/>
                  <a:pt x="21354" y="97376"/>
                  <a:pt x="59365" y="59365"/>
                </a:cubicBezTo>
                <a:cubicBezTo>
                  <a:pt x="97376" y="21354"/>
                  <a:pt x="148930" y="0"/>
                  <a:pt x="202686" y="0"/>
                </a:cubicBezTo>
                <a:close/>
              </a:path>
            </a:pathLst>
          </a:custGeom>
          <a:gradFill>
            <a:gsLst>
              <a:gs pos="99000">
                <a:schemeClr val="tx2">
                  <a:lumMod val="60000"/>
                  <a:lumOff val="40000"/>
                </a:schemeClr>
              </a:gs>
              <a:gs pos="100000">
                <a:srgbClr val="FF0000">
                  <a:alpha val="54000"/>
                  <a:lumMod val="84000"/>
                  <a:lumOff val="16000"/>
                </a:srgbClr>
              </a:gs>
            </a:gsLst>
            <a:lin ang="5400000" scaled="1"/>
          </a:grad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3781065" y="1938610"/>
            <a:ext cx="1887522" cy="1882744"/>
          </a:xfrm>
          <a:custGeom>
            <a:avLst/>
            <a:gdLst/>
            <a:ahLst/>
            <a:cxnLst/>
            <a:rect l="l" t="t" r="r" b="b"/>
            <a:pathLst>
              <a:path w="406400" h="405371">
                <a:moveTo>
                  <a:pt x="202686" y="0"/>
                </a:moveTo>
                <a:lnTo>
                  <a:pt x="203714" y="0"/>
                </a:lnTo>
                <a:cubicBezTo>
                  <a:pt x="257470" y="0"/>
                  <a:pt x="309024" y="21354"/>
                  <a:pt x="347035" y="59365"/>
                </a:cubicBezTo>
                <a:cubicBezTo>
                  <a:pt x="385046" y="97376"/>
                  <a:pt x="406400" y="148930"/>
                  <a:pt x="406400" y="202686"/>
                </a:cubicBezTo>
                <a:lnTo>
                  <a:pt x="406400" y="202686"/>
                </a:lnTo>
                <a:cubicBezTo>
                  <a:pt x="406400" y="314626"/>
                  <a:pt x="315655" y="405371"/>
                  <a:pt x="203714" y="405371"/>
                </a:cubicBezTo>
                <a:lnTo>
                  <a:pt x="202686" y="405371"/>
                </a:lnTo>
                <a:cubicBezTo>
                  <a:pt x="148930" y="405371"/>
                  <a:pt x="97376" y="384017"/>
                  <a:pt x="59365" y="346006"/>
                </a:cubicBezTo>
                <a:cubicBezTo>
                  <a:pt x="21354" y="307995"/>
                  <a:pt x="0" y="256441"/>
                  <a:pt x="0" y="202686"/>
                </a:cubicBezTo>
                <a:lnTo>
                  <a:pt x="0" y="202686"/>
                </a:lnTo>
                <a:cubicBezTo>
                  <a:pt x="0" y="148930"/>
                  <a:pt x="21354" y="97376"/>
                  <a:pt x="59365" y="59365"/>
                </a:cubicBezTo>
                <a:cubicBezTo>
                  <a:pt x="97376" y="21354"/>
                  <a:pt x="148930" y="0"/>
                  <a:pt x="202686" y="0"/>
                </a:cubicBezTo>
                <a:close/>
              </a:path>
            </a:pathLst>
          </a:custGeom>
          <a:gradFill>
            <a:gsLst>
              <a:gs pos="99000">
                <a:schemeClr val="tx2">
                  <a:lumMod val="60000"/>
                  <a:lumOff val="40000"/>
                </a:schemeClr>
              </a:gs>
              <a:gs pos="100000">
                <a:srgbClr val="FF0000">
                  <a:alpha val="54000"/>
                  <a:lumMod val="84000"/>
                  <a:lumOff val="16000"/>
                </a:srgbClr>
              </a:gs>
            </a:gsLst>
            <a:lin ang="5400000" scaled="1"/>
          </a:gradFill>
        </p:spPr>
        <p:txBody>
          <a:bodyPr/>
          <a:lstStyle/>
          <a:p>
            <a:endParaRPr lang="en-IN"/>
          </a:p>
        </p:txBody>
      </p:sp>
      <p:sp>
        <p:nvSpPr>
          <p:cNvPr id="20" name="TextBox 20"/>
          <p:cNvSpPr txBox="1"/>
          <p:nvPr/>
        </p:nvSpPr>
        <p:spPr>
          <a:xfrm>
            <a:off x="1333815" y="5105400"/>
            <a:ext cx="445656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 u="none" dirty="0">
                <a:solidFill>
                  <a:srgbClr val="1A1A1A"/>
                </a:solidFill>
                <a:latin typeface="Telegraf Bold Bold"/>
              </a:rPr>
              <a:t>Problem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32586" y="6017027"/>
            <a:ext cx="3659018" cy="3029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In this E-commerce world, everything is available online for everyone except construction materials.</a:t>
            </a:r>
          </a:p>
          <a:p>
            <a:pPr marL="0" lvl="0" indent="0" algn="ctr">
              <a:lnSpc>
                <a:spcPts val="3359"/>
              </a:lnSpc>
            </a:pPr>
            <a:endParaRPr lang="en-US" sz="2800" u="none" dirty="0">
              <a:solidFill>
                <a:srgbClr val="1A1A1A"/>
              </a:solidFill>
              <a:latin typeface="Poppi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915720" y="5105400"/>
            <a:ext cx="445656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 u="none" dirty="0">
                <a:solidFill>
                  <a:srgbClr val="1A1A1A"/>
                </a:solidFill>
                <a:latin typeface="Telegraf Bold Bold"/>
              </a:rPr>
              <a:t>Problem 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14491" y="6017027"/>
            <a:ext cx="3659018" cy="347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People have to approach different shops and contact different vendors for the material, which leads to inconvenience for them.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496546" y="5105400"/>
            <a:ext cx="445656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 u="none" dirty="0">
                <a:solidFill>
                  <a:srgbClr val="1A1A1A"/>
                </a:solidFill>
                <a:latin typeface="Telegraf Bold Bold"/>
              </a:rPr>
              <a:t>Problem 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895317" y="6017027"/>
            <a:ext cx="3659018" cy="3029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People are facing problems by not getting construction materials of desired quality, cheaper prices,  nearby.</a:t>
            </a:r>
          </a:p>
          <a:p>
            <a:pPr marL="0" lvl="0" indent="0" algn="ctr">
              <a:lnSpc>
                <a:spcPts val="3359"/>
              </a:lnSpc>
            </a:pPr>
            <a:endParaRPr lang="en-US" sz="2800" dirty="0">
              <a:solidFill>
                <a:srgbClr val="1A1A1A"/>
              </a:solidFill>
              <a:latin typeface="Poppi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790571" y="2389445"/>
            <a:ext cx="154305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</a:pPr>
            <a:r>
              <a:rPr lang="en-US" sz="5600">
                <a:solidFill>
                  <a:srgbClr val="F5F5F5"/>
                </a:solidFill>
                <a:latin typeface="Telegraf Bold Bold"/>
              </a:rPr>
              <a:t>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372475" y="2389445"/>
            <a:ext cx="154305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</a:pPr>
            <a:r>
              <a:rPr lang="en-US" sz="5600">
                <a:solidFill>
                  <a:srgbClr val="F5F5F5"/>
                </a:solidFill>
                <a:latin typeface="Telegraf Bold Bold"/>
              </a:rPr>
              <a:t>02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953301" y="2389445"/>
            <a:ext cx="154305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</a:pPr>
            <a:r>
              <a:rPr lang="en-US" sz="5600">
                <a:solidFill>
                  <a:srgbClr val="F5F5F5"/>
                </a:solidFill>
                <a:latin typeface="Telegraf Bold Bold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0070" y="1218174"/>
            <a:ext cx="7778730" cy="2284043"/>
            <a:chOff x="0" y="0"/>
            <a:chExt cx="2187552" cy="6789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87552" cy="678980"/>
            </a:xfrm>
            <a:custGeom>
              <a:avLst/>
              <a:gdLst/>
              <a:ahLst/>
              <a:cxnLst/>
              <a:rect l="l" t="t" r="r" b="b"/>
              <a:pathLst>
                <a:path w="2187552" h="678980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90070" y="4096215"/>
            <a:ext cx="7778730" cy="2284043"/>
            <a:chOff x="0" y="0"/>
            <a:chExt cx="2187552" cy="6789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87552" cy="678980"/>
            </a:xfrm>
            <a:custGeom>
              <a:avLst/>
              <a:gdLst/>
              <a:ahLst/>
              <a:cxnLst/>
              <a:rect l="l" t="t" r="r" b="b"/>
              <a:pathLst>
                <a:path w="2187552" h="678980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90070" y="6974257"/>
            <a:ext cx="7778730" cy="2284043"/>
            <a:chOff x="0" y="0"/>
            <a:chExt cx="2187552" cy="6789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87552" cy="678980"/>
            </a:xfrm>
            <a:custGeom>
              <a:avLst/>
              <a:gdLst/>
              <a:ahLst/>
              <a:cxnLst/>
              <a:rect l="l" t="t" r="r" b="b"/>
              <a:pathLst>
                <a:path w="2187552" h="678980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8558615" y="1647632"/>
            <a:ext cx="1427940" cy="1347430"/>
          </a:xfrm>
          <a:custGeom>
            <a:avLst/>
            <a:gdLst/>
            <a:ahLst/>
            <a:cxnLst/>
            <a:rect l="l" t="t" r="r" b="b"/>
            <a:pathLst>
              <a:path w="406400" h="405371">
                <a:moveTo>
                  <a:pt x="202686" y="0"/>
                </a:moveTo>
                <a:lnTo>
                  <a:pt x="203714" y="0"/>
                </a:lnTo>
                <a:cubicBezTo>
                  <a:pt x="257470" y="0"/>
                  <a:pt x="309024" y="21354"/>
                  <a:pt x="347035" y="59365"/>
                </a:cubicBezTo>
                <a:cubicBezTo>
                  <a:pt x="385046" y="97376"/>
                  <a:pt x="406400" y="148930"/>
                  <a:pt x="406400" y="202686"/>
                </a:cubicBezTo>
                <a:lnTo>
                  <a:pt x="406400" y="202686"/>
                </a:lnTo>
                <a:cubicBezTo>
                  <a:pt x="406400" y="314626"/>
                  <a:pt x="315655" y="405371"/>
                  <a:pt x="203714" y="405371"/>
                </a:cubicBezTo>
                <a:lnTo>
                  <a:pt x="202686" y="405371"/>
                </a:lnTo>
                <a:cubicBezTo>
                  <a:pt x="148930" y="405371"/>
                  <a:pt x="97376" y="384017"/>
                  <a:pt x="59365" y="346006"/>
                </a:cubicBezTo>
                <a:cubicBezTo>
                  <a:pt x="21354" y="307995"/>
                  <a:pt x="0" y="256441"/>
                  <a:pt x="0" y="202686"/>
                </a:cubicBezTo>
                <a:lnTo>
                  <a:pt x="0" y="202686"/>
                </a:lnTo>
                <a:cubicBezTo>
                  <a:pt x="0" y="148930"/>
                  <a:pt x="21354" y="97376"/>
                  <a:pt x="59365" y="59365"/>
                </a:cubicBezTo>
                <a:cubicBezTo>
                  <a:pt x="97376" y="21354"/>
                  <a:pt x="148930" y="0"/>
                  <a:pt x="202686" y="0"/>
                </a:cubicBezTo>
                <a:close/>
              </a:path>
            </a:pathLst>
          </a:custGeom>
          <a:gradFill>
            <a:gsLst>
              <a:gs pos="99000">
                <a:schemeClr val="tx2">
                  <a:lumMod val="60000"/>
                  <a:lumOff val="40000"/>
                </a:schemeClr>
              </a:gs>
              <a:gs pos="99000">
                <a:srgbClr val="FF0000">
                  <a:alpha val="54000"/>
                  <a:lumMod val="84000"/>
                  <a:lumOff val="16000"/>
                </a:srgbClr>
              </a:gs>
            </a:gsLst>
            <a:lin ang="5400000" scaled="1"/>
          </a:grad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558615" y="4525674"/>
            <a:ext cx="1427940" cy="1347430"/>
          </a:xfrm>
          <a:custGeom>
            <a:avLst/>
            <a:gdLst/>
            <a:ahLst/>
            <a:cxnLst/>
            <a:rect l="l" t="t" r="r" b="b"/>
            <a:pathLst>
              <a:path w="406400" h="405371">
                <a:moveTo>
                  <a:pt x="202686" y="0"/>
                </a:moveTo>
                <a:lnTo>
                  <a:pt x="203714" y="0"/>
                </a:lnTo>
                <a:cubicBezTo>
                  <a:pt x="257470" y="0"/>
                  <a:pt x="309024" y="21354"/>
                  <a:pt x="347035" y="59365"/>
                </a:cubicBezTo>
                <a:cubicBezTo>
                  <a:pt x="385046" y="97376"/>
                  <a:pt x="406400" y="148930"/>
                  <a:pt x="406400" y="202686"/>
                </a:cubicBezTo>
                <a:lnTo>
                  <a:pt x="406400" y="202686"/>
                </a:lnTo>
                <a:cubicBezTo>
                  <a:pt x="406400" y="314626"/>
                  <a:pt x="315655" y="405371"/>
                  <a:pt x="203714" y="405371"/>
                </a:cubicBezTo>
                <a:lnTo>
                  <a:pt x="202686" y="405371"/>
                </a:lnTo>
                <a:cubicBezTo>
                  <a:pt x="148930" y="405371"/>
                  <a:pt x="97376" y="384017"/>
                  <a:pt x="59365" y="346006"/>
                </a:cubicBezTo>
                <a:cubicBezTo>
                  <a:pt x="21354" y="307995"/>
                  <a:pt x="0" y="256441"/>
                  <a:pt x="0" y="202686"/>
                </a:cubicBezTo>
                <a:lnTo>
                  <a:pt x="0" y="202686"/>
                </a:lnTo>
                <a:cubicBezTo>
                  <a:pt x="0" y="148930"/>
                  <a:pt x="21354" y="97376"/>
                  <a:pt x="59365" y="59365"/>
                </a:cubicBezTo>
                <a:cubicBezTo>
                  <a:pt x="97376" y="21354"/>
                  <a:pt x="148930" y="0"/>
                  <a:pt x="202686" y="0"/>
                </a:cubicBezTo>
                <a:close/>
              </a:path>
            </a:pathLst>
          </a:custGeom>
          <a:gradFill>
            <a:gsLst>
              <a:gs pos="99000">
                <a:schemeClr val="tx2">
                  <a:lumMod val="60000"/>
                  <a:lumOff val="40000"/>
                </a:schemeClr>
              </a:gs>
              <a:gs pos="99000">
                <a:srgbClr val="FF0000">
                  <a:alpha val="54000"/>
                  <a:lumMod val="84000"/>
                  <a:lumOff val="16000"/>
                </a:srgbClr>
              </a:gs>
            </a:gsLst>
            <a:lin ang="5400000" scaled="1"/>
          </a:grad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8558615" y="7403715"/>
            <a:ext cx="1427940" cy="1347430"/>
          </a:xfrm>
          <a:custGeom>
            <a:avLst/>
            <a:gdLst/>
            <a:ahLst/>
            <a:cxnLst/>
            <a:rect l="l" t="t" r="r" b="b"/>
            <a:pathLst>
              <a:path w="406400" h="405371">
                <a:moveTo>
                  <a:pt x="202686" y="0"/>
                </a:moveTo>
                <a:lnTo>
                  <a:pt x="203714" y="0"/>
                </a:lnTo>
                <a:cubicBezTo>
                  <a:pt x="257470" y="0"/>
                  <a:pt x="309024" y="21354"/>
                  <a:pt x="347035" y="59365"/>
                </a:cubicBezTo>
                <a:cubicBezTo>
                  <a:pt x="385046" y="97376"/>
                  <a:pt x="406400" y="148930"/>
                  <a:pt x="406400" y="202686"/>
                </a:cubicBezTo>
                <a:lnTo>
                  <a:pt x="406400" y="202686"/>
                </a:lnTo>
                <a:cubicBezTo>
                  <a:pt x="406400" y="314626"/>
                  <a:pt x="315655" y="405371"/>
                  <a:pt x="203714" y="405371"/>
                </a:cubicBezTo>
                <a:lnTo>
                  <a:pt x="202686" y="405371"/>
                </a:lnTo>
                <a:cubicBezTo>
                  <a:pt x="148930" y="405371"/>
                  <a:pt x="97376" y="384017"/>
                  <a:pt x="59365" y="346006"/>
                </a:cubicBezTo>
                <a:cubicBezTo>
                  <a:pt x="21354" y="307995"/>
                  <a:pt x="0" y="256441"/>
                  <a:pt x="0" y="202686"/>
                </a:cubicBezTo>
                <a:lnTo>
                  <a:pt x="0" y="202686"/>
                </a:lnTo>
                <a:cubicBezTo>
                  <a:pt x="0" y="148930"/>
                  <a:pt x="21354" y="97376"/>
                  <a:pt x="59365" y="59365"/>
                </a:cubicBezTo>
                <a:cubicBezTo>
                  <a:pt x="97376" y="21354"/>
                  <a:pt x="148930" y="0"/>
                  <a:pt x="202686" y="0"/>
                </a:cubicBezTo>
                <a:close/>
              </a:path>
            </a:pathLst>
          </a:custGeom>
          <a:gradFill>
            <a:gsLst>
              <a:gs pos="99000">
                <a:schemeClr val="tx2">
                  <a:lumMod val="60000"/>
                  <a:lumOff val="40000"/>
                </a:schemeClr>
              </a:gs>
              <a:gs pos="99000">
                <a:srgbClr val="FF0000">
                  <a:alpha val="54000"/>
                  <a:lumMod val="84000"/>
                  <a:lumOff val="16000"/>
                </a:srgbClr>
              </a:gs>
            </a:gsLst>
            <a:lin ang="5400000" scaled="1"/>
          </a:gradFill>
        </p:spPr>
        <p:txBody>
          <a:bodyPr/>
          <a:lstStyle/>
          <a:p>
            <a:endParaRPr lang="en-IN"/>
          </a:p>
        </p:txBody>
      </p:sp>
      <p:grpSp>
        <p:nvGrpSpPr>
          <p:cNvPr id="20" name="Group 20"/>
          <p:cNvGrpSpPr/>
          <p:nvPr/>
        </p:nvGrpSpPr>
        <p:grpSpPr>
          <a:xfrm>
            <a:off x="651629" y="1233191"/>
            <a:ext cx="6616756" cy="8040125"/>
            <a:chOff x="0" y="0"/>
            <a:chExt cx="1869559" cy="22862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69559" cy="2286203"/>
            </a:xfrm>
            <a:custGeom>
              <a:avLst/>
              <a:gdLst/>
              <a:ahLst/>
              <a:cxnLst/>
              <a:rect l="l" t="t" r="r" b="b"/>
              <a:pathLst>
                <a:path w="1869559" h="2286203">
                  <a:moveTo>
                    <a:pt x="58670" y="0"/>
                  </a:moveTo>
                  <a:lnTo>
                    <a:pt x="1810889" y="0"/>
                  </a:lnTo>
                  <a:cubicBezTo>
                    <a:pt x="1843292" y="0"/>
                    <a:pt x="1869559" y="26267"/>
                    <a:pt x="1869559" y="58670"/>
                  </a:cubicBezTo>
                  <a:lnTo>
                    <a:pt x="1869559" y="2227533"/>
                  </a:lnTo>
                  <a:cubicBezTo>
                    <a:pt x="1869559" y="2243093"/>
                    <a:pt x="1863378" y="2258016"/>
                    <a:pt x="1852375" y="2269019"/>
                  </a:cubicBezTo>
                  <a:cubicBezTo>
                    <a:pt x="1841372" y="2280022"/>
                    <a:pt x="1826449" y="2286203"/>
                    <a:pt x="1810889" y="2286203"/>
                  </a:cubicBezTo>
                  <a:lnTo>
                    <a:pt x="58670" y="2286203"/>
                  </a:lnTo>
                  <a:cubicBezTo>
                    <a:pt x="43110" y="2286203"/>
                    <a:pt x="28187" y="2280022"/>
                    <a:pt x="17184" y="2269019"/>
                  </a:cubicBezTo>
                  <a:cubicBezTo>
                    <a:pt x="6181" y="2258016"/>
                    <a:pt x="0" y="2243093"/>
                    <a:pt x="0" y="2227533"/>
                  </a:cubicBezTo>
                  <a:lnTo>
                    <a:pt x="0" y="58670"/>
                  </a:lnTo>
                  <a:cubicBezTo>
                    <a:pt x="0" y="26267"/>
                    <a:pt x="26267" y="0"/>
                    <a:pt x="58670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995441" y="1356533"/>
            <a:ext cx="3789739" cy="7394612"/>
          </a:xfrm>
          <a:custGeom>
            <a:avLst/>
            <a:gdLst/>
            <a:ahLst/>
            <a:cxnLst/>
            <a:rect l="l" t="t" r="r" b="b"/>
            <a:pathLst>
              <a:path w="3789739" h="7394612">
                <a:moveTo>
                  <a:pt x="0" y="0"/>
                </a:moveTo>
                <a:lnTo>
                  <a:pt x="3789739" y="0"/>
                </a:lnTo>
                <a:lnTo>
                  <a:pt x="3789739" y="7394612"/>
                </a:lnTo>
                <a:lnTo>
                  <a:pt x="0" y="739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5" name="Freeform 25"/>
          <p:cNvSpPr/>
          <p:nvPr/>
        </p:nvSpPr>
        <p:spPr>
          <a:xfrm>
            <a:off x="846607" y="7235290"/>
            <a:ext cx="6087406" cy="1619480"/>
          </a:xfrm>
          <a:custGeom>
            <a:avLst/>
            <a:gdLst/>
            <a:ahLst/>
            <a:cxnLst/>
            <a:rect l="l" t="t" r="r" b="b"/>
            <a:pathLst>
              <a:path w="1603267" h="426530">
                <a:moveTo>
                  <a:pt x="64861" y="0"/>
                </a:moveTo>
                <a:lnTo>
                  <a:pt x="1538406" y="0"/>
                </a:lnTo>
                <a:cubicBezTo>
                  <a:pt x="1574228" y="0"/>
                  <a:pt x="1603267" y="29039"/>
                  <a:pt x="1603267" y="64861"/>
                </a:cubicBezTo>
                <a:lnTo>
                  <a:pt x="1603267" y="361668"/>
                </a:lnTo>
                <a:cubicBezTo>
                  <a:pt x="1603267" y="397490"/>
                  <a:pt x="1574228" y="426530"/>
                  <a:pt x="1538406" y="426530"/>
                </a:cubicBezTo>
                <a:lnTo>
                  <a:pt x="64861" y="426530"/>
                </a:lnTo>
                <a:cubicBezTo>
                  <a:pt x="47659" y="426530"/>
                  <a:pt x="31161" y="419696"/>
                  <a:pt x="18997" y="407532"/>
                </a:cubicBezTo>
                <a:cubicBezTo>
                  <a:pt x="6834" y="395368"/>
                  <a:pt x="0" y="378870"/>
                  <a:pt x="0" y="361668"/>
                </a:cubicBezTo>
                <a:lnTo>
                  <a:pt x="0" y="64861"/>
                </a:lnTo>
                <a:cubicBezTo>
                  <a:pt x="0" y="29039"/>
                  <a:pt x="29039" y="0"/>
                  <a:pt x="64861" y="0"/>
                </a:cubicBezTo>
                <a:close/>
              </a:path>
            </a:pathLst>
          </a:custGeom>
          <a:gradFill>
            <a:gsLst>
              <a:gs pos="99000">
                <a:schemeClr val="accent1">
                  <a:lumMod val="5000"/>
                  <a:lumOff val="95000"/>
                  <a:alpha val="22000"/>
                </a:schemeClr>
              </a:gs>
              <a:gs pos="98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27" name="Freeform 27"/>
          <p:cNvSpPr/>
          <p:nvPr/>
        </p:nvSpPr>
        <p:spPr>
          <a:xfrm>
            <a:off x="1621372" y="7615278"/>
            <a:ext cx="888295" cy="754243"/>
          </a:xfrm>
          <a:custGeom>
            <a:avLst/>
            <a:gdLst/>
            <a:ahLst/>
            <a:cxnLst/>
            <a:rect l="l" t="t" r="r" b="b"/>
            <a:pathLst>
              <a:path w="888295" h="754243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TextBox 28"/>
          <p:cNvSpPr txBox="1"/>
          <p:nvPr/>
        </p:nvSpPr>
        <p:spPr>
          <a:xfrm>
            <a:off x="8692105" y="1934503"/>
            <a:ext cx="116734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08"/>
              </a:lnSpc>
            </a:pPr>
            <a:r>
              <a:rPr lang="en-US" sz="4340" dirty="0">
                <a:solidFill>
                  <a:srgbClr val="F5F5F5"/>
                </a:solidFill>
                <a:latin typeface="Telegraf Bold Bold"/>
              </a:rPr>
              <a:t>01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692105" y="4812545"/>
            <a:ext cx="116734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08"/>
              </a:lnSpc>
            </a:pPr>
            <a:r>
              <a:rPr lang="en-US" sz="4340" dirty="0">
                <a:solidFill>
                  <a:srgbClr val="F5F5F5"/>
                </a:solidFill>
                <a:latin typeface="Telegraf Bold Bold"/>
              </a:rPr>
              <a:t>02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692105" y="7690586"/>
            <a:ext cx="116734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08"/>
              </a:lnSpc>
            </a:pPr>
            <a:r>
              <a:rPr lang="en-US" sz="4340">
                <a:solidFill>
                  <a:srgbClr val="F5F5F5"/>
                </a:solidFill>
                <a:latin typeface="Telegraf Bold Bold"/>
              </a:rPr>
              <a:t>03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684831" y="1543900"/>
            <a:ext cx="417372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35"/>
              </a:lnSpc>
            </a:pPr>
            <a:r>
              <a:rPr lang="en-US" sz="4029" dirty="0">
                <a:solidFill>
                  <a:srgbClr val="1A1A1A"/>
                </a:solidFill>
                <a:latin typeface="Telegraf Bold Bold"/>
              </a:rPr>
              <a:t>Solution 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684831" y="4421941"/>
            <a:ext cx="417372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35"/>
              </a:lnSpc>
            </a:pPr>
            <a:r>
              <a:rPr lang="en-US" sz="4029" dirty="0">
                <a:solidFill>
                  <a:srgbClr val="1A1A1A"/>
                </a:solidFill>
                <a:latin typeface="Telegraf Bold Bold"/>
              </a:rPr>
              <a:t>Solution 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684831" y="7299983"/>
            <a:ext cx="417372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835"/>
              </a:lnSpc>
            </a:pPr>
            <a:r>
              <a:rPr lang="en-US" sz="4029">
                <a:solidFill>
                  <a:srgbClr val="1A1A1A"/>
                </a:solidFill>
                <a:latin typeface="Telegraf Bold Bold"/>
              </a:rPr>
              <a:t>Solution 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684831" y="2331314"/>
            <a:ext cx="539568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820"/>
              </a:lnSpc>
            </a:pPr>
            <a:r>
              <a:rPr lang="en-US" sz="2400" dirty="0">
                <a:solidFill>
                  <a:srgbClr val="1A1A1A"/>
                </a:solidFill>
                <a:latin typeface="Poppins"/>
              </a:rPr>
              <a:t>By this, we are going to provide the people with to access construction materials through E-commerce.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684831" y="5209355"/>
            <a:ext cx="5395681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820"/>
              </a:lnSpc>
            </a:pPr>
            <a:r>
              <a:rPr lang="en-US" sz="2400" dirty="0">
                <a:solidFill>
                  <a:srgbClr val="1A1A1A"/>
                </a:solidFill>
                <a:latin typeface="Poppins"/>
              </a:rPr>
              <a:t>People can directly buy materials from their homes and where they want, everything is available on a single platform.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684831" y="8087397"/>
            <a:ext cx="539568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820"/>
              </a:lnSpc>
            </a:pPr>
            <a:r>
              <a:rPr lang="en-US" sz="2400" dirty="0">
                <a:solidFill>
                  <a:srgbClr val="1A1A1A"/>
                </a:solidFill>
                <a:latin typeface="Poppins"/>
              </a:rPr>
              <a:t>E-commerce also ensures good quality, cheaper and every-time availability.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613563" y="7637558"/>
            <a:ext cx="3673845" cy="709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5F5F5"/>
                </a:solidFill>
                <a:latin typeface="Telegraf Bold"/>
              </a:rPr>
              <a:t>Brand Name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36CB1F-9408-B69A-8755-3F7FECE1F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07" y="2671036"/>
            <a:ext cx="3042162" cy="4562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572473" y="1273203"/>
            <a:ext cx="5166890" cy="3768786"/>
          </a:xfrm>
          <a:custGeom>
            <a:avLst/>
            <a:gdLst/>
            <a:ahLst/>
            <a:cxnLst/>
            <a:rect l="l" t="t" r="r" b="b"/>
            <a:pathLst>
              <a:path w="1432647" h="1133469">
                <a:moveTo>
                  <a:pt x="75652" y="0"/>
                </a:moveTo>
                <a:lnTo>
                  <a:pt x="1356995" y="0"/>
                </a:lnTo>
                <a:cubicBezTo>
                  <a:pt x="1377059" y="0"/>
                  <a:pt x="1396302" y="7970"/>
                  <a:pt x="1410489" y="22158"/>
                </a:cubicBezTo>
                <a:cubicBezTo>
                  <a:pt x="1424677" y="36346"/>
                  <a:pt x="1432647" y="55588"/>
                  <a:pt x="1432647" y="75652"/>
                </a:cubicBezTo>
                <a:lnTo>
                  <a:pt x="1432647" y="1057817"/>
                </a:lnTo>
                <a:cubicBezTo>
                  <a:pt x="1432647" y="1099598"/>
                  <a:pt x="1398777" y="1133469"/>
                  <a:pt x="1356995" y="1133469"/>
                </a:cubicBezTo>
                <a:lnTo>
                  <a:pt x="75652" y="1133469"/>
                </a:lnTo>
                <a:cubicBezTo>
                  <a:pt x="33871" y="1133469"/>
                  <a:pt x="0" y="1099598"/>
                  <a:pt x="0" y="1057817"/>
                </a:cubicBez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DDDDDD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458901" y="1320197"/>
            <a:ext cx="10726433" cy="3653946"/>
          </a:xfrm>
          <a:custGeom>
            <a:avLst/>
            <a:gdLst/>
            <a:ahLst/>
            <a:cxnLst/>
            <a:rect l="l" t="t" r="r" b="b"/>
            <a:pathLst>
              <a:path w="2998640" h="1133469">
                <a:moveTo>
                  <a:pt x="36144" y="0"/>
                </a:moveTo>
                <a:lnTo>
                  <a:pt x="2962496" y="0"/>
                </a:lnTo>
                <a:cubicBezTo>
                  <a:pt x="2972082" y="0"/>
                  <a:pt x="2981275" y="3808"/>
                  <a:pt x="2988054" y="10586"/>
                </a:cubicBezTo>
                <a:cubicBezTo>
                  <a:pt x="2994832" y="17365"/>
                  <a:pt x="2998640" y="26558"/>
                  <a:pt x="2998640" y="36144"/>
                </a:cubicBezTo>
                <a:lnTo>
                  <a:pt x="2998640" y="1097325"/>
                </a:lnTo>
                <a:cubicBezTo>
                  <a:pt x="2998640" y="1106911"/>
                  <a:pt x="2994832" y="1116104"/>
                  <a:pt x="2988054" y="1122883"/>
                </a:cubicBezTo>
                <a:cubicBezTo>
                  <a:pt x="2981275" y="1129661"/>
                  <a:pt x="2972082" y="1133469"/>
                  <a:pt x="2962496" y="1133469"/>
                </a:cubicBezTo>
                <a:lnTo>
                  <a:pt x="36144" y="1133469"/>
                </a:lnTo>
                <a:cubicBezTo>
                  <a:pt x="26558" y="1133469"/>
                  <a:pt x="17365" y="1129661"/>
                  <a:pt x="10586" y="1122883"/>
                </a:cubicBezTo>
                <a:cubicBezTo>
                  <a:pt x="3808" y="1116104"/>
                  <a:pt x="0" y="1106911"/>
                  <a:pt x="0" y="1097325"/>
                </a:cubicBezTo>
                <a:lnTo>
                  <a:pt x="0" y="36144"/>
                </a:lnTo>
                <a:cubicBezTo>
                  <a:pt x="0" y="26558"/>
                  <a:pt x="3808" y="17365"/>
                  <a:pt x="10586" y="10586"/>
                </a:cubicBezTo>
                <a:cubicBezTo>
                  <a:pt x="17365" y="3808"/>
                  <a:pt x="26558" y="0"/>
                  <a:pt x="36144" y="0"/>
                </a:cubicBezTo>
                <a:close/>
              </a:path>
            </a:pathLst>
          </a:custGeom>
          <a:gradFill>
            <a:gsLst>
              <a:gs pos="99000">
                <a:schemeClr val="tx2">
                  <a:lumMod val="60000"/>
                  <a:lumOff val="40000"/>
                </a:schemeClr>
              </a:gs>
              <a:gs pos="100000">
                <a:srgbClr val="FF0000">
                  <a:alpha val="54000"/>
                  <a:lumMod val="84000"/>
                  <a:lumOff val="16000"/>
                </a:srgbClr>
              </a:gs>
            </a:gsLst>
            <a:lin ang="5400000" scaled="1"/>
          </a:gradFill>
        </p:spPr>
        <p:txBody>
          <a:bodyPr/>
          <a:lstStyle/>
          <a:p>
            <a:endParaRPr lang="en-IN" dirty="0"/>
          </a:p>
        </p:txBody>
      </p:sp>
      <p:grpSp>
        <p:nvGrpSpPr>
          <p:cNvPr id="8" name="Group 8"/>
          <p:cNvGrpSpPr/>
          <p:nvPr/>
        </p:nvGrpSpPr>
        <p:grpSpPr>
          <a:xfrm>
            <a:off x="11572473" y="5383809"/>
            <a:ext cx="5219121" cy="4129217"/>
            <a:chOff x="0" y="0"/>
            <a:chExt cx="1432647" cy="11334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32647" cy="1133469"/>
            </a:xfrm>
            <a:custGeom>
              <a:avLst/>
              <a:gdLst/>
              <a:ahLst/>
              <a:cxnLst/>
              <a:rect l="l" t="t" r="r" b="b"/>
              <a:pathLst>
                <a:path w="1432647" h="1133469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006852" y="5383809"/>
            <a:ext cx="5219121" cy="4129217"/>
            <a:chOff x="0" y="0"/>
            <a:chExt cx="1432647" cy="11334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32647" cy="1133469"/>
            </a:xfrm>
            <a:custGeom>
              <a:avLst/>
              <a:gdLst/>
              <a:ahLst/>
              <a:cxnLst/>
              <a:rect l="l" t="t" r="r" b="b"/>
              <a:pathLst>
                <a:path w="1432647" h="1133469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12496" y="5383810"/>
            <a:ext cx="5219121" cy="4129217"/>
            <a:chOff x="0" y="0"/>
            <a:chExt cx="1432647" cy="113346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32647" cy="1133469"/>
            </a:xfrm>
            <a:custGeom>
              <a:avLst/>
              <a:gdLst/>
              <a:ahLst/>
              <a:cxnLst/>
              <a:rect l="l" t="t" r="r" b="b"/>
              <a:pathLst>
                <a:path w="1432647" h="1133469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98271" y="1527833"/>
            <a:ext cx="10113349" cy="2626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F5F5F5"/>
                </a:solidFill>
                <a:latin typeface="Telegraf Bold Bold"/>
              </a:rPr>
              <a:t>Key</a:t>
            </a:r>
          </a:p>
          <a:p>
            <a:pPr marL="0" lvl="0" indent="0" algn="ctr">
              <a:lnSpc>
                <a:spcPts val="9999"/>
              </a:lnSpc>
            </a:pPr>
            <a:r>
              <a:rPr lang="en-US" sz="9999" dirty="0">
                <a:solidFill>
                  <a:srgbClr val="F5F5F5"/>
                </a:solidFill>
                <a:latin typeface="Telegraf Bold Bold"/>
              </a:rPr>
              <a:t>Features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43941" y="1584877"/>
            <a:ext cx="4823953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 dirty="0">
                <a:solidFill>
                  <a:srgbClr val="1A1A1A"/>
                </a:solidFill>
                <a:latin typeface="Telegraf Bold Bold"/>
              </a:rPr>
              <a:t>Feature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357024" y="2493660"/>
            <a:ext cx="3597786" cy="1123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2940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We try to provide access to every region and area.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70056" y="5983378"/>
            <a:ext cx="4823953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 dirty="0">
                <a:solidFill>
                  <a:srgbClr val="1A1A1A"/>
                </a:solidFill>
                <a:latin typeface="Telegraf Bold Bold"/>
              </a:rPr>
              <a:t>Feature 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39281" y="6919908"/>
            <a:ext cx="3597786" cy="2238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2940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We provide a return policy if any consumer is not satisfied with the product and he/she can easily return it.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04435" y="5989539"/>
            <a:ext cx="4823953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 dirty="0">
                <a:solidFill>
                  <a:srgbClr val="1A1A1A"/>
                </a:solidFill>
                <a:latin typeface="Telegraf Bold Bold"/>
              </a:rPr>
              <a:t>Feature 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4092" y="5989538"/>
            <a:ext cx="4823953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 dirty="0">
                <a:solidFill>
                  <a:srgbClr val="1A1A1A"/>
                </a:solidFill>
                <a:latin typeface="Telegraf Bold Bold"/>
              </a:rPr>
              <a:t>Feature 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817518" y="6936642"/>
            <a:ext cx="3597786" cy="186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we are going to reduce the time barrier for the customer.</a:t>
            </a:r>
          </a:p>
          <a:p>
            <a:pPr marL="0" lvl="0" indent="0" algn="ctr">
              <a:lnSpc>
                <a:spcPts val="2940"/>
              </a:lnSpc>
            </a:pPr>
            <a:endParaRPr lang="en-US" sz="2800" dirty="0">
              <a:solidFill>
                <a:srgbClr val="1A1A1A"/>
              </a:solidFill>
              <a:latin typeface="Poppi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59220" y="6955730"/>
            <a:ext cx="3597786" cy="1495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2940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We are going to provide different quality of a single product.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181217"/>
            <a:ext cx="5066791" cy="5343783"/>
            <a:chOff x="0" y="0"/>
            <a:chExt cx="1334464" cy="14074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4464" cy="1407416"/>
            </a:xfrm>
            <a:custGeom>
              <a:avLst/>
              <a:gdLst/>
              <a:ahLst/>
              <a:cxnLst/>
              <a:rect l="l" t="t" r="r" b="b"/>
              <a:pathLst>
                <a:path w="1334464" h="1407416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329490"/>
                  </a:lnTo>
                  <a:cubicBezTo>
                    <a:pt x="1334464" y="1350157"/>
                    <a:pt x="1326254" y="1369978"/>
                    <a:pt x="1311639" y="1384592"/>
                  </a:cubicBezTo>
                  <a:cubicBezTo>
                    <a:pt x="1297025" y="1399206"/>
                    <a:pt x="1277204" y="1407416"/>
                    <a:pt x="1256537" y="1407416"/>
                  </a:cubicBezTo>
                  <a:lnTo>
                    <a:pt x="77927" y="1407416"/>
                  </a:lnTo>
                  <a:cubicBezTo>
                    <a:pt x="57259" y="1407416"/>
                    <a:pt x="37438" y="1399206"/>
                    <a:pt x="22824" y="1384592"/>
                  </a:cubicBezTo>
                  <a:cubicBezTo>
                    <a:pt x="8210" y="1369978"/>
                    <a:pt x="0" y="1350157"/>
                    <a:pt x="0" y="132949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10604" y="4181217"/>
            <a:ext cx="5066791" cy="5343783"/>
            <a:chOff x="0" y="0"/>
            <a:chExt cx="1334464" cy="14074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4464" cy="1407416"/>
            </a:xfrm>
            <a:custGeom>
              <a:avLst/>
              <a:gdLst/>
              <a:ahLst/>
              <a:cxnLst/>
              <a:rect l="l" t="t" r="r" b="b"/>
              <a:pathLst>
                <a:path w="1334464" h="1407416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329490"/>
                  </a:lnTo>
                  <a:cubicBezTo>
                    <a:pt x="1334464" y="1350157"/>
                    <a:pt x="1326254" y="1369978"/>
                    <a:pt x="1311639" y="1384592"/>
                  </a:cubicBezTo>
                  <a:cubicBezTo>
                    <a:pt x="1297025" y="1399206"/>
                    <a:pt x="1277204" y="1407416"/>
                    <a:pt x="1256537" y="1407416"/>
                  </a:cubicBezTo>
                  <a:lnTo>
                    <a:pt x="77927" y="1407416"/>
                  </a:lnTo>
                  <a:cubicBezTo>
                    <a:pt x="57259" y="1407416"/>
                    <a:pt x="37438" y="1399206"/>
                    <a:pt x="22824" y="1384592"/>
                  </a:cubicBezTo>
                  <a:cubicBezTo>
                    <a:pt x="8210" y="1369978"/>
                    <a:pt x="0" y="1350157"/>
                    <a:pt x="0" y="132949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76195" y="4108886"/>
            <a:ext cx="5160798" cy="5488444"/>
            <a:chOff x="0" y="-38100"/>
            <a:chExt cx="1359223" cy="1445516"/>
          </a:xfrm>
        </p:grpSpPr>
        <p:sp>
          <p:nvSpPr>
            <p:cNvPr id="9" name="Freeform 9"/>
            <p:cNvSpPr/>
            <p:nvPr/>
          </p:nvSpPr>
          <p:spPr>
            <a:xfrm>
              <a:off x="24759" y="0"/>
              <a:ext cx="1334464" cy="1407416"/>
            </a:xfrm>
            <a:custGeom>
              <a:avLst/>
              <a:gdLst/>
              <a:ahLst/>
              <a:cxnLst/>
              <a:rect l="l" t="t" r="r" b="b"/>
              <a:pathLst>
                <a:path w="1334464" h="1407416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329490"/>
                  </a:lnTo>
                  <a:cubicBezTo>
                    <a:pt x="1334464" y="1350157"/>
                    <a:pt x="1326254" y="1369978"/>
                    <a:pt x="1311639" y="1384592"/>
                  </a:cubicBezTo>
                  <a:cubicBezTo>
                    <a:pt x="1297025" y="1399206"/>
                    <a:pt x="1277204" y="1407416"/>
                    <a:pt x="1256537" y="1407416"/>
                  </a:cubicBezTo>
                  <a:lnTo>
                    <a:pt x="77927" y="1407416"/>
                  </a:lnTo>
                  <a:cubicBezTo>
                    <a:pt x="57259" y="1407416"/>
                    <a:pt x="37438" y="1399206"/>
                    <a:pt x="22824" y="1384592"/>
                  </a:cubicBezTo>
                  <a:cubicBezTo>
                    <a:pt x="8210" y="1369978"/>
                    <a:pt x="0" y="1350157"/>
                    <a:pt x="0" y="132949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102762" y="2721883"/>
            <a:ext cx="2918668" cy="2918668"/>
            <a:chOff x="0" y="0"/>
            <a:chExt cx="6350000" cy="6350000"/>
          </a:xfrm>
          <a:gradFill>
            <a:gsLst>
              <a:gs pos="2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474210" y="0"/>
                  </a:moveTo>
                  <a:lnTo>
                    <a:pt x="1875790" y="0"/>
                  </a:lnTo>
                  <a:cubicBezTo>
                    <a:pt x="839470" y="0"/>
                    <a:pt x="0" y="839470"/>
                    <a:pt x="0" y="1875790"/>
                  </a:cubicBezTo>
                  <a:lnTo>
                    <a:pt x="0" y="4474210"/>
                  </a:lnTo>
                  <a:cubicBezTo>
                    <a:pt x="0" y="5510530"/>
                    <a:pt x="839470" y="6350000"/>
                    <a:pt x="1875790" y="6350000"/>
                  </a:cubicBezTo>
                  <a:lnTo>
                    <a:pt x="4474210" y="6350000"/>
                  </a:lnTo>
                  <a:cubicBezTo>
                    <a:pt x="5510530" y="6350000"/>
                    <a:pt x="6350000" y="5510530"/>
                    <a:pt x="6350000" y="4474210"/>
                  </a:cubicBezTo>
                  <a:lnTo>
                    <a:pt x="6350000" y="1875790"/>
                  </a:lnTo>
                  <a:cubicBezTo>
                    <a:pt x="6350000" y="839470"/>
                    <a:pt x="5510530" y="0"/>
                    <a:pt x="4474210" y="0"/>
                  </a:cubicBez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/>
            <a:lstStyle/>
            <a:p>
              <a:r>
                <a:rPr lang="en-US" sz="4400" dirty="0"/>
                <a:t>    </a:t>
              </a:r>
            </a:p>
            <a:p>
              <a:r>
                <a:rPr lang="en-US" sz="4400" dirty="0"/>
                <a:t>Contractors</a:t>
              </a:r>
              <a:endParaRPr lang="en-IN" sz="4400" dirty="0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7630413" y="2905234"/>
            <a:ext cx="2918668" cy="2918668"/>
            <a:chOff x="0" y="0"/>
            <a:chExt cx="6350000" cy="6350000"/>
          </a:xfrm>
          <a:gradFill>
            <a:gsLst>
              <a:gs pos="2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474210" y="0"/>
                  </a:moveTo>
                  <a:lnTo>
                    <a:pt x="1875790" y="0"/>
                  </a:lnTo>
                  <a:cubicBezTo>
                    <a:pt x="839470" y="0"/>
                    <a:pt x="0" y="839470"/>
                    <a:pt x="0" y="1875790"/>
                  </a:cubicBezTo>
                  <a:lnTo>
                    <a:pt x="0" y="4474210"/>
                  </a:lnTo>
                  <a:cubicBezTo>
                    <a:pt x="0" y="5510530"/>
                    <a:pt x="839470" y="6350000"/>
                    <a:pt x="1875790" y="6350000"/>
                  </a:cubicBezTo>
                  <a:lnTo>
                    <a:pt x="4474210" y="6350000"/>
                  </a:lnTo>
                  <a:cubicBezTo>
                    <a:pt x="5510530" y="6350000"/>
                    <a:pt x="6350000" y="5510530"/>
                    <a:pt x="6350000" y="4474210"/>
                  </a:cubicBezTo>
                  <a:lnTo>
                    <a:pt x="6350000" y="1875790"/>
                  </a:lnTo>
                  <a:cubicBezTo>
                    <a:pt x="6350000" y="839470"/>
                    <a:pt x="5510530" y="0"/>
                    <a:pt x="447421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4400" dirty="0"/>
            </a:p>
            <a:p>
              <a:r>
                <a:rPr lang="en-US" sz="4400" dirty="0"/>
                <a:t>    </a:t>
              </a:r>
              <a:r>
                <a:rPr lang="en-US" sz="4800" dirty="0"/>
                <a:t>Public</a:t>
              </a:r>
            </a:p>
            <a:p>
              <a:endParaRPr lang="en-IN" sz="4400" dirty="0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344263" y="2689617"/>
            <a:ext cx="2918668" cy="2918668"/>
            <a:chOff x="0" y="0"/>
            <a:chExt cx="6350000" cy="6350000"/>
          </a:xfrm>
          <a:gradFill>
            <a:gsLst>
              <a:gs pos="2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474210" y="0"/>
                  </a:moveTo>
                  <a:lnTo>
                    <a:pt x="1875790" y="0"/>
                  </a:lnTo>
                  <a:cubicBezTo>
                    <a:pt x="839470" y="0"/>
                    <a:pt x="0" y="839470"/>
                    <a:pt x="0" y="1875790"/>
                  </a:cubicBezTo>
                  <a:lnTo>
                    <a:pt x="0" y="4474210"/>
                  </a:lnTo>
                  <a:cubicBezTo>
                    <a:pt x="0" y="5510530"/>
                    <a:pt x="839470" y="6350000"/>
                    <a:pt x="1875790" y="6350000"/>
                  </a:cubicBezTo>
                  <a:lnTo>
                    <a:pt x="4474210" y="6350000"/>
                  </a:lnTo>
                  <a:cubicBezTo>
                    <a:pt x="5510530" y="6350000"/>
                    <a:pt x="6350000" y="5510530"/>
                    <a:pt x="6350000" y="4474210"/>
                  </a:cubicBezTo>
                  <a:lnTo>
                    <a:pt x="6350000" y="1875790"/>
                  </a:lnTo>
                  <a:cubicBezTo>
                    <a:pt x="6350000" y="839470"/>
                    <a:pt x="5510530" y="0"/>
                    <a:pt x="447421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33815" y="6406634"/>
            <a:ext cx="445656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>
                <a:solidFill>
                  <a:srgbClr val="1A1A1A"/>
                </a:solidFill>
                <a:latin typeface="Telegraf Bold Bold"/>
              </a:rPr>
              <a:t>User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33126" y="7261111"/>
            <a:ext cx="3659018" cy="217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9"/>
              </a:lnSpc>
            </a:pPr>
            <a:r>
              <a:rPr lang="en-US" sz="2400" dirty="0">
                <a:solidFill>
                  <a:srgbClr val="1A1A1A"/>
                </a:solidFill>
                <a:latin typeface="Poppins"/>
              </a:rPr>
              <a:t>-&gt; Reduce inconvenience for them.</a:t>
            </a:r>
            <a:endParaRPr lang="en-US" sz="2800" dirty="0">
              <a:solidFill>
                <a:srgbClr val="1A1A1A"/>
              </a:solidFill>
              <a:latin typeface="Poppins"/>
            </a:endParaRPr>
          </a:p>
          <a:p>
            <a:pPr lvl="0" algn="ctr">
              <a:lnSpc>
                <a:spcPts val="3359"/>
              </a:lnSpc>
            </a:pPr>
            <a:r>
              <a:rPr lang="en-US" sz="2800" u="none" dirty="0">
                <a:solidFill>
                  <a:srgbClr val="1A1A1A"/>
                </a:solidFill>
                <a:latin typeface="Poppins"/>
              </a:rPr>
              <a:t>-&gt;</a:t>
            </a:r>
            <a:r>
              <a:rPr lang="en-US" sz="2400" u="none" dirty="0">
                <a:solidFill>
                  <a:srgbClr val="1A1A1A"/>
                </a:solidFill>
                <a:latin typeface="Poppins"/>
              </a:rPr>
              <a:t> </a:t>
            </a:r>
            <a:r>
              <a:rPr lang="en-US" sz="2800" dirty="0"/>
              <a:t>Wide variety of options</a:t>
            </a:r>
            <a:endParaRPr lang="en-US" sz="2800" u="none" dirty="0">
              <a:solidFill>
                <a:srgbClr val="1A1A1A"/>
              </a:solidFill>
              <a:latin typeface="Poppi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915720" y="6406634"/>
            <a:ext cx="445656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>
                <a:solidFill>
                  <a:srgbClr val="1A1A1A"/>
                </a:solidFill>
                <a:latin typeface="Telegraf Bold Bold"/>
              </a:rPr>
              <a:t>User 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15030" y="7261111"/>
            <a:ext cx="3659018" cy="1285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9"/>
              </a:lnSpc>
            </a:pPr>
            <a:r>
              <a:rPr lang="en-US" sz="2400" dirty="0">
                <a:solidFill>
                  <a:srgbClr val="1A1A1A"/>
                </a:solidFill>
                <a:latin typeface="Poppins"/>
              </a:rPr>
              <a:t>-&gt; Reduce time barrier. </a:t>
            </a:r>
          </a:p>
          <a:p>
            <a:pPr lvl="0" algn="ctr">
              <a:lnSpc>
                <a:spcPts val="3359"/>
              </a:lnSpc>
            </a:pPr>
            <a:r>
              <a:rPr lang="en-US" sz="2400" dirty="0">
                <a:solidFill>
                  <a:srgbClr val="1A1A1A"/>
                </a:solidFill>
                <a:latin typeface="Poppins"/>
              </a:rPr>
              <a:t>-&gt; Assurance of desired quality.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96546" y="6406634"/>
            <a:ext cx="445656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 dirty="0">
                <a:solidFill>
                  <a:srgbClr val="1A1A1A"/>
                </a:solidFill>
                <a:latin typeface="Telegraf Bold Bold"/>
              </a:rPr>
              <a:t>User 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95856" y="7261111"/>
            <a:ext cx="3659018" cy="259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9"/>
              </a:lnSpc>
            </a:pPr>
            <a:r>
              <a:rPr lang="en-US" sz="2400" dirty="0">
                <a:solidFill>
                  <a:srgbClr val="1A1A1A"/>
                </a:solidFill>
                <a:latin typeface="Poppins"/>
              </a:rPr>
              <a:t>-&gt;</a:t>
            </a:r>
            <a:r>
              <a:rPr lang="en-US" sz="2800" dirty="0">
                <a:solidFill>
                  <a:srgbClr val="1A1A1A"/>
                </a:solidFill>
                <a:latin typeface="Poppins"/>
              </a:rPr>
              <a:t> </a:t>
            </a:r>
            <a:r>
              <a:rPr lang="en-US" sz="2800" dirty="0"/>
              <a:t>Reducing the risk of delays and cost overruns.</a:t>
            </a:r>
          </a:p>
          <a:p>
            <a:pPr lvl="0" algn="ctr">
              <a:lnSpc>
                <a:spcPts val="3359"/>
              </a:lnSpc>
            </a:pPr>
            <a:r>
              <a:rPr lang="en-US" sz="2800" dirty="0"/>
              <a:t>-&gt;</a:t>
            </a:r>
            <a:r>
              <a:rPr lang="en-US" sz="2400" dirty="0"/>
              <a:t> It also helps in keeping the construction industry updated on the latest trends and products. </a:t>
            </a:r>
            <a:endParaRPr lang="en-US" sz="2400" dirty="0">
              <a:solidFill>
                <a:srgbClr val="1A1A1A"/>
              </a:solidFill>
              <a:latin typeface="Poppi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73296" y="1193801"/>
            <a:ext cx="13941409" cy="13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99"/>
              </a:lnSpc>
            </a:pPr>
            <a:r>
              <a:rPr lang="en-US" sz="9999" dirty="0">
                <a:solidFill>
                  <a:schemeClr val="tx2">
                    <a:lumMod val="60000"/>
                    <a:lumOff val="40000"/>
                  </a:schemeClr>
                </a:solidFill>
                <a:latin typeface="Telegraf Bold Bold"/>
              </a:rPr>
              <a:t>Target 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623BB5-B133-AB34-153C-C55D9F287AD8}"/>
              </a:ext>
            </a:extLst>
          </p:cNvPr>
          <p:cNvSpPr txBox="1"/>
          <p:nvPr/>
        </p:nvSpPr>
        <p:spPr>
          <a:xfrm>
            <a:off x="13719244" y="3411775"/>
            <a:ext cx="23106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Builders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04553"/>
            <a:ext cx="16230602" cy="3357947"/>
            <a:chOff x="0" y="0"/>
            <a:chExt cx="4274726" cy="9529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952936"/>
            </a:xfrm>
            <a:custGeom>
              <a:avLst/>
              <a:gdLst/>
              <a:ahLst/>
              <a:cxnLst/>
              <a:rect l="l" t="t" r="r" b="b"/>
              <a:pathLst>
                <a:path w="4274726" h="95293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928609"/>
                  </a:lnTo>
                  <a:cubicBezTo>
                    <a:pt x="4274726" y="935061"/>
                    <a:pt x="4272163" y="941248"/>
                    <a:pt x="4267601" y="945810"/>
                  </a:cubicBezTo>
                  <a:cubicBezTo>
                    <a:pt x="4263039" y="950373"/>
                    <a:pt x="4256851" y="952936"/>
                    <a:pt x="4250399" y="952936"/>
                  </a:cubicBezTo>
                  <a:lnTo>
                    <a:pt x="24327" y="952936"/>
                  </a:lnTo>
                  <a:cubicBezTo>
                    <a:pt x="10891" y="952936"/>
                    <a:pt x="0" y="942044"/>
                    <a:pt x="0" y="92860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143500"/>
            <a:ext cx="3761490" cy="4185556"/>
            <a:chOff x="0" y="-38100"/>
            <a:chExt cx="2025441" cy="22537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25441" cy="2215688"/>
            </a:xfrm>
            <a:custGeom>
              <a:avLst/>
              <a:gdLst/>
              <a:ahLst/>
              <a:cxnLst/>
              <a:rect l="l" t="t" r="r" b="b"/>
              <a:pathLst>
                <a:path w="2025441" h="2215688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85071" y="5143500"/>
            <a:ext cx="3761488" cy="4114800"/>
            <a:chOff x="0" y="0"/>
            <a:chExt cx="2025440" cy="22156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25441" cy="2215688"/>
            </a:xfrm>
            <a:custGeom>
              <a:avLst/>
              <a:gdLst/>
              <a:ahLst/>
              <a:cxnLst/>
              <a:rect l="l" t="t" r="r" b="b"/>
              <a:pathLst>
                <a:path w="2025441" h="2215688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41441" y="5143500"/>
            <a:ext cx="3761488" cy="4114800"/>
            <a:chOff x="0" y="0"/>
            <a:chExt cx="2025440" cy="221568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25441" cy="2215688"/>
            </a:xfrm>
            <a:custGeom>
              <a:avLst/>
              <a:gdLst/>
              <a:ahLst/>
              <a:cxnLst/>
              <a:rect l="l" t="t" r="r" b="b"/>
              <a:pathLst>
                <a:path w="2025441" h="2215688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497812" y="5143500"/>
            <a:ext cx="3761488" cy="4114800"/>
            <a:chOff x="0" y="0"/>
            <a:chExt cx="2025440" cy="221568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5441" cy="2215688"/>
            </a:xfrm>
            <a:custGeom>
              <a:avLst/>
              <a:gdLst/>
              <a:ahLst/>
              <a:cxnLst/>
              <a:rect l="l" t="t" r="r" b="b"/>
              <a:pathLst>
                <a:path w="2025441" h="2215688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300388" y="5668047"/>
            <a:ext cx="1218113" cy="1063080"/>
          </a:xfrm>
          <a:custGeom>
            <a:avLst/>
            <a:gdLst/>
            <a:ahLst/>
            <a:cxnLst/>
            <a:rect l="l" t="t" r="r" b="b"/>
            <a:pathLst>
              <a:path w="1218113" h="1063080">
                <a:moveTo>
                  <a:pt x="0" y="0"/>
                </a:moveTo>
                <a:lnTo>
                  <a:pt x="1218112" y="0"/>
                </a:lnTo>
                <a:lnTo>
                  <a:pt x="1218112" y="1063080"/>
                </a:lnTo>
                <a:lnTo>
                  <a:pt x="0" y="106308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6662798" y="5668047"/>
            <a:ext cx="856263" cy="1063080"/>
          </a:xfrm>
          <a:custGeom>
            <a:avLst/>
            <a:gdLst/>
            <a:ahLst/>
            <a:cxnLst/>
            <a:rect l="l" t="t" r="r" b="b"/>
            <a:pathLst>
              <a:path w="856263" h="1063080">
                <a:moveTo>
                  <a:pt x="0" y="0"/>
                </a:moveTo>
                <a:lnTo>
                  <a:pt x="856263" y="0"/>
                </a:lnTo>
                <a:lnTo>
                  <a:pt x="856263" y="1063080"/>
                </a:lnTo>
                <a:lnTo>
                  <a:pt x="0" y="1063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10606284" y="5668047"/>
            <a:ext cx="1231803" cy="1063080"/>
          </a:xfrm>
          <a:custGeom>
            <a:avLst/>
            <a:gdLst/>
            <a:ahLst/>
            <a:cxnLst/>
            <a:rect l="l" t="t" r="r" b="b"/>
            <a:pathLst>
              <a:path w="1231803" h="1063080">
                <a:moveTo>
                  <a:pt x="0" y="0"/>
                </a:moveTo>
                <a:lnTo>
                  <a:pt x="1231803" y="0"/>
                </a:lnTo>
                <a:lnTo>
                  <a:pt x="1231803" y="1063080"/>
                </a:lnTo>
                <a:lnTo>
                  <a:pt x="0" y="1063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14817429" y="5668047"/>
            <a:ext cx="1122253" cy="1063080"/>
          </a:xfrm>
          <a:custGeom>
            <a:avLst/>
            <a:gdLst/>
            <a:ahLst/>
            <a:cxnLst/>
            <a:rect l="l" t="t" r="r" b="b"/>
            <a:pathLst>
              <a:path w="1122253" h="1063080">
                <a:moveTo>
                  <a:pt x="0" y="0"/>
                </a:moveTo>
                <a:lnTo>
                  <a:pt x="1122254" y="0"/>
                </a:lnTo>
                <a:lnTo>
                  <a:pt x="1122254" y="1063080"/>
                </a:lnTo>
                <a:lnTo>
                  <a:pt x="0" y="10630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3858437" y="3213060"/>
            <a:ext cx="10571125" cy="84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400" dirty="0">
                <a:solidFill>
                  <a:srgbClr val="1A1A1A"/>
                </a:solidFill>
                <a:latin typeface="Poppins"/>
              </a:rPr>
              <a:t>Your main Competitors and their products, how are they different and what value do you provide to your customers?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319799" y="2050818"/>
            <a:ext cx="11648402" cy="1072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 dirty="0">
                <a:solidFill>
                  <a:srgbClr val="1A1A1A"/>
                </a:solidFill>
                <a:latin typeface="Telegraf Bold Bold"/>
              </a:rPr>
              <a:t>Competitive Analysis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8743" y="7134225"/>
            <a:ext cx="3361402" cy="2593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9"/>
              </a:lnSpc>
            </a:pPr>
            <a:r>
              <a:rPr lang="en-US" sz="2800" u="none" dirty="0">
                <a:solidFill>
                  <a:srgbClr val="1A1A1A"/>
                </a:solidFill>
                <a:latin typeface="Poppins"/>
              </a:rPr>
              <a:t>-&gt;  </a:t>
            </a:r>
            <a:r>
              <a:rPr lang="en-US" sz="2800" dirty="0" err="1"/>
              <a:t>BuildersMART</a:t>
            </a:r>
            <a:endParaRPr lang="en-US" sz="2800" dirty="0"/>
          </a:p>
          <a:p>
            <a:pPr lvl="0" algn="ctr">
              <a:lnSpc>
                <a:spcPts val="3359"/>
              </a:lnSpc>
            </a:pPr>
            <a:r>
              <a:rPr lang="en-US" sz="2800" u="none" dirty="0">
                <a:solidFill>
                  <a:srgbClr val="1A1A1A"/>
                </a:solidFill>
                <a:latin typeface="Poppins"/>
              </a:rPr>
              <a:t>-&gt;</a:t>
            </a:r>
            <a:r>
              <a:rPr lang="en-US" sz="2800" dirty="0"/>
              <a:t> </a:t>
            </a:r>
            <a:r>
              <a:rPr lang="en-US" sz="2800" dirty="0" err="1"/>
              <a:t>ConstroBazaar</a:t>
            </a:r>
            <a:endParaRPr lang="en-US" sz="2800" dirty="0"/>
          </a:p>
          <a:p>
            <a:pPr lvl="0" algn="ctr">
              <a:lnSpc>
                <a:spcPts val="3359"/>
              </a:lnSpc>
            </a:pPr>
            <a:r>
              <a:rPr lang="en-US" sz="2800" u="none" dirty="0">
                <a:solidFill>
                  <a:srgbClr val="1A1A1A"/>
                </a:solidFill>
                <a:latin typeface="Poppins"/>
              </a:rPr>
              <a:t>-&gt;  </a:t>
            </a:r>
            <a:r>
              <a:rPr lang="en-US" sz="2800" u="none" dirty="0" err="1">
                <a:solidFill>
                  <a:srgbClr val="1A1A1A"/>
                </a:solidFill>
                <a:latin typeface="Poppins"/>
              </a:rPr>
              <a:t>materialtrel</a:t>
            </a:r>
            <a:endParaRPr lang="en-US" sz="2800" dirty="0">
              <a:solidFill>
                <a:srgbClr val="1A1A1A"/>
              </a:solidFill>
              <a:latin typeface="Poppins"/>
            </a:endParaRPr>
          </a:p>
          <a:p>
            <a:pPr lvl="0"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-&gt;    Build Easy</a:t>
            </a:r>
          </a:p>
          <a:p>
            <a:pPr lvl="0" algn="ctr">
              <a:lnSpc>
                <a:spcPts val="3359"/>
              </a:lnSpc>
            </a:pPr>
            <a:endParaRPr lang="en-US" sz="2800" dirty="0">
              <a:solidFill>
                <a:srgbClr val="1A1A1A"/>
              </a:solidFill>
              <a:latin typeface="Poppins"/>
            </a:endParaRPr>
          </a:p>
          <a:p>
            <a:pPr lvl="0" algn="ctr">
              <a:lnSpc>
                <a:spcPts val="3359"/>
              </a:lnSpc>
            </a:pPr>
            <a:endParaRPr lang="en-US" sz="2800" u="none" dirty="0">
              <a:solidFill>
                <a:srgbClr val="1A1A1A"/>
              </a:solidFill>
              <a:latin typeface="Poppi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85114" y="7134225"/>
            <a:ext cx="3361402" cy="1720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-&gt; </a:t>
            </a:r>
            <a:r>
              <a:rPr lang="en-US" sz="2400" dirty="0">
                <a:solidFill>
                  <a:srgbClr val="1A1A1A"/>
                </a:solidFill>
                <a:latin typeface="Poppins"/>
              </a:rPr>
              <a:t>Others are providing services for specific areas or regions</a:t>
            </a:r>
            <a:r>
              <a:rPr lang="en-US" sz="2800" dirty="0">
                <a:solidFill>
                  <a:srgbClr val="1A1A1A"/>
                </a:solidFill>
                <a:latin typeface="Poppins"/>
              </a:rPr>
              <a:t>.</a:t>
            </a:r>
            <a:endParaRPr lang="en-US" sz="2800" u="none" dirty="0">
              <a:solidFill>
                <a:srgbClr val="1A1A1A"/>
              </a:solidFill>
              <a:latin typeface="Poppi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697855" y="7134225"/>
            <a:ext cx="3361402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/>
              <a:t>-&gt; Offering value-added services such as loading and unloading, installation, and related services can help increase revenue as well as client satisfaction.</a:t>
            </a:r>
            <a:endParaRPr lang="en-US" sz="2400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C194B701-F52D-2F92-171B-045C96F0FCA8}"/>
              </a:ext>
            </a:extLst>
          </p:cNvPr>
          <p:cNvSpPr txBox="1"/>
          <p:nvPr/>
        </p:nvSpPr>
        <p:spPr>
          <a:xfrm>
            <a:off x="9541484" y="7134225"/>
            <a:ext cx="3361402" cy="1720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9"/>
              </a:lnSpc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-&gt; Use </a:t>
            </a:r>
            <a:r>
              <a:rPr lang="en-US" sz="2400" dirty="0"/>
              <a:t>real-time tracking of deliveries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lvl="0" algn="ctr">
              <a:lnSpc>
                <a:spcPts val="3359"/>
              </a:lnSpc>
            </a:pPr>
            <a:r>
              <a:rPr lang="en-US" sz="2400" u="none" dirty="0">
                <a:solidFill>
                  <a:srgbClr val="1A1A1A"/>
                </a:solidFill>
                <a:latin typeface="Poppins"/>
              </a:rPr>
              <a:t>-&gt; </a:t>
            </a:r>
            <a:r>
              <a:rPr lang="en-US" sz="2400" dirty="0"/>
              <a:t>Using GPS technology for route optimization.</a:t>
            </a:r>
            <a:endParaRPr lang="en-US" sz="2400" u="none" dirty="0">
              <a:solidFill>
                <a:srgbClr val="1A1A1A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0760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3080" y="1276548"/>
            <a:ext cx="16230600" cy="1212391"/>
            <a:chOff x="0" y="0"/>
            <a:chExt cx="4274726" cy="9529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952936"/>
            </a:xfrm>
            <a:custGeom>
              <a:avLst/>
              <a:gdLst/>
              <a:ahLst/>
              <a:cxnLst/>
              <a:rect l="l" t="t" r="r" b="b"/>
              <a:pathLst>
                <a:path w="4274726" h="95293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928609"/>
                  </a:lnTo>
                  <a:cubicBezTo>
                    <a:pt x="4274726" y="935061"/>
                    <a:pt x="4272163" y="941248"/>
                    <a:pt x="4267601" y="945810"/>
                  </a:cubicBezTo>
                  <a:cubicBezTo>
                    <a:pt x="4263039" y="950373"/>
                    <a:pt x="4256851" y="952936"/>
                    <a:pt x="4250399" y="952936"/>
                  </a:cubicBezTo>
                  <a:lnTo>
                    <a:pt x="24327" y="952936"/>
                  </a:lnTo>
                  <a:cubicBezTo>
                    <a:pt x="10891" y="952936"/>
                    <a:pt x="0" y="942044"/>
                    <a:pt x="0" y="92860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4010836" y="2567711"/>
            <a:ext cx="10571124" cy="6530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-&gt; Build an App and website, and Test and launch.</a:t>
            </a:r>
          </a:p>
          <a:p>
            <a:pPr lvl="0" algn="ctr">
              <a:lnSpc>
                <a:spcPts val="3359"/>
              </a:lnSpc>
            </a:pPr>
            <a:endParaRPr lang="en-US" sz="2800" dirty="0">
              <a:solidFill>
                <a:srgbClr val="1A1A1A"/>
              </a:solidFill>
              <a:latin typeface="Poppins"/>
            </a:endParaRPr>
          </a:p>
          <a:p>
            <a:pPr lvl="0"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-&gt; Maintenance and update development of the app and website.</a:t>
            </a:r>
          </a:p>
          <a:p>
            <a:pPr lvl="0" algn="ctr">
              <a:lnSpc>
                <a:spcPts val="3359"/>
              </a:lnSpc>
            </a:pPr>
            <a:endParaRPr lang="en-US" sz="2800" dirty="0">
              <a:solidFill>
                <a:srgbClr val="1A1A1A"/>
              </a:solidFill>
              <a:latin typeface="Poppins"/>
            </a:endParaRPr>
          </a:p>
          <a:p>
            <a:pPr lvl="0"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-&gt; Security of app and website .</a:t>
            </a:r>
          </a:p>
          <a:p>
            <a:pPr lvl="0" algn="ctr">
              <a:lnSpc>
                <a:spcPts val="3359"/>
              </a:lnSpc>
            </a:pPr>
            <a:endParaRPr lang="en-US" sz="2800" dirty="0">
              <a:solidFill>
                <a:srgbClr val="1A1A1A"/>
              </a:solidFill>
              <a:latin typeface="Poppins"/>
            </a:endParaRPr>
          </a:p>
          <a:p>
            <a:pPr lvl="0"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-&gt;</a:t>
            </a:r>
            <a:r>
              <a:rPr lang="en-US" sz="2800" dirty="0"/>
              <a:t> Promote the app and website to the target audience through advertising, social media, and other traditional marketing methods.</a:t>
            </a:r>
          </a:p>
          <a:p>
            <a:pPr lvl="0" algn="ctr">
              <a:lnSpc>
                <a:spcPts val="3359"/>
              </a:lnSpc>
            </a:pPr>
            <a:endParaRPr lang="en-US" sz="2800" dirty="0">
              <a:solidFill>
                <a:srgbClr val="1A1A1A"/>
              </a:solidFill>
              <a:latin typeface="Poppins"/>
            </a:endParaRPr>
          </a:p>
          <a:p>
            <a:pPr lvl="0"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-&gt; Purchasing the material through the factories and other sources of product.</a:t>
            </a:r>
          </a:p>
          <a:p>
            <a:pPr lvl="0" algn="ctr">
              <a:lnSpc>
                <a:spcPts val="3359"/>
              </a:lnSpc>
            </a:pPr>
            <a:endParaRPr lang="en-US" sz="2800" dirty="0">
              <a:solidFill>
                <a:srgbClr val="1A1A1A"/>
              </a:solidFill>
              <a:latin typeface="Poppins"/>
            </a:endParaRPr>
          </a:p>
          <a:p>
            <a:pPr lvl="0" algn="ctr">
              <a:lnSpc>
                <a:spcPts val="3359"/>
              </a:lnSpc>
            </a:pPr>
            <a:r>
              <a:rPr lang="en-US" sz="2800" dirty="0">
                <a:solidFill>
                  <a:srgbClr val="1A1A1A"/>
                </a:solidFill>
                <a:latin typeface="Poppins"/>
              </a:rPr>
              <a:t>-&gt; </a:t>
            </a:r>
            <a:r>
              <a:rPr lang="en-US" sz="2800" dirty="0"/>
              <a:t>Warehouse is an essential part of e-commerce for construction materials. </a:t>
            </a:r>
            <a:endParaRPr lang="en-US" sz="2800" dirty="0">
              <a:solidFill>
                <a:srgbClr val="1A1A1A"/>
              </a:solidFill>
              <a:latin typeface="Poppins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3472198" y="1376066"/>
            <a:ext cx="11648401" cy="104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Telegraf Bold Bold"/>
              </a:rPr>
              <a:t>Financial Assessment </a:t>
            </a:r>
          </a:p>
        </p:txBody>
      </p:sp>
    </p:spTree>
    <p:extLst>
      <p:ext uri="{BB962C8B-B14F-4D97-AF65-F5344CB8AC3E}">
        <p14:creationId xmlns:p14="http://schemas.microsoft.com/office/powerpoint/2010/main" val="181755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1333500"/>
            <a:ext cx="16230600" cy="1212391"/>
            <a:chOff x="0" y="0"/>
            <a:chExt cx="4274726" cy="9529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952936"/>
            </a:xfrm>
            <a:custGeom>
              <a:avLst/>
              <a:gdLst/>
              <a:ahLst/>
              <a:cxnLst/>
              <a:rect l="l" t="t" r="r" b="b"/>
              <a:pathLst>
                <a:path w="4274726" h="95293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928609"/>
                  </a:lnTo>
                  <a:cubicBezTo>
                    <a:pt x="4274726" y="935061"/>
                    <a:pt x="4272163" y="941248"/>
                    <a:pt x="4267601" y="945810"/>
                  </a:cubicBezTo>
                  <a:cubicBezTo>
                    <a:pt x="4263039" y="950373"/>
                    <a:pt x="4256851" y="952936"/>
                    <a:pt x="4250399" y="952936"/>
                  </a:cubicBezTo>
                  <a:lnTo>
                    <a:pt x="24327" y="952936"/>
                  </a:lnTo>
                  <a:cubicBezTo>
                    <a:pt x="10891" y="952936"/>
                    <a:pt x="0" y="942044"/>
                    <a:pt x="0" y="92860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5F5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905000" y="2591611"/>
            <a:ext cx="144018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/>
              <a:t>-&gt; We can generate the review by showing the Ads on our platform.</a:t>
            </a:r>
          </a:p>
          <a:p>
            <a:endParaRPr lang="en-US" sz="3200" dirty="0"/>
          </a:p>
          <a:p>
            <a:r>
              <a:rPr lang="en-US" sz="3200" dirty="0"/>
              <a:t>-&gt; By selling the products.</a:t>
            </a:r>
          </a:p>
          <a:p>
            <a:endParaRPr lang="en-US" sz="3200" dirty="0">
              <a:latin typeface="Perpetua" panose="02020502060401020303" pitchFamily="18" charset="0"/>
            </a:endParaRPr>
          </a:p>
          <a:p>
            <a:r>
              <a:rPr lang="en-US" sz="3200" dirty="0"/>
              <a:t>-&gt; By affiliate marketing.</a:t>
            </a:r>
          </a:p>
          <a:p>
            <a:endParaRPr lang="en-US" sz="3200" dirty="0"/>
          </a:p>
          <a:p>
            <a:r>
              <a:rPr lang="en-US" sz="3200" dirty="0"/>
              <a:t>-&gt; Through downloads of the app.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9" name="TextBox 39"/>
          <p:cNvSpPr txBox="1"/>
          <p:nvPr/>
        </p:nvSpPr>
        <p:spPr>
          <a:xfrm>
            <a:off x="3319798" y="1528466"/>
            <a:ext cx="11648401" cy="104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Telegraf Bold Bold"/>
              </a:rPr>
              <a:t>Revenue Model</a:t>
            </a:r>
          </a:p>
        </p:txBody>
      </p:sp>
    </p:spTree>
    <p:extLst>
      <p:ext uri="{BB962C8B-B14F-4D97-AF65-F5344CB8AC3E}">
        <p14:creationId xmlns:p14="http://schemas.microsoft.com/office/powerpoint/2010/main" val="170390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257961" y="2050655"/>
            <a:ext cx="15700066" cy="2948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1"/>
              </a:lnSpc>
            </a:pPr>
            <a:r>
              <a:rPr lang="en-US" sz="16243" dirty="0">
                <a:solidFill>
                  <a:srgbClr val="1A1A1A"/>
                </a:solidFill>
                <a:latin typeface="Telegraf Bol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tch Deck for SEm VI-Template" id="{3A8F7FCA-7A54-4C46-9F97-69CC3D1727AA}" vid="{5D6A5128-5061-43BC-8C12-9CB9404F03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 Deck for SEm VI-Template</Template>
  <TotalTime>230</TotalTime>
  <Words>464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Telegraf Bold</vt:lpstr>
      <vt:lpstr>Poppins</vt:lpstr>
      <vt:lpstr>Calibri</vt:lpstr>
      <vt:lpstr>Telegraf Bold Bold</vt:lpstr>
      <vt:lpstr>Perpetua</vt:lpstr>
      <vt:lpstr>Google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Vyas</dc:creator>
  <cp:lastModifiedBy>Mohd Anas Khatri</cp:lastModifiedBy>
  <cp:revision>14</cp:revision>
  <dcterms:created xsi:type="dcterms:W3CDTF">2023-06-03T08:00:31Z</dcterms:created>
  <dcterms:modified xsi:type="dcterms:W3CDTF">2024-03-16T20:55:13Z</dcterms:modified>
  <dc:identifier>DAFkpUhujCc</dc:identifier>
</cp:coreProperties>
</file>