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346" r:id="rId3"/>
    <p:sldId id="349" r:id="rId4"/>
    <p:sldId id="350" r:id="rId5"/>
    <p:sldId id="353" r:id="rId6"/>
    <p:sldId id="351" r:id="rId7"/>
    <p:sldId id="314" r:id="rId8"/>
    <p:sldId id="348" r:id="rId9"/>
    <p:sldId id="354" r:id="rId10"/>
    <p:sldId id="355" r:id="rId11"/>
    <p:sldId id="356" r:id="rId12"/>
    <p:sldId id="347" r:id="rId13"/>
    <p:sldId id="357"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AEAEA"/>
    <a:srgbClr val="E6E6E6"/>
    <a:srgbClr val="F3F3F3"/>
    <a:srgbClr val="D7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9" autoAdjust="0"/>
    <p:restoredTop sz="94389" autoAdjust="0"/>
  </p:normalViewPr>
  <p:slideViewPr>
    <p:cSldViewPr snapToObjects="1">
      <p:cViewPr varScale="1">
        <p:scale>
          <a:sx n="151" d="100"/>
          <a:sy n="151" d="100"/>
        </p:scale>
        <p:origin x="888" y="192"/>
      </p:cViewPr>
      <p:guideLst>
        <p:guide orient="horz" pos="2160"/>
        <p:guide pos="3840"/>
      </p:guideLst>
    </p:cSldViewPr>
  </p:slideViewPr>
  <p:outlineViewPr>
    <p:cViewPr>
      <p:scale>
        <a:sx n="33" d="100"/>
        <a:sy n="33" d="100"/>
      </p:scale>
      <p:origin x="0" y="-15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2020/3/3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542003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47884038"/>
      </p:ext>
    </p:extLst>
  </p:cSld>
  <p:clrMap bg1="lt1" tx1="dk1" bg2="lt2" tx2="dk2" accent1="accent1" accent2="accent2" accent3="accent3" accent4="accent4" accent5="accent5" accent6="accent6" hlink="hlink" folHlink="folHlink"/>
  <p:notesStyle>
    <a:lvl1pPr latinLnBrk="0">
      <a:defRPr sz="1200">
        <a:latin typeface="小米兰亭" panose="03000502000000000000" charset="-122"/>
        <a:ea typeface="小米兰亭" panose="03000502000000000000" charset="-122"/>
        <a:cs typeface="小米兰亭" panose="03000502000000000000" charset="-122"/>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059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77013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378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9455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015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8858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19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849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2625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32176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1874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5218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61" name="正文级别 1…"/>
          <p:cNvSpPr txBox="1">
            <a:spLocks noGrp="1"/>
          </p:cNvSpPr>
          <p:nvPr>
            <p:ph type="body" sz="quarter" idx="1" hasCustomPrompt="1"/>
          </p:nvPr>
        </p:nvSpPr>
        <p:spPr>
          <a:xfrm>
            <a:off x="4295800" y="3821991"/>
            <a:ext cx="5157789" cy="399097"/>
          </a:xfrm>
          <a:prstGeom prst="rect">
            <a:avLst/>
          </a:prstGeom>
        </p:spPr>
        <p:txBody>
          <a:bodyPr anchor="b">
            <a:noAutofit/>
          </a:bodyPr>
          <a:lstStyle>
            <a:lvl1pPr marL="0" indent="0">
              <a:buClrTx/>
              <a:buSzTx/>
              <a:buNone/>
              <a:defRPr sz="2000" b="0">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此处输入讲师姓名</a:t>
            </a:r>
            <a:endParaRPr dirty="0"/>
          </a:p>
        </p:txBody>
      </p:sp>
      <p:sp>
        <p:nvSpPr>
          <p:cNvPr id="63" name="幻灯片编号"/>
          <p:cNvSpPr txBox="1">
            <a:spLocks noGrp="1"/>
          </p:cNvSpPr>
          <p:nvPr>
            <p:ph type="sldNum" sz="quarter" idx="2"/>
          </p:nvPr>
        </p:nvSpPr>
        <p:spPr>
          <a:xfrm>
            <a:off x="11097260" y="6502777"/>
            <a:ext cx="256541" cy="275467"/>
          </a:xfrm>
          <a:prstGeom prst="rect">
            <a:avLst/>
          </a:prstGeom>
        </p:spPr>
        <p:txBody>
          <a:bodyPr/>
          <a:lstStyle/>
          <a:p>
            <a:fld id="{86CB4B4D-7CA3-9044-876B-883B54F8677D}" type="slidenum">
              <a:rPr/>
              <a:pPr/>
              <a:t>‹#›</a:t>
            </a:fld>
            <a:endParaRPr/>
          </a:p>
        </p:txBody>
      </p:sp>
      <p:sp>
        <p:nvSpPr>
          <p:cNvPr id="6" name="矩形 5">
            <a:extLst>
              <a:ext uri="{FF2B5EF4-FFF2-40B4-BE49-F238E27FC236}">
                <a16:creationId xmlns:a16="http://schemas.microsoft.com/office/drawing/2014/main" id="{59A1BF14-344D-416D-8FE8-301B175CD2D5}"/>
              </a:ext>
            </a:extLst>
          </p:cNvPr>
          <p:cNvSpPr/>
          <p:nvPr userDrawn="1"/>
        </p:nvSpPr>
        <p:spPr>
          <a:xfrm>
            <a:off x="4277028" y="2035857"/>
            <a:ext cx="7914972" cy="1702856"/>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Picture 2" descr="E:\work\CSDN\标准化\素材\edu1.png">
            <a:extLst>
              <a:ext uri="{FF2B5EF4-FFF2-40B4-BE49-F238E27FC236}">
                <a16:creationId xmlns:a16="http://schemas.microsoft.com/office/drawing/2014/main" id="{DC375F84-8B86-46B4-8E23-B7D3269C370B}"/>
              </a:ext>
            </a:extLst>
          </p:cNvPr>
          <p:cNvPicPr>
            <a:picLocks noChangeAspect="1" noChangeArrowheads="1"/>
          </p:cNvPicPr>
          <p:nvPr userDrawn="1"/>
        </p:nvPicPr>
        <p:blipFill>
          <a:blip r:embed="rId2" cstate="print"/>
          <a:srcRect/>
          <a:stretch>
            <a:fillRect/>
          </a:stretch>
        </p:blipFill>
        <p:spPr bwMode="auto">
          <a:xfrm>
            <a:off x="1050979" y="2216806"/>
            <a:ext cx="2931083" cy="1340958"/>
          </a:xfrm>
          <a:prstGeom prst="rect">
            <a:avLst/>
          </a:prstGeom>
          <a:noFill/>
        </p:spPr>
      </p:pic>
      <p:cxnSp>
        <p:nvCxnSpPr>
          <p:cNvPr id="10" name="直接连接符 9">
            <a:extLst>
              <a:ext uri="{FF2B5EF4-FFF2-40B4-BE49-F238E27FC236}">
                <a16:creationId xmlns:a16="http://schemas.microsoft.com/office/drawing/2014/main" id="{F4575DB5-AA9A-4D2E-A85E-77F29C394E6E}"/>
              </a:ext>
            </a:extLst>
          </p:cNvPr>
          <p:cNvCxnSpPr>
            <a:cxnSpLocks/>
          </p:cNvCxnSpPr>
          <p:nvPr userDrawn="1"/>
        </p:nvCxnSpPr>
        <p:spPr>
          <a:xfrm>
            <a:off x="4648200" y="3254829"/>
            <a:ext cx="707571" cy="0"/>
          </a:xfrm>
          <a:prstGeom prst="line">
            <a:avLst/>
          </a:prstGeom>
          <a:noFill/>
          <a:ln w="12700" cap="flat">
            <a:solidFill>
              <a:schemeClr val="bg1"/>
            </a:solidFill>
            <a:prstDash val="solid"/>
            <a:miter lim="800000"/>
          </a:ln>
        </p:spPr>
        <p:style>
          <a:lnRef idx="0">
            <a:scrgbClr r="0" g="0" b="0"/>
          </a:lnRef>
          <a:fillRef idx="0">
            <a:scrgbClr r="0" g="0" b="0"/>
          </a:fillRef>
          <a:effectRef idx="0">
            <a:scrgbClr r="0" g="0" b="0"/>
          </a:effectRef>
          <a:fontRef idx="none"/>
        </p:style>
      </p:cxnSp>
      <p:sp>
        <p:nvSpPr>
          <p:cNvPr id="11" name="标题 1">
            <a:extLst>
              <a:ext uri="{FF2B5EF4-FFF2-40B4-BE49-F238E27FC236}">
                <a16:creationId xmlns:a16="http://schemas.microsoft.com/office/drawing/2014/main" id="{F40A0D1E-A76C-40D9-B87F-92E45F67CE05}"/>
              </a:ext>
            </a:extLst>
          </p:cNvPr>
          <p:cNvSpPr>
            <a:spLocks noGrp="1"/>
          </p:cNvSpPr>
          <p:nvPr>
            <p:ph type="title" hasCustomPrompt="1"/>
          </p:nvPr>
        </p:nvSpPr>
        <p:spPr>
          <a:xfrm>
            <a:off x="4528459" y="2286889"/>
            <a:ext cx="7380512" cy="719386"/>
          </a:xfrm>
          <a:prstGeom prst="rect">
            <a:avLst/>
          </a:prstGeom>
        </p:spPr>
        <p:txBody>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此处输入章标题</a:t>
            </a:r>
          </a:p>
        </p:txBody>
      </p:sp>
      <p:sp>
        <p:nvSpPr>
          <p:cNvPr id="13" name="正文级别 1…">
            <a:extLst>
              <a:ext uri="{FF2B5EF4-FFF2-40B4-BE49-F238E27FC236}">
                <a16:creationId xmlns:a16="http://schemas.microsoft.com/office/drawing/2014/main" id="{11D466FC-06A7-4926-A00E-94D0D9035D31}"/>
              </a:ext>
            </a:extLst>
          </p:cNvPr>
          <p:cNvSpPr txBox="1">
            <a:spLocks noGrp="1"/>
          </p:cNvSpPr>
          <p:nvPr>
            <p:ph type="body" sz="quarter" idx="14" hasCustomPrompt="1"/>
          </p:nvPr>
        </p:nvSpPr>
        <p:spPr>
          <a:xfrm>
            <a:off x="5591944" y="3140968"/>
            <a:ext cx="5157789" cy="399097"/>
          </a:xfrm>
          <a:prstGeom prst="rect">
            <a:avLst/>
          </a:prstGeom>
        </p:spPr>
        <p:txBody>
          <a:bodyPr anchor="b">
            <a:noAutofit/>
          </a:bodyPr>
          <a:lstStyle>
            <a:lvl1pPr marL="0" indent="0">
              <a:buClrTx/>
              <a:buSzTx/>
              <a:buNone/>
              <a:defRPr sz="2400" b="0">
                <a:solidFill>
                  <a:schemeClr val="bg2">
                    <a:lumMod val="20000"/>
                    <a:lumOff val="80000"/>
                  </a:schemeClr>
                </a:solidFill>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此处输入节标题</a:t>
            </a:r>
            <a:endParaRPr dirty="0"/>
          </a:p>
        </p:txBody>
      </p:sp>
    </p:spTree>
    <p:extLst>
      <p:ext uri="{BB962C8B-B14F-4D97-AF65-F5344CB8AC3E}">
        <p14:creationId xmlns:p14="http://schemas.microsoft.com/office/powerpoint/2010/main" val="657034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1"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7" name="直接连接符 6"/>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9" name="组合 8"/>
          <p:cNvGrpSpPr/>
          <p:nvPr userDrawn="1"/>
        </p:nvGrpSpPr>
        <p:grpSpPr>
          <a:xfrm>
            <a:off x="9961230" y="6488681"/>
            <a:ext cx="1971263" cy="369330"/>
            <a:chOff x="9765890" y="6223198"/>
            <a:chExt cx="2426110" cy="634802"/>
          </a:xfrm>
          <a:solidFill>
            <a:schemeClr val="accent2">
              <a:lumMod val="60000"/>
              <a:lumOff val="40000"/>
            </a:schemeClr>
          </a:solidFill>
        </p:grpSpPr>
        <p:sp>
          <p:nvSpPr>
            <p:cNvPr id="10" name="矩形 9"/>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等腰三角形 10"/>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2" name="组合 11"/>
          <p:cNvGrpSpPr/>
          <p:nvPr userDrawn="1"/>
        </p:nvGrpSpPr>
        <p:grpSpPr>
          <a:xfrm>
            <a:off x="10089050" y="6488681"/>
            <a:ext cx="1971263" cy="369330"/>
            <a:chOff x="9765890" y="6223198"/>
            <a:chExt cx="2426110" cy="634802"/>
          </a:xfrm>
          <a:solidFill>
            <a:schemeClr val="accent2"/>
          </a:solidFill>
        </p:grpSpPr>
        <p:sp>
          <p:nvSpPr>
            <p:cNvPr id="13" name="矩形 12"/>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等腰三角形 13"/>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6" name="组合 15"/>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7" name="矩形 16"/>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等腰三角形 17"/>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9"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20" name="组合 19"/>
          <p:cNvGrpSpPr/>
          <p:nvPr userDrawn="1"/>
        </p:nvGrpSpPr>
        <p:grpSpPr>
          <a:xfrm flipV="1">
            <a:off x="-19588" y="0"/>
            <a:ext cx="860137" cy="597741"/>
            <a:chOff x="-360202" y="-6"/>
            <a:chExt cx="860137" cy="723269"/>
          </a:xfrm>
        </p:grpSpPr>
        <p:grpSp>
          <p:nvGrpSpPr>
            <p:cNvPr id="21" name="组合 20"/>
            <p:cNvGrpSpPr/>
            <p:nvPr/>
          </p:nvGrpSpPr>
          <p:grpSpPr>
            <a:xfrm>
              <a:off x="-155344" y="-6"/>
              <a:ext cx="655279" cy="723266"/>
              <a:chOff x="-20249" y="0"/>
              <a:chExt cx="924448" cy="914400"/>
            </a:xfrm>
            <a:solidFill>
              <a:schemeClr val="accent2">
                <a:lumMod val="60000"/>
                <a:lumOff val="40000"/>
              </a:schemeClr>
            </a:solidFill>
          </p:grpSpPr>
          <p:sp>
            <p:nvSpPr>
              <p:cNvPr id="33" name="矩形 3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4" name="等腰三角形 3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2" name="组合 21"/>
            <p:cNvGrpSpPr/>
            <p:nvPr/>
          </p:nvGrpSpPr>
          <p:grpSpPr>
            <a:xfrm>
              <a:off x="-252895" y="-4"/>
              <a:ext cx="655280" cy="723267"/>
              <a:chOff x="-20249" y="0"/>
              <a:chExt cx="924448" cy="914400"/>
            </a:xfrm>
            <a:solidFill>
              <a:schemeClr val="accent2"/>
            </a:solidFill>
          </p:grpSpPr>
          <p:sp>
            <p:nvSpPr>
              <p:cNvPr id="26" name="矩形 25"/>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2" name="等腰三角形 3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3" name="组合 22"/>
            <p:cNvGrpSpPr/>
            <p:nvPr/>
          </p:nvGrpSpPr>
          <p:grpSpPr>
            <a:xfrm>
              <a:off x="-360202" y="-3"/>
              <a:ext cx="655279" cy="723266"/>
              <a:chOff x="-20249" y="0"/>
              <a:chExt cx="924448" cy="914400"/>
            </a:xfrm>
          </p:grpSpPr>
          <p:sp>
            <p:nvSpPr>
              <p:cNvPr id="24" name="矩形 23"/>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5" name="等腰三角形 24"/>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9"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5" name="文本占位符 34"/>
          <p:cNvSpPr>
            <a:spLocks noGrp="1"/>
          </p:cNvSpPr>
          <p:nvPr>
            <p:ph type="body" sz="quarter" idx="10" hasCustomPrompt="1"/>
          </p:nvPr>
        </p:nvSpPr>
        <p:spPr>
          <a:xfrm>
            <a:off x="983432" y="43360"/>
            <a:ext cx="1657350" cy="543495"/>
          </a:xfrm>
        </p:spPr>
        <p:txBody>
          <a:bodyPr anchor="ctr"/>
          <a:lstStyle>
            <a:lvl1pPr marL="0" indent="0" algn="l">
              <a:buFontTx/>
              <a:buNone/>
              <a:defRPr>
                <a:solidFill>
                  <a:schemeClr val="bg1">
                    <a:lumMod val="50000"/>
                  </a:schemeClr>
                </a:solidFill>
              </a:defRPr>
            </a:lvl1pPr>
          </a:lstStyle>
          <a:p>
            <a:pPr lvl="0"/>
            <a:r>
              <a:rPr lang="zh-CN" altLang="en-US" dirty="0"/>
              <a:t>标题</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新增或导入">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83432" y="69679"/>
            <a:ext cx="4176464" cy="543177"/>
          </a:xfrm>
          <a:prstGeom prst="rect">
            <a:avLst/>
          </a:prstGeom>
          <a:ln w="12700">
            <a:miter lim="400000"/>
          </a:ln>
        </p:spPr>
        <p:txBody>
          <a:bodyPr lIns="45719" rIns="45719" anchor="ctr">
            <a:normAutofit/>
          </a:bodyPr>
          <a:lstStyle>
            <a:lvl1pPr>
              <a:def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stStyle>
          <a:p>
            <a:pPr lvl="0">
              <a:lnSpc>
                <a:spcPct val="120000"/>
              </a:lnSpc>
              <a:spcBef>
                <a:spcPts val="1000"/>
              </a:spcBef>
              <a:buClr>
                <a:schemeClr val="accent2"/>
              </a:buClr>
              <a:buSzPct val="80000"/>
            </a:pPr>
            <a:r>
              <a:rPr lang="zh-CN" altLang="en-US" dirty="0"/>
              <a:t>标题</a:t>
            </a:r>
          </a:p>
        </p:txBody>
      </p:sp>
      <p:sp>
        <p:nvSpPr>
          <p:cNvPr id="3"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4" name="直接连接符 3"/>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5" name="组合 4"/>
          <p:cNvGrpSpPr/>
          <p:nvPr userDrawn="1"/>
        </p:nvGrpSpPr>
        <p:grpSpPr>
          <a:xfrm>
            <a:off x="9961230" y="6488681"/>
            <a:ext cx="1971263" cy="369330"/>
            <a:chOff x="9765890" y="6223198"/>
            <a:chExt cx="2426110" cy="634802"/>
          </a:xfrm>
          <a:solidFill>
            <a:schemeClr val="accent2">
              <a:lumMod val="60000"/>
              <a:lumOff val="40000"/>
            </a:schemeClr>
          </a:solidFill>
        </p:grpSpPr>
        <p:sp>
          <p:nvSpPr>
            <p:cNvPr id="6" name="矩形 5"/>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7" name="等腰三角形 6"/>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8" name="组合 7"/>
          <p:cNvGrpSpPr/>
          <p:nvPr userDrawn="1"/>
        </p:nvGrpSpPr>
        <p:grpSpPr>
          <a:xfrm>
            <a:off x="10089050" y="6488681"/>
            <a:ext cx="1971263" cy="369330"/>
            <a:chOff x="9765890" y="6223198"/>
            <a:chExt cx="2426110" cy="634802"/>
          </a:xfrm>
          <a:solidFill>
            <a:schemeClr val="accent2"/>
          </a:solidFill>
        </p:grpSpPr>
        <p:sp>
          <p:nvSpPr>
            <p:cNvPr id="9" name="矩形 8"/>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等腰三角形 9"/>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1" name="组合 10"/>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2" name="矩形 11"/>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等腰三角形 12"/>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4"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15" name="组合 14"/>
          <p:cNvGrpSpPr/>
          <p:nvPr userDrawn="1"/>
        </p:nvGrpSpPr>
        <p:grpSpPr>
          <a:xfrm flipV="1">
            <a:off x="-19588" y="0"/>
            <a:ext cx="860137" cy="597741"/>
            <a:chOff x="-360202" y="-6"/>
            <a:chExt cx="860137" cy="723269"/>
          </a:xfrm>
        </p:grpSpPr>
        <p:grpSp>
          <p:nvGrpSpPr>
            <p:cNvPr id="16" name="组合 15"/>
            <p:cNvGrpSpPr/>
            <p:nvPr/>
          </p:nvGrpSpPr>
          <p:grpSpPr>
            <a:xfrm>
              <a:off x="-155344" y="-6"/>
              <a:ext cx="655279" cy="723266"/>
              <a:chOff x="-20249" y="0"/>
              <a:chExt cx="924448" cy="914400"/>
            </a:xfrm>
            <a:solidFill>
              <a:schemeClr val="accent2">
                <a:lumMod val="60000"/>
                <a:lumOff val="40000"/>
              </a:schemeClr>
            </a:solidFill>
          </p:grpSpPr>
          <p:sp>
            <p:nvSpPr>
              <p:cNvPr id="23" name="矩形 2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7" name="组合 16"/>
            <p:cNvGrpSpPr/>
            <p:nvPr/>
          </p:nvGrpSpPr>
          <p:grpSpPr>
            <a:xfrm>
              <a:off x="-252895" y="-4"/>
              <a:ext cx="655280" cy="723267"/>
              <a:chOff x="-20249" y="0"/>
              <a:chExt cx="924448" cy="914400"/>
            </a:xfrm>
            <a:solidFill>
              <a:schemeClr val="accent2"/>
            </a:solidFill>
          </p:grpSpPr>
          <p:sp>
            <p:nvSpPr>
              <p:cNvPr id="21" name="矩形 20"/>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等腰三角形 2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 name="组合 17"/>
            <p:cNvGrpSpPr/>
            <p:nvPr/>
          </p:nvGrpSpPr>
          <p:grpSpPr>
            <a:xfrm>
              <a:off x="-360202" y="-3"/>
              <a:ext cx="655279" cy="723266"/>
              <a:chOff x="-20249" y="0"/>
              <a:chExt cx="924448" cy="914400"/>
            </a:xfrm>
          </p:grpSpPr>
          <p:sp>
            <p:nvSpPr>
              <p:cNvPr id="19" name="矩形 18"/>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0" name="等腰三角形 19"/>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5"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0" name="内容占位符 29"/>
          <p:cNvSpPr>
            <a:spLocks noGrp="1"/>
          </p:cNvSpPr>
          <p:nvPr>
            <p:ph sz="quarter" idx="10"/>
          </p:nvPr>
        </p:nvSpPr>
        <p:spPr>
          <a:xfrm>
            <a:off x="1271588" y="1268413"/>
            <a:ext cx="9825037" cy="4968875"/>
          </a:xfrm>
        </p:spPr>
        <p:txBody>
          <a:bodyPr/>
          <a:lstStyle>
            <a:lvl1pPr marL="0" indent="0">
              <a:buFontTx/>
              <a:buNone/>
              <a:defRPr/>
            </a:lvl1pPr>
          </a:lstStyle>
          <a:p>
            <a:pPr lvl="0"/>
            <a:endParaRPr lang="zh-CN" altLang="en-US" dirty="0"/>
          </a:p>
        </p:txBody>
      </p:sp>
    </p:spTree>
    <p:extLst>
      <p:ext uri="{BB962C8B-B14F-4D97-AF65-F5344CB8AC3E}">
        <p14:creationId xmlns:p14="http://schemas.microsoft.com/office/powerpoint/2010/main" val="2266278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Picture 2" descr="E:\work\CSDN\标准化\素材\IT学涯.png"/>
          <p:cNvPicPr>
            <a:picLocks noChangeAspect="1" noChangeArrowheads="1"/>
          </p:cNvPicPr>
          <p:nvPr userDrawn="1"/>
        </p:nvPicPr>
        <p:blipFill>
          <a:blip r:embed="rId2" cstate="print"/>
          <a:srcRect/>
          <a:stretch>
            <a:fillRect/>
          </a:stretch>
        </p:blipFill>
        <p:spPr bwMode="auto">
          <a:xfrm>
            <a:off x="4794997" y="2127997"/>
            <a:ext cx="2602006" cy="2602006"/>
          </a:xfrm>
          <a:prstGeom prst="rect">
            <a:avLst/>
          </a:prstGeom>
          <a:ln>
            <a:noFill/>
          </a:ln>
          <a:effectLst>
            <a:outerShdw blurRad="190500" algn="tl" rotWithShape="0">
              <a:srgbClr val="000000">
                <a:alpha val="70000"/>
              </a:srgbClr>
            </a:outerShdw>
          </a:effectLst>
        </p:spPr>
      </p:pic>
      <p:pic>
        <p:nvPicPr>
          <p:cNvPr id="5" name="Picture 2" descr="E:\work\CSDN\标准化\素材\edu1.png"/>
          <p:cNvPicPr>
            <a:picLocks noChangeAspect="1" noChangeArrowheads="1"/>
          </p:cNvPicPr>
          <p:nvPr userDrawn="1"/>
        </p:nvPicPr>
        <p:blipFill>
          <a:blip r:embed="rId3" cstate="print"/>
          <a:srcRect/>
          <a:stretch>
            <a:fillRect/>
          </a:stretch>
        </p:blipFill>
        <p:spPr bwMode="auto">
          <a:xfrm>
            <a:off x="4792280" y="476672"/>
            <a:ext cx="2602006" cy="1190406"/>
          </a:xfrm>
          <a:prstGeom prst="rect">
            <a:avLst/>
          </a:prstGeom>
          <a:noFill/>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正文级别 1…"/>
          <p:cNvSpPr txBox="1">
            <a:spLocks noGrp="1"/>
          </p:cNvSpPr>
          <p:nvPr>
            <p:ph type="body" idx="1"/>
          </p:nvPr>
        </p:nvSpPr>
        <p:spPr>
          <a:xfrm>
            <a:off x="609600" y="1600200"/>
            <a:ext cx="10972800" cy="5257800"/>
          </a:xfrm>
          <a:prstGeom prst="rect">
            <a:avLst/>
          </a:prstGeom>
          <a:ln w="12700">
            <a:miter lim="400000"/>
          </a:ln>
        </p:spPr>
        <p:txBody>
          <a:bodyPr lIns="45719" rIns="45719">
            <a:normAutofit/>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Tree>
  </p:cSld>
  <p:clrMap bg1="lt1" tx1="dk1" bg2="lt2" tx2="dk2" accent1="accent1" accent2="accent2" accent3="accent3" accent4="accent4" accent5="accent5" accent6="accent6" hlink="hlink" folHlink="folHlink"/>
  <p:sldLayoutIdLst>
    <p:sldLayoutId id="2147483652" r:id="rId1"/>
    <p:sldLayoutId id="2147483650" r:id="rId2"/>
    <p:sldLayoutId id="2147483653" r:id="rId3"/>
    <p:sldLayoutId id="2147483651" r:id="rId4"/>
  </p:sldLayoutIdLst>
  <p:transition spd="med"/>
  <p:txStyles>
    <p:titleStyle>
      <a:lvl1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chemeClr val="accent1"/>
          </a:solidFill>
          <a:uFillTx/>
          <a:latin typeface="小米兰亭" panose="03000502000000000000" charset="-122"/>
          <a:ea typeface="小米兰亭" panose="03000502000000000000" charset="-122"/>
          <a:cs typeface="小米兰亭" panose="03000502000000000000" charset="-122"/>
          <a:sym typeface="Arial" panose="020B0604020202020204"/>
        </a:defRPr>
      </a:lvl1pPr>
      <a:lvl2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2pPr>
      <a:lvl3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3pPr>
      <a:lvl4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4pPr>
      <a:lvl5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9pPr>
    </p:titleStyle>
    <p:bodyStyle>
      <a:lvl1pPr marL="449580" marR="0" indent="-449580" algn="l" defTabSz="914400" rtl="0" latinLnBrk="0">
        <a:lnSpc>
          <a:spcPct val="120000"/>
        </a:lnSpc>
        <a:spcBef>
          <a:spcPts val="1000"/>
        </a:spcBef>
        <a:spcAft>
          <a:spcPts val="0"/>
        </a:spcAft>
        <a:buClr>
          <a:schemeClr val="accent2"/>
        </a:buClr>
        <a:buSzPct val="80000"/>
        <a:buFont typeface="Arial" panose="020B0604020202020204" pitchFamily="34" charset="0"/>
        <a:buChar char="•"/>
        <a:defRPr sz="2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vl2pPr marL="868045" marR="0" indent="-33147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2pPr>
      <a:lvl3pPr marL="12192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3pPr>
      <a:lvl4pPr marL="16764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4pPr>
      <a:lvl5pPr marL="21336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5pPr>
      <a:lvl6pPr marL="25908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6pPr>
      <a:lvl7pPr marL="30480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7pPr>
      <a:lvl8pPr marL="35052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8pPr>
      <a:lvl9pPr marL="39624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59B39AE-5B5F-491B-911A-CF0522DAA6C8}"/>
              </a:ext>
            </a:extLst>
          </p:cNvPr>
          <p:cNvSpPr>
            <a:spLocks noGrp="1"/>
          </p:cNvSpPr>
          <p:nvPr>
            <p:ph type="body" sz="quarter" idx="1"/>
          </p:nvPr>
        </p:nvSpPr>
        <p:spPr>
          <a:xfrm>
            <a:off x="4209101" y="3821991"/>
            <a:ext cx="5631315" cy="399097"/>
          </a:xfrm>
        </p:spPr>
        <p:txBody>
          <a:bodyPr/>
          <a:lstStyle/>
          <a:p>
            <a:r>
              <a:rPr lang="zh-CN" altLang="en-US" dirty="0">
                <a:cs typeface="Times New Roman" panose="02020603050405020304"/>
              </a:rPr>
              <a:t>讲师：</a:t>
            </a:r>
            <a:r>
              <a:rPr lang="ja-JP" altLang="en-US">
                <a:cs typeface="Times New Roman" panose="02020603050405020304"/>
              </a:rPr>
              <a:t>徐无忌</a:t>
            </a:r>
            <a:endParaRPr lang="zh-CN" altLang="en-US" dirty="0"/>
          </a:p>
        </p:txBody>
      </p:sp>
      <p:sp>
        <p:nvSpPr>
          <p:cNvPr id="4" name="标题 3">
            <a:extLst>
              <a:ext uri="{FF2B5EF4-FFF2-40B4-BE49-F238E27FC236}">
                <a16:creationId xmlns:a16="http://schemas.microsoft.com/office/drawing/2014/main" id="{C8C2D075-0580-46B4-9BE7-69F4B5182F03}"/>
              </a:ext>
            </a:extLst>
          </p:cNvPr>
          <p:cNvSpPr>
            <a:spLocks noGrp="1"/>
          </p:cNvSpPr>
          <p:nvPr>
            <p:ph type="title"/>
          </p:nvPr>
        </p:nvSpPr>
        <p:spPr/>
        <p:txBody>
          <a:bodyPr/>
          <a:lstStyle/>
          <a:p>
            <a:r>
              <a:rPr lang="ja-JP" altLang="en-US" b="1"/>
              <a:t>深入</a:t>
            </a:r>
            <a:r>
              <a:rPr lang="en-US" altLang="ja-JP" b="1" dirty="0"/>
              <a:t>Java</a:t>
            </a:r>
            <a:r>
              <a:rPr lang="ja-JP" altLang="en-US" b="1"/>
              <a:t>虚拟机</a:t>
            </a:r>
            <a:endParaRPr lang="ja-JP" altLang="en-US"/>
          </a:p>
        </p:txBody>
      </p:sp>
      <p:sp>
        <p:nvSpPr>
          <p:cNvPr id="6" name="文本占位符 5">
            <a:extLst>
              <a:ext uri="{FF2B5EF4-FFF2-40B4-BE49-F238E27FC236}">
                <a16:creationId xmlns:a16="http://schemas.microsoft.com/office/drawing/2014/main" id="{34023C97-DF05-4EAB-8C99-8A9657CFC33F}"/>
              </a:ext>
            </a:extLst>
          </p:cNvPr>
          <p:cNvSpPr>
            <a:spLocks noGrp="1"/>
          </p:cNvSpPr>
          <p:nvPr>
            <p:ph type="body" sz="quarter" idx="4294967295"/>
          </p:nvPr>
        </p:nvSpPr>
        <p:spPr>
          <a:xfrm>
            <a:off x="5521324" y="2996952"/>
            <a:ext cx="6479332" cy="504056"/>
          </a:xfrm>
        </p:spPr>
        <p:txBody>
          <a:bodyPr>
            <a:noAutofit/>
          </a:bodyPr>
          <a:lstStyle/>
          <a:p>
            <a:pPr>
              <a:buNone/>
            </a:pPr>
            <a:r>
              <a:rPr lang="en-US" altLang="ja-JP" sz="2000" b="1" dirty="0">
                <a:solidFill>
                  <a:schemeClr val="bg1"/>
                </a:solidFill>
              </a:rPr>
              <a:t>JDK8</a:t>
            </a:r>
            <a:r>
              <a:rPr lang="ja-JP" altLang="en-US" sz="2000" b="1">
                <a:solidFill>
                  <a:schemeClr val="bg1"/>
                </a:solidFill>
              </a:rPr>
              <a:t>后虚拟机内存包含几部分？做了哪些调整与改进？</a:t>
            </a:r>
            <a:endParaRPr lang="en-US" altLang="ja-JP" sz="2000" b="1" dirty="0">
              <a:solidFill>
                <a:schemeClr val="bg1"/>
              </a:solidFill>
            </a:endParaRPr>
          </a:p>
        </p:txBody>
      </p:sp>
    </p:spTree>
    <p:extLst>
      <p:ext uri="{BB962C8B-B14F-4D97-AF65-F5344CB8AC3E}">
        <p14:creationId xmlns:p14="http://schemas.microsoft.com/office/powerpoint/2010/main" val="1536776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最大的调整和改进</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63121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从</a:t>
            </a:r>
            <a:r>
              <a:rPr lang="en-US" altLang="ja-JP" sz="2000" dirty="0">
                <a:solidFill>
                  <a:schemeClr val="bg1">
                    <a:lumMod val="50000"/>
                  </a:schemeClr>
                </a:solidFill>
                <a:latin typeface="微软雅黑" pitchFamily="34" charset="-122"/>
                <a:ea typeface="微软雅黑" pitchFamily="34" charset="-122"/>
              </a:rPr>
              <a:t>JDK8</a:t>
            </a:r>
            <a:r>
              <a:rPr lang="ja-JP" altLang="en-US" sz="2000">
                <a:solidFill>
                  <a:schemeClr val="bg1">
                    <a:lumMod val="50000"/>
                  </a:schemeClr>
                </a:solidFill>
                <a:latin typeface="微软雅黑" pitchFamily="34" charset="-122"/>
                <a:ea typeface="微软雅黑" pitchFamily="34" charset="-122"/>
              </a:rPr>
              <a:t>开始，将方法区</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永久代</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进行了移除，新增了</a:t>
            </a:r>
            <a:r>
              <a:rPr lang="ja-JP" altLang="en-US" sz="2000">
                <a:solidFill>
                  <a:srgbClr val="FF0000"/>
                </a:solidFill>
                <a:latin typeface="微软雅黑" pitchFamily="34" charset="-122"/>
                <a:ea typeface="微软雅黑" pitchFamily="34" charset="-122"/>
              </a:rPr>
              <a:t>元空间</a:t>
            </a:r>
            <a:r>
              <a:rPr lang="ja-JP" altLang="en-US" sz="2000">
                <a:solidFill>
                  <a:schemeClr val="bg1">
                    <a:lumMod val="50000"/>
                  </a:schemeClr>
                </a:solidFill>
                <a:latin typeface="微软雅黑" pitchFamily="34" charset="-122"/>
                <a:ea typeface="微软雅黑" pitchFamily="34" charset="-122"/>
              </a:rPr>
              <a:t>概念</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元空间是放置在</a:t>
            </a:r>
            <a:r>
              <a:rPr lang="en-US" altLang="ja-JP" sz="2000" dirty="0">
                <a:solidFill>
                  <a:srgbClr val="FF0000"/>
                </a:solidFill>
                <a:latin typeface="微软雅黑" pitchFamily="34" charset="-122"/>
                <a:ea typeface="微软雅黑" pitchFamily="34" charset="-122"/>
              </a:rPr>
              <a:t>JVM</a:t>
            </a:r>
            <a:r>
              <a:rPr lang="ja-JP" altLang="en-US" sz="2000">
                <a:solidFill>
                  <a:srgbClr val="FF0000"/>
                </a:solidFill>
                <a:latin typeface="微软雅黑" pitchFamily="34" charset="-122"/>
                <a:ea typeface="微软雅黑" pitchFamily="34" charset="-122"/>
              </a:rPr>
              <a:t>内存空间之外的直接内存</a:t>
            </a:r>
            <a:r>
              <a:rPr lang="ja-JP" altLang="en-US" sz="2000">
                <a:solidFill>
                  <a:schemeClr val="bg1">
                    <a:lumMod val="50000"/>
                  </a:schemeClr>
                </a:solidFill>
                <a:latin typeface="微软雅黑" pitchFamily="34" charset="-122"/>
                <a:ea typeface="微软雅黑" pitchFamily="34" charset="-122"/>
              </a:rPr>
              <a:t>中，并且</a:t>
            </a:r>
            <a:r>
              <a:rPr lang="en-US" altLang="ja-JP" sz="2000" dirty="0">
                <a:solidFill>
                  <a:schemeClr val="bg1">
                    <a:lumMod val="50000"/>
                  </a:schemeClr>
                </a:solidFill>
                <a:latin typeface="微软雅黑" pitchFamily="34" charset="-122"/>
                <a:ea typeface="微软雅黑" pitchFamily="34" charset="-122"/>
              </a:rPr>
              <a:t>JDK8</a:t>
            </a:r>
            <a:r>
              <a:rPr lang="ja-JP" altLang="en-US" sz="2000">
                <a:solidFill>
                  <a:schemeClr val="bg1">
                    <a:lumMod val="50000"/>
                  </a:schemeClr>
                </a:solidFill>
                <a:latin typeface="微软雅黑" pitchFamily="34" charset="-122"/>
                <a:ea typeface="微软雅黑" pitchFamily="34" charset="-122"/>
              </a:rPr>
              <a:t>中对于方法区的修改参数</a:t>
            </a:r>
            <a:r>
              <a:rPr lang="en-US" altLang="ja-JP" sz="2000" dirty="0" err="1">
                <a:solidFill>
                  <a:schemeClr val="bg1">
                    <a:lumMod val="50000"/>
                  </a:schemeClr>
                </a:solidFill>
                <a:latin typeface="微软雅黑" pitchFamily="34" charset="-122"/>
                <a:ea typeface="微软雅黑" pitchFamily="34" charset="-122"/>
              </a:rPr>
              <a:t>PermSize</a:t>
            </a:r>
            <a:r>
              <a:rPr lang="ja-JP" altLang="en-US" sz="2000">
                <a:solidFill>
                  <a:schemeClr val="bg1">
                    <a:lumMod val="50000"/>
                  </a:schemeClr>
                </a:solidFill>
                <a:latin typeface="微软雅黑" pitchFamily="34" charset="-122"/>
                <a:ea typeface="微软雅黑" pitchFamily="34" charset="-122"/>
              </a:rPr>
              <a:t>和</a:t>
            </a:r>
            <a:r>
              <a:rPr lang="en-US" altLang="ja-JP" sz="2000" dirty="0" err="1">
                <a:solidFill>
                  <a:schemeClr val="bg1">
                    <a:lumMod val="50000"/>
                  </a:schemeClr>
                </a:solidFill>
                <a:latin typeface="微软雅黑" pitchFamily="34" charset="-122"/>
                <a:ea typeface="微软雅黑" pitchFamily="34" charset="-122"/>
              </a:rPr>
              <a:t>MaxPermSize</a:t>
            </a:r>
            <a:r>
              <a:rPr lang="ja-JP" altLang="en-US" sz="2000">
                <a:solidFill>
                  <a:schemeClr val="bg1">
                    <a:lumMod val="50000"/>
                  </a:schemeClr>
                </a:solidFill>
                <a:latin typeface="微软雅黑" pitchFamily="34" charset="-122"/>
                <a:ea typeface="微软雅黑" pitchFamily="34" charset="-122"/>
              </a:rPr>
              <a:t>已经失效</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7599239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直接内存</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24676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这些内存直接受操作系统管理</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而不是虚拟机</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这样做的结果就是能够在一定程度上减少垃圾回收对应用程序造成的影响</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使用未公开的</a:t>
            </a:r>
            <a:r>
              <a:rPr lang="en-US" altLang="ja-JP" sz="2000" dirty="0">
                <a:solidFill>
                  <a:schemeClr val="bg1">
                    <a:lumMod val="50000"/>
                  </a:schemeClr>
                </a:solidFill>
                <a:latin typeface="微软雅黑" pitchFamily="34" charset="-122"/>
                <a:ea typeface="微软雅黑" pitchFamily="34" charset="-122"/>
              </a:rPr>
              <a:t>Unsafe</a:t>
            </a:r>
            <a:r>
              <a:rPr lang="ja-JP" altLang="en-US" sz="2000">
                <a:solidFill>
                  <a:schemeClr val="bg1">
                    <a:lumMod val="50000"/>
                  </a:schemeClr>
                </a:solidFill>
                <a:latin typeface="微软雅黑" pitchFamily="34" charset="-122"/>
                <a:ea typeface="微软雅黑" pitchFamily="34" charset="-122"/>
              </a:rPr>
              <a:t>和</a:t>
            </a:r>
            <a:r>
              <a:rPr lang="en-US" altLang="ja-JP" sz="2000" dirty="0">
                <a:solidFill>
                  <a:schemeClr val="bg1">
                    <a:lumMod val="50000"/>
                  </a:schemeClr>
                </a:solidFill>
                <a:latin typeface="微软雅黑" pitchFamily="34" charset="-122"/>
                <a:ea typeface="微软雅黑" pitchFamily="34" charset="-122"/>
              </a:rPr>
              <a:t>NIO</a:t>
            </a:r>
            <a:r>
              <a:rPr lang="ja-JP" altLang="en-US" sz="2000">
                <a:solidFill>
                  <a:schemeClr val="bg1">
                    <a:lumMod val="50000"/>
                  </a:schemeClr>
                </a:solidFill>
                <a:latin typeface="微软雅黑" pitchFamily="34" charset="-122"/>
                <a:ea typeface="微软雅黑" pitchFamily="34" charset="-122"/>
              </a:rPr>
              <a:t>包下</a:t>
            </a:r>
            <a:r>
              <a:rPr lang="en-US" altLang="ja-JP" sz="2000" dirty="0" err="1">
                <a:solidFill>
                  <a:schemeClr val="bg1">
                    <a:lumMod val="50000"/>
                  </a:schemeClr>
                </a:solidFill>
                <a:latin typeface="微软雅黑" pitchFamily="34" charset="-122"/>
                <a:ea typeface="微软雅黑" pitchFamily="34" charset="-122"/>
              </a:rPr>
              <a:t>ByteBuffer</a:t>
            </a:r>
            <a:r>
              <a:rPr lang="ja-JP" altLang="en-US" sz="2000">
                <a:solidFill>
                  <a:schemeClr val="bg1">
                    <a:lumMod val="50000"/>
                  </a:schemeClr>
                </a:solidFill>
                <a:latin typeface="微软雅黑" pitchFamily="34" charset="-122"/>
                <a:ea typeface="微软雅黑" pitchFamily="34" charset="-122"/>
              </a:rPr>
              <a:t>来进行分配 </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4424469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元空间</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en-US" sz="2000" dirty="0">
                <a:solidFill>
                  <a:schemeClr val="bg1">
                    <a:lumMod val="50000"/>
                  </a:schemeClr>
                </a:solidFill>
                <a:latin typeface="微软雅黑" pitchFamily="34" charset="-122"/>
                <a:ea typeface="微软雅黑" pitchFamily="34" charset="-122"/>
              </a:rPr>
              <a:t>JDK8</a:t>
            </a:r>
            <a:r>
              <a:rPr lang="ja-JP" altLang="en-US" sz="2000">
                <a:solidFill>
                  <a:schemeClr val="bg1">
                    <a:lumMod val="50000"/>
                  </a:schemeClr>
                </a:solidFill>
                <a:latin typeface="微软雅黑" pitchFamily="34" charset="-122"/>
                <a:ea typeface="微软雅黑" pitchFamily="34" charset="-122"/>
              </a:rPr>
              <a:t>将类的相关信息放到元空间中，将常量池和静态变量放到</a:t>
            </a:r>
            <a:r>
              <a:rPr lang="en-US"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堆内</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在这种架构下，元空间就突破了原来</a:t>
            </a:r>
            <a:r>
              <a:rPr lang="en-US" altLang="ja-JP" sz="2000" dirty="0">
                <a:solidFill>
                  <a:schemeClr val="bg1">
                    <a:lumMod val="50000"/>
                  </a:schemeClr>
                </a:solidFill>
                <a:latin typeface="微软雅黑" pitchFamily="34" charset="-122"/>
                <a:ea typeface="微软雅黑" pitchFamily="34" charset="-122"/>
              </a:rPr>
              <a:t>-</a:t>
            </a:r>
            <a:r>
              <a:rPr lang="en-US" sz="2000" dirty="0" err="1">
                <a:solidFill>
                  <a:schemeClr val="bg1">
                    <a:lumMod val="50000"/>
                  </a:schemeClr>
                </a:solidFill>
                <a:latin typeface="微软雅黑" pitchFamily="34" charset="-122"/>
                <a:ea typeface="微软雅黑" pitchFamily="34" charset="-122"/>
              </a:rPr>
              <a:t>XX:MaxPermSize</a:t>
            </a:r>
            <a:r>
              <a:rPr lang="ja-JP" altLang="en-US" sz="2000">
                <a:solidFill>
                  <a:schemeClr val="bg1">
                    <a:lumMod val="50000"/>
                  </a:schemeClr>
                </a:solidFill>
                <a:latin typeface="微软雅黑" pitchFamily="34" charset="-122"/>
                <a:ea typeface="微软雅黑" pitchFamily="34" charset="-122"/>
              </a:rPr>
              <a:t>的限制，现在可以使用更多的本地内存</a:t>
            </a:r>
            <a:endParaRPr lang="en-US" altLang="ja-JP" sz="2000" dirty="0">
              <a:solidFill>
                <a:schemeClr val="bg1">
                  <a:lumMod val="50000"/>
                </a:schemeClr>
              </a:solidFill>
              <a:latin typeface="微软雅黑" pitchFamily="34" charset="-122"/>
              <a:ea typeface="微软雅黑" pitchFamily="34" charset="-122"/>
            </a:endParaRPr>
          </a:p>
          <a:p>
            <a:endParaRPr lang="en-US" sz="2000" dirty="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41159309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小结</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34778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ja-JP" altLang="en-US" sz="2000">
                <a:solidFill>
                  <a:schemeClr val="bg1">
                    <a:lumMod val="50000"/>
                  </a:schemeClr>
                </a:solidFill>
                <a:latin typeface="微软雅黑" pitchFamily="34" charset="-122"/>
                <a:ea typeface="微软雅黑" pitchFamily="34" charset="-122"/>
              </a:rPr>
              <a:t>所以</a:t>
            </a:r>
            <a:r>
              <a:rPr lang="en-US" sz="2000" dirty="0">
                <a:solidFill>
                  <a:schemeClr val="bg1">
                    <a:lumMod val="50000"/>
                  </a:schemeClr>
                </a:solidFill>
                <a:latin typeface="微软雅黑" pitchFamily="34" charset="-122"/>
                <a:ea typeface="微软雅黑" pitchFamily="34" charset="-122"/>
              </a:rPr>
              <a:t>JDK8</a:t>
            </a:r>
            <a:r>
              <a:rPr lang="ja-JP" altLang="en-US" sz="2000">
                <a:solidFill>
                  <a:schemeClr val="bg1">
                    <a:lumMod val="50000"/>
                  </a:schemeClr>
                </a:solidFill>
                <a:latin typeface="微软雅黑" pitchFamily="34" charset="-122"/>
                <a:ea typeface="微软雅黑" pitchFamily="34" charset="-122"/>
              </a:rPr>
              <a:t>之后的</a:t>
            </a:r>
            <a:r>
              <a:rPr lang="en-US" altLang="ja-JP"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主要的变化为：</a:t>
            </a:r>
            <a:br>
              <a:rPr lang="ja-JP" altLang="en-US" sz="2000">
                <a:solidFill>
                  <a:schemeClr val="bg1">
                    <a:lumMod val="50000"/>
                  </a:schemeClr>
                </a:solidFill>
                <a:latin typeface="微软雅黑" pitchFamily="34" charset="-122"/>
                <a:ea typeface="微软雅黑" pitchFamily="34" charset="-122"/>
              </a:rPr>
            </a:b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移除了永久代（</a:t>
            </a:r>
            <a:r>
              <a:rPr lang="en-US" sz="2000" dirty="0" err="1">
                <a:solidFill>
                  <a:schemeClr val="bg1">
                    <a:lumMod val="50000"/>
                  </a:schemeClr>
                </a:solidFill>
                <a:latin typeface="微软雅黑" pitchFamily="34" charset="-122"/>
                <a:ea typeface="微软雅黑" pitchFamily="34" charset="-122"/>
              </a:rPr>
              <a:t>PermGen</a:t>
            </a:r>
            <a:r>
              <a:rPr 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替换为元空间（</a:t>
            </a:r>
            <a:r>
              <a:rPr lang="en-US" sz="2000" dirty="0" err="1">
                <a:solidFill>
                  <a:schemeClr val="bg1">
                    <a:lumMod val="50000"/>
                  </a:schemeClr>
                </a:solidFill>
                <a:latin typeface="微软雅黑" pitchFamily="34" charset="-122"/>
                <a:ea typeface="微软雅黑" pitchFamily="34" charset="-122"/>
              </a:rPr>
              <a:t>Metaspace</a:t>
            </a:r>
            <a:r>
              <a:rPr lang="en-US" sz="2000" dirty="0">
                <a:solidFill>
                  <a:schemeClr val="bg1">
                    <a:lumMod val="50000"/>
                  </a:schemeClr>
                </a:solidFill>
                <a:latin typeface="微软雅黑" pitchFamily="34" charset="-122"/>
                <a:ea typeface="微软雅黑" pitchFamily="34" charset="-122"/>
              </a:rPr>
              <a:t>）；</a:t>
            </a:r>
          </a:p>
          <a:p>
            <a:pPr marL="457200" indent="-457200">
              <a:buFont typeface="+mj-lt"/>
              <a:buAutoNum type="arabicPeriod"/>
            </a:pPr>
            <a:endParaRPr lang="en-US"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永久代中的类信息转移到了本地内存中的元空间中；</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永久代中的 字符串常量池（</a:t>
            </a:r>
            <a:r>
              <a:rPr lang="en-US" sz="2000" dirty="0">
                <a:solidFill>
                  <a:schemeClr val="bg1">
                    <a:lumMod val="50000"/>
                  </a:schemeClr>
                </a:solidFill>
                <a:latin typeface="微软雅黑" pitchFamily="34" charset="-122"/>
                <a:ea typeface="微软雅黑" pitchFamily="34" charset="-122"/>
              </a:rPr>
              <a:t>interned Strings） </a:t>
            </a:r>
            <a:r>
              <a:rPr lang="ja-JP" altLang="en-US" sz="2000">
                <a:solidFill>
                  <a:schemeClr val="bg1">
                    <a:lumMod val="50000"/>
                  </a:schemeClr>
                </a:solidFill>
                <a:latin typeface="微软雅黑" pitchFamily="34" charset="-122"/>
                <a:ea typeface="微软雅黑" pitchFamily="34" charset="-122"/>
              </a:rPr>
              <a:t>和静态变量（ </a:t>
            </a:r>
            <a:r>
              <a:rPr lang="en-US" sz="2000" dirty="0">
                <a:solidFill>
                  <a:schemeClr val="bg1">
                    <a:lumMod val="50000"/>
                  </a:schemeClr>
                </a:solidFill>
                <a:latin typeface="微软雅黑" pitchFamily="34" charset="-122"/>
                <a:ea typeface="微软雅黑" pitchFamily="34" charset="-122"/>
              </a:rPr>
              <a:t>class static variables） </a:t>
            </a:r>
            <a:r>
              <a:rPr lang="ja-JP" altLang="en-US" sz="2000">
                <a:solidFill>
                  <a:schemeClr val="bg1">
                    <a:lumMod val="50000"/>
                  </a:schemeClr>
                </a:solidFill>
                <a:latin typeface="微软雅黑" pitchFamily="34" charset="-122"/>
                <a:ea typeface="微软雅黑" pitchFamily="34" charset="-122"/>
              </a:rPr>
              <a:t>转移到了堆中；</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永久代参数 （</a:t>
            </a:r>
            <a:r>
              <a:rPr lang="en-US" sz="2000" dirty="0" err="1">
                <a:solidFill>
                  <a:schemeClr val="bg1">
                    <a:lumMod val="50000"/>
                  </a:schemeClr>
                </a:solidFill>
                <a:latin typeface="微软雅黑" pitchFamily="34" charset="-122"/>
                <a:ea typeface="微软雅黑" pitchFamily="34" charset="-122"/>
              </a:rPr>
              <a:t>PermSize</a:t>
            </a:r>
            <a:r>
              <a:rPr lang="en-US" sz="2000" dirty="0">
                <a:solidFill>
                  <a:schemeClr val="bg1">
                    <a:lumMod val="50000"/>
                  </a:schemeClr>
                </a:solidFill>
                <a:latin typeface="微软雅黑" pitchFamily="34" charset="-122"/>
                <a:ea typeface="微软雅黑" pitchFamily="34" charset="-122"/>
              </a:rPr>
              <a:t> </a:t>
            </a:r>
            <a:r>
              <a:rPr lang="en-US" sz="2000" dirty="0" err="1">
                <a:solidFill>
                  <a:schemeClr val="bg1">
                    <a:lumMod val="50000"/>
                  </a:schemeClr>
                </a:solidFill>
                <a:latin typeface="微软雅黑" pitchFamily="34" charset="-122"/>
                <a:ea typeface="微软雅黑" pitchFamily="34" charset="-122"/>
              </a:rPr>
              <a:t>MaxPermSize</a:t>
            </a:r>
            <a:r>
              <a:rPr lang="en-US" sz="2000" dirty="0">
                <a:solidFill>
                  <a:schemeClr val="bg1">
                    <a:lumMod val="50000"/>
                  </a:schemeClr>
                </a:solidFill>
                <a:latin typeface="微软雅黑" pitchFamily="34" charset="-122"/>
                <a:ea typeface="微软雅黑" pitchFamily="34" charset="-122"/>
              </a:rPr>
              <a:t>） -&gt; </a:t>
            </a:r>
            <a:r>
              <a:rPr lang="ja-JP" altLang="en-US" sz="2000">
                <a:solidFill>
                  <a:schemeClr val="bg1">
                    <a:lumMod val="50000"/>
                  </a:schemeClr>
                </a:solidFill>
                <a:latin typeface="微软雅黑" pitchFamily="34" charset="-122"/>
                <a:ea typeface="微软雅黑" pitchFamily="34" charset="-122"/>
              </a:rPr>
              <a:t>元空间参数（</a:t>
            </a:r>
            <a:r>
              <a:rPr lang="en-US" sz="2000" dirty="0" err="1">
                <a:solidFill>
                  <a:schemeClr val="bg1">
                    <a:lumMod val="50000"/>
                  </a:schemeClr>
                </a:solidFill>
                <a:latin typeface="微软雅黑" pitchFamily="34" charset="-122"/>
                <a:ea typeface="微软雅黑" pitchFamily="34" charset="-122"/>
              </a:rPr>
              <a:t>MetaspaceSize</a:t>
            </a:r>
            <a:r>
              <a:rPr lang="en-US" sz="2000" dirty="0">
                <a:solidFill>
                  <a:schemeClr val="bg1">
                    <a:lumMod val="50000"/>
                  </a:schemeClr>
                </a:solidFill>
                <a:latin typeface="微软雅黑" pitchFamily="34" charset="-122"/>
                <a:ea typeface="微软雅黑" pitchFamily="34" charset="-122"/>
              </a:rPr>
              <a:t> </a:t>
            </a:r>
            <a:r>
              <a:rPr lang="en-US" sz="2000" dirty="0" err="1">
                <a:solidFill>
                  <a:schemeClr val="bg1">
                    <a:lumMod val="50000"/>
                  </a:schemeClr>
                </a:solidFill>
                <a:latin typeface="微软雅黑" pitchFamily="34" charset="-122"/>
                <a:ea typeface="微软雅黑" pitchFamily="34" charset="-122"/>
              </a:rPr>
              <a:t>MaxMetaspaceSize</a:t>
            </a:r>
            <a:r>
              <a:rPr lang="en-US" sz="2000" dirty="0">
                <a:solidFill>
                  <a:schemeClr val="bg1">
                    <a:lumMod val="50000"/>
                  </a:schemeClr>
                </a:solidFill>
                <a:latin typeface="微软雅黑" pitchFamily="34" charset="-122"/>
                <a:ea typeface="微软雅黑" pitchFamily="34" charset="-122"/>
              </a:rPr>
              <a:t>）</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26982632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17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745917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zh-CN" sz="2800" dirty="0">
                <a:solidFill>
                  <a:schemeClr val="bg1">
                    <a:lumMod val="50000"/>
                  </a:schemeClr>
                </a:solidFill>
                <a:latin typeface="微软雅黑" pitchFamily="34" charset="-122"/>
                <a:ea typeface="微软雅黑" pitchFamily="34" charset="-122"/>
              </a:rPr>
              <a:t>JDK8</a:t>
            </a:r>
            <a:r>
              <a:rPr lang="ja-JP" altLang="en-US" sz="2800">
                <a:solidFill>
                  <a:schemeClr val="bg1">
                    <a:lumMod val="50000"/>
                  </a:schemeClr>
                </a:solidFill>
                <a:latin typeface="微软雅黑" pitchFamily="34" charset="-122"/>
                <a:ea typeface="微软雅黑" pitchFamily="34" charset="-122"/>
              </a:rPr>
              <a:t>之前的架构</a:t>
            </a:r>
            <a:endParaRPr lang="en-US" altLang="zh-CN" sz="2800" dirty="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1026" name="Picture 2">
            <a:extLst>
              <a:ext uri="{FF2B5EF4-FFF2-40B4-BE49-F238E27FC236}">
                <a16:creationId xmlns:a16="http://schemas.microsoft.com/office/drawing/2014/main" id="{C6907167-9839-8041-BD76-F0F2F1C06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1225082"/>
            <a:ext cx="10128884" cy="440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902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堆</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317009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堆是</a:t>
            </a:r>
            <a:r>
              <a:rPr lang="en-US" altLang="ja-JP"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内存管理的最大的一块区域，主要目的是存放对象的实例</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所有新创建的对象实例和数组都会在对上为其分配内存空间</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rgbClr val="FF0000"/>
                </a:solidFill>
                <a:latin typeface="微软雅黑" pitchFamily="34" charset="-122"/>
                <a:ea typeface="微软雅黑" pitchFamily="34" charset="-122"/>
              </a:rPr>
              <a:t>线程共享</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是垃圾收集器的主要管理区域，堆内存中可以存在物理上不连续的空间，只要逻辑上是连续的即可</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如果在堆中没有内存完成实例分配，将抛出</a:t>
            </a:r>
            <a:r>
              <a:rPr lang="en-US" altLang="ja-JP" sz="2000" dirty="0" err="1">
                <a:solidFill>
                  <a:schemeClr val="bg1">
                    <a:lumMod val="50000"/>
                  </a:schemeClr>
                </a:solidFill>
                <a:latin typeface="微软雅黑" pitchFamily="34" charset="-122"/>
                <a:ea typeface="微软雅黑" pitchFamily="34" charset="-122"/>
              </a:rPr>
              <a:t>OutOfMemoryError</a:t>
            </a:r>
            <a:endParaRPr lang="ja-JP" altLang="en-US" sz="200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4530582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栈</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32624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栈也称作虚拟机栈（</a:t>
            </a:r>
            <a:r>
              <a:rPr lang="en-US" altLang="ja-JP" sz="2000" dirty="0">
                <a:solidFill>
                  <a:schemeClr val="bg1">
                    <a:lumMod val="50000"/>
                  </a:schemeClr>
                </a:solidFill>
                <a:latin typeface="微软雅黑" pitchFamily="34" charset="-122"/>
                <a:ea typeface="微软雅黑" pitchFamily="34" charset="-122"/>
              </a:rPr>
              <a:t>Java </a:t>
            </a:r>
            <a:r>
              <a:rPr lang="en-US" altLang="ja-JP" sz="2000" dirty="0" err="1">
                <a:solidFill>
                  <a:schemeClr val="bg1">
                    <a:lumMod val="50000"/>
                  </a:schemeClr>
                </a:solidFill>
                <a:latin typeface="微软雅黑" pitchFamily="34" charset="-122"/>
                <a:ea typeface="微软雅黑" pitchFamily="34" charset="-122"/>
              </a:rPr>
              <a:t>Vitual</a:t>
            </a:r>
            <a:r>
              <a:rPr lang="en-US" altLang="ja-JP" sz="2000" dirty="0">
                <a:solidFill>
                  <a:schemeClr val="bg1">
                    <a:lumMod val="50000"/>
                  </a:schemeClr>
                </a:solidFill>
                <a:latin typeface="微软雅黑" pitchFamily="34" charset="-122"/>
                <a:ea typeface="微软雅黑" pitchFamily="34" charset="-122"/>
              </a:rPr>
              <a:t> Machine Stack</a:t>
            </a:r>
            <a:r>
              <a:rPr lang="ja-JP" altLang="en-US" sz="2000">
                <a:solidFill>
                  <a:schemeClr val="bg1">
                    <a:lumMod val="50000"/>
                  </a:schemeClr>
                </a:solidFill>
                <a:latin typeface="微软雅黑" pitchFamily="34" charset="-122"/>
                <a:ea typeface="微软雅黑" pitchFamily="34" charset="-122"/>
              </a:rPr>
              <a:t>），是</a:t>
            </a:r>
            <a:r>
              <a:rPr lang="ja-JP" altLang="en-US" sz="2000">
                <a:solidFill>
                  <a:srgbClr val="FF0000"/>
                </a:solidFill>
                <a:latin typeface="微软雅黑" pitchFamily="34" charset="-122"/>
                <a:ea typeface="微软雅黑" pitchFamily="34" charset="-122"/>
              </a:rPr>
              <a:t>线程私有</a:t>
            </a:r>
            <a:r>
              <a:rPr lang="ja-JP" altLang="en-US" sz="2000">
                <a:solidFill>
                  <a:schemeClr val="bg1">
                    <a:lumMod val="50000"/>
                  </a:schemeClr>
                </a:solidFill>
                <a:latin typeface="微软雅黑" pitchFamily="34" charset="-122"/>
                <a:ea typeface="微软雅黑" pitchFamily="34" charset="-122"/>
              </a:rPr>
              <a:t>的</a:t>
            </a: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栈中存放的是一个个的栈帧，每个栈帧对应一个被调用的方法，在栈帧中包括：</a:t>
            </a:r>
            <a:endParaRPr lang="en-US" altLang="ja-JP" sz="2000" dirty="0">
              <a:solidFill>
                <a:schemeClr val="bg1">
                  <a:lumMod val="50000"/>
                </a:schemeClr>
              </a:solidFill>
              <a:latin typeface="微软雅黑" pitchFamily="34" charset="-122"/>
              <a:ea typeface="微软雅黑" pitchFamily="34" charset="-122"/>
            </a:endParaRPr>
          </a:p>
          <a:p>
            <a:endParaRPr lang="ja-JP" altLang="en-US" sz="2000">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r>
              <a:rPr lang="ja-JP" altLang="en-US">
                <a:solidFill>
                  <a:schemeClr val="bg1">
                    <a:lumMod val="50000"/>
                  </a:schemeClr>
                </a:solidFill>
                <a:latin typeface="微软雅黑" pitchFamily="34" charset="-122"/>
                <a:ea typeface="微软雅黑" pitchFamily="34" charset="-122"/>
              </a:rPr>
              <a:t>局部变量表</a:t>
            </a:r>
            <a:r>
              <a:rPr lang="zh-CN" altLang="en-US" dirty="0">
                <a:solidFill>
                  <a:schemeClr val="bg1">
                    <a:lumMod val="50000"/>
                  </a:schemeClr>
                </a:solidFill>
                <a:latin typeface="微软雅黑" pitchFamily="34" charset="-122"/>
                <a:ea typeface="微软雅黑" pitchFamily="34" charset="-122"/>
              </a:rPr>
              <a:t>（</a:t>
            </a:r>
            <a:r>
              <a:rPr lang="en-US" altLang="ja-JP" dirty="0">
                <a:solidFill>
                  <a:schemeClr val="bg1">
                    <a:lumMod val="50000"/>
                  </a:schemeClr>
                </a:solidFill>
                <a:latin typeface="微软雅黑" pitchFamily="34" charset="-122"/>
                <a:ea typeface="微软雅黑" pitchFamily="34" charset="-122"/>
              </a:rPr>
              <a:t>Local Variables</a:t>
            </a:r>
            <a:r>
              <a:rPr lang="zh-CN" altLang="en-US" dirty="0">
                <a:solidFill>
                  <a:schemeClr val="bg1">
                    <a:lumMod val="50000"/>
                  </a:schemeClr>
                </a:solidFill>
                <a:latin typeface="微软雅黑" pitchFamily="34" charset="-122"/>
                <a:ea typeface="微软雅黑" pitchFamily="34" charset="-122"/>
              </a:rPr>
              <a:t>）</a:t>
            </a:r>
            <a:endParaRPr lang="en-US" altLang="ja-JP" dirty="0">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endParaRPr lang="en-US" altLang="ja-JP" dirty="0">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r>
              <a:rPr lang="ja-JP" altLang="en-US">
                <a:solidFill>
                  <a:schemeClr val="bg1">
                    <a:lumMod val="50000"/>
                  </a:schemeClr>
                </a:solidFill>
                <a:latin typeface="微软雅黑" pitchFamily="34" charset="-122"/>
                <a:ea typeface="微软雅黑" pitchFamily="34" charset="-122"/>
              </a:rPr>
              <a:t>操作数栈</a:t>
            </a:r>
            <a:r>
              <a:rPr lang="zh-CN" altLang="en-US" dirty="0">
                <a:solidFill>
                  <a:schemeClr val="bg1">
                    <a:lumMod val="50000"/>
                  </a:schemeClr>
                </a:solidFill>
                <a:latin typeface="微软雅黑" pitchFamily="34" charset="-122"/>
                <a:ea typeface="微软雅黑" pitchFamily="34" charset="-122"/>
              </a:rPr>
              <a:t>（</a:t>
            </a:r>
            <a:r>
              <a:rPr lang="en-US" altLang="ja-JP" dirty="0">
                <a:solidFill>
                  <a:schemeClr val="bg1">
                    <a:lumMod val="50000"/>
                  </a:schemeClr>
                </a:solidFill>
                <a:latin typeface="微软雅黑" pitchFamily="34" charset="-122"/>
                <a:ea typeface="微软雅黑" pitchFamily="34" charset="-122"/>
              </a:rPr>
              <a:t>Operand Stack</a:t>
            </a:r>
            <a:r>
              <a:rPr lang="zh-CN" altLang="en-US" dirty="0">
                <a:solidFill>
                  <a:schemeClr val="bg1">
                    <a:lumMod val="50000"/>
                  </a:schemeClr>
                </a:solidFill>
                <a:latin typeface="微软雅黑" pitchFamily="34" charset="-122"/>
                <a:ea typeface="微软雅黑" pitchFamily="34" charset="-122"/>
              </a:rPr>
              <a:t>）</a:t>
            </a:r>
            <a:endParaRPr lang="en-US" altLang="ja-JP" dirty="0">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endParaRPr lang="en-US" altLang="ja-JP" dirty="0">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r>
              <a:rPr lang="ja-JP" altLang="en-US">
                <a:solidFill>
                  <a:schemeClr val="bg1">
                    <a:lumMod val="50000"/>
                  </a:schemeClr>
                </a:solidFill>
                <a:latin typeface="微软雅黑" pitchFamily="34" charset="-122"/>
                <a:ea typeface="微软雅黑" pitchFamily="34" charset="-122"/>
              </a:rPr>
              <a:t>动态链接</a:t>
            </a:r>
            <a:r>
              <a:rPr lang="zh-CN" altLang="en-US" dirty="0">
                <a:solidFill>
                  <a:schemeClr val="bg1">
                    <a:lumMod val="50000"/>
                  </a:schemeClr>
                </a:solidFill>
                <a:latin typeface="微软雅黑" pitchFamily="34" charset="-122"/>
                <a:ea typeface="微软雅黑" pitchFamily="34" charset="-122"/>
              </a:rPr>
              <a:t>（</a:t>
            </a:r>
            <a:r>
              <a:rPr lang="ja-JP" altLang="en-US">
                <a:solidFill>
                  <a:schemeClr val="bg1">
                    <a:lumMod val="50000"/>
                  </a:schemeClr>
                </a:solidFill>
                <a:latin typeface="微软雅黑" pitchFamily="34" charset="-122"/>
                <a:ea typeface="微软雅黑" pitchFamily="34" charset="-122"/>
              </a:rPr>
              <a:t>调用另外一个方法</a:t>
            </a:r>
            <a:r>
              <a:rPr lang="zh-CN" altLang="en-US" dirty="0">
                <a:solidFill>
                  <a:schemeClr val="bg1">
                    <a:lumMod val="50000"/>
                  </a:schemeClr>
                </a:solidFill>
                <a:latin typeface="微软雅黑" pitchFamily="34" charset="-122"/>
                <a:ea typeface="微软雅黑" pitchFamily="34" charset="-122"/>
              </a:rPr>
              <a:t>）</a:t>
            </a:r>
            <a:endParaRPr lang="ja-JP" altLang="en-US">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endParaRPr lang="en-US" altLang="ja-JP" dirty="0">
              <a:solidFill>
                <a:schemeClr val="bg1">
                  <a:lumMod val="50000"/>
                </a:schemeClr>
              </a:solidFill>
              <a:latin typeface="微软雅黑" pitchFamily="34" charset="-122"/>
              <a:ea typeface="微软雅黑" pitchFamily="34" charset="-122"/>
            </a:endParaRPr>
          </a:p>
          <a:p>
            <a:pPr marL="457200" indent="-457200">
              <a:buFont typeface="Arial" panose="020B0604020202020204" pitchFamily="34" charset="0"/>
              <a:buChar char="•"/>
            </a:pPr>
            <a:r>
              <a:rPr lang="ja-JP" altLang="en-US">
                <a:solidFill>
                  <a:schemeClr val="bg1">
                    <a:lumMod val="50000"/>
                  </a:schemeClr>
                </a:solidFill>
                <a:latin typeface="微软雅黑" pitchFamily="34" charset="-122"/>
                <a:ea typeface="微软雅黑" pitchFamily="34" charset="-122"/>
              </a:rPr>
              <a:t>方法返回地址</a:t>
            </a:r>
            <a:r>
              <a:rPr lang="en-US" altLang="ja-JP" dirty="0">
                <a:solidFill>
                  <a:schemeClr val="bg1">
                    <a:lumMod val="50000"/>
                  </a:schemeClr>
                </a:solidFill>
                <a:latin typeface="微软雅黑" pitchFamily="34" charset="-122"/>
                <a:ea typeface="微软雅黑" pitchFamily="34" charset="-122"/>
              </a:rPr>
              <a:t>(Return Address)</a:t>
            </a:r>
            <a:r>
              <a:rPr lang="ja-JP" altLang="en-US">
                <a:solidFill>
                  <a:schemeClr val="bg1">
                    <a:lumMod val="50000"/>
                  </a:schemeClr>
                </a:solidFill>
                <a:latin typeface="微软雅黑" pitchFamily="34" charset="-122"/>
                <a:ea typeface="微软雅黑" pitchFamily="34" charset="-122"/>
              </a:rPr>
              <a:t>和一些额外的附加信息</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338058567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本地方法栈</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专门为</a:t>
            </a:r>
            <a:r>
              <a:rPr lang="en-US" altLang="ja-JP" sz="2000" dirty="0">
                <a:solidFill>
                  <a:schemeClr val="bg1">
                    <a:lumMod val="50000"/>
                  </a:schemeClr>
                </a:solidFill>
                <a:latin typeface="微软雅黑" pitchFamily="34" charset="-122"/>
                <a:ea typeface="微软雅黑" pitchFamily="34" charset="-122"/>
              </a:rPr>
              <a:t>Native</a:t>
            </a:r>
            <a:r>
              <a:rPr lang="ja-JP" altLang="en-US" sz="2000">
                <a:solidFill>
                  <a:schemeClr val="bg1">
                    <a:lumMod val="50000"/>
                  </a:schemeClr>
                </a:solidFill>
                <a:latin typeface="微软雅黑" pitchFamily="34" charset="-122"/>
                <a:ea typeface="微软雅黑" pitchFamily="34" charset="-122"/>
              </a:rPr>
              <a:t>本地方法来实现的，</a:t>
            </a:r>
            <a:r>
              <a:rPr lang="ja-JP" altLang="en-US" sz="2000">
                <a:solidFill>
                  <a:srgbClr val="FF0000"/>
                </a:solidFill>
                <a:latin typeface="微软雅黑" pitchFamily="34" charset="-122"/>
                <a:ea typeface="微软雅黑" pitchFamily="34" charset="-122"/>
              </a:rPr>
              <a:t>线程私有</a:t>
            </a:r>
            <a:endParaRPr lang="en-US" altLang="ja-JP" sz="2000" dirty="0">
              <a:solidFill>
                <a:srgbClr val="FF0000"/>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语言不能对操作系统底层进行访问和操作，但是可以通过</a:t>
            </a:r>
            <a:r>
              <a:rPr lang="en-US" altLang="ja-JP" sz="2000" dirty="0">
                <a:solidFill>
                  <a:schemeClr val="bg1">
                    <a:lumMod val="50000"/>
                  </a:schemeClr>
                </a:solidFill>
                <a:latin typeface="微软雅黑" pitchFamily="34" charset="-122"/>
                <a:ea typeface="微软雅黑" pitchFamily="34" charset="-122"/>
              </a:rPr>
              <a:t>JNI</a:t>
            </a:r>
            <a:r>
              <a:rPr lang="ja-JP" altLang="en-US" sz="2000">
                <a:solidFill>
                  <a:schemeClr val="bg1">
                    <a:lumMod val="50000"/>
                  </a:schemeClr>
                </a:solidFill>
                <a:latin typeface="微软雅黑" pitchFamily="34" charset="-122"/>
                <a:ea typeface="微软雅黑" pitchFamily="34" charset="-122"/>
              </a:rPr>
              <a:t>接口调用其他语言（如</a:t>
            </a:r>
            <a:r>
              <a:rPr lang="en-US" altLang="ja-JP" sz="2000" dirty="0">
                <a:solidFill>
                  <a:schemeClr val="bg1">
                    <a:lumMod val="50000"/>
                  </a:schemeClr>
                </a:solidFill>
                <a:latin typeface="微软雅黑" pitchFamily="34" charset="-122"/>
                <a:ea typeface="微软雅黑" pitchFamily="34" charset="-122"/>
              </a:rPr>
              <a:t>C</a:t>
            </a:r>
            <a:r>
              <a:rPr lang="ja-JP" altLang="en-US" sz="2000">
                <a:solidFill>
                  <a:schemeClr val="bg1">
                    <a:lumMod val="50000"/>
                  </a:schemeClr>
                </a:solidFill>
                <a:latin typeface="微软雅黑" pitchFamily="34" charset="-122"/>
                <a:ea typeface="微软雅黑" pitchFamily="34" charset="-122"/>
              </a:rPr>
              <a:t>和</a:t>
            </a:r>
            <a:r>
              <a:rPr lang="en-US" altLang="ja-JP" sz="2000" dirty="0">
                <a:solidFill>
                  <a:schemeClr val="bg1">
                    <a:lumMod val="50000"/>
                  </a:schemeClr>
                </a:solidFill>
                <a:latin typeface="微软雅黑" pitchFamily="34" charset="-122"/>
                <a:ea typeface="微软雅黑" pitchFamily="34" charset="-122"/>
              </a:rPr>
              <a:t>C++</a:t>
            </a:r>
            <a:r>
              <a:rPr lang="ja-JP" altLang="en-US" sz="2000">
                <a:solidFill>
                  <a:schemeClr val="bg1">
                    <a:lumMod val="50000"/>
                  </a:schemeClr>
                </a:solidFill>
                <a:latin typeface="微软雅黑" pitchFamily="34" charset="-122"/>
                <a:ea typeface="微软雅黑" pitchFamily="34" charset="-122"/>
              </a:rPr>
              <a:t>）来实现对底层的访问</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简而言之</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一个本地方法就是一个</a:t>
            </a: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调用非</a:t>
            </a:r>
            <a:r>
              <a:rPr lang="en-US" altLang="ja-JP" sz="2000" dirty="0">
                <a:solidFill>
                  <a:schemeClr val="bg1">
                    <a:lumMod val="50000"/>
                  </a:schemeClr>
                </a:solidFill>
                <a:latin typeface="微软雅黑" pitchFamily="34" charset="-122"/>
                <a:ea typeface="微软雅黑" pitchFamily="34" charset="-122"/>
              </a:rPr>
              <a:t>Java</a:t>
            </a:r>
            <a:r>
              <a:rPr lang="ja-JP" altLang="en-US" sz="2000">
                <a:solidFill>
                  <a:schemeClr val="bg1">
                    <a:lumMod val="50000"/>
                  </a:schemeClr>
                </a:solidFill>
                <a:latin typeface="微软雅黑" pitchFamily="34" charset="-122"/>
                <a:ea typeface="微软雅黑" pitchFamily="34" charset="-122"/>
              </a:rPr>
              <a:t>代码的接口</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29037891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程序计数器</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它存储着当前线程所执行的字节码的行号</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字节码解释器工作时</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就是通过改变这个计数器的值</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来让线程知道接下来需要执行哪条字节码指令</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rgbClr val="FF0000"/>
                </a:solidFill>
                <a:latin typeface="微软雅黑" pitchFamily="34" charset="-122"/>
                <a:ea typeface="微软雅黑" pitchFamily="34" charset="-122"/>
              </a:rPr>
              <a:t>线程私有</a:t>
            </a:r>
            <a:r>
              <a:rPr lang="zh-CN" altLang="en-US" sz="2000" dirty="0">
                <a:solidFill>
                  <a:schemeClr val="bg1">
                    <a:lumMod val="50000"/>
                  </a:schemeClr>
                </a:solidFill>
                <a:latin typeface="微软雅黑" pitchFamily="34" charset="-122"/>
                <a:ea typeface="微软雅黑" pitchFamily="34" charset="-122"/>
              </a:rPr>
              <a:t>，</a:t>
            </a:r>
            <a:r>
              <a:rPr lang="ja-JP" altLang="en-US" sz="2000">
                <a:solidFill>
                  <a:schemeClr val="bg1">
                    <a:lumMod val="50000"/>
                  </a:schemeClr>
                </a:solidFill>
                <a:latin typeface="微软雅黑" pitchFamily="34" charset="-122"/>
                <a:ea typeface="微软雅黑" pitchFamily="34" charset="-122"/>
              </a:rPr>
              <a:t>为了线程切换后能恢复到正确的执行位置，每条线程都需要有一个独立的程序计数器，每个线程之间的计数器互不影响</a:t>
            </a:r>
            <a:endParaRPr lang="en-US" altLang="ja-JP" sz="2000" dirty="0">
              <a:solidFill>
                <a:srgbClr val="FF0000"/>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37367177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方法区（永久代）</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方法区在</a:t>
            </a:r>
            <a:r>
              <a:rPr lang="en-US"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中也是一个非常重要的区域，它是被</a:t>
            </a:r>
            <a:r>
              <a:rPr lang="ja-JP" altLang="en-US" sz="2000">
                <a:solidFill>
                  <a:srgbClr val="FF0000"/>
                </a:solidFill>
                <a:latin typeface="微软雅黑" pitchFamily="34" charset="-122"/>
                <a:ea typeface="微软雅黑" pitchFamily="34" charset="-122"/>
              </a:rPr>
              <a:t>线程共享</a:t>
            </a:r>
            <a:r>
              <a:rPr lang="ja-JP" altLang="en-US" sz="2000">
                <a:solidFill>
                  <a:schemeClr val="bg1">
                    <a:lumMod val="50000"/>
                  </a:schemeClr>
                </a:solidFill>
                <a:latin typeface="微软雅黑" pitchFamily="34" charset="-122"/>
                <a:ea typeface="微软雅黑" pitchFamily="34" charset="-122"/>
              </a:rPr>
              <a:t>的区域</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在方法区中，存储了每个类的信息（包括类的名称、方法信息、字段信息）、静态变量、常量以及编译器编译后的代码等</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是一片连续的内存空间，通过</a:t>
            </a:r>
            <a:r>
              <a:rPr lang="en-US" altLang="ja-JP" sz="2000" dirty="0">
                <a:solidFill>
                  <a:schemeClr val="bg1">
                    <a:lumMod val="50000"/>
                  </a:schemeClr>
                </a:solidFill>
                <a:latin typeface="微软雅黑" pitchFamily="34" charset="-122"/>
                <a:ea typeface="微软雅黑" pitchFamily="34" charset="-122"/>
              </a:rPr>
              <a:t>-</a:t>
            </a:r>
            <a:r>
              <a:rPr lang="en-US" sz="2000" dirty="0" err="1">
                <a:solidFill>
                  <a:schemeClr val="bg1">
                    <a:lumMod val="50000"/>
                  </a:schemeClr>
                </a:solidFill>
                <a:latin typeface="微软雅黑" pitchFamily="34" charset="-122"/>
                <a:ea typeface="微软雅黑" pitchFamily="34" charset="-122"/>
              </a:rPr>
              <a:t>XX:MaxPermSize</a:t>
            </a:r>
            <a:r>
              <a:rPr lang="ja-JP" altLang="en-US" sz="2000">
                <a:solidFill>
                  <a:schemeClr val="bg1">
                    <a:lumMod val="50000"/>
                  </a:schemeClr>
                </a:solidFill>
                <a:latin typeface="微软雅黑" pitchFamily="34" charset="-122"/>
                <a:ea typeface="微软雅黑" pitchFamily="34" charset="-122"/>
              </a:rPr>
              <a:t>可以设定永久代最大可分配空间</a:t>
            </a:r>
            <a:br>
              <a:rPr lang="ja-JP" altLang="en-US" sz="2000">
                <a:solidFill>
                  <a:schemeClr val="bg1">
                    <a:lumMod val="50000"/>
                  </a:schemeClr>
                </a:solidFill>
                <a:latin typeface="微软雅黑" pitchFamily="34" charset="-122"/>
                <a:ea typeface="微软雅黑" pitchFamily="34" charset="-122"/>
              </a:rPr>
            </a:br>
            <a:endParaRPr lang="ja-JP" altLang="en-US" sz="200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7712772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457885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ja-JP" altLang="en-US" sz="2800">
                <a:solidFill>
                  <a:schemeClr val="bg1">
                    <a:lumMod val="50000"/>
                  </a:schemeClr>
                </a:solidFill>
                <a:latin typeface="微软雅黑" pitchFamily="34" charset="-122"/>
                <a:ea typeface="微软雅黑" pitchFamily="34" charset="-122"/>
              </a:rPr>
              <a:t>方法区（永久代）</a:t>
            </a:r>
            <a:endParaRPr lang="zh-CN" altLang="en-US" sz="2800" dirty="0">
              <a:solidFill>
                <a:schemeClr val="bg1">
                  <a:lumMod val="50000"/>
                </a:schemeClr>
              </a:solidFill>
              <a:latin typeface="微软雅黑" pitchFamily="34" charset="-122"/>
              <a:ea typeface="微软雅黑" pitchFamily="34" charset="-122"/>
            </a:endParaRPr>
          </a:p>
        </p:txBody>
      </p:sp>
      <p:sp>
        <p:nvSpPr>
          <p:cNvPr id="5" name="文本框 4">
            <a:extLst>
              <a:ext uri="{FF2B5EF4-FFF2-40B4-BE49-F238E27FC236}">
                <a16:creationId xmlns:a16="http://schemas.microsoft.com/office/drawing/2014/main" id="{A059672F-D684-44AF-894E-D309921C36DD}"/>
              </a:ext>
            </a:extLst>
          </p:cNvPr>
          <p:cNvSpPr txBox="1"/>
          <p:nvPr/>
        </p:nvSpPr>
        <p:spPr>
          <a:xfrm>
            <a:off x="941084" y="1124744"/>
            <a:ext cx="10267484" cy="286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为方法区分配多大的空间很难确定，因为它的大小依赖于很多因素，比如</a:t>
            </a:r>
            <a:r>
              <a:rPr lang="en-US"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加载的</a:t>
            </a:r>
            <a:r>
              <a:rPr lang="en-US" sz="2000" dirty="0">
                <a:solidFill>
                  <a:schemeClr val="bg1">
                    <a:lumMod val="50000"/>
                  </a:schemeClr>
                </a:solidFill>
                <a:latin typeface="微软雅黑" pitchFamily="34" charset="-122"/>
                <a:ea typeface="微软雅黑" pitchFamily="34" charset="-122"/>
              </a:rPr>
              <a:t>class</a:t>
            </a:r>
            <a:r>
              <a:rPr lang="ja-JP" altLang="en-US" sz="2000">
                <a:solidFill>
                  <a:schemeClr val="bg1">
                    <a:lumMod val="50000"/>
                  </a:schemeClr>
                </a:solidFill>
                <a:latin typeface="微软雅黑" pitchFamily="34" charset="-122"/>
                <a:ea typeface="微软雅黑" pitchFamily="34" charset="-122"/>
              </a:rPr>
              <a:t>总数，常量池的大小，方法的大小等</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ja-JP" altLang="en-US" sz="200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随着</a:t>
            </a:r>
            <a:r>
              <a:rPr lang="ja-JP" altLang="en-US" sz="2000">
                <a:solidFill>
                  <a:srgbClr val="FF0000"/>
                </a:solidFill>
                <a:latin typeface="微软雅黑" pitchFamily="34" charset="-122"/>
                <a:ea typeface="微软雅黑" pitchFamily="34" charset="-122"/>
              </a:rPr>
              <a:t>动态加载类</a:t>
            </a:r>
            <a:r>
              <a:rPr lang="ja-JP" altLang="en-US" sz="2000">
                <a:solidFill>
                  <a:schemeClr val="bg1">
                    <a:lumMod val="50000"/>
                  </a:schemeClr>
                </a:solidFill>
                <a:latin typeface="微软雅黑" pitchFamily="34" charset="-122"/>
                <a:ea typeface="微软雅黑" pitchFamily="34" charset="-122"/>
              </a:rPr>
              <a:t>的情况越来越多，这块内存变得越来越不可控</a:t>
            </a: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endParaRPr lang="en-US" altLang="ja-JP" sz="2000" dirty="0">
              <a:solidFill>
                <a:schemeClr val="bg1">
                  <a:lumMod val="50000"/>
                </a:schemeClr>
              </a:solidFill>
              <a:latin typeface="微软雅黑" pitchFamily="34" charset="-122"/>
              <a:ea typeface="微软雅黑" pitchFamily="34" charset="-122"/>
            </a:endParaRPr>
          </a:p>
          <a:p>
            <a:pPr marL="457200" indent="-457200">
              <a:buFont typeface="+mj-lt"/>
              <a:buAutoNum type="arabicPeriod"/>
            </a:pPr>
            <a:r>
              <a:rPr lang="ja-JP" altLang="en-US" sz="2000">
                <a:solidFill>
                  <a:schemeClr val="bg1">
                    <a:lumMod val="50000"/>
                  </a:schemeClr>
                </a:solidFill>
                <a:latin typeface="微软雅黑" pitchFamily="34" charset="-122"/>
                <a:ea typeface="微软雅黑" pitchFamily="34" charset="-122"/>
              </a:rPr>
              <a:t>如果设置小了，当</a:t>
            </a:r>
            <a:r>
              <a:rPr lang="en-US" sz="2000" dirty="0">
                <a:solidFill>
                  <a:schemeClr val="bg1">
                    <a:lumMod val="50000"/>
                  </a:schemeClr>
                </a:solidFill>
                <a:latin typeface="微软雅黑" pitchFamily="34" charset="-122"/>
                <a:ea typeface="微软雅黑" pitchFamily="34" charset="-122"/>
              </a:rPr>
              <a:t>JVM</a:t>
            </a:r>
            <a:r>
              <a:rPr lang="ja-JP" altLang="en-US" sz="2000">
                <a:solidFill>
                  <a:schemeClr val="bg1">
                    <a:lumMod val="50000"/>
                  </a:schemeClr>
                </a:solidFill>
                <a:latin typeface="微软雅黑" pitchFamily="34" charset="-122"/>
                <a:ea typeface="微软雅黑" pitchFamily="34" charset="-122"/>
              </a:rPr>
              <a:t>加载的类信息容量超过了这个值，系统运行过程中就容易出现内存溢出</a:t>
            </a:r>
            <a:r>
              <a:rPr lang="en-US" sz="2000" dirty="0" err="1">
                <a:solidFill>
                  <a:schemeClr val="bg1">
                    <a:lumMod val="50000"/>
                  </a:schemeClr>
                </a:solidFill>
                <a:latin typeface="微软雅黑" pitchFamily="34" charset="-122"/>
                <a:ea typeface="微软雅黑" pitchFamily="34" charset="-122"/>
              </a:rPr>
              <a:t>OOM:PermGen</a:t>
            </a:r>
            <a:r>
              <a:rPr lang="ja-JP" altLang="en-US" sz="2000">
                <a:solidFill>
                  <a:schemeClr val="bg1">
                    <a:lumMod val="50000"/>
                  </a:schemeClr>
                </a:solidFill>
                <a:latin typeface="微软雅黑" pitchFamily="34" charset="-122"/>
                <a:ea typeface="微软雅黑" pitchFamily="34" charset="-122"/>
              </a:rPr>
              <a:t>的错误，设置大了又浪费内存</a:t>
            </a: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spTree>
    <p:extLst>
      <p:ext uri="{BB962C8B-B14F-4D97-AF65-F5344CB8AC3E}">
        <p14:creationId xmlns:p14="http://schemas.microsoft.com/office/powerpoint/2010/main" val="11205313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059A36-583F-4572-AA7B-1A8FA6FBF6C5}"/>
              </a:ext>
            </a:extLst>
          </p:cNvPr>
          <p:cNvSpPr txBox="1"/>
          <p:nvPr/>
        </p:nvSpPr>
        <p:spPr>
          <a:xfrm>
            <a:off x="941084" y="106674"/>
            <a:ext cx="7459172" cy="4801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90000"/>
              </a:lnSpc>
            </a:pPr>
            <a:r>
              <a:rPr lang="en-US" altLang="zh-CN" sz="2800" dirty="0">
                <a:solidFill>
                  <a:schemeClr val="bg1">
                    <a:lumMod val="50000"/>
                  </a:schemeClr>
                </a:solidFill>
                <a:latin typeface="微软雅黑" pitchFamily="34" charset="-122"/>
                <a:ea typeface="微软雅黑" pitchFamily="34" charset="-122"/>
              </a:rPr>
              <a:t>JDK8</a:t>
            </a:r>
            <a:r>
              <a:rPr lang="ja-JP" altLang="en-US" sz="2800">
                <a:solidFill>
                  <a:schemeClr val="bg1">
                    <a:lumMod val="50000"/>
                  </a:schemeClr>
                </a:solidFill>
                <a:latin typeface="微软雅黑" pitchFamily="34" charset="-122"/>
                <a:ea typeface="微软雅黑" pitchFamily="34" charset="-122"/>
              </a:rPr>
              <a:t>架构</a:t>
            </a:r>
            <a:endParaRPr lang="en-US" altLang="zh-CN" sz="2800" dirty="0">
              <a:solidFill>
                <a:schemeClr val="bg1">
                  <a:lumMod val="50000"/>
                </a:schemeClr>
              </a:solidFill>
              <a:latin typeface="微软雅黑" pitchFamily="34" charset="-122"/>
              <a:ea typeface="微软雅黑" pitchFamily="34" charset="-122"/>
            </a:endParaRPr>
          </a:p>
        </p:txBody>
      </p:sp>
      <p:grpSp>
        <p:nvGrpSpPr>
          <p:cNvPr id="3" name="组合 18">
            <a:extLst>
              <a:ext uri="{FF2B5EF4-FFF2-40B4-BE49-F238E27FC236}">
                <a16:creationId xmlns:a16="http://schemas.microsoft.com/office/drawing/2014/main" id="{5433EE0B-FE56-43E4-8AA9-8B485CAB9758}"/>
              </a:ext>
            </a:extLst>
          </p:cNvPr>
          <p:cNvGrpSpPr/>
          <p:nvPr/>
        </p:nvGrpSpPr>
        <p:grpSpPr>
          <a:xfrm>
            <a:off x="9961230" y="6488681"/>
            <a:ext cx="1971263" cy="369330"/>
            <a:chOff x="9765890" y="6223198"/>
            <a:chExt cx="2426110" cy="634802"/>
          </a:xfrm>
          <a:solidFill>
            <a:schemeClr val="accent2">
              <a:lumMod val="60000"/>
              <a:lumOff val="40000"/>
            </a:schemeClr>
          </a:solidFill>
        </p:grpSpPr>
        <p:sp>
          <p:nvSpPr>
            <p:cNvPr id="20" name="矩形 19">
              <a:extLst>
                <a:ext uri="{FF2B5EF4-FFF2-40B4-BE49-F238E27FC236}">
                  <a16:creationId xmlns:a16="http://schemas.microsoft.com/office/drawing/2014/main" id="{F53399C6-DD12-4834-AF0D-94729908E111}"/>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等腰三角形 20">
              <a:extLst>
                <a:ext uri="{FF2B5EF4-FFF2-40B4-BE49-F238E27FC236}">
                  <a16:creationId xmlns:a16="http://schemas.microsoft.com/office/drawing/2014/main" id="{009DB6E1-9BBF-4B69-926C-ED18A83E1E4F}"/>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4" name="组合 21">
            <a:extLst>
              <a:ext uri="{FF2B5EF4-FFF2-40B4-BE49-F238E27FC236}">
                <a16:creationId xmlns:a16="http://schemas.microsoft.com/office/drawing/2014/main" id="{155240FC-AA93-44DA-9233-8B917A787F63}"/>
              </a:ext>
            </a:extLst>
          </p:cNvPr>
          <p:cNvGrpSpPr/>
          <p:nvPr/>
        </p:nvGrpSpPr>
        <p:grpSpPr>
          <a:xfrm>
            <a:off x="10089050" y="6488681"/>
            <a:ext cx="1971263" cy="369330"/>
            <a:chOff x="9765890" y="6223198"/>
            <a:chExt cx="2426110" cy="634802"/>
          </a:xfrm>
          <a:solidFill>
            <a:schemeClr val="accent2"/>
          </a:solidFill>
        </p:grpSpPr>
        <p:sp>
          <p:nvSpPr>
            <p:cNvPr id="23" name="矩形 22">
              <a:extLst>
                <a:ext uri="{FF2B5EF4-FFF2-40B4-BE49-F238E27FC236}">
                  <a16:creationId xmlns:a16="http://schemas.microsoft.com/office/drawing/2014/main" id="{B249E678-A098-415C-8980-717FBB47E32D}"/>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a:extLst>
                <a:ext uri="{FF2B5EF4-FFF2-40B4-BE49-F238E27FC236}">
                  <a16:creationId xmlns:a16="http://schemas.microsoft.com/office/drawing/2014/main" id="{813B742E-6E76-45C0-B2CF-A570EA124D6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6" name="组合 24">
            <a:extLst>
              <a:ext uri="{FF2B5EF4-FFF2-40B4-BE49-F238E27FC236}">
                <a16:creationId xmlns:a16="http://schemas.microsoft.com/office/drawing/2014/main" id="{FB00B3A0-DB61-414D-867B-D5FD6EC678D4}"/>
              </a:ext>
            </a:extLst>
          </p:cNvPr>
          <p:cNvGrpSpPr/>
          <p:nvPr/>
        </p:nvGrpSpPr>
        <p:grpSpPr>
          <a:xfrm>
            <a:off x="10236537" y="6488681"/>
            <a:ext cx="1971263" cy="369330"/>
            <a:chOff x="9765890" y="6223198"/>
            <a:chExt cx="2426110" cy="634802"/>
          </a:xfrm>
          <a:solidFill>
            <a:schemeClr val="accent2">
              <a:lumMod val="75000"/>
              <a:alpha val="97000"/>
            </a:schemeClr>
          </a:solidFill>
        </p:grpSpPr>
        <p:sp>
          <p:nvSpPr>
            <p:cNvPr id="26" name="矩形 25">
              <a:extLst>
                <a:ext uri="{FF2B5EF4-FFF2-40B4-BE49-F238E27FC236}">
                  <a16:creationId xmlns:a16="http://schemas.microsoft.com/office/drawing/2014/main" id="{432D257B-B525-48B4-8B8F-3E01453E446A}"/>
                </a:ext>
              </a:extLst>
            </p:cNvPr>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7" name="等腰三角形 26">
              <a:extLst>
                <a:ext uri="{FF2B5EF4-FFF2-40B4-BE49-F238E27FC236}">
                  <a16:creationId xmlns:a16="http://schemas.microsoft.com/office/drawing/2014/main" id="{3BA7356F-5A23-4983-9832-B52E7A83C88C}"/>
                </a:ext>
              </a:extLst>
            </p:cNvPr>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8" name="文本框 27">
            <a:extLst>
              <a:ext uri="{FF2B5EF4-FFF2-40B4-BE49-F238E27FC236}">
                <a16:creationId xmlns:a16="http://schemas.microsoft.com/office/drawing/2014/main" id="{58575741-7FE7-4ABA-9AC8-279782EDC83F}"/>
              </a:ext>
            </a:extLst>
          </p:cNvPr>
          <p:cNvSpPr txBox="1"/>
          <p:nvPr/>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pic>
        <p:nvPicPr>
          <p:cNvPr id="2050" name="Picture 2">
            <a:extLst>
              <a:ext uri="{FF2B5EF4-FFF2-40B4-BE49-F238E27FC236}">
                <a16:creationId xmlns:a16="http://schemas.microsoft.com/office/drawing/2014/main" id="{87EDF6EF-F3A7-AB47-9822-BA6632CA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63" y="1052736"/>
            <a:ext cx="9611816" cy="435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541820"/>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5F5F5F"/>
      </a:dk1>
      <a:lt1>
        <a:srgbClr val="F2F2F2"/>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800" b="0" i="0" u="none" strike="noStrike" cap="none" spc="0" normalizeH="0" baseline="0" dirty="0" smtClean="0">
            <a:ln>
              <a:noFill/>
            </a:ln>
            <a:solidFill>
              <a:schemeClr val="bg1">
                <a:lumMod val="50000"/>
              </a:schemeClr>
            </a:solidFill>
            <a:effectLst/>
            <a:uFillTx/>
            <a:latin typeface="微软雅黑" pitchFamily="34" charset="-122"/>
            <a:ea typeface="微软雅黑" pitchFamily="34" charset="-122"/>
            <a:sym typeface="Times New Roman" panose="02020603050405020304"/>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817</Words>
  <Application>Microsoft Macintosh PowerPoint</Application>
  <PresentationFormat>Widescreen</PresentationFormat>
  <Paragraphs>98</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微软雅黑</vt:lpstr>
      <vt:lpstr>小米兰亭</vt:lpstr>
      <vt:lpstr>Arial</vt:lpstr>
      <vt:lpstr>Times New Roman</vt:lpstr>
      <vt:lpstr>Office 主题</vt:lpstr>
      <vt:lpstr>深入Java虚拟机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CSDN学院_课程PPT模板</dc:title>
  <dc:creator>CSDN学院</dc:creator>
  <cp:lastModifiedBy>Xu, Craig</cp:lastModifiedBy>
  <cp:revision>410</cp:revision>
  <dcterms:created xsi:type="dcterms:W3CDTF">2017-06-22T11:40:00Z</dcterms:created>
  <dcterms:modified xsi:type="dcterms:W3CDTF">2020-03-03T11:15:11Z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