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349" r:id="rId3"/>
    <p:sldId id="358" r:id="rId4"/>
    <p:sldId id="359" r:id="rId5"/>
    <p:sldId id="363" r:id="rId6"/>
    <p:sldId id="364" r:id="rId7"/>
    <p:sldId id="365" r:id="rId8"/>
    <p:sldId id="366" r:id="rId9"/>
    <p:sldId id="367" r:id="rId10"/>
    <p:sldId id="368" r:id="rId11"/>
    <p:sldId id="369" r:id="rId12"/>
    <p:sldId id="370" r:id="rId13"/>
    <p:sldId id="371" r:id="rId14"/>
    <p:sldId id="372" r:id="rId15"/>
    <p:sldId id="373" r:id="rId16"/>
    <p:sldId id="375" r:id="rId17"/>
    <p:sldId id="376" r:id="rId18"/>
    <p:sldId id="377" r:id="rId19"/>
    <p:sldId id="269"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AEAEA"/>
    <a:srgbClr val="E6E6E6"/>
    <a:srgbClr val="F3F3F3"/>
    <a:srgbClr val="D7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4" autoAdjust="0"/>
    <p:restoredTop sz="94389" autoAdjust="0"/>
  </p:normalViewPr>
  <p:slideViewPr>
    <p:cSldViewPr snapToObjects="1">
      <p:cViewPr varScale="1">
        <p:scale>
          <a:sx n="151" d="100"/>
          <a:sy n="151" d="100"/>
        </p:scale>
        <p:origin x="1312" y="192"/>
      </p:cViewPr>
      <p:guideLst>
        <p:guide orient="horz" pos="2160"/>
        <p:guide pos="3840"/>
      </p:guideLst>
    </p:cSldViewPr>
  </p:slideViewPr>
  <p:outlineViewPr>
    <p:cViewPr>
      <p:scale>
        <a:sx n="33" d="100"/>
        <a:sy n="33" d="100"/>
      </p:scale>
      <p:origin x="0" y="-15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2020/3/4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542003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47884038"/>
      </p:ext>
    </p:extLst>
  </p:cSld>
  <p:clrMap bg1="lt1" tx1="dk1" bg2="lt2" tx2="dk2" accent1="accent1" accent2="accent2" accent3="accent3" accent4="accent4" accent5="accent5" accent6="accent6" hlink="hlink" folHlink="folHlink"/>
  <p:notesStyle>
    <a:lvl1pPr latinLnBrk="0">
      <a:defRPr sz="1200">
        <a:latin typeface="小米兰亭" panose="03000502000000000000" charset="-122"/>
        <a:ea typeface="小米兰亭" panose="03000502000000000000" charset="-122"/>
        <a:cs typeface="小米兰亭" panose="03000502000000000000" charset="-122"/>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8015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445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89051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0779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7227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2455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28606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2863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1054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3960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9095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6020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068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647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1877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3109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96456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61" name="正文级别 1…"/>
          <p:cNvSpPr txBox="1">
            <a:spLocks noGrp="1"/>
          </p:cNvSpPr>
          <p:nvPr>
            <p:ph type="body" sz="quarter" idx="1" hasCustomPrompt="1"/>
          </p:nvPr>
        </p:nvSpPr>
        <p:spPr>
          <a:xfrm>
            <a:off x="4295800" y="3821991"/>
            <a:ext cx="5157789" cy="399097"/>
          </a:xfrm>
          <a:prstGeom prst="rect">
            <a:avLst/>
          </a:prstGeom>
        </p:spPr>
        <p:txBody>
          <a:bodyPr anchor="b">
            <a:noAutofit/>
          </a:bodyPr>
          <a:lstStyle>
            <a:lvl1pPr marL="0" indent="0">
              <a:buClrTx/>
              <a:buSzTx/>
              <a:buNone/>
              <a:defRPr sz="2000" b="0">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此处输入讲师姓名</a:t>
            </a:r>
            <a:endParaRPr dirty="0"/>
          </a:p>
        </p:txBody>
      </p:sp>
      <p:sp>
        <p:nvSpPr>
          <p:cNvPr id="63" name="幻灯片编号"/>
          <p:cNvSpPr txBox="1">
            <a:spLocks noGrp="1"/>
          </p:cNvSpPr>
          <p:nvPr>
            <p:ph type="sldNum" sz="quarter" idx="2"/>
          </p:nvPr>
        </p:nvSpPr>
        <p:spPr>
          <a:xfrm>
            <a:off x="11097260" y="6502777"/>
            <a:ext cx="256541" cy="275467"/>
          </a:xfrm>
          <a:prstGeom prst="rect">
            <a:avLst/>
          </a:prstGeom>
        </p:spPr>
        <p:txBody>
          <a:bodyPr/>
          <a:lstStyle/>
          <a:p>
            <a:fld id="{86CB4B4D-7CA3-9044-876B-883B54F8677D}" type="slidenum">
              <a:rPr/>
              <a:pPr/>
              <a:t>‹#›</a:t>
            </a:fld>
            <a:endParaRPr/>
          </a:p>
        </p:txBody>
      </p:sp>
      <p:sp>
        <p:nvSpPr>
          <p:cNvPr id="6" name="矩形 5">
            <a:extLst>
              <a:ext uri="{FF2B5EF4-FFF2-40B4-BE49-F238E27FC236}">
                <a16:creationId xmlns:a16="http://schemas.microsoft.com/office/drawing/2014/main" id="{59A1BF14-344D-416D-8FE8-301B175CD2D5}"/>
              </a:ext>
            </a:extLst>
          </p:cNvPr>
          <p:cNvSpPr/>
          <p:nvPr userDrawn="1"/>
        </p:nvSpPr>
        <p:spPr>
          <a:xfrm>
            <a:off x="4277028" y="2035857"/>
            <a:ext cx="7914972" cy="1702856"/>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Picture 2" descr="E:\work\CSDN\标准化\素材\edu1.png">
            <a:extLst>
              <a:ext uri="{FF2B5EF4-FFF2-40B4-BE49-F238E27FC236}">
                <a16:creationId xmlns:a16="http://schemas.microsoft.com/office/drawing/2014/main" id="{DC375F84-8B86-46B4-8E23-B7D3269C370B}"/>
              </a:ext>
            </a:extLst>
          </p:cNvPr>
          <p:cNvPicPr>
            <a:picLocks noChangeAspect="1" noChangeArrowheads="1"/>
          </p:cNvPicPr>
          <p:nvPr userDrawn="1"/>
        </p:nvPicPr>
        <p:blipFill>
          <a:blip r:embed="rId2" cstate="print"/>
          <a:srcRect/>
          <a:stretch>
            <a:fillRect/>
          </a:stretch>
        </p:blipFill>
        <p:spPr bwMode="auto">
          <a:xfrm>
            <a:off x="1050979" y="2216806"/>
            <a:ext cx="2931083" cy="1340958"/>
          </a:xfrm>
          <a:prstGeom prst="rect">
            <a:avLst/>
          </a:prstGeom>
          <a:noFill/>
        </p:spPr>
      </p:pic>
      <p:cxnSp>
        <p:nvCxnSpPr>
          <p:cNvPr id="10" name="直接连接符 9">
            <a:extLst>
              <a:ext uri="{FF2B5EF4-FFF2-40B4-BE49-F238E27FC236}">
                <a16:creationId xmlns:a16="http://schemas.microsoft.com/office/drawing/2014/main" id="{F4575DB5-AA9A-4D2E-A85E-77F29C394E6E}"/>
              </a:ext>
            </a:extLst>
          </p:cNvPr>
          <p:cNvCxnSpPr>
            <a:cxnSpLocks/>
          </p:cNvCxnSpPr>
          <p:nvPr userDrawn="1"/>
        </p:nvCxnSpPr>
        <p:spPr>
          <a:xfrm>
            <a:off x="4648200" y="3254829"/>
            <a:ext cx="707571" cy="0"/>
          </a:xfrm>
          <a:prstGeom prst="line">
            <a:avLst/>
          </a:prstGeom>
          <a:noFill/>
          <a:ln w="12700" cap="flat">
            <a:solidFill>
              <a:schemeClr val="bg1"/>
            </a:solidFill>
            <a:prstDash val="solid"/>
            <a:miter lim="800000"/>
          </a:ln>
        </p:spPr>
        <p:style>
          <a:lnRef idx="0">
            <a:scrgbClr r="0" g="0" b="0"/>
          </a:lnRef>
          <a:fillRef idx="0">
            <a:scrgbClr r="0" g="0" b="0"/>
          </a:fillRef>
          <a:effectRef idx="0">
            <a:scrgbClr r="0" g="0" b="0"/>
          </a:effectRef>
          <a:fontRef idx="none"/>
        </p:style>
      </p:cxnSp>
      <p:sp>
        <p:nvSpPr>
          <p:cNvPr id="11" name="标题 1">
            <a:extLst>
              <a:ext uri="{FF2B5EF4-FFF2-40B4-BE49-F238E27FC236}">
                <a16:creationId xmlns:a16="http://schemas.microsoft.com/office/drawing/2014/main" id="{F40A0D1E-A76C-40D9-B87F-92E45F67CE05}"/>
              </a:ext>
            </a:extLst>
          </p:cNvPr>
          <p:cNvSpPr>
            <a:spLocks noGrp="1"/>
          </p:cNvSpPr>
          <p:nvPr>
            <p:ph type="title" hasCustomPrompt="1"/>
          </p:nvPr>
        </p:nvSpPr>
        <p:spPr>
          <a:xfrm>
            <a:off x="4528459" y="2286889"/>
            <a:ext cx="7380512" cy="719386"/>
          </a:xfrm>
          <a:prstGeom prst="rect">
            <a:avLst/>
          </a:prstGeom>
        </p:spPr>
        <p:txBody>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此处输入章标题</a:t>
            </a:r>
          </a:p>
        </p:txBody>
      </p:sp>
      <p:sp>
        <p:nvSpPr>
          <p:cNvPr id="13" name="正文级别 1…">
            <a:extLst>
              <a:ext uri="{FF2B5EF4-FFF2-40B4-BE49-F238E27FC236}">
                <a16:creationId xmlns:a16="http://schemas.microsoft.com/office/drawing/2014/main" id="{11D466FC-06A7-4926-A00E-94D0D9035D31}"/>
              </a:ext>
            </a:extLst>
          </p:cNvPr>
          <p:cNvSpPr txBox="1">
            <a:spLocks noGrp="1"/>
          </p:cNvSpPr>
          <p:nvPr>
            <p:ph type="body" sz="quarter" idx="14" hasCustomPrompt="1"/>
          </p:nvPr>
        </p:nvSpPr>
        <p:spPr>
          <a:xfrm>
            <a:off x="5591944" y="3140968"/>
            <a:ext cx="5157789" cy="399097"/>
          </a:xfrm>
          <a:prstGeom prst="rect">
            <a:avLst/>
          </a:prstGeom>
        </p:spPr>
        <p:txBody>
          <a:bodyPr anchor="b">
            <a:noAutofit/>
          </a:bodyPr>
          <a:lstStyle>
            <a:lvl1pPr marL="0" indent="0">
              <a:buClrTx/>
              <a:buSzTx/>
              <a:buNone/>
              <a:defRPr sz="2400" b="0">
                <a:solidFill>
                  <a:schemeClr val="bg2">
                    <a:lumMod val="20000"/>
                    <a:lumOff val="80000"/>
                  </a:schemeClr>
                </a:solidFill>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此处输入节标题</a:t>
            </a:r>
            <a:endParaRPr dirty="0"/>
          </a:p>
        </p:txBody>
      </p:sp>
    </p:spTree>
    <p:extLst>
      <p:ext uri="{BB962C8B-B14F-4D97-AF65-F5344CB8AC3E}">
        <p14:creationId xmlns:p14="http://schemas.microsoft.com/office/powerpoint/2010/main" val="657034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1"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7" name="直接连接符 6"/>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9" name="组合 8"/>
          <p:cNvGrpSpPr/>
          <p:nvPr userDrawn="1"/>
        </p:nvGrpSpPr>
        <p:grpSpPr>
          <a:xfrm>
            <a:off x="9961230" y="6488681"/>
            <a:ext cx="1971263" cy="369330"/>
            <a:chOff x="9765890" y="6223198"/>
            <a:chExt cx="2426110" cy="634802"/>
          </a:xfrm>
          <a:solidFill>
            <a:schemeClr val="accent2">
              <a:lumMod val="60000"/>
              <a:lumOff val="40000"/>
            </a:schemeClr>
          </a:solidFill>
        </p:grpSpPr>
        <p:sp>
          <p:nvSpPr>
            <p:cNvPr id="10" name="矩形 9"/>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等腰三角形 10"/>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2" name="组合 11"/>
          <p:cNvGrpSpPr/>
          <p:nvPr userDrawn="1"/>
        </p:nvGrpSpPr>
        <p:grpSpPr>
          <a:xfrm>
            <a:off x="10089050" y="6488681"/>
            <a:ext cx="1971263" cy="369330"/>
            <a:chOff x="9765890" y="6223198"/>
            <a:chExt cx="2426110" cy="634802"/>
          </a:xfrm>
          <a:solidFill>
            <a:schemeClr val="accent2"/>
          </a:solidFill>
        </p:grpSpPr>
        <p:sp>
          <p:nvSpPr>
            <p:cNvPr id="13" name="矩形 12"/>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等腰三角形 13"/>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6" name="组合 15"/>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7" name="矩形 16"/>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等腰三角形 17"/>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9"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20" name="组合 19"/>
          <p:cNvGrpSpPr/>
          <p:nvPr userDrawn="1"/>
        </p:nvGrpSpPr>
        <p:grpSpPr>
          <a:xfrm flipV="1">
            <a:off x="-19588" y="0"/>
            <a:ext cx="860137" cy="597741"/>
            <a:chOff x="-360202" y="-6"/>
            <a:chExt cx="860137" cy="723269"/>
          </a:xfrm>
        </p:grpSpPr>
        <p:grpSp>
          <p:nvGrpSpPr>
            <p:cNvPr id="21" name="组合 20"/>
            <p:cNvGrpSpPr/>
            <p:nvPr/>
          </p:nvGrpSpPr>
          <p:grpSpPr>
            <a:xfrm>
              <a:off x="-155344" y="-6"/>
              <a:ext cx="655279" cy="723266"/>
              <a:chOff x="-20249" y="0"/>
              <a:chExt cx="924448" cy="914400"/>
            </a:xfrm>
            <a:solidFill>
              <a:schemeClr val="accent2">
                <a:lumMod val="60000"/>
                <a:lumOff val="40000"/>
              </a:schemeClr>
            </a:solidFill>
          </p:grpSpPr>
          <p:sp>
            <p:nvSpPr>
              <p:cNvPr id="33" name="矩形 3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4" name="等腰三角形 3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2" name="组合 21"/>
            <p:cNvGrpSpPr/>
            <p:nvPr/>
          </p:nvGrpSpPr>
          <p:grpSpPr>
            <a:xfrm>
              <a:off x="-252895" y="-4"/>
              <a:ext cx="655280" cy="723267"/>
              <a:chOff x="-20249" y="0"/>
              <a:chExt cx="924448" cy="914400"/>
            </a:xfrm>
            <a:solidFill>
              <a:schemeClr val="accent2"/>
            </a:solidFill>
          </p:grpSpPr>
          <p:sp>
            <p:nvSpPr>
              <p:cNvPr id="26" name="矩形 25"/>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2" name="等腰三角形 3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3" name="组合 22"/>
            <p:cNvGrpSpPr/>
            <p:nvPr/>
          </p:nvGrpSpPr>
          <p:grpSpPr>
            <a:xfrm>
              <a:off x="-360202" y="-3"/>
              <a:ext cx="655279" cy="723266"/>
              <a:chOff x="-20249" y="0"/>
              <a:chExt cx="924448" cy="914400"/>
            </a:xfrm>
          </p:grpSpPr>
          <p:sp>
            <p:nvSpPr>
              <p:cNvPr id="24" name="矩形 23"/>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5" name="等腰三角形 24"/>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9"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5" name="文本占位符 34"/>
          <p:cNvSpPr>
            <a:spLocks noGrp="1"/>
          </p:cNvSpPr>
          <p:nvPr>
            <p:ph type="body" sz="quarter" idx="10" hasCustomPrompt="1"/>
          </p:nvPr>
        </p:nvSpPr>
        <p:spPr>
          <a:xfrm>
            <a:off x="983432" y="43360"/>
            <a:ext cx="1657350" cy="543495"/>
          </a:xfrm>
        </p:spPr>
        <p:txBody>
          <a:bodyPr anchor="ctr"/>
          <a:lstStyle>
            <a:lvl1pPr marL="0" indent="0" algn="l">
              <a:buFontTx/>
              <a:buNone/>
              <a:defRPr>
                <a:solidFill>
                  <a:schemeClr val="bg1">
                    <a:lumMod val="50000"/>
                  </a:schemeClr>
                </a:solidFill>
              </a:defRPr>
            </a:lvl1pPr>
          </a:lstStyle>
          <a:p>
            <a:pPr lvl="0"/>
            <a:r>
              <a:rPr lang="zh-CN" altLang="en-US" dirty="0"/>
              <a:t>标题</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新增或导入">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83432" y="69679"/>
            <a:ext cx="4176464" cy="543177"/>
          </a:xfrm>
          <a:prstGeom prst="rect">
            <a:avLst/>
          </a:prstGeom>
          <a:ln w="12700">
            <a:miter lim="400000"/>
          </a:ln>
        </p:spPr>
        <p:txBody>
          <a:bodyPr lIns="45719" rIns="45719" anchor="ctr">
            <a:normAutofit/>
          </a:bodyPr>
          <a:lstStyle>
            <a:lvl1pPr>
              <a:def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stStyle>
          <a:p>
            <a:pPr lvl="0">
              <a:lnSpc>
                <a:spcPct val="120000"/>
              </a:lnSpc>
              <a:spcBef>
                <a:spcPts val="1000"/>
              </a:spcBef>
              <a:buClr>
                <a:schemeClr val="accent2"/>
              </a:buClr>
              <a:buSzPct val="80000"/>
            </a:pPr>
            <a:r>
              <a:rPr lang="zh-CN" altLang="en-US" dirty="0"/>
              <a:t>标题</a:t>
            </a:r>
          </a:p>
        </p:txBody>
      </p:sp>
      <p:sp>
        <p:nvSpPr>
          <p:cNvPr id="3"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4" name="直接连接符 3"/>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5" name="组合 4"/>
          <p:cNvGrpSpPr/>
          <p:nvPr userDrawn="1"/>
        </p:nvGrpSpPr>
        <p:grpSpPr>
          <a:xfrm>
            <a:off x="9961230" y="6488681"/>
            <a:ext cx="1971263" cy="369330"/>
            <a:chOff x="9765890" y="6223198"/>
            <a:chExt cx="2426110" cy="634802"/>
          </a:xfrm>
          <a:solidFill>
            <a:schemeClr val="accent2">
              <a:lumMod val="60000"/>
              <a:lumOff val="40000"/>
            </a:schemeClr>
          </a:solidFill>
        </p:grpSpPr>
        <p:sp>
          <p:nvSpPr>
            <p:cNvPr id="6" name="矩形 5"/>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7" name="等腰三角形 6"/>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8" name="组合 7"/>
          <p:cNvGrpSpPr/>
          <p:nvPr userDrawn="1"/>
        </p:nvGrpSpPr>
        <p:grpSpPr>
          <a:xfrm>
            <a:off x="10089050" y="6488681"/>
            <a:ext cx="1971263" cy="369330"/>
            <a:chOff x="9765890" y="6223198"/>
            <a:chExt cx="2426110" cy="634802"/>
          </a:xfrm>
          <a:solidFill>
            <a:schemeClr val="accent2"/>
          </a:solidFill>
        </p:grpSpPr>
        <p:sp>
          <p:nvSpPr>
            <p:cNvPr id="9" name="矩形 8"/>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等腰三角形 9"/>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1" name="组合 10"/>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2" name="矩形 11"/>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等腰三角形 12"/>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4"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15" name="组合 14"/>
          <p:cNvGrpSpPr/>
          <p:nvPr userDrawn="1"/>
        </p:nvGrpSpPr>
        <p:grpSpPr>
          <a:xfrm flipV="1">
            <a:off x="-19588" y="0"/>
            <a:ext cx="860137" cy="597741"/>
            <a:chOff x="-360202" y="-6"/>
            <a:chExt cx="860137" cy="723269"/>
          </a:xfrm>
        </p:grpSpPr>
        <p:grpSp>
          <p:nvGrpSpPr>
            <p:cNvPr id="16" name="组合 15"/>
            <p:cNvGrpSpPr/>
            <p:nvPr/>
          </p:nvGrpSpPr>
          <p:grpSpPr>
            <a:xfrm>
              <a:off x="-155344" y="-6"/>
              <a:ext cx="655279" cy="723266"/>
              <a:chOff x="-20249" y="0"/>
              <a:chExt cx="924448" cy="914400"/>
            </a:xfrm>
            <a:solidFill>
              <a:schemeClr val="accent2">
                <a:lumMod val="60000"/>
                <a:lumOff val="40000"/>
              </a:schemeClr>
            </a:solidFill>
          </p:grpSpPr>
          <p:sp>
            <p:nvSpPr>
              <p:cNvPr id="23" name="矩形 2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7" name="组合 16"/>
            <p:cNvGrpSpPr/>
            <p:nvPr/>
          </p:nvGrpSpPr>
          <p:grpSpPr>
            <a:xfrm>
              <a:off x="-252895" y="-4"/>
              <a:ext cx="655280" cy="723267"/>
              <a:chOff x="-20249" y="0"/>
              <a:chExt cx="924448" cy="914400"/>
            </a:xfrm>
            <a:solidFill>
              <a:schemeClr val="accent2"/>
            </a:solidFill>
          </p:grpSpPr>
          <p:sp>
            <p:nvSpPr>
              <p:cNvPr id="21" name="矩形 20"/>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2" name="等腰三角形 2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 name="组合 17"/>
            <p:cNvGrpSpPr/>
            <p:nvPr/>
          </p:nvGrpSpPr>
          <p:grpSpPr>
            <a:xfrm>
              <a:off x="-360202" y="-3"/>
              <a:ext cx="655279" cy="723266"/>
              <a:chOff x="-20249" y="0"/>
              <a:chExt cx="924448" cy="914400"/>
            </a:xfrm>
          </p:grpSpPr>
          <p:sp>
            <p:nvSpPr>
              <p:cNvPr id="19" name="矩形 18"/>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0" name="等腰三角形 19"/>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5"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0" name="内容占位符 29"/>
          <p:cNvSpPr>
            <a:spLocks noGrp="1"/>
          </p:cNvSpPr>
          <p:nvPr>
            <p:ph sz="quarter" idx="10"/>
          </p:nvPr>
        </p:nvSpPr>
        <p:spPr>
          <a:xfrm>
            <a:off x="1271588" y="1268413"/>
            <a:ext cx="9825037" cy="4968875"/>
          </a:xfrm>
        </p:spPr>
        <p:txBody>
          <a:bodyPr/>
          <a:lstStyle>
            <a:lvl1pPr marL="0" indent="0">
              <a:buFontTx/>
              <a:buNone/>
              <a:defRPr/>
            </a:lvl1pPr>
          </a:lstStyle>
          <a:p>
            <a:pPr lvl="0"/>
            <a:endParaRPr lang="zh-CN" altLang="en-US" dirty="0"/>
          </a:p>
        </p:txBody>
      </p:sp>
    </p:spTree>
    <p:extLst>
      <p:ext uri="{BB962C8B-B14F-4D97-AF65-F5344CB8AC3E}">
        <p14:creationId xmlns:p14="http://schemas.microsoft.com/office/powerpoint/2010/main" val="2266278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Picture 2" descr="E:\work\CSDN\标准化\素材\IT学涯.png"/>
          <p:cNvPicPr>
            <a:picLocks noChangeAspect="1" noChangeArrowheads="1"/>
          </p:cNvPicPr>
          <p:nvPr userDrawn="1"/>
        </p:nvPicPr>
        <p:blipFill>
          <a:blip r:embed="rId2" cstate="print"/>
          <a:srcRect/>
          <a:stretch>
            <a:fillRect/>
          </a:stretch>
        </p:blipFill>
        <p:spPr bwMode="auto">
          <a:xfrm>
            <a:off x="4794997" y="2127997"/>
            <a:ext cx="2602006" cy="2602006"/>
          </a:xfrm>
          <a:prstGeom prst="rect">
            <a:avLst/>
          </a:prstGeom>
          <a:ln>
            <a:noFill/>
          </a:ln>
          <a:effectLst>
            <a:outerShdw blurRad="190500" algn="tl" rotWithShape="0">
              <a:srgbClr val="000000">
                <a:alpha val="70000"/>
              </a:srgbClr>
            </a:outerShdw>
          </a:effectLst>
        </p:spPr>
      </p:pic>
      <p:pic>
        <p:nvPicPr>
          <p:cNvPr id="5" name="Picture 2" descr="E:\work\CSDN\标准化\素材\edu1.png"/>
          <p:cNvPicPr>
            <a:picLocks noChangeAspect="1" noChangeArrowheads="1"/>
          </p:cNvPicPr>
          <p:nvPr userDrawn="1"/>
        </p:nvPicPr>
        <p:blipFill>
          <a:blip r:embed="rId3" cstate="print"/>
          <a:srcRect/>
          <a:stretch>
            <a:fillRect/>
          </a:stretch>
        </p:blipFill>
        <p:spPr bwMode="auto">
          <a:xfrm>
            <a:off x="4792280" y="476672"/>
            <a:ext cx="2602006" cy="1190406"/>
          </a:xfrm>
          <a:prstGeom prst="rect">
            <a:avLst/>
          </a:prstGeom>
          <a:noFill/>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正文级别 1…"/>
          <p:cNvSpPr txBox="1">
            <a:spLocks noGrp="1"/>
          </p:cNvSpPr>
          <p:nvPr>
            <p:ph type="body" idx="1"/>
          </p:nvPr>
        </p:nvSpPr>
        <p:spPr>
          <a:xfrm>
            <a:off x="609600" y="1600200"/>
            <a:ext cx="10972800" cy="5257800"/>
          </a:xfrm>
          <a:prstGeom prst="rect">
            <a:avLst/>
          </a:prstGeom>
          <a:ln w="12700">
            <a:miter lim="400000"/>
          </a:ln>
        </p:spPr>
        <p:txBody>
          <a:bodyPr lIns="45719" rIns="45719">
            <a:normAutofit/>
          </a:body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Tree>
  </p:cSld>
  <p:clrMap bg1="lt1" tx1="dk1" bg2="lt2" tx2="dk2" accent1="accent1" accent2="accent2" accent3="accent3" accent4="accent4" accent5="accent5" accent6="accent6" hlink="hlink" folHlink="folHlink"/>
  <p:sldLayoutIdLst>
    <p:sldLayoutId id="2147483652" r:id="rId1"/>
    <p:sldLayoutId id="2147483650" r:id="rId2"/>
    <p:sldLayoutId id="2147483653" r:id="rId3"/>
    <p:sldLayoutId id="2147483651" r:id="rId4"/>
  </p:sldLayoutIdLst>
  <p:transition spd="med"/>
  <p:txStyles>
    <p:titleStyle>
      <a:lvl1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chemeClr val="accent1"/>
          </a:solidFill>
          <a:uFillTx/>
          <a:latin typeface="小米兰亭" panose="03000502000000000000" charset="-122"/>
          <a:ea typeface="小米兰亭" panose="03000502000000000000" charset="-122"/>
          <a:cs typeface="小米兰亭" panose="03000502000000000000" charset="-122"/>
          <a:sym typeface="Arial" panose="020B0604020202020204"/>
        </a:defRPr>
      </a:lvl1pPr>
      <a:lvl2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2pPr>
      <a:lvl3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3pPr>
      <a:lvl4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4pPr>
      <a:lvl5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9pPr>
    </p:titleStyle>
    <p:bodyStyle>
      <a:lvl1pPr marL="449580" marR="0" indent="-449580" algn="l" defTabSz="914400" rtl="0" latinLnBrk="0">
        <a:lnSpc>
          <a:spcPct val="120000"/>
        </a:lnSpc>
        <a:spcBef>
          <a:spcPts val="1000"/>
        </a:spcBef>
        <a:spcAft>
          <a:spcPts val="0"/>
        </a:spcAft>
        <a:buClr>
          <a:schemeClr val="accent2"/>
        </a:buClr>
        <a:buSzPct val="80000"/>
        <a:buFont typeface="Arial" panose="020B0604020202020204" pitchFamily="34" charset="0"/>
        <a:buChar char="•"/>
        <a:defRPr sz="2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vl2pPr marL="868045" marR="0" indent="-33147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2pPr>
      <a:lvl3pPr marL="12192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3pPr>
      <a:lvl4pPr marL="16764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4pPr>
      <a:lvl5pPr marL="21336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5pPr>
      <a:lvl6pPr marL="25908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6pPr>
      <a:lvl7pPr marL="30480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7pPr>
      <a:lvl8pPr marL="35052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8pPr>
      <a:lvl9pPr marL="39624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A59B39AE-5B5F-491B-911A-CF0522DAA6C8}"/>
              </a:ext>
            </a:extLst>
          </p:cNvPr>
          <p:cNvSpPr>
            <a:spLocks noGrp="1"/>
          </p:cNvSpPr>
          <p:nvPr>
            <p:ph type="body" sz="quarter" idx="1"/>
          </p:nvPr>
        </p:nvSpPr>
        <p:spPr>
          <a:xfrm>
            <a:off x="4209101" y="3821991"/>
            <a:ext cx="5631315" cy="399097"/>
          </a:xfrm>
        </p:spPr>
        <p:txBody>
          <a:bodyPr/>
          <a:lstStyle/>
          <a:p>
            <a:r>
              <a:rPr lang="zh-CN" altLang="en-US" dirty="0">
                <a:cs typeface="Times New Roman" panose="02020603050405020304"/>
              </a:rPr>
              <a:t>讲师：</a:t>
            </a:r>
            <a:r>
              <a:rPr lang="ja-JP" altLang="en-US">
                <a:cs typeface="Times New Roman" panose="02020603050405020304"/>
              </a:rPr>
              <a:t>徐无忌</a:t>
            </a:r>
            <a:endParaRPr lang="zh-CN" altLang="en-US" dirty="0"/>
          </a:p>
        </p:txBody>
      </p:sp>
      <p:sp>
        <p:nvSpPr>
          <p:cNvPr id="4" name="标题 3">
            <a:extLst>
              <a:ext uri="{FF2B5EF4-FFF2-40B4-BE49-F238E27FC236}">
                <a16:creationId xmlns:a16="http://schemas.microsoft.com/office/drawing/2014/main" id="{C8C2D075-0580-46B4-9BE7-69F4B5182F03}"/>
              </a:ext>
            </a:extLst>
          </p:cNvPr>
          <p:cNvSpPr>
            <a:spLocks noGrp="1"/>
          </p:cNvSpPr>
          <p:nvPr>
            <p:ph type="title"/>
          </p:nvPr>
        </p:nvSpPr>
        <p:spPr/>
        <p:txBody>
          <a:bodyPr/>
          <a:lstStyle/>
          <a:p>
            <a:r>
              <a:rPr lang="ja-JP" altLang="en-US" b="1"/>
              <a:t>深入</a:t>
            </a:r>
            <a:r>
              <a:rPr lang="en-US" altLang="ja-JP" b="1" dirty="0"/>
              <a:t>Java</a:t>
            </a:r>
            <a:r>
              <a:rPr lang="ja-JP" altLang="en-US" b="1"/>
              <a:t>虚拟机</a:t>
            </a:r>
            <a:endParaRPr lang="ja-JP" altLang="en-US"/>
          </a:p>
        </p:txBody>
      </p:sp>
      <p:sp>
        <p:nvSpPr>
          <p:cNvPr id="6" name="文本占位符 5">
            <a:extLst>
              <a:ext uri="{FF2B5EF4-FFF2-40B4-BE49-F238E27FC236}">
                <a16:creationId xmlns:a16="http://schemas.microsoft.com/office/drawing/2014/main" id="{34023C97-DF05-4EAB-8C99-8A9657CFC33F}"/>
              </a:ext>
            </a:extLst>
          </p:cNvPr>
          <p:cNvSpPr>
            <a:spLocks noGrp="1"/>
          </p:cNvSpPr>
          <p:nvPr>
            <p:ph type="body" sz="quarter" idx="4294967295"/>
          </p:nvPr>
        </p:nvSpPr>
        <p:spPr>
          <a:xfrm>
            <a:off x="5521324" y="2996952"/>
            <a:ext cx="6479332" cy="504056"/>
          </a:xfrm>
        </p:spPr>
        <p:txBody>
          <a:bodyPr>
            <a:noAutofit/>
          </a:bodyPr>
          <a:lstStyle/>
          <a:p>
            <a:pPr>
              <a:buNone/>
            </a:pPr>
            <a:r>
              <a:rPr lang="en-US" altLang="ja-JP" sz="2000" b="1" dirty="0">
                <a:solidFill>
                  <a:schemeClr val="bg1"/>
                </a:solidFill>
              </a:rPr>
              <a:t>JVM</a:t>
            </a:r>
            <a:r>
              <a:rPr lang="ja-JP" altLang="en-US" sz="2000" b="1">
                <a:solidFill>
                  <a:schemeClr val="bg1"/>
                </a:solidFill>
              </a:rPr>
              <a:t>中有哪些常见的垃圾回收器，各自的特点是什么？</a:t>
            </a:r>
            <a:endParaRPr lang="en-US" altLang="ja-JP" sz="2000" b="1" dirty="0">
              <a:solidFill>
                <a:schemeClr val="bg1"/>
              </a:solidFill>
            </a:endParaRPr>
          </a:p>
        </p:txBody>
      </p:sp>
    </p:spTree>
    <p:extLst>
      <p:ext uri="{BB962C8B-B14F-4D97-AF65-F5344CB8AC3E}">
        <p14:creationId xmlns:p14="http://schemas.microsoft.com/office/powerpoint/2010/main" val="15367768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Serial-old</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2467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serial</a:t>
            </a:r>
            <a:r>
              <a:rPr lang="ja-JP" altLang="en-US" sz="2000">
                <a:solidFill>
                  <a:schemeClr val="bg1">
                    <a:lumMod val="50000"/>
                  </a:schemeClr>
                </a:solidFill>
                <a:latin typeface="微软雅黑" pitchFamily="34" charset="-122"/>
                <a:ea typeface="微软雅黑" pitchFamily="34" charset="-122"/>
              </a:rPr>
              <a:t>收集器的老年代版本，同样还是使用单线程进行垃圾回收</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它存在的主要意义是</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在</a:t>
            </a:r>
            <a:r>
              <a:rPr lang="en-US" altLang="ja-JP" sz="2000" dirty="0">
                <a:solidFill>
                  <a:schemeClr val="bg1">
                    <a:lumMod val="50000"/>
                  </a:schemeClr>
                </a:solidFill>
                <a:latin typeface="微软雅黑" pitchFamily="34" charset="-122"/>
                <a:ea typeface="微软雅黑" pitchFamily="34" charset="-122"/>
              </a:rPr>
              <a:t>JVM</a:t>
            </a:r>
            <a:r>
              <a:rPr lang="ja-JP" altLang="en-US" sz="2000">
                <a:solidFill>
                  <a:schemeClr val="bg1">
                    <a:lumMod val="50000"/>
                  </a:schemeClr>
                </a:solidFill>
                <a:latin typeface="微软雅黑" pitchFamily="34" charset="-122"/>
                <a:ea typeface="微软雅黑" pitchFamily="34" charset="-122"/>
              </a:rPr>
              <a:t>运行在</a:t>
            </a:r>
            <a:r>
              <a:rPr lang="en-US" altLang="ja-JP" sz="2000" dirty="0">
                <a:solidFill>
                  <a:schemeClr val="bg1">
                    <a:lumMod val="50000"/>
                  </a:schemeClr>
                </a:solidFill>
                <a:latin typeface="微软雅黑" pitchFamily="34" charset="-122"/>
                <a:ea typeface="微软雅黑" pitchFamily="34" charset="-122"/>
              </a:rPr>
              <a:t>client</a:t>
            </a:r>
            <a:r>
              <a:rPr lang="ja-JP" altLang="en-US" sz="2000">
                <a:solidFill>
                  <a:schemeClr val="bg1">
                    <a:lumMod val="50000"/>
                  </a:schemeClr>
                </a:solidFill>
                <a:latin typeface="微软雅黑" pitchFamily="34" charset="-122"/>
                <a:ea typeface="微软雅黑" pitchFamily="34" charset="-122"/>
              </a:rPr>
              <a:t>模式下</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配合新生代的</a:t>
            </a:r>
            <a:r>
              <a:rPr lang="en-US" altLang="ja-JP" sz="2000" dirty="0">
                <a:solidFill>
                  <a:schemeClr val="bg1">
                    <a:lumMod val="50000"/>
                  </a:schemeClr>
                </a:solidFill>
                <a:latin typeface="微软雅黑" pitchFamily="34" charset="-122"/>
                <a:ea typeface="微软雅黑" pitchFamily="34" charset="-122"/>
              </a:rPr>
              <a:t>serial</a:t>
            </a:r>
            <a:r>
              <a:rPr lang="ja-JP" altLang="en-US" sz="2000">
                <a:solidFill>
                  <a:schemeClr val="bg1">
                    <a:lumMod val="50000"/>
                  </a:schemeClr>
                </a:solidFill>
                <a:latin typeface="微软雅黑" pitchFamily="34" charset="-122"/>
                <a:ea typeface="微软雅黑" pitchFamily="34" charset="-122"/>
              </a:rPr>
              <a:t>收集器一起使用</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它还可以作为</a:t>
            </a:r>
            <a:r>
              <a:rPr lang="en-US" altLang="ja-JP" sz="2000" dirty="0">
                <a:solidFill>
                  <a:schemeClr val="bg1">
                    <a:lumMod val="50000"/>
                  </a:schemeClr>
                </a:solidFill>
                <a:latin typeface="微软雅黑" pitchFamily="34" charset="-122"/>
                <a:ea typeface="微软雅黑" pitchFamily="34" charset="-122"/>
              </a:rPr>
              <a:t>CMS</a:t>
            </a:r>
            <a:r>
              <a:rPr lang="ja-JP" altLang="en-US" sz="2000">
                <a:solidFill>
                  <a:schemeClr val="bg1">
                    <a:lumMod val="50000"/>
                  </a:schemeClr>
                </a:solidFill>
                <a:latin typeface="微软雅黑" pitchFamily="34" charset="-122"/>
                <a:ea typeface="微软雅黑" pitchFamily="34" charset="-122"/>
              </a:rPr>
              <a:t>垃圾回收器的后备垃圾回收器</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114271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Parallel Old</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163121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这个回收器是</a:t>
            </a:r>
            <a:r>
              <a:rPr lang="en-US" altLang="ja-JP" sz="2000" dirty="0">
                <a:solidFill>
                  <a:schemeClr val="bg1">
                    <a:lumMod val="50000"/>
                  </a:schemeClr>
                </a:solidFill>
                <a:latin typeface="微软雅黑" pitchFamily="34" charset="-122"/>
                <a:ea typeface="微软雅黑" pitchFamily="34" charset="-122"/>
              </a:rPr>
              <a:t>Parallel scavenge</a:t>
            </a:r>
            <a:r>
              <a:rPr lang="ja-JP" altLang="en-US" sz="2000">
                <a:solidFill>
                  <a:schemeClr val="bg1">
                    <a:lumMod val="50000"/>
                  </a:schemeClr>
                </a:solidFill>
                <a:latin typeface="微软雅黑" pitchFamily="34" charset="-122"/>
                <a:ea typeface="微软雅黑" pitchFamily="34" charset="-122"/>
              </a:rPr>
              <a:t>的老年代版本，经常和</a:t>
            </a:r>
            <a:r>
              <a:rPr lang="en-US" altLang="ja-JP" sz="2000" dirty="0">
                <a:solidFill>
                  <a:schemeClr val="bg1">
                    <a:lumMod val="50000"/>
                  </a:schemeClr>
                </a:solidFill>
                <a:latin typeface="微软雅黑" pitchFamily="34" charset="-122"/>
                <a:ea typeface="微软雅黑" pitchFamily="34" charset="-122"/>
              </a:rPr>
              <a:t>Parallel scavenge</a:t>
            </a:r>
            <a:r>
              <a:rPr lang="ja-JP" altLang="en-US" sz="2000">
                <a:solidFill>
                  <a:schemeClr val="bg1">
                    <a:lumMod val="50000"/>
                  </a:schemeClr>
                </a:solidFill>
                <a:latin typeface="微软雅黑" pitchFamily="34" charset="-122"/>
                <a:ea typeface="微软雅黑" pitchFamily="34" charset="-122"/>
              </a:rPr>
              <a:t>一起使用在对内存比较敏感和对吞吐量比较高的场合下使用</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使用多线程和“标记－整理”算法</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这个收集器是在</a:t>
            </a:r>
            <a:r>
              <a:rPr lang="en-US" altLang="ja-JP" sz="2000" dirty="0">
                <a:solidFill>
                  <a:schemeClr val="bg1">
                    <a:lumMod val="50000"/>
                  </a:schemeClr>
                </a:solidFill>
                <a:latin typeface="微软雅黑" pitchFamily="34" charset="-122"/>
                <a:ea typeface="微软雅黑" pitchFamily="34" charset="-122"/>
              </a:rPr>
              <a:t>JDK6</a:t>
            </a:r>
            <a:r>
              <a:rPr lang="ja-JP" altLang="en-US" sz="2000">
                <a:solidFill>
                  <a:schemeClr val="bg1">
                    <a:lumMod val="50000"/>
                  </a:schemeClr>
                </a:solidFill>
                <a:latin typeface="微软雅黑" pitchFamily="34" charset="-122"/>
                <a:ea typeface="微软雅黑" pitchFamily="34" charset="-122"/>
              </a:rPr>
              <a:t>中才开始提供</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048640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CMS</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317009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CMS</a:t>
            </a:r>
            <a:r>
              <a:rPr lang="ja-JP" altLang="en-US" sz="2000">
                <a:solidFill>
                  <a:schemeClr val="bg1">
                    <a:lumMod val="50000"/>
                  </a:schemeClr>
                </a:solidFill>
                <a:latin typeface="微软雅黑" pitchFamily="34" charset="-122"/>
                <a:ea typeface="微软雅黑" pitchFamily="34" charset="-122"/>
              </a:rPr>
              <a:t>是</a:t>
            </a:r>
            <a:r>
              <a:rPr lang="en-US" altLang="ja-JP" sz="2000" dirty="0" err="1">
                <a:solidFill>
                  <a:schemeClr val="bg1">
                    <a:lumMod val="50000"/>
                  </a:schemeClr>
                </a:solidFill>
                <a:latin typeface="微软雅黑" pitchFamily="34" charset="-122"/>
                <a:ea typeface="微软雅黑" pitchFamily="34" charset="-122"/>
              </a:rPr>
              <a:t>HotSpot</a:t>
            </a:r>
            <a:r>
              <a:rPr lang="ja-JP" altLang="en-US" sz="2000">
                <a:solidFill>
                  <a:schemeClr val="bg1">
                    <a:lumMod val="50000"/>
                  </a:schemeClr>
                </a:solidFill>
                <a:latin typeface="微软雅黑" pitchFamily="34" charset="-122"/>
                <a:ea typeface="微软雅黑" pitchFamily="34" charset="-122"/>
              </a:rPr>
              <a:t>在</a:t>
            </a:r>
            <a:r>
              <a:rPr lang="en-US" altLang="ja-JP" sz="2000" dirty="0">
                <a:solidFill>
                  <a:schemeClr val="bg1">
                    <a:lumMod val="50000"/>
                  </a:schemeClr>
                </a:solidFill>
                <a:latin typeface="微软雅黑" pitchFamily="34" charset="-122"/>
                <a:ea typeface="微软雅黑" pitchFamily="34" charset="-122"/>
              </a:rPr>
              <a:t>JDK5</a:t>
            </a:r>
            <a:r>
              <a:rPr lang="ja-JP" altLang="en-US" sz="2000">
                <a:solidFill>
                  <a:schemeClr val="bg1">
                    <a:lumMod val="50000"/>
                  </a:schemeClr>
                </a:solidFill>
                <a:latin typeface="微软雅黑" pitchFamily="34" charset="-122"/>
                <a:ea typeface="微软雅黑" pitchFamily="34" charset="-122"/>
              </a:rPr>
              <a:t>推出的第一款真正意义上的并发（</a:t>
            </a:r>
            <a:r>
              <a:rPr lang="en-US" altLang="ja-JP" sz="2000" dirty="0">
                <a:solidFill>
                  <a:schemeClr val="bg1">
                    <a:lumMod val="50000"/>
                  </a:schemeClr>
                </a:solidFill>
                <a:latin typeface="微软雅黑" pitchFamily="34" charset="-122"/>
                <a:ea typeface="微软雅黑" pitchFamily="34" charset="-122"/>
              </a:rPr>
              <a:t>Concurrent</a:t>
            </a:r>
            <a:r>
              <a:rPr lang="ja-JP" altLang="en-US" sz="2000">
                <a:solidFill>
                  <a:schemeClr val="bg1">
                    <a:lumMod val="50000"/>
                  </a:schemeClr>
                </a:solidFill>
                <a:latin typeface="微软雅黑" pitchFamily="34" charset="-122"/>
                <a:ea typeface="微软雅黑" pitchFamily="34" charset="-122"/>
              </a:rPr>
              <a:t>）收集器，第一次实现了让垃圾收集线程与用户线程（基本上）同时工作</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CMS</a:t>
            </a:r>
            <a:r>
              <a:rPr lang="ja-JP" altLang="en-US" sz="2000">
                <a:solidFill>
                  <a:schemeClr val="bg1">
                    <a:lumMod val="50000"/>
                  </a:schemeClr>
                </a:solidFill>
                <a:latin typeface="微软雅黑" pitchFamily="34" charset="-122"/>
                <a:ea typeface="微软雅黑" pitchFamily="34" charset="-122"/>
              </a:rPr>
              <a:t>（</a:t>
            </a:r>
            <a:r>
              <a:rPr lang="en-US" altLang="ja-JP" sz="2000" dirty="0">
                <a:solidFill>
                  <a:schemeClr val="bg1">
                    <a:lumMod val="50000"/>
                  </a:schemeClr>
                </a:solidFill>
                <a:latin typeface="微软雅黑" pitchFamily="34" charset="-122"/>
                <a:ea typeface="微软雅黑" pitchFamily="34" charset="-122"/>
              </a:rPr>
              <a:t>Concurrent Mark Sweep</a:t>
            </a:r>
            <a:r>
              <a:rPr lang="ja-JP" altLang="en-US" sz="2000">
                <a:solidFill>
                  <a:schemeClr val="bg1">
                    <a:lumMod val="50000"/>
                  </a:schemeClr>
                </a:solidFill>
                <a:latin typeface="微软雅黑" pitchFamily="34" charset="-122"/>
                <a:ea typeface="微软雅黑" pitchFamily="34" charset="-122"/>
              </a:rPr>
              <a:t>）收集器是一种以获取最短回收停顿时间为目标的收集器</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目前很大一部分的</a:t>
            </a:r>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应用都集中在互联网站或</a:t>
            </a:r>
            <a:r>
              <a:rPr lang="en-US" altLang="ja-JP" sz="2000" dirty="0">
                <a:solidFill>
                  <a:schemeClr val="bg1">
                    <a:lumMod val="50000"/>
                  </a:schemeClr>
                </a:solidFill>
                <a:latin typeface="微软雅黑" pitchFamily="34" charset="-122"/>
                <a:ea typeface="微软雅黑" pitchFamily="34" charset="-122"/>
              </a:rPr>
              <a:t>B/S</a:t>
            </a:r>
            <a:r>
              <a:rPr lang="ja-JP" altLang="en-US" sz="2000">
                <a:solidFill>
                  <a:schemeClr val="bg1">
                    <a:lumMod val="50000"/>
                  </a:schemeClr>
                </a:solidFill>
                <a:latin typeface="微软雅黑" pitchFamily="34" charset="-122"/>
                <a:ea typeface="微软雅黑" pitchFamily="34" charset="-122"/>
              </a:rPr>
              <a:t>系统的服务端上，这类应用尤其重视服务的响应速度，希望系统停顿时间最短，以给用户带来较好的体验</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315608064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CMS</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13234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初始标记：只标记根节点直接关联的引用对象，需要暂停用户线程（时间短）</a:t>
            </a: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并发标记：标记其他引用对象，可以跟用户线程并发同时执行</a:t>
            </a: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重新标记：暂停用户线程，对并发标记期间新增加的引用关系变化再次标记（时间短）</a:t>
            </a: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并发清除：跟用户线程并发进行</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pic>
        <p:nvPicPr>
          <p:cNvPr id="9218" name="Picture 2">
            <a:extLst>
              <a:ext uri="{FF2B5EF4-FFF2-40B4-BE49-F238E27FC236}">
                <a16:creationId xmlns:a16="http://schemas.microsoft.com/office/drawing/2014/main" id="{6227444B-9F4F-8942-B905-A7C174A91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99" y="2607857"/>
            <a:ext cx="9192344" cy="360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505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CMS</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5545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跟用户线程竞争资源</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在并发清除垃圾阶段，由于用户线程还在执行，要预留一定的空间给用户线程进行使用，所以收集器一定不能在老年代已经占用</a:t>
            </a:r>
            <a:r>
              <a:rPr lang="en-US" altLang="ja-JP" sz="2000" dirty="0">
                <a:solidFill>
                  <a:schemeClr val="bg1">
                    <a:lumMod val="50000"/>
                  </a:schemeClr>
                </a:solidFill>
                <a:latin typeface="微软雅黑" pitchFamily="34" charset="-122"/>
                <a:ea typeface="微软雅黑" pitchFamily="34" charset="-122"/>
              </a:rPr>
              <a:t>100%</a:t>
            </a:r>
            <a:r>
              <a:rPr lang="ja-JP" altLang="en-US" sz="2000">
                <a:solidFill>
                  <a:schemeClr val="bg1">
                    <a:lumMod val="50000"/>
                  </a:schemeClr>
                </a:solidFill>
                <a:latin typeface="微软雅黑" pitchFamily="34" charset="-122"/>
                <a:ea typeface="微软雅黑" pitchFamily="34" charset="-122"/>
              </a:rPr>
              <a:t>的情况下再进行垃圾收集</a:t>
            </a:r>
            <a:br>
              <a:rPr lang="ja-JP" altLang="en-US" sz="2000">
                <a:solidFill>
                  <a:schemeClr val="bg1">
                    <a:lumMod val="50000"/>
                  </a:schemeClr>
                </a:solidFill>
                <a:latin typeface="微软雅黑" pitchFamily="34" charset="-122"/>
                <a:ea typeface="微软雅黑" pitchFamily="34" charset="-122"/>
              </a:rPr>
            </a:b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因为这个垃圾回收器是使用的标记</a:t>
            </a:r>
            <a:r>
              <a:rPr lang="en-US" altLang="ja-JP"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清除算法，所以会产生大量的内存碎片</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8046712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CMS</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37856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使用</a:t>
            </a:r>
            <a:r>
              <a:rPr lang="en-US" altLang="ja-JP" sz="2000" dirty="0">
                <a:solidFill>
                  <a:schemeClr val="bg1">
                    <a:lumMod val="50000"/>
                  </a:schemeClr>
                </a:solidFill>
                <a:latin typeface="微软雅黑" pitchFamily="34" charset="-122"/>
                <a:ea typeface="微软雅黑" pitchFamily="34" charset="-122"/>
              </a:rPr>
              <a:t>-</a:t>
            </a:r>
            <a:r>
              <a:rPr lang="en-US" altLang="ja-JP" sz="2000" dirty="0" err="1">
                <a:solidFill>
                  <a:schemeClr val="bg1">
                    <a:lumMod val="50000"/>
                  </a:schemeClr>
                </a:solidFill>
                <a:latin typeface="微软雅黑" pitchFamily="34" charset="-122"/>
                <a:ea typeface="微软雅黑" pitchFamily="34" charset="-122"/>
              </a:rPr>
              <a:t>XX:CMSInitiatingOccupancyFraction</a:t>
            </a:r>
            <a:r>
              <a:rPr lang="ja-JP" altLang="en-US" sz="2000">
                <a:solidFill>
                  <a:schemeClr val="bg1">
                    <a:lumMod val="50000"/>
                  </a:schemeClr>
                </a:solidFill>
                <a:latin typeface="微软雅黑" pitchFamily="34" charset="-122"/>
                <a:ea typeface="微软雅黑" pitchFamily="34" charset="-122"/>
              </a:rPr>
              <a:t>来指定老年代到达多少的时候触发垃圾回收，</a:t>
            </a:r>
            <a:r>
              <a:rPr lang="en-US" altLang="ja-JP" sz="2000" dirty="0">
                <a:solidFill>
                  <a:schemeClr val="bg1">
                    <a:lumMod val="50000"/>
                  </a:schemeClr>
                </a:solidFill>
                <a:latin typeface="微软雅黑" pitchFamily="34" charset="-122"/>
                <a:ea typeface="微软雅黑" pitchFamily="34" charset="-122"/>
              </a:rPr>
              <a:t>JDK6</a:t>
            </a:r>
            <a:r>
              <a:rPr lang="ja-JP" altLang="en-US" sz="2000">
                <a:solidFill>
                  <a:schemeClr val="bg1">
                    <a:lumMod val="50000"/>
                  </a:schemeClr>
                </a:solidFill>
                <a:latin typeface="微软雅黑" pitchFamily="34" charset="-122"/>
                <a:ea typeface="微软雅黑" pitchFamily="34" charset="-122"/>
              </a:rPr>
              <a:t>之后默认为</a:t>
            </a:r>
            <a:r>
              <a:rPr lang="en-US" altLang="ja-JP" sz="2000" dirty="0">
                <a:solidFill>
                  <a:schemeClr val="bg1">
                    <a:lumMod val="50000"/>
                  </a:schemeClr>
                </a:solidFill>
                <a:latin typeface="微软雅黑" pitchFamily="34" charset="-122"/>
                <a:ea typeface="微软雅黑" pitchFamily="34" charset="-122"/>
              </a:rPr>
              <a:t>92</a:t>
            </a:r>
            <a:r>
              <a:rPr lang="ja-JP" altLang="en-US" sz="2000">
                <a:solidFill>
                  <a:schemeClr val="bg1">
                    <a:lumMod val="50000"/>
                  </a:schemeClr>
                </a:solidFill>
                <a:latin typeface="微软雅黑" pitchFamily="34" charset="-122"/>
                <a:ea typeface="微软雅黑" pitchFamily="34" charset="-122"/>
              </a:rPr>
              <a:t>，就是在老年代的空间已经占用</a:t>
            </a:r>
            <a:r>
              <a:rPr lang="en-US" altLang="ja-JP" sz="2000" dirty="0">
                <a:solidFill>
                  <a:schemeClr val="bg1">
                    <a:lumMod val="50000"/>
                  </a:schemeClr>
                </a:solidFill>
                <a:latin typeface="微软雅黑" pitchFamily="34" charset="-122"/>
                <a:ea typeface="微软雅黑" pitchFamily="34" charset="-122"/>
              </a:rPr>
              <a:t>9</a:t>
            </a:r>
            <a:r>
              <a:rPr lang="en-US" altLang="zh-CN" sz="2000" dirty="0">
                <a:solidFill>
                  <a:schemeClr val="bg1">
                    <a:lumMod val="50000"/>
                  </a:schemeClr>
                </a:solidFill>
                <a:latin typeface="微软雅黑" pitchFamily="34" charset="-122"/>
                <a:ea typeface="微软雅黑" pitchFamily="34" charset="-122"/>
              </a:rPr>
              <a:t>2</a:t>
            </a:r>
            <a:r>
              <a:rPr lang="en-US" altLang="ja-JP"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的时候，就会触发一次垃圾回收</a:t>
            </a:r>
            <a:br>
              <a:rPr lang="ja-JP" altLang="en-US" sz="2000">
                <a:solidFill>
                  <a:schemeClr val="bg1">
                    <a:lumMod val="50000"/>
                  </a:schemeClr>
                </a:solidFill>
                <a:latin typeface="微软雅黑" pitchFamily="34" charset="-122"/>
                <a:ea typeface="微软雅黑" pitchFamily="34" charset="-122"/>
              </a:rPr>
            </a:b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这个值如果设置的太高</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就会出现并发清理的时候，用户线程并发执行没有足够的空间分配对象而造成内存分配失败的情况发生</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如果发生分配失败，则会出现</a:t>
            </a:r>
            <a:r>
              <a:rPr lang="en-US" altLang="ja-JP" sz="2000" dirty="0">
                <a:solidFill>
                  <a:schemeClr val="bg1">
                    <a:lumMod val="50000"/>
                  </a:schemeClr>
                </a:solidFill>
                <a:latin typeface="微软雅黑" pitchFamily="34" charset="-122"/>
                <a:ea typeface="微软雅黑" pitchFamily="34" charset="-122"/>
              </a:rPr>
              <a:t>Concurrent Model Failure</a:t>
            </a:r>
            <a:r>
              <a:rPr lang="ja-JP" altLang="en-US" sz="2000">
                <a:solidFill>
                  <a:schemeClr val="bg1">
                    <a:lumMod val="50000"/>
                  </a:schemeClr>
                </a:solidFill>
                <a:latin typeface="微软雅黑" pitchFamily="34" charset="-122"/>
                <a:ea typeface="微软雅黑" pitchFamily="34" charset="-122"/>
              </a:rPr>
              <a:t>，那么老年代收集器就会自动转换使用</a:t>
            </a:r>
            <a:r>
              <a:rPr lang="en-US" altLang="ja-JP" sz="2000" dirty="0" err="1">
                <a:solidFill>
                  <a:schemeClr val="bg1">
                    <a:lumMod val="50000"/>
                  </a:schemeClr>
                </a:solidFill>
                <a:latin typeface="微软雅黑" pitchFamily="34" charset="-122"/>
                <a:ea typeface="微软雅黑" pitchFamily="34" charset="-122"/>
              </a:rPr>
              <a:t>serialOld</a:t>
            </a:r>
            <a:r>
              <a:rPr lang="ja-JP" altLang="en-US" sz="2000">
                <a:solidFill>
                  <a:schemeClr val="bg1">
                    <a:lumMod val="50000"/>
                  </a:schemeClr>
                </a:solidFill>
                <a:latin typeface="微软雅黑" pitchFamily="34" charset="-122"/>
                <a:ea typeface="微软雅黑" pitchFamily="34" charset="-122"/>
              </a:rPr>
              <a:t>收集器进行回收，从而导致用户线程的停顿时间变长，所以这个值设置的合理很重要</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9054658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CN" sz="2800">
                <a:solidFill>
                  <a:schemeClr val="bg1">
                    <a:lumMod val="50000"/>
                  </a:schemeClr>
                </a:solidFill>
                <a:latin typeface="微软雅黑" pitchFamily="34" charset="-122"/>
                <a:ea typeface="微软雅黑" pitchFamily="34" charset="-122"/>
              </a:rPr>
              <a:t>新一代</a:t>
            </a:r>
            <a:r>
              <a:rPr lang="ja-JP" altLang="en-US" sz="2800">
                <a:solidFill>
                  <a:schemeClr val="bg1">
                    <a:lumMod val="50000"/>
                  </a:schemeClr>
                </a:solidFill>
                <a:latin typeface="微软雅黑" pitchFamily="34" charset="-122"/>
                <a:ea typeface="微软雅黑" pitchFamily="34" charset="-122"/>
              </a:rPr>
              <a:t>垃圾回收器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CN" altLang="ja-JP" sz="2000" dirty="0">
                <a:solidFill>
                  <a:schemeClr val="bg1">
                    <a:lumMod val="50000"/>
                  </a:schemeClr>
                </a:solidFill>
                <a:latin typeface="微软雅黑" pitchFamily="34" charset="-122"/>
                <a:ea typeface="微软雅黑" pitchFamily="34" charset="-122"/>
              </a:rPr>
              <a:t>G1</a:t>
            </a:r>
            <a:endParaRPr lang="ja-JP" altLang="en-US" sz="200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203730166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G</a:t>
            </a:r>
            <a:r>
              <a:rPr lang="en-US" altLang="zh-CN" sz="2800" dirty="0">
                <a:solidFill>
                  <a:schemeClr val="bg1">
                    <a:lumMod val="50000"/>
                  </a:schemeClr>
                </a:solidFill>
                <a:latin typeface="微软雅黑" pitchFamily="34" charset="-122"/>
                <a:ea typeface="微软雅黑" pitchFamily="34" charset="-122"/>
              </a:rPr>
              <a:t>1</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163121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空间整合：</a:t>
            </a:r>
            <a:r>
              <a:rPr lang="en-US" altLang="ja-JP" sz="2000" dirty="0">
                <a:solidFill>
                  <a:schemeClr val="bg1">
                    <a:lumMod val="50000"/>
                  </a:schemeClr>
                </a:solidFill>
                <a:latin typeface="微软雅黑" pitchFamily="34" charset="-122"/>
                <a:ea typeface="微软雅黑" pitchFamily="34" charset="-122"/>
              </a:rPr>
              <a:t>G1</a:t>
            </a:r>
            <a:r>
              <a:rPr lang="ja-JP" altLang="en-US" sz="2000">
                <a:solidFill>
                  <a:schemeClr val="bg1">
                    <a:lumMod val="50000"/>
                  </a:schemeClr>
                </a:solidFill>
                <a:latin typeface="微软雅黑" pitchFamily="34" charset="-122"/>
                <a:ea typeface="微软雅黑" pitchFamily="34" charset="-122"/>
              </a:rPr>
              <a:t>收集器采用标记</a:t>
            </a:r>
            <a:r>
              <a:rPr lang="en-US" altLang="ja-JP"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整理算法，不会产生内存空间碎片</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它将整个</a:t>
            </a:r>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堆划分为多个大小相等的独立区域（</a:t>
            </a:r>
            <a:r>
              <a:rPr lang="en-US" altLang="ja-JP" sz="2000" dirty="0">
                <a:solidFill>
                  <a:schemeClr val="bg1">
                    <a:lumMod val="50000"/>
                  </a:schemeClr>
                </a:solidFill>
                <a:latin typeface="微软雅黑" pitchFamily="34" charset="-122"/>
                <a:ea typeface="微软雅黑" pitchFamily="34" charset="-122"/>
              </a:rPr>
              <a:t>Region</a:t>
            </a:r>
            <a:r>
              <a:rPr lang="ja-JP" altLang="en-US" sz="2000">
                <a:solidFill>
                  <a:schemeClr val="bg1">
                    <a:lumMod val="50000"/>
                  </a:schemeClr>
                </a:solidFill>
                <a:latin typeface="微软雅黑" pitchFamily="34" charset="-122"/>
                <a:ea typeface="微软雅黑" pitchFamily="34" charset="-122"/>
              </a:rPr>
              <a:t>），虽然还保留有新生代和老年代的概念，但新生代和老年代不再是物理隔阂了，它们都是一部分可以不连续</a:t>
            </a:r>
            <a:r>
              <a:rPr lang="en-US" altLang="ja-JP" sz="2000" dirty="0">
                <a:solidFill>
                  <a:schemeClr val="bg1">
                    <a:lumMod val="50000"/>
                  </a:schemeClr>
                </a:solidFill>
                <a:latin typeface="微软雅黑" pitchFamily="34" charset="-122"/>
                <a:ea typeface="微软雅黑" pitchFamily="34" charset="-122"/>
              </a:rPr>
              <a:t>Region</a:t>
            </a:r>
            <a:r>
              <a:rPr lang="ja-JP" altLang="en-US" sz="2000">
                <a:solidFill>
                  <a:schemeClr val="bg1">
                    <a:lumMod val="50000"/>
                  </a:schemeClr>
                </a:solidFill>
                <a:latin typeface="微软雅黑" pitchFamily="34" charset="-122"/>
                <a:ea typeface="微软雅黑" pitchFamily="34" charset="-122"/>
              </a:rPr>
              <a:t>的集合</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pic>
        <p:nvPicPr>
          <p:cNvPr id="14338" name="Picture 2">
            <a:extLst>
              <a:ext uri="{FF2B5EF4-FFF2-40B4-BE49-F238E27FC236}">
                <a16:creationId xmlns:a16="http://schemas.microsoft.com/office/drawing/2014/main" id="{C0A242C8-34D7-7349-BF18-30F9622DD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830" y="3140968"/>
            <a:ext cx="76454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5451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默认垃圾回收器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2467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ja-JP" sz="2000" dirty="0">
                <a:solidFill>
                  <a:schemeClr val="bg1">
                    <a:lumMod val="50000"/>
                  </a:schemeClr>
                </a:solidFill>
                <a:latin typeface="微软雅黑" pitchFamily="34" charset="-122"/>
                <a:ea typeface="微软雅黑" pitchFamily="34" charset="-122"/>
              </a:rPr>
              <a:t>java -XX:+</a:t>
            </a:r>
            <a:r>
              <a:rPr lang="en-US" altLang="ja-JP" sz="2000" dirty="0" err="1">
                <a:solidFill>
                  <a:schemeClr val="bg1">
                    <a:lumMod val="50000"/>
                  </a:schemeClr>
                </a:solidFill>
                <a:latin typeface="微软雅黑" pitchFamily="34" charset="-122"/>
                <a:ea typeface="微软雅黑" pitchFamily="34" charset="-122"/>
              </a:rPr>
              <a:t>PrintCommandLineFlags</a:t>
            </a:r>
            <a:r>
              <a:rPr lang="en-US" altLang="ja-JP" sz="2000" dirty="0">
                <a:solidFill>
                  <a:schemeClr val="bg1">
                    <a:lumMod val="50000"/>
                  </a:schemeClr>
                </a:solidFill>
                <a:latin typeface="微软雅黑" pitchFamily="34" charset="-122"/>
                <a:ea typeface="微软雅黑" pitchFamily="34" charset="-122"/>
              </a:rPr>
              <a:t> -version</a:t>
            </a:r>
          </a:p>
          <a:p>
            <a:endParaRPr lang="en-US" altLang="ja-JP" sz="2000" dirty="0">
              <a:solidFill>
                <a:schemeClr val="bg1">
                  <a:lumMod val="50000"/>
                </a:schemeClr>
              </a:solidFill>
              <a:latin typeface="微软雅黑" pitchFamily="34" charset="-122"/>
              <a:ea typeface="微软雅黑" pitchFamily="34" charset="-122"/>
            </a:endParaRPr>
          </a:p>
          <a:p>
            <a:endParaRPr lang="en-US" altLang="ja-JP" sz="2000" dirty="0">
              <a:solidFill>
                <a:schemeClr val="bg1">
                  <a:lumMod val="50000"/>
                </a:schemeClr>
              </a:solidFill>
              <a:latin typeface="微软雅黑" pitchFamily="34" charset="-122"/>
              <a:ea typeface="微软雅黑" pitchFamily="34" charset="-122"/>
            </a:endParaRPr>
          </a:p>
          <a:p>
            <a:r>
              <a:rPr lang="en-US" altLang="ja-JP" sz="2000" dirty="0">
                <a:solidFill>
                  <a:schemeClr val="bg1">
                    <a:lumMod val="50000"/>
                  </a:schemeClr>
                </a:solidFill>
                <a:latin typeface="微软雅黑" pitchFamily="34" charset="-122"/>
                <a:ea typeface="微软雅黑" pitchFamily="34" charset="-122"/>
              </a:rPr>
              <a:t>JDK8</a:t>
            </a:r>
            <a:r>
              <a:rPr lang="ja-JP" altLang="en-US" sz="2000">
                <a:solidFill>
                  <a:schemeClr val="bg1">
                    <a:lumMod val="50000"/>
                  </a:schemeClr>
                </a:solidFill>
                <a:latin typeface="微软雅黑" pitchFamily="34" charset="-122"/>
                <a:ea typeface="微软雅黑" pitchFamily="34" charset="-122"/>
              </a:rPr>
              <a:t>中，显示为</a:t>
            </a:r>
            <a:r>
              <a:rPr lang="en-US" altLang="ja-JP" sz="2000" dirty="0" err="1">
                <a:solidFill>
                  <a:schemeClr val="bg1">
                    <a:lumMod val="50000"/>
                  </a:schemeClr>
                </a:solidFill>
                <a:latin typeface="微软雅黑" pitchFamily="34" charset="-122"/>
                <a:ea typeface="微软雅黑" pitchFamily="34" charset="-122"/>
              </a:rPr>
              <a:t>UseParallelGC</a:t>
            </a:r>
            <a:r>
              <a:rPr lang="en-US" altLang="ja-JP" sz="2000" dirty="0">
                <a:solidFill>
                  <a:schemeClr val="bg1">
                    <a:lumMod val="50000"/>
                  </a:schemeClr>
                </a:solidFill>
                <a:latin typeface="微软雅黑" pitchFamily="34" charset="-122"/>
                <a:ea typeface="微软雅黑" pitchFamily="34" charset="-122"/>
              </a:rPr>
              <a:t> </a:t>
            </a:r>
            <a:r>
              <a:rPr lang="zh-CN" altLang="en-US" sz="2000" dirty="0">
                <a:solidFill>
                  <a:schemeClr val="bg1">
                    <a:lumMod val="50000"/>
                  </a:schemeClr>
                </a:solidFill>
                <a:latin typeface="微软雅黑" pitchFamily="34" charset="-122"/>
                <a:ea typeface="微软雅黑" pitchFamily="34" charset="-122"/>
              </a:rPr>
              <a:t>： 即 </a:t>
            </a:r>
            <a:r>
              <a:rPr lang="en-US" altLang="zh-CN" sz="2000" dirty="0">
                <a:solidFill>
                  <a:schemeClr val="bg1">
                    <a:lumMod val="50000"/>
                  </a:schemeClr>
                </a:solidFill>
                <a:latin typeface="微软雅黑" pitchFamily="34" charset="-122"/>
                <a:ea typeface="微软雅黑" pitchFamily="34" charset="-122"/>
              </a:rPr>
              <a:t>Parallel Scavenge + Serial Old</a:t>
            </a:r>
          </a:p>
          <a:p>
            <a:endParaRPr lang="en-US" altLang="ja-JP" sz="2000" dirty="0">
              <a:solidFill>
                <a:schemeClr val="bg1">
                  <a:lumMod val="50000"/>
                </a:schemeClr>
              </a:solidFill>
              <a:latin typeface="微软雅黑" pitchFamily="34" charset="-122"/>
              <a:ea typeface="微软雅黑" pitchFamily="34" charset="-122"/>
            </a:endParaRPr>
          </a:p>
          <a:p>
            <a:endParaRPr lang="en-US" altLang="ja-JP" sz="2000" dirty="0">
              <a:solidFill>
                <a:schemeClr val="bg1">
                  <a:lumMod val="50000"/>
                </a:schemeClr>
              </a:solidFill>
              <a:latin typeface="微软雅黑" pitchFamily="34" charset="-122"/>
              <a:ea typeface="微软雅黑" pitchFamily="34" charset="-122"/>
            </a:endParaRPr>
          </a:p>
          <a:p>
            <a:r>
              <a:rPr lang="ja-JP" altLang="en-US" sz="2000">
                <a:solidFill>
                  <a:schemeClr val="bg1">
                    <a:lumMod val="50000"/>
                  </a:schemeClr>
                </a:solidFill>
                <a:latin typeface="微软雅黑" pitchFamily="34" charset="-122"/>
                <a:ea typeface="微软雅黑" pitchFamily="34" charset="-122"/>
              </a:rPr>
              <a:t>从</a:t>
            </a:r>
            <a:r>
              <a:rPr lang="en-US" altLang="ja-JP" sz="2000" dirty="0">
                <a:solidFill>
                  <a:schemeClr val="bg1">
                    <a:lumMod val="50000"/>
                  </a:schemeClr>
                </a:solidFill>
                <a:latin typeface="微软雅黑" pitchFamily="34" charset="-122"/>
                <a:ea typeface="微软雅黑" pitchFamily="34" charset="-122"/>
              </a:rPr>
              <a:t>JDK</a:t>
            </a:r>
            <a:r>
              <a:rPr lang="en-US" altLang="zh-CN" sz="2000" dirty="0">
                <a:solidFill>
                  <a:schemeClr val="bg1">
                    <a:lumMod val="50000"/>
                  </a:schemeClr>
                </a:solidFill>
                <a:latin typeface="微软雅黑" pitchFamily="34" charset="-122"/>
                <a:ea typeface="微软雅黑" pitchFamily="34" charset="-122"/>
              </a:rPr>
              <a:t>9</a:t>
            </a:r>
            <a:r>
              <a:rPr lang="ja-JP" altLang="en-US" sz="2000">
                <a:solidFill>
                  <a:schemeClr val="bg1">
                    <a:lumMod val="50000"/>
                  </a:schemeClr>
                </a:solidFill>
                <a:latin typeface="微软雅黑" pitchFamily="34" charset="-122"/>
                <a:ea typeface="微软雅黑" pitchFamily="34" charset="-122"/>
              </a:rPr>
              <a:t>开始</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默认使用</a:t>
            </a:r>
            <a:r>
              <a:rPr lang="en-US" altLang="ja-JP" sz="2000" dirty="0">
                <a:solidFill>
                  <a:schemeClr val="bg1">
                    <a:lumMod val="50000"/>
                  </a:schemeClr>
                </a:solidFill>
                <a:latin typeface="微软雅黑" pitchFamily="34" charset="-122"/>
                <a:ea typeface="微软雅黑" pitchFamily="34" charset="-122"/>
              </a:rPr>
              <a:t>G</a:t>
            </a:r>
            <a:r>
              <a:rPr lang="en-US" altLang="zh-CN" sz="2000" dirty="0">
                <a:solidFill>
                  <a:schemeClr val="bg1">
                    <a:lumMod val="50000"/>
                  </a:schemeClr>
                </a:solidFill>
                <a:latin typeface="微软雅黑" pitchFamily="34" charset="-122"/>
                <a:ea typeface="微软雅黑" pitchFamily="34" charset="-122"/>
              </a:rPr>
              <a:t>1</a:t>
            </a:r>
            <a:endParaRPr lang="en-US" altLang="ja-JP" sz="2000" dirty="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7206691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17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总览</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70788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发展至今，已经推出了好几代垃圾收集器，包括</a:t>
            </a:r>
            <a:r>
              <a:rPr lang="en-US" altLang="ja-JP" sz="2000" dirty="0">
                <a:solidFill>
                  <a:schemeClr val="bg1">
                    <a:lumMod val="50000"/>
                  </a:schemeClr>
                </a:solidFill>
                <a:latin typeface="微软雅黑" pitchFamily="34" charset="-122"/>
                <a:ea typeface="微软雅黑" pitchFamily="34" charset="-122"/>
              </a:rPr>
              <a:t>Serial</a:t>
            </a:r>
            <a:r>
              <a:rPr lang="ja-JP" altLang="en-US" sz="2000">
                <a:solidFill>
                  <a:schemeClr val="bg1">
                    <a:lumMod val="50000"/>
                  </a:schemeClr>
                </a:solidFill>
                <a:latin typeface="微软雅黑" pitchFamily="34" charset="-122"/>
                <a:ea typeface="微软雅黑" pitchFamily="34" charset="-122"/>
              </a:rPr>
              <a:t>、</a:t>
            </a:r>
            <a:r>
              <a:rPr lang="en-US" altLang="ja-JP" sz="2000" dirty="0" err="1">
                <a:solidFill>
                  <a:schemeClr val="bg1">
                    <a:lumMod val="50000"/>
                  </a:schemeClr>
                </a:solidFill>
                <a:latin typeface="微软雅黑" pitchFamily="34" charset="-122"/>
                <a:ea typeface="微软雅黑" pitchFamily="34" charset="-122"/>
              </a:rPr>
              <a:t>ParNew</a:t>
            </a:r>
            <a:r>
              <a:rPr lang="ja-JP" altLang="en-US" sz="2000">
                <a:solidFill>
                  <a:schemeClr val="bg1">
                    <a:lumMod val="50000"/>
                  </a:schemeClr>
                </a:solidFill>
                <a:latin typeface="微软雅黑" pitchFamily="34" charset="-122"/>
                <a:ea typeface="微软雅黑" pitchFamily="34" charset="-122"/>
              </a:rPr>
              <a:t>、</a:t>
            </a:r>
            <a:r>
              <a:rPr lang="en-US" altLang="ja-JP" sz="2000" dirty="0">
                <a:solidFill>
                  <a:schemeClr val="bg1">
                    <a:lumMod val="50000"/>
                  </a:schemeClr>
                </a:solidFill>
                <a:latin typeface="微软雅黑" pitchFamily="34" charset="-122"/>
                <a:ea typeface="微软雅黑" pitchFamily="34" charset="-122"/>
              </a:rPr>
              <a:t>Parallel</a:t>
            </a:r>
            <a:r>
              <a:rPr lang="ja-JP" altLang="en-US" sz="2000">
                <a:solidFill>
                  <a:schemeClr val="bg1">
                    <a:lumMod val="50000"/>
                  </a:schemeClr>
                </a:solidFill>
                <a:latin typeface="微软雅黑" pitchFamily="34" charset="-122"/>
                <a:ea typeface="微软雅黑" pitchFamily="34" charset="-122"/>
              </a:rPr>
              <a:t>、</a:t>
            </a:r>
            <a:r>
              <a:rPr lang="en-US" altLang="ja-JP" sz="2000" dirty="0">
                <a:solidFill>
                  <a:schemeClr val="bg1">
                    <a:lumMod val="50000"/>
                  </a:schemeClr>
                </a:solidFill>
                <a:latin typeface="微软雅黑" pitchFamily="34" charset="-122"/>
                <a:ea typeface="微软雅黑" pitchFamily="34" charset="-122"/>
              </a:rPr>
              <a:t>CMS</a:t>
            </a:r>
            <a:r>
              <a:rPr lang="ja-JP" altLang="en-US" sz="2000">
                <a:solidFill>
                  <a:schemeClr val="bg1">
                    <a:lumMod val="50000"/>
                  </a:schemeClr>
                </a:solidFill>
                <a:latin typeface="微软雅黑" pitchFamily="34" charset="-122"/>
                <a:ea typeface="微软雅黑" pitchFamily="34" charset="-122"/>
              </a:rPr>
              <a:t>、</a:t>
            </a:r>
            <a:r>
              <a:rPr lang="en-US" altLang="ja-JP" sz="2000" dirty="0">
                <a:solidFill>
                  <a:schemeClr val="bg1">
                    <a:lumMod val="50000"/>
                  </a:schemeClr>
                </a:solidFill>
                <a:latin typeface="微软雅黑" pitchFamily="34" charset="-122"/>
                <a:ea typeface="微软雅黑" pitchFamily="34" charset="-122"/>
              </a:rPr>
              <a:t>G1</a:t>
            </a:r>
            <a:r>
              <a:rPr lang="ja-JP" altLang="en-US" sz="2000">
                <a:solidFill>
                  <a:schemeClr val="bg1">
                    <a:lumMod val="50000"/>
                  </a:schemeClr>
                </a:solidFill>
                <a:latin typeface="微软雅黑" pitchFamily="34" charset="-122"/>
                <a:ea typeface="微软雅黑" pitchFamily="34" charset="-122"/>
              </a:rPr>
              <a:t>以及</a:t>
            </a:r>
            <a:r>
              <a:rPr lang="en-US" altLang="ja-JP" sz="2000" dirty="0">
                <a:solidFill>
                  <a:schemeClr val="bg1">
                    <a:lumMod val="50000"/>
                  </a:schemeClr>
                </a:solidFill>
                <a:latin typeface="微软雅黑" pitchFamily="34" charset="-122"/>
                <a:ea typeface="微软雅黑" pitchFamily="34" charset="-122"/>
              </a:rPr>
              <a:t>Java11</a:t>
            </a:r>
            <a:r>
              <a:rPr lang="ja-JP" altLang="en-US" sz="2000">
                <a:solidFill>
                  <a:schemeClr val="bg1">
                    <a:lumMod val="50000"/>
                  </a:schemeClr>
                </a:solidFill>
                <a:latin typeface="微软雅黑" pitchFamily="34" charset="-122"/>
                <a:ea typeface="微软雅黑" pitchFamily="34" charset="-122"/>
              </a:rPr>
              <a:t>中最新的</a:t>
            </a:r>
            <a:r>
              <a:rPr lang="en-US" altLang="ja-JP" sz="2000" dirty="0">
                <a:solidFill>
                  <a:schemeClr val="bg1">
                    <a:lumMod val="50000"/>
                  </a:schemeClr>
                </a:solidFill>
                <a:latin typeface="微软雅黑" pitchFamily="34" charset="-122"/>
                <a:ea typeface="微软雅黑" pitchFamily="34" charset="-122"/>
              </a:rPr>
              <a:t>ZGC</a:t>
            </a:r>
            <a:r>
              <a:rPr lang="ja-JP" altLang="en-US" sz="2000">
                <a:solidFill>
                  <a:schemeClr val="bg1">
                    <a:lumMod val="50000"/>
                  </a:schemeClr>
                </a:solidFill>
                <a:latin typeface="微软雅黑" pitchFamily="34" charset="-122"/>
                <a:ea typeface="微软雅黑" pitchFamily="34" charset="-122"/>
              </a:rPr>
              <a:t>，每一代</a:t>
            </a:r>
            <a:r>
              <a:rPr lang="en-US" altLang="ja-JP" sz="2000" dirty="0">
                <a:solidFill>
                  <a:schemeClr val="bg1">
                    <a:lumMod val="50000"/>
                  </a:schemeClr>
                </a:solidFill>
                <a:latin typeface="微软雅黑" pitchFamily="34" charset="-122"/>
                <a:ea typeface="微软雅黑" pitchFamily="34" charset="-122"/>
              </a:rPr>
              <a:t>GC</a:t>
            </a:r>
            <a:r>
              <a:rPr lang="ja-JP" altLang="en-US" sz="2000">
                <a:solidFill>
                  <a:schemeClr val="bg1">
                    <a:lumMod val="50000"/>
                  </a:schemeClr>
                </a:solidFill>
                <a:latin typeface="微软雅黑" pitchFamily="34" charset="-122"/>
                <a:ea typeface="微软雅黑" pitchFamily="34" charset="-122"/>
              </a:rPr>
              <a:t>都对前一代存在的问题做出了很大的改善</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45305826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新生代</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2467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ja-JP" altLang="en-US" sz="2000">
                <a:solidFill>
                  <a:schemeClr val="bg1">
                    <a:lumMod val="50000"/>
                  </a:schemeClr>
                </a:solidFill>
                <a:latin typeface="微软雅黑" pitchFamily="34" charset="-122"/>
                <a:ea typeface="微软雅黑" pitchFamily="34" charset="-122"/>
              </a:rPr>
              <a:t>新生代使用的垃圾收集器主要有</a:t>
            </a:r>
            <a:r>
              <a:rPr lang="zh-CN" altLang="en-US" sz="2000" dirty="0">
                <a:solidFill>
                  <a:schemeClr val="bg1">
                    <a:lumMod val="50000"/>
                  </a:schemeClr>
                </a:solidFill>
                <a:latin typeface="微软雅黑" pitchFamily="34" charset="-122"/>
                <a:ea typeface="微软雅黑" pitchFamily="34" charset="-122"/>
              </a:rPr>
              <a:t>：</a:t>
            </a:r>
            <a:endParaRPr lang="en-US" altLang="zh-CN" sz="2000" dirty="0">
              <a:solidFill>
                <a:schemeClr val="bg1">
                  <a:lumMod val="50000"/>
                </a:schemeClr>
              </a:solidFill>
              <a:latin typeface="微软雅黑" pitchFamily="34" charset="-122"/>
              <a:ea typeface="微软雅黑" pitchFamily="34" charset="-122"/>
            </a:endParaRPr>
          </a:p>
          <a:p>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sz="2000" dirty="0">
                <a:solidFill>
                  <a:schemeClr val="bg1">
                    <a:lumMod val="50000"/>
                  </a:schemeClr>
                </a:solidFill>
                <a:latin typeface="微软雅黑" pitchFamily="34" charset="-122"/>
                <a:ea typeface="微软雅黑" pitchFamily="34" charset="-122"/>
              </a:rPr>
              <a:t>Serial</a:t>
            </a:r>
            <a:r>
              <a:rPr lang="ja-JP" altLang="en-US" sz="2000">
                <a:solidFill>
                  <a:schemeClr val="bg1">
                    <a:lumMod val="50000"/>
                  </a:schemeClr>
                </a:solidFill>
                <a:latin typeface="微软雅黑" pitchFamily="34" charset="-122"/>
                <a:ea typeface="微软雅黑" pitchFamily="34" charset="-122"/>
              </a:rPr>
              <a:t>收集器</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sz="2000" dirty="0" err="1">
                <a:solidFill>
                  <a:schemeClr val="bg1">
                    <a:lumMod val="50000"/>
                  </a:schemeClr>
                </a:solidFill>
                <a:latin typeface="微软雅黑" pitchFamily="34" charset="-122"/>
                <a:ea typeface="微软雅黑" pitchFamily="34" charset="-122"/>
              </a:rPr>
              <a:t>ParNew</a:t>
            </a:r>
            <a:r>
              <a:rPr lang="ja-JP" altLang="en-US" sz="2000">
                <a:solidFill>
                  <a:schemeClr val="bg1">
                    <a:lumMod val="50000"/>
                  </a:schemeClr>
                </a:solidFill>
                <a:latin typeface="微软雅黑" pitchFamily="34" charset="-122"/>
                <a:ea typeface="微软雅黑" pitchFamily="34" charset="-122"/>
              </a:rPr>
              <a:t>收集器</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Parallel scavenge</a:t>
            </a:r>
            <a:r>
              <a:rPr lang="ja-JP" altLang="en-US" sz="2000">
                <a:solidFill>
                  <a:schemeClr val="bg1">
                    <a:lumMod val="50000"/>
                  </a:schemeClr>
                </a:solidFill>
                <a:latin typeface="微软雅黑" pitchFamily="34" charset="-122"/>
                <a:ea typeface="微软雅黑" pitchFamily="34" charset="-122"/>
              </a:rPr>
              <a:t>收集器</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30790771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Serial</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163121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单线程收集器</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在单核</a:t>
            </a:r>
            <a:r>
              <a:rPr lang="en-US" altLang="ja-JP" sz="2000" dirty="0">
                <a:solidFill>
                  <a:schemeClr val="bg1">
                    <a:lumMod val="50000"/>
                  </a:schemeClr>
                </a:solidFill>
                <a:latin typeface="微软雅黑" pitchFamily="34" charset="-122"/>
                <a:ea typeface="微软雅黑" pitchFamily="34" charset="-122"/>
              </a:rPr>
              <a:t>CPU</a:t>
            </a:r>
            <a:r>
              <a:rPr lang="ja-JP" altLang="en-US" sz="2000">
                <a:solidFill>
                  <a:schemeClr val="bg1">
                    <a:lumMod val="50000"/>
                  </a:schemeClr>
                </a:solidFill>
                <a:latin typeface="微软雅黑" pitchFamily="34" charset="-122"/>
                <a:ea typeface="微软雅黑" pitchFamily="34" charset="-122"/>
              </a:rPr>
              <a:t>架构下，</a:t>
            </a:r>
            <a:r>
              <a:rPr lang="en-US" altLang="ja-JP" sz="2000" dirty="0">
                <a:solidFill>
                  <a:schemeClr val="bg1">
                    <a:lumMod val="50000"/>
                  </a:schemeClr>
                </a:solidFill>
                <a:latin typeface="微软雅黑" pitchFamily="34" charset="-122"/>
                <a:ea typeface="微软雅黑" pitchFamily="34" charset="-122"/>
              </a:rPr>
              <a:t>JDK3</a:t>
            </a:r>
            <a:r>
              <a:rPr lang="ja-JP" altLang="en-US" sz="2000">
                <a:solidFill>
                  <a:schemeClr val="bg1">
                    <a:lumMod val="50000"/>
                  </a:schemeClr>
                </a:solidFill>
                <a:latin typeface="微软雅黑" pitchFamily="34" charset="-122"/>
                <a:ea typeface="微软雅黑" pitchFamily="34" charset="-122"/>
              </a:rPr>
              <a:t>之前新生代的回收器的唯一选择</a:t>
            </a:r>
            <a:r>
              <a:rPr lang="zh-CN" altLang="en-US" sz="2000" dirty="0">
                <a:solidFill>
                  <a:schemeClr val="bg1">
                    <a:lumMod val="50000"/>
                  </a:schemeClr>
                </a:solidFill>
                <a:latin typeface="微软雅黑" pitchFamily="34" charset="-122"/>
                <a:ea typeface="微软雅黑" pitchFamily="34" charset="-122"/>
              </a:rPr>
              <a:t>、</a:t>
            </a:r>
            <a:br>
              <a:rPr lang="ja-JP" altLang="en-US" sz="2000">
                <a:solidFill>
                  <a:schemeClr val="bg1">
                    <a:lumMod val="50000"/>
                  </a:schemeClr>
                </a:solidFill>
                <a:latin typeface="微软雅黑" pitchFamily="34" charset="-122"/>
                <a:ea typeface="微软雅黑" pitchFamily="34" charset="-122"/>
              </a:rPr>
            </a:b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它与应用线程的执行是串行的，也就是说，执行应用线程的时候，不会执行</a:t>
            </a:r>
            <a:r>
              <a:rPr lang="en-US" altLang="ja-JP" sz="2000" dirty="0">
                <a:solidFill>
                  <a:schemeClr val="bg1">
                    <a:lumMod val="50000"/>
                  </a:schemeClr>
                </a:solidFill>
                <a:latin typeface="微软雅黑" pitchFamily="34" charset="-122"/>
                <a:ea typeface="微软雅黑" pitchFamily="34" charset="-122"/>
              </a:rPr>
              <a:t>GC</a:t>
            </a:r>
            <a:r>
              <a:rPr lang="ja-JP" altLang="en-US" sz="2000">
                <a:solidFill>
                  <a:schemeClr val="bg1">
                    <a:lumMod val="50000"/>
                  </a:schemeClr>
                </a:solidFill>
                <a:latin typeface="微软雅黑" pitchFamily="34" charset="-122"/>
                <a:ea typeface="微软雅黑" pitchFamily="34" charset="-122"/>
              </a:rPr>
              <a:t>，执行</a:t>
            </a:r>
            <a:r>
              <a:rPr lang="en-US" altLang="ja-JP" sz="2000" dirty="0">
                <a:solidFill>
                  <a:schemeClr val="bg1">
                    <a:lumMod val="50000"/>
                  </a:schemeClr>
                </a:solidFill>
                <a:latin typeface="微软雅黑" pitchFamily="34" charset="-122"/>
                <a:ea typeface="微软雅黑" pitchFamily="34" charset="-122"/>
              </a:rPr>
              <a:t>GC</a:t>
            </a:r>
            <a:r>
              <a:rPr lang="ja-JP" altLang="en-US" sz="2000">
                <a:solidFill>
                  <a:schemeClr val="bg1">
                    <a:lumMod val="50000"/>
                  </a:schemeClr>
                </a:solidFill>
                <a:latin typeface="微软雅黑" pitchFamily="34" charset="-122"/>
                <a:ea typeface="微软雅黑" pitchFamily="34" charset="-122"/>
              </a:rPr>
              <a:t>的时候，不能执行应用线程</a:t>
            </a:r>
            <a:endParaRPr lang="en-US" altLang="ja-JP" sz="2000" dirty="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pic>
        <p:nvPicPr>
          <p:cNvPr id="1026" name="Picture 2">
            <a:extLst>
              <a:ext uri="{FF2B5EF4-FFF2-40B4-BE49-F238E27FC236}">
                <a16:creationId xmlns:a16="http://schemas.microsoft.com/office/drawing/2014/main" id="{E3C818B6-F98D-7F43-8E89-A2408EE0A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84" y="2764419"/>
            <a:ext cx="9989471" cy="329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2885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Serial</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86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在</a:t>
            </a:r>
            <a:r>
              <a:rPr lang="en-US" altLang="ja-JP" sz="2000" dirty="0">
                <a:solidFill>
                  <a:schemeClr val="bg1">
                    <a:lumMod val="50000"/>
                  </a:schemeClr>
                </a:solidFill>
                <a:latin typeface="微软雅黑" pitchFamily="34" charset="-122"/>
                <a:ea typeface="微软雅黑" pitchFamily="34" charset="-122"/>
              </a:rPr>
              <a:t>CPU</a:t>
            </a:r>
            <a:r>
              <a:rPr lang="ja-JP" altLang="en-US" sz="2000">
                <a:solidFill>
                  <a:schemeClr val="bg1">
                    <a:lumMod val="50000"/>
                  </a:schemeClr>
                </a:solidFill>
                <a:latin typeface="微软雅黑" pitchFamily="34" charset="-122"/>
                <a:ea typeface="微软雅黑" pitchFamily="34" charset="-122"/>
              </a:rPr>
              <a:t>单核架构下，</a:t>
            </a:r>
            <a:r>
              <a:rPr lang="en-US" altLang="ja-JP" sz="2000" dirty="0">
                <a:solidFill>
                  <a:schemeClr val="bg1">
                    <a:lumMod val="50000"/>
                  </a:schemeClr>
                </a:solidFill>
                <a:latin typeface="微软雅黑" pitchFamily="34" charset="-122"/>
                <a:ea typeface="微软雅黑" pitchFamily="34" charset="-122"/>
              </a:rPr>
              <a:t>Serial</a:t>
            </a:r>
            <a:r>
              <a:rPr lang="ja-JP" altLang="en-US" sz="2000">
                <a:solidFill>
                  <a:schemeClr val="bg1">
                    <a:lumMod val="50000"/>
                  </a:schemeClr>
                </a:solidFill>
                <a:latin typeface="微软雅黑" pitchFamily="34" charset="-122"/>
                <a:ea typeface="微软雅黑" pitchFamily="34" charset="-122"/>
              </a:rPr>
              <a:t>串行化收集器情况效果很好，因为采用单个回收线程</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在整个回收过程中没有线程切换的开销</a:t>
            </a: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现在大部分都是多</a:t>
            </a:r>
            <a:r>
              <a:rPr lang="en-US" altLang="ja-JP" sz="2000" dirty="0">
                <a:solidFill>
                  <a:schemeClr val="bg1">
                    <a:lumMod val="50000"/>
                  </a:schemeClr>
                </a:solidFill>
                <a:latin typeface="微软雅黑" pitchFamily="34" charset="-122"/>
                <a:ea typeface="微软雅黑" pitchFamily="34" charset="-122"/>
              </a:rPr>
              <a:t>CPU</a:t>
            </a:r>
            <a:r>
              <a:rPr lang="ja-JP" altLang="en-US" sz="2000">
                <a:solidFill>
                  <a:schemeClr val="bg1">
                    <a:lumMod val="50000"/>
                  </a:schemeClr>
                </a:solidFill>
                <a:latin typeface="微软雅黑" pitchFamily="34" charset="-122"/>
                <a:ea typeface="微软雅黑" pitchFamily="34" charset="-122"/>
              </a:rPr>
              <a:t>的服务器，所以它现在被使用的很少了</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但是它还是</a:t>
            </a:r>
            <a:r>
              <a:rPr lang="en-US" altLang="ja-JP" sz="2000" dirty="0">
                <a:solidFill>
                  <a:schemeClr val="bg1">
                    <a:lumMod val="50000"/>
                  </a:schemeClr>
                </a:solidFill>
                <a:latin typeface="微软雅黑" pitchFamily="34" charset="-122"/>
                <a:ea typeface="微软雅黑" pitchFamily="34" charset="-122"/>
              </a:rPr>
              <a:t>JVM</a:t>
            </a:r>
            <a:r>
              <a:rPr lang="ja-JP" altLang="en-US" sz="2000">
                <a:solidFill>
                  <a:schemeClr val="bg1">
                    <a:lumMod val="50000"/>
                  </a:schemeClr>
                </a:solidFill>
                <a:latin typeface="微软雅黑" pitchFamily="34" charset="-122"/>
                <a:ea typeface="微软雅黑" pitchFamily="34" charset="-122"/>
              </a:rPr>
              <a:t>运行在</a:t>
            </a:r>
            <a:r>
              <a:rPr lang="en-US" altLang="ja-JP" sz="2000" dirty="0">
                <a:solidFill>
                  <a:schemeClr val="bg1">
                    <a:lumMod val="50000"/>
                  </a:schemeClr>
                </a:solidFill>
                <a:latin typeface="微软雅黑" pitchFamily="34" charset="-122"/>
                <a:ea typeface="微软雅黑" pitchFamily="34" charset="-122"/>
              </a:rPr>
              <a:t>Client</a:t>
            </a:r>
            <a:r>
              <a:rPr lang="ja-JP" altLang="en-US" sz="2000">
                <a:solidFill>
                  <a:schemeClr val="bg1">
                    <a:lumMod val="50000"/>
                  </a:schemeClr>
                </a:solidFill>
                <a:latin typeface="微软雅黑" pitchFamily="34" charset="-122"/>
                <a:ea typeface="微软雅黑" pitchFamily="34" charset="-122"/>
              </a:rPr>
              <a:t>模式下的默认垃圾收集器。因为一般桌面应用下新生代空间不是很大，使用这个垃圾回收器也可以保证回收的时间在</a:t>
            </a:r>
            <a:r>
              <a:rPr lang="en-US" altLang="ja-JP" sz="2000" dirty="0">
                <a:solidFill>
                  <a:schemeClr val="bg1">
                    <a:lumMod val="50000"/>
                  </a:schemeClr>
                </a:solidFill>
                <a:latin typeface="微软雅黑" pitchFamily="34" charset="-122"/>
                <a:ea typeface="微软雅黑" pitchFamily="34" charset="-122"/>
              </a:rPr>
              <a:t>100</a:t>
            </a:r>
            <a:r>
              <a:rPr lang="ja-JP" altLang="en-US" sz="2000">
                <a:solidFill>
                  <a:schemeClr val="bg1">
                    <a:lumMod val="50000"/>
                  </a:schemeClr>
                </a:solidFill>
                <a:latin typeface="微软雅黑" pitchFamily="34" charset="-122"/>
                <a:ea typeface="微软雅黑" pitchFamily="34" charset="-122"/>
              </a:rPr>
              <a:t>毫秒左右</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0586405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err="1">
                <a:solidFill>
                  <a:schemeClr val="bg1">
                    <a:lumMod val="50000"/>
                  </a:schemeClr>
                </a:solidFill>
                <a:latin typeface="微软雅黑" pitchFamily="34" charset="-122"/>
                <a:ea typeface="微软雅黑" pitchFamily="34" charset="-122"/>
              </a:rPr>
              <a:t>ParNew</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13234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就是</a:t>
            </a:r>
            <a:r>
              <a:rPr lang="en-US" altLang="ja-JP" sz="2000" dirty="0">
                <a:solidFill>
                  <a:schemeClr val="bg1">
                    <a:lumMod val="50000"/>
                  </a:schemeClr>
                </a:solidFill>
                <a:latin typeface="微软雅黑" pitchFamily="34" charset="-122"/>
                <a:ea typeface="微软雅黑" pitchFamily="34" charset="-122"/>
              </a:rPr>
              <a:t>serial</a:t>
            </a:r>
            <a:r>
              <a:rPr lang="ja-JP" altLang="en-US" sz="2000">
                <a:solidFill>
                  <a:schemeClr val="bg1">
                    <a:lumMod val="50000"/>
                  </a:schemeClr>
                </a:solidFill>
                <a:latin typeface="微软雅黑" pitchFamily="34" charset="-122"/>
                <a:ea typeface="微软雅黑" pitchFamily="34" charset="-122"/>
              </a:rPr>
              <a:t>回收器的多线程版本，有很多的代码都是和</a:t>
            </a:r>
            <a:r>
              <a:rPr lang="en-US" altLang="ja-JP" sz="2000" dirty="0">
                <a:solidFill>
                  <a:schemeClr val="bg1">
                    <a:lumMod val="50000"/>
                  </a:schemeClr>
                </a:solidFill>
                <a:latin typeface="微软雅黑" pitchFamily="34" charset="-122"/>
                <a:ea typeface="微软雅黑" pitchFamily="34" charset="-122"/>
              </a:rPr>
              <a:t>serial</a:t>
            </a:r>
            <a:r>
              <a:rPr lang="ja-JP" altLang="en-US" sz="2000">
                <a:solidFill>
                  <a:schemeClr val="bg1">
                    <a:lumMod val="50000"/>
                  </a:schemeClr>
                </a:solidFill>
                <a:latin typeface="微软雅黑" pitchFamily="34" charset="-122"/>
                <a:ea typeface="微软雅黑" pitchFamily="34" charset="-122"/>
              </a:rPr>
              <a:t>收集器公用的</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在进行回收的过程中仍然会暂停用户线程（</a:t>
            </a:r>
            <a:r>
              <a:rPr lang="en-US" altLang="ja-JP" sz="2000" dirty="0">
                <a:solidFill>
                  <a:schemeClr val="bg1">
                    <a:lumMod val="50000"/>
                  </a:schemeClr>
                </a:solidFill>
                <a:latin typeface="微软雅黑" pitchFamily="34" charset="-122"/>
                <a:ea typeface="微软雅黑" pitchFamily="34" charset="-122"/>
              </a:rPr>
              <a:t>STW</a:t>
            </a:r>
            <a:r>
              <a:rPr lang="ja-JP" altLang="en-US" sz="2000">
                <a:solidFill>
                  <a:schemeClr val="bg1">
                    <a:lumMod val="50000"/>
                  </a:schemeClr>
                </a:solidFill>
                <a:latin typeface="微软雅黑" pitchFamily="34" charset="-122"/>
                <a:ea typeface="微软雅黑" pitchFamily="34" charset="-122"/>
              </a:rPr>
              <a:t>），然后利用多核</a:t>
            </a:r>
            <a:r>
              <a:rPr lang="en-US" altLang="ja-JP" sz="2000" dirty="0">
                <a:solidFill>
                  <a:schemeClr val="bg1">
                    <a:lumMod val="50000"/>
                  </a:schemeClr>
                </a:solidFill>
                <a:latin typeface="微软雅黑" pitchFamily="34" charset="-122"/>
                <a:ea typeface="微软雅黑" pitchFamily="34" charset="-122"/>
              </a:rPr>
              <a:t>CPU</a:t>
            </a:r>
            <a:r>
              <a:rPr lang="ja-JP" altLang="en-US" sz="2000">
                <a:solidFill>
                  <a:schemeClr val="bg1">
                    <a:lumMod val="50000"/>
                  </a:schemeClr>
                </a:solidFill>
                <a:latin typeface="微软雅黑" pitchFamily="34" charset="-122"/>
                <a:ea typeface="微软雅黑" pitchFamily="34" charset="-122"/>
              </a:rPr>
              <a:t>的能力，采用多线程方式进行垃圾回收</a:t>
            </a:r>
            <a:endParaRPr lang="en-US" altLang="ja-JP" sz="2000" dirty="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pic>
        <p:nvPicPr>
          <p:cNvPr id="3074" name="Picture 2">
            <a:extLst>
              <a:ext uri="{FF2B5EF4-FFF2-40B4-BE49-F238E27FC236}">
                <a16:creationId xmlns:a16="http://schemas.microsoft.com/office/drawing/2014/main" id="{62DFF06D-2C4A-854A-BF5B-BC0E54DC2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286" y="2780928"/>
            <a:ext cx="9048328" cy="262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1729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ja-JP" sz="2800" dirty="0">
                <a:solidFill>
                  <a:schemeClr val="bg1">
                    <a:lumMod val="50000"/>
                  </a:schemeClr>
                </a:solidFill>
                <a:latin typeface="微软雅黑" pitchFamily="34" charset="-122"/>
                <a:ea typeface="微软雅黑" pitchFamily="34" charset="-122"/>
              </a:rPr>
              <a:t>Parallel scavenge</a:t>
            </a:r>
            <a:r>
              <a:rPr lang="ja-JP" altLang="en-US" sz="2800">
                <a:solidFill>
                  <a:schemeClr val="bg1">
                    <a:lumMod val="50000"/>
                  </a:schemeClr>
                </a:solidFill>
                <a:latin typeface="微软雅黑" pitchFamily="34" charset="-122"/>
                <a:ea typeface="微软雅黑" pitchFamily="34" charset="-122"/>
              </a:rPr>
              <a:t>收集器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34778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与</a:t>
            </a:r>
            <a:r>
              <a:rPr lang="en-US" altLang="ja-JP" sz="2000" dirty="0" err="1">
                <a:solidFill>
                  <a:schemeClr val="bg1">
                    <a:lumMod val="50000"/>
                  </a:schemeClr>
                </a:solidFill>
                <a:latin typeface="微软雅黑" pitchFamily="34" charset="-122"/>
                <a:ea typeface="微软雅黑" pitchFamily="34" charset="-122"/>
              </a:rPr>
              <a:t>ParNew</a:t>
            </a:r>
            <a:r>
              <a:rPr lang="ja-JP" altLang="en-US" sz="2000">
                <a:solidFill>
                  <a:schemeClr val="bg1">
                    <a:lumMod val="50000"/>
                  </a:schemeClr>
                </a:solidFill>
                <a:latin typeface="微软雅黑" pitchFamily="34" charset="-122"/>
                <a:ea typeface="微软雅黑" pitchFamily="34" charset="-122"/>
              </a:rPr>
              <a:t>线程一样同样为多线程的垃圾回收器，但是它关注吞吐量</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提供了自适应的调节策略</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pic>
        <p:nvPicPr>
          <p:cNvPr id="4098" name="Picture 2">
            <a:extLst>
              <a:ext uri="{FF2B5EF4-FFF2-40B4-BE49-F238E27FC236}">
                <a16:creationId xmlns:a16="http://schemas.microsoft.com/office/drawing/2014/main" id="{E38E22B6-B45B-0247-8085-FB6C49C6C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2038284"/>
            <a:ext cx="6527800" cy="204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0498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自适应调节策略</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86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只需要设置好参数</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给虚拟机设立一个优化目标，那具体的调节工作就由虚拟机本身完成</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altLang="ja-JP" sz="2000" dirty="0" err="1">
                <a:solidFill>
                  <a:schemeClr val="bg1">
                    <a:lumMod val="50000"/>
                  </a:schemeClr>
                </a:solidFill>
                <a:latin typeface="微软雅黑" pitchFamily="34" charset="-122"/>
                <a:ea typeface="微软雅黑" pitchFamily="34" charset="-122"/>
              </a:rPr>
              <a:t>MaxGCPauseMillis</a:t>
            </a:r>
            <a:r>
              <a:rPr lang="ja-JP" altLang="en-US" sz="2000">
                <a:solidFill>
                  <a:schemeClr val="bg1">
                    <a:lumMod val="50000"/>
                  </a:schemeClr>
                </a:solidFill>
                <a:latin typeface="微软雅黑" pitchFamily="34" charset="-122"/>
                <a:ea typeface="微软雅黑" pitchFamily="34" charset="-122"/>
              </a:rPr>
              <a:t>参数</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关注最大停顿时间</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altLang="ja-JP" sz="2000" dirty="0" err="1">
                <a:solidFill>
                  <a:schemeClr val="bg1">
                    <a:lumMod val="50000"/>
                  </a:schemeClr>
                </a:solidFill>
                <a:latin typeface="微软雅黑" pitchFamily="34" charset="-122"/>
                <a:ea typeface="微软雅黑" pitchFamily="34" charset="-122"/>
              </a:rPr>
              <a:t>GCTimeRatio</a:t>
            </a:r>
            <a:r>
              <a:rPr lang="ja-JP" altLang="en-US" sz="2000">
                <a:solidFill>
                  <a:schemeClr val="bg1">
                    <a:lumMod val="50000"/>
                  </a:schemeClr>
                </a:solidFill>
                <a:latin typeface="微软雅黑" pitchFamily="34" charset="-122"/>
                <a:ea typeface="微软雅黑" pitchFamily="34" charset="-122"/>
              </a:rPr>
              <a:t>参数</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关注吞吐量</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自适应调节策略也是</a:t>
            </a:r>
            <a:r>
              <a:rPr lang="en-US" altLang="ja-JP" sz="2000" dirty="0">
                <a:solidFill>
                  <a:schemeClr val="bg1">
                    <a:lumMod val="50000"/>
                  </a:schemeClr>
                </a:solidFill>
                <a:latin typeface="微软雅黑" pitchFamily="34" charset="-122"/>
                <a:ea typeface="微软雅黑" pitchFamily="34" charset="-122"/>
              </a:rPr>
              <a:t>Parallel Scavenge</a:t>
            </a:r>
            <a:r>
              <a:rPr lang="ja-JP" altLang="en-US" sz="2000">
                <a:solidFill>
                  <a:schemeClr val="bg1">
                    <a:lumMod val="50000"/>
                  </a:schemeClr>
                </a:solidFill>
                <a:latin typeface="微软雅黑" pitchFamily="34" charset="-122"/>
                <a:ea typeface="微软雅黑" pitchFamily="34" charset="-122"/>
              </a:rPr>
              <a:t>收集器与</a:t>
            </a:r>
            <a:r>
              <a:rPr lang="en-US" altLang="ja-JP" sz="2000" dirty="0" err="1">
                <a:solidFill>
                  <a:schemeClr val="bg1">
                    <a:lumMod val="50000"/>
                  </a:schemeClr>
                </a:solidFill>
                <a:latin typeface="微软雅黑" pitchFamily="34" charset="-122"/>
                <a:ea typeface="微软雅黑" pitchFamily="34" charset="-122"/>
              </a:rPr>
              <a:t>ParNew</a:t>
            </a:r>
            <a:r>
              <a:rPr lang="ja-JP" altLang="en-US" sz="2000">
                <a:solidFill>
                  <a:schemeClr val="bg1">
                    <a:lumMod val="50000"/>
                  </a:schemeClr>
                </a:solidFill>
                <a:latin typeface="微软雅黑" pitchFamily="34" charset="-122"/>
                <a:ea typeface="微软雅黑" pitchFamily="34" charset="-122"/>
              </a:rPr>
              <a:t>收集器的一个重要区别</a:t>
            </a: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9199614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老年代</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2467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ja-JP" altLang="en-US" sz="2000">
                <a:solidFill>
                  <a:schemeClr val="bg1">
                    <a:lumMod val="50000"/>
                  </a:schemeClr>
                </a:solidFill>
                <a:latin typeface="微软雅黑" pitchFamily="34" charset="-122"/>
                <a:ea typeface="微软雅黑" pitchFamily="34" charset="-122"/>
              </a:rPr>
              <a:t>老年代使用的垃圾收集器主要有</a:t>
            </a:r>
            <a:r>
              <a:rPr lang="zh-CN" altLang="en-US" sz="2000" dirty="0">
                <a:solidFill>
                  <a:schemeClr val="bg1">
                    <a:lumMod val="50000"/>
                  </a:schemeClr>
                </a:solidFill>
                <a:latin typeface="微软雅黑" pitchFamily="34" charset="-122"/>
                <a:ea typeface="微软雅黑" pitchFamily="34" charset="-122"/>
              </a:rPr>
              <a:t>：</a:t>
            </a:r>
            <a:endParaRPr lang="en-US" altLang="zh-CN" sz="2000" dirty="0">
              <a:solidFill>
                <a:schemeClr val="bg1">
                  <a:lumMod val="50000"/>
                </a:schemeClr>
              </a:solidFill>
              <a:latin typeface="微软雅黑" pitchFamily="34" charset="-122"/>
              <a:ea typeface="微软雅黑" pitchFamily="34" charset="-122"/>
            </a:endParaRPr>
          </a:p>
          <a:p>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sz="2000" dirty="0" err="1">
                <a:solidFill>
                  <a:schemeClr val="bg1">
                    <a:lumMod val="50000"/>
                  </a:schemeClr>
                </a:solidFill>
                <a:latin typeface="微软雅黑" pitchFamily="34" charset="-122"/>
                <a:ea typeface="微软雅黑" pitchFamily="34" charset="-122"/>
              </a:rPr>
              <a:t>Seria</a:t>
            </a:r>
            <a:r>
              <a:rPr lang="en-US" sz="2000" dirty="0">
                <a:solidFill>
                  <a:schemeClr val="bg1">
                    <a:lumMod val="50000"/>
                  </a:schemeClr>
                </a:solidFill>
                <a:latin typeface="微软雅黑" pitchFamily="34" charset="-122"/>
                <a:ea typeface="微软雅黑" pitchFamily="34" charset="-122"/>
              </a:rPr>
              <a:t>-old</a:t>
            </a:r>
            <a:r>
              <a:rPr lang="ja-JP" altLang="en-US" sz="2000">
                <a:solidFill>
                  <a:schemeClr val="bg1">
                    <a:lumMod val="50000"/>
                  </a:schemeClr>
                </a:solidFill>
                <a:latin typeface="微软雅黑" pitchFamily="34" charset="-122"/>
                <a:ea typeface="微软雅黑" pitchFamily="34" charset="-122"/>
              </a:rPr>
              <a:t>收集器</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sz="2000" dirty="0">
                <a:solidFill>
                  <a:schemeClr val="bg1">
                    <a:lumMod val="50000"/>
                  </a:schemeClr>
                </a:solidFill>
                <a:latin typeface="微软雅黑" pitchFamily="34" charset="-122"/>
                <a:ea typeface="微软雅黑" pitchFamily="34" charset="-122"/>
              </a:rPr>
              <a:t>Parallel Old</a:t>
            </a:r>
            <a:r>
              <a:rPr lang="ja-JP" altLang="en-US" sz="2000">
                <a:solidFill>
                  <a:schemeClr val="bg1">
                    <a:lumMod val="50000"/>
                  </a:schemeClr>
                </a:solidFill>
                <a:latin typeface="微软雅黑" pitchFamily="34" charset="-122"/>
                <a:ea typeface="微软雅黑" pitchFamily="34" charset="-122"/>
              </a:rPr>
              <a:t>收集器</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CMS</a:t>
            </a:r>
            <a:r>
              <a:rPr lang="ja-JP" altLang="en-US" sz="2000">
                <a:solidFill>
                  <a:schemeClr val="bg1">
                    <a:lumMod val="50000"/>
                  </a:schemeClr>
                </a:solidFill>
                <a:latin typeface="微软雅黑" pitchFamily="34" charset="-122"/>
                <a:ea typeface="微软雅黑" pitchFamily="34" charset="-122"/>
              </a:rPr>
              <a:t>收集器</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3318042327"/>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5F5F5F"/>
      </a:dk1>
      <a:lt1>
        <a:srgbClr val="F2F2F2"/>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800" b="0" i="0" u="none" strike="noStrike" cap="none" spc="0" normalizeH="0" baseline="0" dirty="0" smtClean="0">
            <a:ln>
              <a:noFill/>
            </a:ln>
            <a:solidFill>
              <a:schemeClr val="bg1">
                <a:lumMod val="50000"/>
              </a:schemeClr>
            </a:solidFill>
            <a:effectLst/>
            <a:uFillTx/>
            <a:latin typeface="微软雅黑" pitchFamily="34" charset="-122"/>
            <a:ea typeface="微软雅黑" pitchFamily="34" charset="-122"/>
            <a:sym typeface="Times New Roman" panose="02020603050405020304"/>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1077</Words>
  <Application>Microsoft Macintosh PowerPoint</Application>
  <PresentationFormat>Widescreen</PresentationFormat>
  <Paragraphs>128</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微软雅黑</vt:lpstr>
      <vt:lpstr>小米兰亭</vt:lpstr>
      <vt:lpstr>Arial</vt:lpstr>
      <vt:lpstr>Times New Roman</vt:lpstr>
      <vt:lpstr>Office 主题</vt:lpstr>
      <vt:lpstr>深入Java虚拟机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CSDN学院_课程PPT模板</dc:title>
  <dc:creator>CSDN学院</dc:creator>
  <cp:lastModifiedBy>Xu, Craig</cp:lastModifiedBy>
  <cp:revision>472</cp:revision>
  <dcterms:created xsi:type="dcterms:W3CDTF">2017-06-22T11:40:00Z</dcterms:created>
  <dcterms:modified xsi:type="dcterms:W3CDTF">2020-03-04T13:36:29Z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