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5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52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0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1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57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2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80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8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</a:t>
            </a:r>
            <a:r>
              <a:rPr lang="ja-JP" altLang="en-US" sz="2000" b="1">
                <a:solidFill>
                  <a:schemeClr val="bg1"/>
                </a:solidFill>
              </a:rPr>
              <a:t>事务传播机制的具体应用与配置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745917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NEVER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总是非事务地执行，如果存在一个活动事务，则抛出异常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74962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我们在使用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事务时，有一个非常重要的概念就是事务属性。事务属性通常由事务的传播行为，事务的隔离级别，事务的超时值和事务只读标志组成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事务的隔离级别是数据库本身的事务功能，然而事务的传播属性则是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自己为我们提供的功能，数据库事务没有事务的传播属性这一说法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154916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PROPAGATION_REQUIRED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如果没有事务则开启一个新的事务；如果存在一个事务，则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加入到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当前事务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8B9B4-DCBA-1941-B8B8-64434F37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30700"/>
              </p:ext>
            </p:extLst>
          </p:nvPr>
        </p:nvGraphicFramePr>
        <p:xfrm>
          <a:off x="1055440" y="1940495"/>
          <a:ext cx="950505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val="125542089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37914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Propagation.REQUIRED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methodA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(); </a:t>
                      </a:r>
                    </a:p>
                    <a:p>
                      <a:pPr algn="l"/>
                      <a:endParaRPr kumimoji="0" lang="en-US" altLang="zh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开启一个事务</a:t>
                      </a:r>
                      <a:endParaRPr kumimoji="0" lang="en-US" altLang="ja-JP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ja-JP" altLang="en-US" sz="2000" b="0" i="0" u="none" strike="noStrike" cap="none" spc="0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B</a:t>
                      </a: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altLang="ja-JP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提交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</a:t>
                      </a: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回滚事务</a:t>
                      </a: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4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Propagation.REQUIRED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B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16302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REQUIRES_NEW 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总是开启一个新的事务，新的事务执行完毕后，继续执行老的事务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8B9B4-DCBA-1941-B8B8-64434F37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88946"/>
              </p:ext>
            </p:extLst>
          </p:nvPr>
        </p:nvGraphicFramePr>
        <p:xfrm>
          <a:off x="1055413" y="1926787"/>
          <a:ext cx="950505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val="125542089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37914667"/>
                    </a:ext>
                  </a:extLst>
                </a:gridCol>
              </a:tblGrid>
              <a:tr h="320005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Propagation.REQUIRED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methodA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(); </a:t>
                      </a:r>
                    </a:p>
                    <a:p>
                      <a:pPr algn="l"/>
                      <a:endParaRPr kumimoji="0" lang="en-US" altLang="zh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开启事务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kumimoji="0" lang="ja-JP" altLang="en-US" sz="2000" b="0" i="0" u="none" strike="noStrike" cap="none" spc="0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挂起事务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开启事务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B</a:t>
                      </a: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提交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</a:t>
                      </a: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回滚事务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</a:p>
                    <a:p>
                      <a:pPr algn="l"/>
                      <a:endParaRPr kumimoji="0" lang="en-US" altLang="zh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恢复事务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altLang="ja-JP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提交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</a:t>
                      </a: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回滚事务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kumimoji="0" lang="ja-JP" altLang="en-US" sz="2000" b="0" i="0" u="none" strike="noStrike" cap="none" spc="0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4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Propagation.REQUIRES_NEW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B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988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16302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NESTED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嵌套事务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内部事务依赖于外部事务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8B9B4-DCBA-1941-B8B8-64434F37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62014"/>
              </p:ext>
            </p:extLst>
          </p:nvPr>
        </p:nvGraphicFramePr>
        <p:xfrm>
          <a:off x="1055412" y="1926787"/>
          <a:ext cx="10441187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9891">
                  <a:extLst>
                    <a:ext uri="{9D8B030D-6E8A-4147-A177-3AD203B41FA5}">
                      <a16:colId xmlns:a16="http://schemas.microsoft.com/office/drawing/2014/main" val="1255420893"/>
                    </a:ext>
                  </a:extLst>
                </a:gridCol>
                <a:gridCol w="3401296">
                  <a:extLst>
                    <a:ext uri="{9D8B030D-6E8A-4147-A177-3AD203B41FA5}">
                      <a16:colId xmlns:a16="http://schemas.microsoft.com/office/drawing/2014/main" val="137914667"/>
                    </a:ext>
                  </a:extLst>
                </a:gridCol>
              </a:tblGrid>
              <a:tr h="320005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Propagation.REQUIRED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methodA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　　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(); </a:t>
                      </a:r>
                    </a:p>
                    <a:p>
                      <a:pPr algn="l"/>
                      <a:endParaRPr kumimoji="0" lang="en-US" altLang="zh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</a:t>
                      </a:r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开启事务</a:t>
                      </a: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preA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设置回滚点</a:t>
                      </a:r>
                      <a:r>
                        <a:rPr kumimoji="0" lang="en-US" altLang="ja-JP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savepoint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B</a:t>
                      </a: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如果失败</a:t>
                      </a:r>
                      <a:r>
                        <a:rPr kumimoji="0" lang="zh-CN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，</a:t>
                      </a: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回滚到</a:t>
                      </a:r>
                      <a:r>
                        <a:rPr kumimoji="0" lang="en-US" altLang="ja-JP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savepoint</a:t>
                      </a:r>
                      <a:endParaRPr kumimoji="0" lang="en-US" altLang="zh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do something for 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postA</a:t>
                      </a:r>
                      <a:endParaRPr kumimoji="0" lang="en-US" altLang="ja-JP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提交</a:t>
                      </a:r>
                      <a:r>
                        <a:rPr kumimoji="0" lang="en-US" altLang="zh-CN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</a:t>
                      </a:r>
                      <a:r>
                        <a:rPr kumimoji="0" lang="ja-JP" altLang="en-US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回滚事务</a:t>
                      </a:r>
                    </a:p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4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@Transactional(propagation=</a:t>
                      </a:r>
                      <a:r>
                        <a:rPr kumimoji="0" lang="en-US" sz="18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Propagation.NESTED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methodB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{ </a:t>
                      </a:r>
                    </a:p>
                    <a:p>
                      <a:pPr algn="l"/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    </a:t>
                      </a:r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// do something for B</a:t>
                      </a:r>
                    </a:p>
                    <a:p>
                      <a:pPr algn="l"/>
                      <a:r>
                        <a: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18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16302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15EBB6-86C0-924E-91D0-427FCAA1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283"/>
              </p:ext>
            </p:extLst>
          </p:nvPr>
        </p:nvGraphicFramePr>
        <p:xfrm>
          <a:off x="767408" y="1412776"/>
          <a:ext cx="10585176" cy="4385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2588">
                  <a:extLst>
                    <a:ext uri="{9D8B030D-6E8A-4147-A177-3AD203B41FA5}">
                      <a16:colId xmlns:a16="http://schemas.microsoft.com/office/drawing/2014/main" val="2782136446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92862790"/>
                    </a:ext>
                  </a:extLst>
                </a:gridCol>
              </a:tblGrid>
              <a:tr h="1185498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REQUIRED</a:t>
                      </a:r>
                      <a:endParaRPr kumimoji="0" lang="en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将操作合并在一个事务内，任何一部分出现问题，就一起回滚</a:t>
                      </a:r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57619"/>
                  </a:ext>
                </a:extLst>
              </a:tr>
              <a:tr h="1027431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REQUIRES_NEW</a:t>
                      </a:r>
                      <a:endParaRPr kumimoji="0" lang="en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完全是两个事务，内外互不干扰</a:t>
                      </a: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如果内部事务发生异常回滚，外部事务不受影响</a:t>
                      </a: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如果外部事务发生异常回滚，内部事务正常提交</a:t>
                      </a:r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163624"/>
                  </a:ext>
                </a:extLst>
              </a:tr>
              <a:tr h="1027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NESTED</a:t>
                      </a:r>
                      <a:endParaRPr kumimoji="0" lang="en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内部事务是外部事务的一部分</a:t>
                      </a: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如果内部事务发生回滚，则只回内部事务的部分</a:t>
                      </a:r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endParaRPr kumimoji="0" lang="en-US" altLang="ja-JP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如果外部事务发生回滚</a:t>
                      </a:r>
                      <a:r>
                        <a:rPr kumimoji="0" lang="zh-CN" alt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，</a:t>
                      </a:r>
                      <a:r>
                        <a:rPr kumimoji="0" lang="ja-JP" altLang="en-US" sz="18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会将内外所有操作一起回滚</a:t>
                      </a:r>
                      <a:endParaRPr kumimoji="0" lang="en-CN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0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14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16302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SUPPORTS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如果存在一个事务，支持加入当前事务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如果没有事务，则非事务的执行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277845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616302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MANDATORY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如果已经存在一个事务，加入当前事务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如果没有一个活动的事务，则抛出异常 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467615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745917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PROPAGATION_ NOT_SUPPORTED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5"/>
            <a:ext cx="10339492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总是非事务地执行，并挂起任何存在的事务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878446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622</Words>
  <Application>Microsoft Macintosh PowerPoint</Application>
  <PresentationFormat>Widescreen</PresentationFormat>
  <Paragraphs>112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455</cp:revision>
  <dcterms:created xsi:type="dcterms:W3CDTF">2017-06-22T11:40:00Z</dcterms:created>
  <dcterms:modified xsi:type="dcterms:W3CDTF">2020-04-21T16:00:15Z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