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0" r:id="rId3"/>
    <p:sldId id="260" r:id="rId4"/>
    <p:sldId id="263" r:id="rId5"/>
    <p:sldId id="261" r:id="rId6"/>
    <p:sldId id="264" r:id="rId7"/>
    <p:sldId id="265" r:id="rId8"/>
    <p:sldId id="266" r:id="rId9"/>
    <p:sldId id="262" r:id="rId10"/>
    <p:sldId id="268" r:id="rId11"/>
    <p:sldId id="272" r:id="rId12"/>
    <p:sldId id="279" r:id="rId13"/>
    <p:sldId id="275" r:id="rId14"/>
    <p:sldId id="276" r:id="rId15"/>
    <p:sldId id="277" r:id="rId16"/>
    <p:sldId id="278" r:id="rId17"/>
    <p:sldId id="274" r:id="rId18"/>
    <p:sldId id="267" r:id="rId19"/>
    <p:sldId id="281" r:id="rId20"/>
    <p:sldId id="280" r:id="rId21"/>
    <p:sldId id="258" r:id="rId22"/>
    <p:sldId id="284" r:id="rId23"/>
    <p:sldId id="282" r:id="rId24"/>
    <p:sldId id="283" r:id="rId25"/>
    <p:sldId id="257" r:id="rId26"/>
    <p:sldId id="285" r:id="rId27"/>
    <p:sldId id="287" r:id="rId28"/>
    <p:sldId id="288" r:id="rId29"/>
    <p:sldId id="289" r:id="rId30"/>
    <p:sldId id="290" r:id="rId31"/>
    <p:sldId id="259" r:id="rId32"/>
    <p:sldId id="286" r:id="rId33"/>
    <p:sldId id="269" r:id="rId3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00" autoAdjust="0"/>
  </p:normalViewPr>
  <p:slideViewPr>
    <p:cSldViewPr>
      <p:cViewPr varScale="1">
        <p:scale>
          <a:sx n="60" d="100"/>
          <a:sy n="60" d="100"/>
        </p:scale>
        <p:origin x="-22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2C5BB-CD78-4965-9969-C182E4903CC8}" type="datetimeFigureOut">
              <a:rPr lang="uk-UA" smtClean="0"/>
              <a:t>03.11.2016</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FAEEC-D4AC-47FE-BA68-1D23CD3D9408}" type="slidenum">
              <a:rPr lang="uk-UA" smtClean="0"/>
              <a:t>‹#›</a:t>
            </a:fld>
            <a:endParaRPr lang="uk-UA"/>
          </a:p>
        </p:txBody>
      </p:sp>
    </p:spTree>
    <p:extLst>
      <p:ext uri="{BB962C8B-B14F-4D97-AF65-F5344CB8AC3E}">
        <p14:creationId xmlns:p14="http://schemas.microsoft.com/office/powerpoint/2010/main" val="316908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www.wikiwand.com/ru/%D0%A3%D1%80%D0%BE%D0%B2%D0%B5%D0%BD%D1%8C_%D0%B8%D0%B7%D0%BE%D0%BB%D0%B8%D1%80%D0%BE%D0%B2%D0%B0%D0%BD%D0%BD%D0%BE%D1%81%D1%82%D0%B8_%D1%82%D1%80%D0%B0%D0%BD%D0%B7%D0%B0%D0%BA%D1%86%D0%B8%D0%B9#citenote2" TargetMode="External"/><Relationship Id="rId3" Type="http://schemas.openxmlformats.org/officeDocument/2006/relationships/hyperlink" Target="https://www.wikiwand.com/ru/%D0%A3%D1%80%D0%BE%D0%B2%D0%B5%D0%BD%D1%8C_%D0%B8%D0%B7%D0%BE%D0%BB%D0%B8%D1%80%D0%BE%D0%B2%D0%B0%D0%BD%D0%BD%D0%BE%D1%81%D1%82%D0%B8_%D1%82%D1%80%D0%B0%D0%BD%D0%B7%D0%B0%D0%BA%D1%86%D0%B8%D0%B9#citenote1" TargetMode="External"/><Relationship Id="rId7" Type="http://schemas.openxmlformats.org/officeDocument/2006/relationships/hyperlink" Target="https://www.wikiwand.com/ru/Informix"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www.wikiwand.com/ru/Oracle_(%D0%A1%D0%A3%D0%91%D0%94)" TargetMode="External"/><Relationship Id="rId5" Type="http://schemas.openxmlformats.org/officeDocument/2006/relationships/hyperlink" Target="https://www.wikiwand.com/ru/PostgreSQL" TargetMode="External"/><Relationship Id="rId4" Type="http://schemas.openxmlformats.org/officeDocument/2006/relationships/hyperlink" Target="https://www.wikiwand.com/ru/Microsoft_SQL_Serv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http://www.sql.ru/blogs/t-sql/1495</a:t>
            </a:r>
          </a:p>
          <a:p>
            <a:endParaRPr lang="en-US" dirty="0" smtClean="0"/>
          </a:p>
          <a:p>
            <a:r>
              <a:rPr lang="en-US" dirty="0" smtClean="0"/>
              <a:t>https://msdn.microsoft.com/ru-ru/library/gg492088(v=sql.120).aspx</a:t>
            </a:r>
          </a:p>
          <a:p>
            <a:endParaRPr lang="en-US" dirty="0" smtClean="0"/>
          </a:p>
          <a:p>
            <a:r>
              <a:rPr lang="en-US" dirty="0" smtClean="0"/>
              <a:t>https://msdn.microsoft.com/en-us/library/gg492088.aspx</a:t>
            </a:r>
          </a:p>
          <a:p>
            <a:endParaRPr lang="en-US" dirty="0" smtClean="0"/>
          </a:p>
          <a:p>
            <a:r>
              <a:rPr lang="en-US" dirty="0" smtClean="0"/>
              <a:t>http://logicalread.solarwinds.com/sql-server-columnstore-index-w02/#.WASfyfmLSUk</a:t>
            </a:r>
          </a:p>
          <a:p>
            <a:r>
              <a:rPr lang="en-US" dirty="0" smtClean="0"/>
              <a:t>http://blog.sqlauthority.com/2011/10/29/sql-server-fundamentals-of-columnstore-index/</a:t>
            </a:r>
          </a:p>
          <a:p>
            <a:endParaRPr lang="en-US" dirty="0" smtClean="0"/>
          </a:p>
          <a:p>
            <a:r>
              <a:rPr lang="en-US" dirty="0" smtClean="0"/>
              <a:t>https://msdn.microsoft.com/ru-ru/library/dn589807(v=sql.120).aspx</a:t>
            </a:r>
          </a:p>
          <a:p>
            <a:endParaRPr lang="en-US" dirty="0" smtClean="0"/>
          </a:p>
          <a:p>
            <a:r>
              <a:rPr lang="en-US" dirty="0" smtClean="0"/>
              <a:t>https://www.youtube.com/watch?v=su_SM040xKE</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4</a:t>
            </a:fld>
            <a:endParaRPr lang="uk-UA"/>
          </a:p>
        </p:txBody>
      </p:sp>
    </p:spTree>
    <p:extLst>
      <p:ext uri="{BB962C8B-B14F-4D97-AF65-F5344CB8AC3E}">
        <p14:creationId xmlns:p14="http://schemas.microsoft.com/office/powerpoint/2010/main" val="403182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http://www.nix.ru/computer_hardware_news/hardware_news_viewer.html?id=187685</a:t>
            </a:r>
          </a:p>
          <a:p>
            <a:endParaRPr lang="en-US" dirty="0" smtClean="0"/>
          </a:p>
          <a:p>
            <a:r>
              <a:rPr lang="en-US" dirty="0" smtClean="0"/>
              <a:t>https://technet.microsoft.com/en-us/library/cc966534.aspx</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17</a:t>
            </a:fld>
            <a:endParaRPr lang="uk-UA"/>
          </a:p>
        </p:txBody>
      </p:sp>
    </p:spTree>
    <p:extLst>
      <p:ext uri="{BB962C8B-B14F-4D97-AF65-F5344CB8AC3E}">
        <p14:creationId xmlns:p14="http://schemas.microsoft.com/office/powerpoint/2010/main" val="412652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http://www.mstu.edu.ru/study/materials/zelenkov/ch_4_9.html</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18</a:t>
            </a:fld>
            <a:endParaRPr lang="uk-UA"/>
          </a:p>
        </p:txBody>
      </p:sp>
    </p:spTree>
    <p:extLst>
      <p:ext uri="{BB962C8B-B14F-4D97-AF65-F5344CB8AC3E}">
        <p14:creationId xmlns:p14="http://schemas.microsoft.com/office/powerpoint/2010/main" val="3252653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http://solutioncenter.apexsql.com/ru/%D1%87%D1%82%D0%B5%D0%BD%D0%B8%D0%B5-%D0%B6%D1%83%D1%80%D0%BD%D0%B0%D0%BB%D0%B0-%D1%82%D1%80%D0%B0%D0%BD%D0%B7%D0%B0%D0%BA%D1%86%D0%B8%D0%B9-sql-server/</a:t>
            </a:r>
          </a:p>
          <a:p>
            <a:endParaRPr lang="en-US" dirty="0" smtClean="0"/>
          </a:p>
          <a:p>
            <a:r>
              <a:rPr lang="en-US" dirty="0" smtClean="0"/>
              <a:t>http://solutioncenter.apexsql.com/ru/%D0%BF%D1%80%D0%BE%D1%81%D0%BC%D0%BE%D1%82%D1%80-%D1%81%D0%BE%D0%B4%D0%B5%D1%80%D0%B6%D0%B8%D0%BC%D0%BE%D0%B3%D0%BE-ldf-%D1%84%D0%B0%D0%B9%D0%BB%D0%B0/</a:t>
            </a:r>
          </a:p>
          <a:p>
            <a:endParaRPr lang="en-US" dirty="0" smtClean="0"/>
          </a:p>
          <a:p>
            <a:r>
              <a:rPr lang="en-US" dirty="0" smtClean="0"/>
              <a:t>http://www.oszone.net/8999/SQL_Server</a:t>
            </a:r>
          </a:p>
          <a:p>
            <a:r>
              <a:rPr lang="en-US" dirty="0" smtClean="0"/>
              <a:t>https://www.mssqltips.com/sqlservertip/3076/how-to-read-the-sql-server-database-transaction-log/</a:t>
            </a:r>
          </a:p>
          <a:p>
            <a:r>
              <a:rPr lang="en-US" dirty="0" smtClean="0"/>
              <a:t>https://www.mssqltips.com/sqlservertip/1476/reading-the-sql-server-log-files-using-tsql/</a:t>
            </a:r>
          </a:p>
          <a:p>
            <a:r>
              <a:rPr lang="en-US" dirty="0" smtClean="0"/>
              <a:t>	</a:t>
            </a:r>
          </a:p>
          <a:p>
            <a:r>
              <a:rPr lang="en-US" dirty="0" smtClean="0"/>
              <a:t>http://www.sqlshack.com/reading-sql-server-transaction-log/</a:t>
            </a:r>
          </a:p>
          <a:p>
            <a:r>
              <a:rPr lang="en-US" dirty="0" smtClean="0"/>
              <a:t>http://www.sqlserverlogexplorer.com/reading-sql-server-transaction-logs/</a:t>
            </a:r>
          </a:p>
          <a:p>
            <a:r>
              <a:rPr lang="en-US" dirty="0" smtClean="0"/>
              <a:t>https://msdn.microsoft.com/en-us/library/dd206998.aspx</a:t>
            </a:r>
          </a:p>
          <a:p>
            <a:r>
              <a:rPr lang="en-US" dirty="0" smtClean="0"/>
              <a:t>	</a:t>
            </a:r>
          </a:p>
          <a:p>
            <a:r>
              <a:rPr lang="en-US" dirty="0" smtClean="0"/>
              <a:t>https://msdn.microsoft.com/ru-ru/library/ms190925.aspx</a:t>
            </a:r>
          </a:p>
          <a:p>
            <a:r>
              <a:rPr lang="en-US" dirty="0" smtClean="0"/>
              <a:t>https://technet.microsoft.com/ru-ru/library/ms189085(v=sql.105).aspx</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20</a:t>
            </a:fld>
            <a:endParaRPr lang="uk-UA"/>
          </a:p>
        </p:txBody>
      </p:sp>
    </p:spTree>
    <p:extLst>
      <p:ext uri="{BB962C8B-B14F-4D97-AF65-F5344CB8AC3E}">
        <p14:creationId xmlns:p14="http://schemas.microsoft.com/office/powerpoint/2010/main" val="189817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http://www.flenov.info/blog.php?catid=717</a:t>
            </a:r>
          </a:p>
          <a:p>
            <a:r>
              <a:rPr lang="en-US" dirty="0" smtClean="0"/>
              <a:t>https://msdn.microsoft.com/ru-ru/library/jj856598(v=sql.120).aspx</a:t>
            </a:r>
          </a:p>
          <a:p>
            <a:r>
              <a:rPr lang="en-US" dirty="0" smtClean="0"/>
              <a:t>https://technet.microsoft.com/ru-ru/library/ms175519(v=sql.105).aspx</a:t>
            </a:r>
          </a:p>
          <a:p>
            <a:r>
              <a:rPr lang="en-US" dirty="0" smtClean="0"/>
              <a:t>http://www.oszone.net/14860/SQL-Server-2008-R2</a:t>
            </a:r>
          </a:p>
          <a:p>
            <a:r>
              <a:rPr lang="en-US" dirty="0" smtClean="0"/>
              <a:t>http://cascade-group.com.ua/1c-blocks-mssql/</a:t>
            </a:r>
          </a:p>
          <a:p>
            <a:endParaRPr lang="en-US" dirty="0" smtClean="0"/>
          </a:p>
          <a:p>
            <a:r>
              <a:rPr lang="uk-UA" sz="1200" kern="1200" dirty="0" err="1" smtClean="0">
                <a:solidFill>
                  <a:schemeClr val="tx1"/>
                </a:solidFill>
                <a:effectLst/>
                <a:latin typeface="+mn-lt"/>
                <a:ea typeface="+mn-ea"/>
                <a:cs typeface="+mn-cs"/>
              </a:rPr>
              <a:t>Блокировка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Одновременный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конкурентный</a:t>
            </a:r>
            <a:r>
              <a:rPr lang="uk-UA" sz="1200" kern="1200" dirty="0" smtClean="0">
                <a:solidFill>
                  <a:schemeClr val="tx1"/>
                </a:solidFill>
                <a:effectLst/>
                <a:latin typeface="+mn-lt"/>
                <a:ea typeface="+mn-ea"/>
                <a:cs typeface="+mn-cs"/>
              </a:rPr>
              <a:t> доступ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вызывать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отрицательные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эф-</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фекты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например</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несуществующих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потерю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модифицированных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Рассмотрим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практический</a:t>
            </a:r>
            <a:r>
              <a:rPr lang="uk-UA" sz="1200" kern="1200" dirty="0" smtClean="0">
                <a:solidFill>
                  <a:schemeClr val="tx1"/>
                </a:solidFill>
                <a:effectLst/>
                <a:latin typeface="+mn-lt"/>
                <a:ea typeface="+mn-ea"/>
                <a:cs typeface="+mn-cs"/>
              </a:rPr>
              <a:t> пример, </a:t>
            </a:r>
            <a:r>
              <a:rPr lang="uk-UA" sz="1200" kern="1200" dirty="0" err="1" smtClean="0">
                <a:solidFill>
                  <a:schemeClr val="tx1"/>
                </a:solidFill>
                <a:effectLst/>
                <a:latin typeface="+mn-lt"/>
                <a:ea typeface="+mn-ea"/>
                <a:cs typeface="+mn-cs"/>
              </a:rPr>
              <a:t>иллюстрирующий</a:t>
            </a:r>
            <a:r>
              <a:rPr lang="uk-UA" sz="1200" kern="1200" dirty="0" smtClean="0">
                <a:solidFill>
                  <a:schemeClr val="tx1"/>
                </a:solidFill>
                <a:effectLst/>
                <a:latin typeface="+mn-lt"/>
                <a:ea typeface="+mn-ea"/>
                <a:cs typeface="+mn-cs"/>
              </a:rPr>
              <a:t> один </a:t>
            </a:r>
            <a:r>
              <a:rPr lang="uk-UA" sz="1200" kern="1200" dirty="0" err="1" smtClean="0">
                <a:solidFill>
                  <a:schemeClr val="tx1"/>
                </a:solidFill>
                <a:effectLst/>
                <a:latin typeface="+mn-lt"/>
                <a:ea typeface="+mn-ea"/>
                <a:cs typeface="+mn-cs"/>
              </a:rPr>
              <a:t>из</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этих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отрицательных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эффектов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называемый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грязным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Пользователь</a:t>
            </a:r>
            <a:r>
              <a:rPr lang="uk-UA" sz="1200" kern="1200" dirty="0" smtClean="0">
                <a:solidFill>
                  <a:schemeClr val="tx1"/>
                </a:solidFill>
                <a:effectLst/>
                <a:latin typeface="+mn-lt"/>
                <a:ea typeface="+mn-ea"/>
                <a:cs typeface="+mn-cs"/>
              </a:rPr>
              <a:t> U1 </a:t>
            </a:r>
            <a:r>
              <a:rPr lang="uk-UA" sz="1200" kern="1200" dirty="0" err="1" smtClean="0">
                <a:solidFill>
                  <a:schemeClr val="tx1"/>
                </a:solidFill>
                <a:effectLst/>
                <a:latin typeface="+mn-lt"/>
                <a:ea typeface="+mn-ea"/>
                <a:cs typeface="+mn-cs"/>
              </a:rPr>
              <a:t>из</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отдела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кадров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получает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извещение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сотрудник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Jim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Smith</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поменял</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место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жи-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тельства</a:t>
            </a:r>
            <a:r>
              <a:rPr lang="uk-UA" sz="1200" kern="1200" dirty="0" smtClean="0">
                <a:solidFill>
                  <a:schemeClr val="tx1"/>
                </a:solidFill>
                <a:effectLst/>
                <a:latin typeface="+mn-lt"/>
                <a:ea typeface="+mn-ea"/>
                <a:cs typeface="+mn-cs"/>
              </a:rPr>
              <a:t>. Он </a:t>
            </a:r>
            <a:r>
              <a:rPr lang="uk-UA" sz="1200" kern="1200" dirty="0" err="1" smtClean="0">
                <a:solidFill>
                  <a:schemeClr val="tx1"/>
                </a:solidFill>
                <a:effectLst/>
                <a:latin typeface="+mn-lt"/>
                <a:ea typeface="+mn-ea"/>
                <a:cs typeface="+mn-cs"/>
              </a:rPr>
              <a:t>вносит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соответствующее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изменение</a:t>
            </a:r>
            <a:r>
              <a:rPr lang="uk-UA" sz="1200" kern="1200" dirty="0" smtClean="0">
                <a:solidFill>
                  <a:schemeClr val="tx1"/>
                </a:solidFill>
                <a:effectLst/>
                <a:latin typeface="+mn-lt"/>
                <a:ea typeface="+mn-ea"/>
                <a:cs typeface="+mn-cs"/>
              </a:rPr>
              <a:t> в базу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данного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трудника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просмотре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информации</a:t>
            </a:r>
            <a:r>
              <a:rPr lang="uk-UA" sz="1200" kern="1200" dirty="0" smtClean="0">
                <a:solidFill>
                  <a:schemeClr val="tx1"/>
                </a:solidFill>
                <a:effectLst/>
                <a:latin typeface="+mn-lt"/>
                <a:ea typeface="+mn-ea"/>
                <a:cs typeface="+mn-cs"/>
              </a:rPr>
              <a:t> об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сотруднике</a:t>
            </a:r>
            <a:r>
              <a:rPr lang="uk-UA" sz="1200" kern="1200" dirty="0" smtClean="0">
                <a:solidFill>
                  <a:schemeClr val="tx1"/>
                </a:solidFill>
                <a:effectLst/>
                <a:latin typeface="+mn-lt"/>
                <a:ea typeface="+mn-ea"/>
                <a:cs typeface="+mn-cs"/>
              </a:rPr>
              <a:t> он </a:t>
            </a:r>
            <a:r>
              <a:rPr lang="uk-UA" sz="1200" kern="1200" dirty="0" err="1" smtClean="0">
                <a:solidFill>
                  <a:schemeClr val="tx1"/>
                </a:solidFill>
                <a:effectLst/>
                <a:latin typeface="+mn-lt"/>
                <a:ea typeface="+mn-ea"/>
                <a:cs typeface="+mn-cs"/>
              </a:rPr>
              <a:t>понимает</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изменил</a:t>
            </a:r>
            <a:r>
              <a:rPr lang="uk-UA" sz="1200" kern="1200" dirty="0" smtClean="0">
                <a:solidFill>
                  <a:schemeClr val="tx1"/>
                </a:solidFill>
                <a:effectLst/>
                <a:latin typeface="+mn-lt"/>
                <a:ea typeface="+mn-ea"/>
                <a:cs typeface="+mn-cs"/>
              </a:rPr>
              <a:t> адрес не того </a:t>
            </a:r>
            <a:r>
              <a:rPr lang="uk-UA" sz="1200" kern="1200" dirty="0" err="1" smtClean="0">
                <a:solidFill>
                  <a:schemeClr val="tx1"/>
                </a:solidFill>
                <a:effectLst/>
                <a:latin typeface="+mn-lt"/>
                <a:ea typeface="+mn-ea"/>
                <a:cs typeface="+mn-cs"/>
              </a:rPr>
              <a:t>человека</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компании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работают</a:t>
            </a:r>
            <a:r>
              <a:rPr lang="uk-UA" sz="1200" kern="1200" dirty="0" smtClean="0">
                <a:solidFill>
                  <a:schemeClr val="tx1"/>
                </a:solidFill>
                <a:effectLst/>
                <a:latin typeface="+mn-lt"/>
                <a:ea typeface="+mn-ea"/>
                <a:cs typeface="+mn-cs"/>
              </a:rPr>
              <a:t> два </a:t>
            </a:r>
            <a:r>
              <a:rPr lang="uk-UA" sz="1200" kern="1200" dirty="0" err="1" smtClean="0">
                <a:solidFill>
                  <a:schemeClr val="tx1"/>
                </a:solidFill>
                <a:effectLst/>
                <a:latin typeface="+mn-lt"/>
                <a:ea typeface="+mn-ea"/>
                <a:cs typeface="+mn-cs"/>
              </a:rPr>
              <a:t>сотрудника</a:t>
            </a:r>
            <a:r>
              <a:rPr lang="uk-UA" sz="1200" kern="1200" dirty="0" smtClean="0">
                <a:solidFill>
                  <a:schemeClr val="tx1"/>
                </a:solidFill>
                <a:effectLst/>
                <a:latin typeface="+mn-lt"/>
                <a:ea typeface="+mn-ea"/>
                <a:cs typeface="+mn-cs"/>
              </a:rPr>
              <a:t> по </a:t>
            </a:r>
            <a:r>
              <a:rPr lang="uk-UA" sz="1200" kern="1200" dirty="0" err="1" smtClean="0">
                <a:solidFill>
                  <a:schemeClr val="tx1"/>
                </a:solidFill>
                <a:effectLst/>
                <a:latin typeface="+mn-lt"/>
                <a:ea typeface="+mn-ea"/>
                <a:cs typeface="+mn-cs"/>
              </a:rPr>
              <a:t>име-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Jim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Smith</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счастью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приложение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позволяет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изменение</a:t>
            </a:r>
            <a:r>
              <a:rPr lang="uk-UA" sz="1200" kern="1200" dirty="0" smtClean="0">
                <a:solidFill>
                  <a:schemeClr val="tx1"/>
                </a:solidFill>
                <a:effectLst/>
                <a:latin typeface="+mn-lt"/>
                <a:ea typeface="+mn-ea"/>
                <a:cs typeface="+mn-cs"/>
              </a:rPr>
              <a:t> одним</a:t>
            </a:r>
          </a:p>
          <a:p>
            <a:r>
              <a:rPr lang="uk-UA" sz="1200" kern="1200" dirty="0" err="1" smtClean="0">
                <a:solidFill>
                  <a:schemeClr val="tx1"/>
                </a:solidFill>
                <a:effectLst/>
                <a:latin typeface="+mn-lt"/>
                <a:ea typeface="+mn-ea"/>
                <a:cs typeface="+mn-cs"/>
              </a:rPr>
              <a:t>нажатием</a:t>
            </a:r>
            <a:r>
              <a:rPr lang="uk-UA" sz="1200" kern="1200" dirty="0" smtClean="0">
                <a:solidFill>
                  <a:schemeClr val="tx1"/>
                </a:solidFill>
                <a:effectLst/>
                <a:latin typeface="+mn-lt"/>
                <a:ea typeface="+mn-ea"/>
                <a:cs typeface="+mn-cs"/>
              </a:rPr>
              <a:t> кнопки. Он </a:t>
            </a:r>
            <a:r>
              <a:rPr lang="uk-UA" sz="1200" kern="1200" dirty="0" err="1" smtClean="0">
                <a:solidFill>
                  <a:schemeClr val="tx1"/>
                </a:solidFill>
                <a:effectLst/>
                <a:latin typeface="+mn-lt"/>
                <a:ea typeface="+mn-ea"/>
                <a:cs typeface="+mn-cs"/>
              </a:rPr>
              <a:t>нажимает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эту</a:t>
            </a:r>
            <a:r>
              <a:rPr lang="uk-UA" sz="1200" kern="1200" dirty="0" smtClean="0">
                <a:solidFill>
                  <a:schemeClr val="tx1"/>
                </a:solidFill>
                <a:effectLst/>
                <a:latin typeface="+mn-lt"/>
                <a:ea typeface="+mn-ea"/>
                <a:cs typeface="+mn-cs"/>
              </a:rPr>
              <a:t> кнопку, </a:t>
            </a:r>
            <a:r>
              <a:rPr lang="uk-UA" sz="1200" kern="1200" dirty="0" err="1" smtClean="0">
                <a:solidFill>
                  <a:schemeClr val="tx1"/>
                </a:solidFill>
                <a:effectLst/>
                <a:latin typeface="+mn-lt"/>
                <a:ea typeface="+mn-ea"/>
                <a:cs typeface="+mn-cs"/>
              </a:rPr>
              <a:t>уверенный</a:t>
            </a:r>
            <a:r>
              <a:rPr lang="uk-UA" sz="1200" kern="1200" dirty="0" smtClean="0">
                <a:solidFill>
                  <a:schemeClr val="tx1"/>
                </a:solidFill>
                <a:effectLst/>
                <a:latin typeface="+mn-lt"/>
                <a:ea typeface="+mn-ea"/>
                <a:cs typeface="+mn-cs"/>
              </a:rPr>
              <a:t> в том,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отмены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изменения</a:t>
            </a:r>
            <a:r>
              <a:rPr lang="uk-UA" sz="1200" kern="1200" dirty="0" smtClean="0">
                <a:solidFill>
                  <a:schemeClr val="tx1"/>
                </a:solidFill>
                <a:effectLst/>
                <a:latin typeface="+mn-lt"/>
                <a:ea typeface="+mn-ea"/>
                <a:cs typeface="+mn-cs"/>
              </a:rPr>
              <a:t> адреса уже не </a:t>
            </a:r>
            <a:r>
              <a:rPr lang="uk-UA" sz="1200" kern="1200" dirty="0" err="1" smtClean="0">
                <a:solidFill>
                  <a:schemeClr val="tx1"/>
                </a:solidFill>
                <a:effectLst/>
                <a:latin typeface="+mn-lt"/>
                <a:ea typeface="+mn-ea"/>
                <a:cs typeface="+mn-cs"/>
              </a:rPr>
              <a:t>содержат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ошибки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В то же </a:t>
            </a:r>
            <a:r>
              <a:rPr lang="uk-UA" sz="1200" kern="1200" dirty="0" err="1" smtClean="0">
                <a:solidFill>
                  <a:schemeClr val="tx1"/>
                </a:solidFill>
                <a:effectLst/>
                <a:latin typeface="+mn-lt"/>
                <a:ea typeface="+mn-ea"/>
                <a:cs typeface="+mn-cs"/>
              </a:rPr>
              <a:t>самое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время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пользователь</a:t>
            </a:r>
            <a:r>
              <a:rPr lang="uk-UA" sz="1200" kern="1200" dirty="0" smtClean="0">
                <a:solidFill>
                  <a:schemeClr val="tx1"/>
                </a:solidFill>
                <a:effectLst/>
                <a:latin typeface="+mn-lt"/>
                <a:ea typeface="+mn-ea"/>
                <a:cs typeface="+mn-cs"/>
              </a:rPr>
              <a:t> U2 в </a:t>
            </a:r>
            <a:r>
              <a:rPr lang="uk-UA" sz="1200" kern="1200" dirty="0" err="1" smtClean="0">
                <a:solidFill>
                  <a:schemeClr val="tx1"/>
                </a:solidFill>
                <a:effectLst/>
                <a:latin typeface="+mn-lt"/>
                <a:ea typeface="+mn-ea"/>
                <a:cs typeface="+mn-cs"/>
              </a:rPr>
              <a:t>отделе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проектирования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обращается</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дан-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второго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сотрудника</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именем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Jim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Smith</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чтобы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отправить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домой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послед-</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нюю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техническую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документацию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поскольку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служащий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редко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бывает</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офисе</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Однако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пользователь</a:t>
            </a:r>
            <a:r>
              <a:rPr lang="uk-UA" sz="1200" kern="1200" dirty="0" smtClean="0">
                <a:solidFill>
                  <a:schemeClr val="tx1"/>
                </a:solidFill>
                <a:effectLst/>
                <a:latin typeface="+mn-lt"/>
                <a:ea typeface="+mn-ea"/>
                <a:cs typeface="+mn-cs"/>
              </a:rPr>
              <a:t> U2 </a:t>
            </a:r>
            <a:r>
              <a:rPr lang="uk-UA" sz="1200" kern="1200" dirty="0" err="1" smtClean="0">
                <a:solidFill>
                  <a:schemeClr val="tx1"/>
                </a:solidFill>
                <a:effectLst/>
                <a:latin typeface="+mn-lt"/>
                <a:ea typeface="+mn-ea"/>
                <a:cs typeface="+mn-cs"/>
              </a:rPr>
              <a:t>обратился</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того,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адрес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второ-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сотрудника</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именем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Jim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Smith</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ошибочно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до того,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он </a:t>
            </a:r>
            <a:r>
              <a:rPr lang="uk-UA" sz="1200" kern="1200" dirty="0" err="1" smtClean="0">
                <a:solidFill>
                  <a:schemeClr val="tx1"/>
                </a:solidFill>
                <a:effectLst/>
                <a:latin typeface="+mn-lt"/>
                <a:ea typeface="+mn-ea"/>
                <a:cs typeface="+mn-cs"/>
              </a:rPr>
              <a:t>был</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исправлен</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результате</a:t>
            </a:r>
            <a:r>
              <a:rPr lang="uk-UA" sz="1200" kern="1200" dirty="0" smtClean="0">
                <a:solidFill>
                  <a:schemeClr val="tx1"/>
                </a:solidFill>
                <a:effectLst/>
                <a:latin typeface="+mn-lt"/>
                <a:ea typeface="+mn-ea"/>
                <a:cs typeface="+mn-cs"/>
              </a:rPr>
              <a:t> письмо </a:t>
            </a:r>
            <a:r>
              <a:rPr lang="uk-UA" sz="1200" kern="1200" dirty="0" err="1" smtClean="0">
                <a:solidFill>
                  <a:schemeClr val="tx1"/>
                </a:solidFill>
                <a:effectLst/>
                <a:latin typeface="+mn-lt"/>
                <a:ea typeface="+mn-ea"/>
                <a:cs typeface="+mn-cs"/>
              </a:rPr>
              <a:t>отправляется</a:t>
            </a:r>
            <a:r>
              <a:rPr lang="uk-UA" sz="1200" kern="1200" dirty="0" smtClean="0">
                <a:solidFill>
                  <a:schemeClr val="tx1"/>
                </a:solidFill>
                <a:effectLst/>
                <a:latin typeface="+mn-lt"/>
                <a:ea typeface="+mn-ea"/>
                <a:cs typeface="+mn-cs"/>
              </a:rPr>
              <a:t> не тому адресату.</a:t>
            </a:r>
          </a:p>
          <a:p>
            <a:r>
              <a:rPr lang="uk-UA" sz="1200" kern="1200" dirty="0" err="1" smtClean="0">
                <a:solidFill>
                  <a:schemeClr val="tx1"/>
                </a:solidFill>
                <a:effectLst/>
                <a:latin typeface="+mn-lt"/>
                <a:ea typeface="+mn-ea"/>
                <a:cs typeface="+mn-cs"/>
              </a:rPr>
              <a:t>Чтобы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предотвратить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подобные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проблемы</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модели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пессимистического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каждая</a:t>
            </a:r>
            <a:r>
              <a:rPr lang="uk-UA" sz="1200" kern="1200" dirty="0" smtClean="0">
                <a:solidFill>
                  <a:schemeClr val="tx1"/>
                </a:solidFill>
                <a:effectLst/>
                <a:latin typeface="+mn-lt"/>
                <a:ea typeface="+mn-ea"/>
                <a:cs typeface="+mn-cs"/>
              </a:rPr>
              <a:t> система </a:t>
            </a:r>
            <a:r>
              <a:rPr lang="uk-UA" sz="1200" kern="1200" dirty="0" err="1" smtClean="0">
                <a:solidFill>
                  <a:schemeClr val="tx1"/>
                </a:solidFill>
                <a:effectLst/>
                <a:latin typeface="+mn-lt"/>
                <a:ea typeface="+mn-ea"/>
                <a:cs typeface="+mn-cs"/>
              </a:rPr>
              <a:t>управления</a:t>
            </a:r>
            <a:r>
              <a:rPr lang="uk-UA" sz="1200" kern="1200" dirty="0" smtClean="0">
                <a:solidFill>
                  <a:schemeClr val="tx1"/>
                </a:solidFill>
                <a:effectLst/>
                <a:latin typeface="+mn-lt"/>
                <a:ea typeface="+mn-ea"/>
                <a:cs typeface="+mn-cs"/>
              </a:rPr>
              <a:t> базами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долж-</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на </a:t>
            </a:r>
            <a:r>
              <a:rPr lang="uk-UA" sz="1200" kern="1200" dirty="0" err="1" smtClean="0">
                <a:solidFill>
                  <a:schemeClr val="tx1"/>
                </a:solidFill>
                <a:effectLst/>
                <a:latin typeface="+mn-lt"/>
                <a:ea typeface="+mn-ea"/>
                <a:cs typeface="+mn-cs"/>
              </a:rPr>
              <a:t>обладать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механизмом</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управления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одновременным</a:t>
            </a:r>
            <a:r>
              <a:rPr lang="uk-UA" sz="1200" kern="1200" dirty="0" smtClean="0">
                <a:solidFill>
                  <a:schemeClr val="tx1"/>
                </a:solidFill>
                <a:effectLst/>
                <a:latin typeface="+mn-lt"/>
                <a:ea typeface="+mn-ea"/>
                <a:cs typeface="+mn-cs"/>
              </a:rPr>
              <a:t> доступом к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всеми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пользователями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обеспечения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согласованности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обращения</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несколькими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пользователями</a:t>
            </a:r>
            <a:r>
              <a:rPr lang="uk-UA" sz="1200" kern="1200" dirty="0" smtClean="0">
                <a:solidFill>
                  <a:schemeClr val="tx1"/>
                </a:solidFill>
                <a:effectLst/>
                <a:latin typeface="+mn-lt"/>
                <a:ea typeface="+mn-ea"/>
                <a:cs typeface="+mn-cs"/>
              </a:rPr>
              <a:t> компонент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подобно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всем</a:t>
            </a:r>
            <a:r>
              <a:rPr lang="uk-UA" sz="1200" kern="1200" dirty="0" smtClean="0">
                <a:solidFill>
                  <a:schemeClr val="tx1"/>
                </a:solidFill>
                <a:effectLst/>
                <a:latin typeface="+mn-lt"/>
                <a:ea typeface="+mn-ea"/>
                <a:cs typeface="+mn-cs"/>
              </a:rPr>
              <a:t> СУБД, </a:t>
            </a:r>
            <a:r>
              <a:rPr lang="uk-UA" sz="1200" kern="1200" dirty="0" err="1" smtClean="0">
                <a:solidFill>
                  <a:schemeClr val="tx1"/>
                </a:solidFill>
                <a:effectLst/>
                <a:latin typeface="+mn-lt"/>
                <a:ea typeface="+mn-ea"/>
                <a:cs typeface="+mn-cs"/>
              </a:rPr>
              <a:t>применяет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Каждая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прикладная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программа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гарантирует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программа</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смо-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модифицировать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прикладная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программа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пытается</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получить доступ к </a:t>
            </a:r>
            <a:r>
              <a:rPr lang="uk-UA" sz="1200" kern="1200" dirty="0" err="1" smtClean="0">
                <a:solidFill>
                  <a:schemeClr val="tx1"/>
                </a:solidFill>
                <a:effectLst/>
                <a:latin typeface="+mn-lt"/>
                <a:ea typeface="+mn-ea"/>
                <a:cs typeface="+mn-cs"/>
              </a:rPr>
              <a:t>заблокированным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модификации</a:t>
            </a:r>
            <a:r>
              <a:rPr lang="uk-UA" sz="1200" kern="1200" dirty="0" smtClean="0">
                <a:solidFill>
                  <a:schemeClr val="tx1"/>
                </a:solidFill>
                <a:effectLst/>
                <a:latin typeface="+mn-lt"/>
                <a:ea typeface="+mn-ea"/>
                <a:cs typeface="+mn-cs"/>
              </a:rPr>
              <a:t>, то система </a:t>
            </a:r>
            <a:r>
              <a:rPr lang="uk-UA" sz="1200" kern="1200" dirty="0" err="1" smtClean="0">
                <a:solidFill>
                  <a:schemeClr val="tx1"/>
                </a:solidFill>
                <a:effectLst/>
                <a:latin typeface="+mn-lt"/>
                <a:ea typeface="+mn-ea"/>
                <a:cs typeface="+mn-cs"/>
              </a:rPr>
              <a:t>или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завершает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попытку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ошибкой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заставляет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программу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ожидать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снятия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ровки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имеет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свойств</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длительность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режим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гранулярность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Длительность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период</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времени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течение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которого</a:t>
            </a:r>
            <a:r>
              <a:rPr lang="uk-UA" sz="1200" kern="1200" dirty="0" smtClean="0">
                <a:solidFill>
                  <a:schemeClr val="tx1"/>
                </a:solidFill>
                <a:effectLst/>
                <a:latin typeface="+mn-lt"/>
                <a:ea typeface="+mn-ea"/>
                <a:cs typeface="+mn-cs"/>
              </a:rPr>
              <a:t> ресурс </a:t>
            </a:r>
            <a:r>
              <a:rPr lang="uk-UA" sz="1200" kern="1200" dirty="0" err="1" smtClean="0">
                <a:solidFill>
                  <a:schemeClr val="tx1"/>
                </a:solidFill>
                <a:effectLst/>
                <a:latin typeface="+mn-lt"/>
                <a:ea typeface="+mn-ea"/>
                <a:cs typeface="+mn-cs"/>
              </a:rPr>
              <a:t>удер-</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живает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определенную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Длительность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зависит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среди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проче-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го</a:t>
            </a:r>
            <a:r>
              <a:rPr lang="uk-UA" sz="1200" kern="1200" dirty="0" smtClean="0">
                <a:solidFill>
                  <a:schemeClr val="tx1"/>
                </a:solidFill>
                <a:effectLst/>
                <a:latin typeface="+mn-lt"/>
                <a:ea typeface="+mn-ea"/>
                <a:cs typeface="+mn-cs"/>
              </a:rPr>
              <a:t>, от </a:t>
            </a:r>
            <a:r>
              <a:rPr lang="uk-UA" sz="1200" kern="1200" dirty="0" err="1" smtClean="0">
                <a:solidFill>
                  <a:schemeClr val="tx1"/>
                </a:solidFill>
                <a:effectLst/>
                <a:latin typeface="+mn-lt"/>
                <a:ea typeface="+mn-ea"/>
                <a:cs typeface="+mn-cs"/>
              </a:rPr>
              <a:t>режима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выбора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F22FAEEC-D4AC-47FE-BA68-1D23CD3D9408}" type="slidenum">
              <a:rPr lang="uk-UA" smtClean="0"/>
              <a:t>21</a:t>
            </a:fld>
            <a:endParaRPr lang="uk-UA"/>
          </a:p>
        </p:txBody>
      </p:sp>
    </p:spTree>
    <p:extLst>
      <p:ext uri="{BB962C8B-B14F-4D97-AF65-F5344CB8AC3E}">
        <p14:creationId xmlns:p14="http://schemas.microsoft.com/office/powerpoint/2010/main" val="4094184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err="1" smtClean="0">
                <a:solidFill>
                  <a:schemeClr val="tx1"/>
                </a:solidFill>
                <a:effectLst/>
                <a:latin typeface="+mn-lt"/>
                <a:ea typeface="+mn-ea"/>
                <a:cs typeface="+mn-cs"/>
              </a:rPr>
              <a:t>Гранулярность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Гранулярность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определяет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какой</a:t>
            </a:r>
            <a:r>
              <a:rPr lang="uk-UA" sz="1200" kern="1200" dirty="0" smtClean="0">
                <a:solidFill>
                  <a:schemeClr val="tx1"/>
                </a:solidFill>
                <a:effectLst/>
                <a:latin typeface="+mn-lt"/>
                <a:ea typeface="+mn-ea"/>
                <a:cs typeface="+mn-cs"/>
              </a:rPr>
              <a:t> ресурс </a:t>
            </a:r>
            <a:r>
              <a:rPr lang="uk-UA" sz="1200" kern="1200" dirty="0" err="1" smtClean="0">
                <a:solidFill>
                  <a:schemeClr val="tx1"/>
                </a:solidFill>
                <a:effectLst/>
                <a:latin typeface="+mn-lt"/>
                <a:ea typeface="+mn-ea"/>
                <a:cs typeface="+mn-cs"/>
              </a:rPr>
              <a:t>блокируется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одной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попыт-</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ке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Компонент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сурсы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строки;</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страницы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индексный</a:t>
            </a:r>
            <a:r>
              <a:rPr lang="uk-UA" sz="1200" kern="1200" dirty="0" smtClean="0">
                <a:solidFill>
                  <a:schemeClr val="tx1"/>
                </a:solidFill>
                <a:effectLst/>
                <a:latin typeface="+mn-lt"/>
                <a:ea typeface="+mn-ea"/>
                <a:cs typeface="+mn-cs"/>
              </a:rPr>
              <a:t> ключ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диапазон</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ключей</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таблицы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экстент</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саму базу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Система </a:t>
            </a:r>
            <a:r>
              <a:rPr lang="uk-UA" sz="1200" kern="1200" dirty="0" err="1" smtClean="0">
                <a:solidFill>
                  <a:schemeClr val="tx1"/>
                </a:solidFill>
                <a:effectLst/>
                <a:latin typeface="+mn-lt"/>
                <a:ea typeface="+mn-ea"/>
                <a:cs typeface="+mn-cs"/>
              </a:rPr>
              <a:t>выбирает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требуемую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гранулярность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автоматически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Строка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наименьшим</a:t>
            </a:r>
            <a:r>
              <a:rPr lang="uk-UA" sz="1200" kern="1200" dirty="0" smtClean="0">
                <a:solidFill>
                  <a:schemeClr val="tx1"/>
                </a:solidFill>
                <a:effectLst/>
                <a:latin typeface="+mn-lt"/>
                <a:ea typeface="+mn-ea"/>
                <a:cs typeface="+mn-cs"/>
              </a:rPr>
              <a:t> ресурсом,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включает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так и </a:t>
            </a:r>
            <a:r>
              <a:rPr lang="uk-UA" sz="1200" kern="1200" dirty="0" err="1" smtClean="0">
                <a:solidFill>
                  <a:schemeClr val="tx1"/>
                </a:solidFill>
                <a:effectLst/>
                <a:latin typeface="+mn-lt"/>
                <a:ea typeface="+mn-ea"/>
                <a:cs typeface="+mn-cs"/>
              </a:rPr>
              <a:t>элементы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индексов</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строка</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которой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обращается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приложение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Поэтому</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данной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таблицы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остаются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сво-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бодными</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приложения</a:t>
            </a:r>
            <a:r>
              <a:rPr lang="uk-UA" sz="1200" kern="1200" dirty="0" smtClean="0">
                <a:solidFill>
                  <a:schemeClr val="tx1"/>
                </a:solidFill>
                <a:effectLst/>
                <a:latin typeface="+mn-lt"/>
                <a:ea typeface="+mn-ea"/>
                <a:cs typeface="+mn-cs"/>
              </a:rPr>
              <a:t>. Компонент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страницу</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которой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находится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подлежащая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ровке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строка</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кластеризованных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таблицах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страницы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хранятся</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листьев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кла-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стеризованной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структуры</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поэтому</a:t>
            </a:r>
            <a:r>
              <a:rPr lang="uk-UA" sz="1200" kern="1200" dirty="0" smtClean="0">
                <a:solidFill>
                  <a:schemeClr val="tx1"/>
                </a:solidFill>
                <a:effectLst/>
                <a:latin typeface="+mn-lt"/>
                <a:ea typeface="+mn-ea"/>
                <a:cs typeface="+mn-cs"/>
              </a:rPr>
              <a:t> для них </a:t>
            </a:r>
            <a:r>
              <a:rPr lang="uk-UA" sz="1200" kern="1200" dirty="0" err="1" smtClean="0">
                <a:solidFill>
                  <a:schemeClr val="tx1"/>
                </a:solidFill>
                <a:effectLst/>
                <a:latin typeface="+mn-lt"/>
                <a:ea typeface="+mn-ea"/>
                <a:cs typeface="+mn-cs"/>
              </a:rPr>
              <a:t>вместо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строк</a:t>
            </a:r>
          </a:p>
          <a:p>
            <a:r>
              <a:rPr lang="uk-UA" sz="1200" kern="1200" dirty="0" err="1" smtClean="0">
                <a:solidFill>
                  <a:schemeClr val="tx1"/>
                </a:solidFill>
                <a:effectLst/>
                <a:latin typeface="+mn-lt"/>
                <a:ea typeface="+mn-ea"/>
                <a:cs typeface="+mn-cs"/>
              </a:rPr>
              <a:t>применяется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индексными</a:t>
            </a:r>
            <a:r>
              <a:rPr lang="uk-UA" sz="1200" kern="1200" dirty="0" smtClean="0">
                <a:solidFill>
                  <a:schemeClr val="tx1"/>
                </a:solidFill>
                <a:effectLst/>
                <a:latin typeface="+mn-lt"/>
                <a:ea typeface="+mn-ea"/>
                <a:cs typeface="+mn-cs"/>
              </a:rPr>
              <a:t> ключами.</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Блокироваться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единицы</a:t>
            </a:r>
            <a:r>
              <a:rPr lang="uk-UA" sz="1200" kern="1200" dirty="0" smtClean="0">
                <a:solidFill>
                  <a:schemeClr val="tx1"/>
                </a:solidFill>
                <a:effectLst/>
                <a:latin typeface="+mn-lt"/>
                <a:ea typeface="+mn-ea"/>
                <a:cs typeface="+mn-cs"/>
              </a:rPr>
              <a:t> дискового </a:t>
            </a:r>
            <a:r>
              <a:rPr lang="uk-UA" sz="1200" kern="1200" dirty="0" err="1" smtClean="0">
                <a:solidFill>
                  <a:schemeClr val="tx1"/>
                </a:solidFill>
                <a:effectLst/>
                <a:latin typeface="+mn-lt"/>
                <a:ea typeface="+mn-ea"/>
                <a:cs typeface="+mn-cs"/>
              </a:rPr>
              <a:t>пространства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называются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экстентами</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имеют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размер</a:t>
            </a:r>
            <a:r>
              <a:rPr lang="uk-UA" sz="1200" kern="1200" dirty="0" smtClean="0">
                <a:solidFill>
                  <a:schemeClr val="tx1"/>
                </a:solidFill>
                <a:effectLst/>
                <a:latin typeface="+mn-lt"/>
                <a:ea typeface="+mn-ea"/>
                <a:cs typeface="+mn-cs"/>
              </a:rPr>
              <a:t> 64 </a:t>
            </a:r>
            <a:r>
              <a:rPr lang="uk-UA" sz="1200" kern="1200" dirty="0" err="1" smtClean="0">
                <a:solidFill>
                  <a:schemeClr val="tx1"/>
                </a:solidFill>
                <a:effectLst/>
                <a:latin typeface="+mn-lt"/>
                <a:ea typeface="+mn-ea"/>
                <a:cs typeface="+mn-cs"/>
              </a:rPr>
              <a:t>Кбайт</a:t>
            </a:r>
            <a:r>
              <a:rPr lang="uk-UA" sz="1200" kern="1200" dirty="0" smtClean="0">
                <a:solidFill>
                  <a:schemeClr val="tx1"/>
                </a:solidFill>
                <a:effectLst/>
                <a:latin typeface="+mn-lt"/>
                <a:ea typeface="+mn-ea"/>
                <a:cs typeface="+mn-cs"/>
              </a:rPr>
              <a:t> (см. главу 15). </a:t>
            </a:r>
            <a:r>
              <a:rPr lang="uk-UA" sz="1200" kern="1200" dirty="0" err="1" smtClean="0">
                <a:solidFill>
                  <a:schemeClr val="tx1"/>
                </a:solidFill>
                <a:effectLst/>
                <a:latin typeface="+mn-lt"/>
                <a:ea typeface="+mn-ea"/>
                <a:cs typeface="+mn-cs"/>
              </a:rPr>
              <a:t>Экстенты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блокируются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авто-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матически</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растет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таблица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a:t>
            </a:r>
            <a:r>
              <a:rPr lang="uk-UA" sz="1200" kern="1200" dirty="0" smtClean="0">
                <a:solidFill>
                  <a:schemeClr val="tx1"/>
                </a:solidFill>
                <a:effectLst/>
                <a:latin typeface="+mn-lt"/>
                <a:ea typeface="+mn-ea"/>
                <a:cs typeface="+mn-cs"/>
              </a:rPr>
              <a:t>, то для них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выделять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полнительное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дисковое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пространство</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Гранулярность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оказывает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влияние</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одновременный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конкурентный</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доступ. В </a:t>
            </a:r>
            <a:r>
              <a:rPr lang="uk-UA" sz="1200" kern="1200" dirty="0" err="1" smtClean="0">
                <a:solidFill>
                  <a:schemeClr val="tx1"/>
                </a:solidFill>
                <a:effectLst/>
                <a:latin typeface="+mn-lt"/>
                <a:ea typeface="+mn-ea"/>
                <a:cs typeface="+mn-cs"/>
              </a:rPr>
              <a:t>общем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гранулярности</a:t>
            </a:r>
            <a:r>
              <a:rPr lang="uk-UA" sz="1200" kern="1200" dirty="0" smtClean="0">
                <a:solidFill>
                  <a:schemeClr val="tx1"/>
                </a:solidFill>
                <a:effectLst/>
                <a:latin typeface="+mn-lt"/>
                <a:ea typeface="+mn-ea"/>
                <a:cs typeface="+mn-cs"/>
              </a:rPr>
              <a:t>, тем </a:t>
            </a:r>
            <a:r>
              <a:rPr lang="uk-UA" sz="1200" kern="1200" dirty="0" err="1" smtClean="0">
                <a:solidFill>
                  <a:schemeClr val="tx1"/>
                </a:solidFill>
                <a:effectLst/>
                <a:latin typeface="+mn-lt"/>
                <a:ea typeface="+mn-ea"/>
                <a:cs typeface="+mn-cs"/>
              </a:rPr>
              <a:t>больше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сокращается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можность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совместного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строк </a:t>
            </a:r>
            <a:r>
              <a:rPr lang="uk-UA" sz="1200" kern="1200" dirty="0" err="1" smtClean="0">
                <a:solidFill>
                  <a:schemeClr val="tx1"/>
                </a:solidFill>
                <a:effectLst/>
                <a:latin typeface="+mn-lt"/>
                <a:ea typeface="+mn-ea"/>
                <a:cs typeface="+mn-cs"/>
              </a:rPr>
              <a:t>максимизирует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конкурентный</a:t>
            </a:r>
            <a:r>
              <a:rPr lang="uk-UA" sz="1200" kern="1200" dirty="0" smtClean="0">
                <a:solidFill>
                  <a:schemeClr val="tx1"/>
                </a:solidFill>
                <a:effectLst/>
                <a:latin typeface="+mn-lt"/>
                <a:ea typeface="+mn-ea"/>
                <a:cs typeface="+mn-cs"/>
              </a:rPr>
              <a:t> доступ, т. к. </a:t>
            </a:r>
            <a:r>
              <a:rPr lang="uk-UA" sz="1200" kern="1200" dirty="0" err="1" smtClean="0">
                <a:solidFill>
                  <a:schemeClr val="tx1"/>
                </a:solidFill>
                <a:effectLst/>
                <a:latin typeface="+mn-lt"/>
                <a:ea typeface="+mn-ea"/>
                <a:cs typeface="+mn-cs"/>
              </a:rPr>
              <a:t>она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блокирует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всего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лишь</a:t>
            </a:r>
            <a:r>
              <a:rPr lang="uk-UA" sz="1200" kern="1200" dirty="0" smtClean="0">
                <a:solidFill>
                  <a:schemeClr val="tx1"/>
                </a:solidFill>
                <a:effectLst/>
                <a:latin typeface="+mn-lt"/>
                <a:ea typeface="+mn-ea"/>
                <a:cs typeface="+mn-cs"/>
              </a:rPr>
              <a:t> одну строку </a:t>
            </a:r>
            <a:r>
              <a:rPr lang="uk-UA" sz="1200" kern="1200" dirty="0" err="1" smtClean="0">
                <a:solidFill>
                  <a:schemeClr val="tx1"/>
                </a:solidFill>
                <a:effectLst/>
                <a:latin typeface="+mn-lt"/>
                <a:ea typeface="+mn-ea"/>
                <a:cs typeface="+mn-cs"/>
              </a:rPr>
              <a:t>страницы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оставляя</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доступными</a:t>
            </a:r>
            <a:r>
              <a:rPr lang="uk-UA" sz="1200" kern="1200" dirty="0" smtClean="0">
                <a:solidFill>
                  <a:schemeClr val="tx1"/>
                </a:solidFill>
                <a:effectLst/>
                <a:latin typeface="+mn-lt"/>
                <a:ea typeface="+mn-ea"/>
                <a:cs typeface="+mn-cs"/>
              </a:rPr>
              <a:t> для</a:t>
            </a:r>
          </a:p>
          <a:p>
            <a:r>
              <a:rPr lang="uk-UA" sz="1200" kern="1200" dirty="0" smtClean="0">
                <a:solidFill>
                  <a:schemeClr val="tx1"/>
                </a:solidFill>
                <a:effectLst/>
                <a:latin typeface="+mn-lt"/>
                <a:ea typeface="+mn-ea"/>
                <a:cs typeface="+mn-cs"/>
              </a:rPr>
              <a:t>других </a:t>
            </a:r>
            <a:r>
              <a:rPr lang="uk-UA" sz="1200" kern="1200" dirty="0" err="1" smtClean="0">
                <a:solidFill>
                  <a:schemeClr val="tx1"/>
                </a:solidFill>
                <a:effectLst/>
                <a:latin typeface="+mn-lt"/>
                <a:ea typeface="+mn-ea"/>
                <a:cs typeface="+mn-cs"/>
              </a:rPr>
              <a:t>процессов</a:t>
            </a:r>
            <a:r>
              <a:rPr lang="uk-UA" sz="1200" kern="1200" dirty="0" smtClean="0">
                <a:solidFill>
                  <a:schemeClr val="tx1"/>
                </a:solidFill>
                <a:effectLst/>
                <a:latin typeface="+mn-lt"/>
                <a:ea typeface="+mn-ea"/>
                <a:cs typeface="+mn-cs"/>
              </a:rPr>
              <a:t>. C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стороны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низкий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увеличивает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сис-</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темные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накладные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расходы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поскольку</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каждой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отдельной</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дельная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страниц</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таблиц</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ограничивает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доступности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уменьшает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системные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накладные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расходы</a:t>
            </a:r>
            <a:r>
              <a:rPr lang="uk-UA" sz="1200" kern="1200" dirty="0" smtClean="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22</a:t>
            </a:fld>
            <a:endParaRPr lang="uk-UA"/>
          </a:p>
        </p:txBody>
      </p:sp>
    </p:spTree>
    <p:extLst>
      <p:ext uri="{BB962C8B-B14F-4D97-AF65-F5344CB8AC3E}">
        <p14:creationId xmlns:p14="http://schemas.microsoft.com/office/powerpoint/2010/main" val="79413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err="1" smtClean="0">
                <a:solidFill>
                  <a:schemeClr val="tx1"/>
                </a:solidFill>
                <a:effectLst/>
                <a:latin typeface="+mn-lt"/>
                <a:ea typeface="+mn-ea"/>
                <a:cs typeface="+mn-cs"/>
              </a:rPr>
              <a:t>Режимы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Режимы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определяют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типы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Выбор</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определенного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режима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зависит</a:t>
            </a:r>
            <a:r>
              <a:rPr lang="uk-UA" sz="1200" kern="1200" dirty="0" smtClean="0">
                <a:solidFill>
                  <a:schemeClr val="tx1"/>
                </a:solidFill>
                <a:effectLst/>
                <a:latin typeface="+mn-lt"/>
                <a:ea typeface="+mn-ea"/>
                <a:cs typeface="+mn-cs"/>
              </a:rPr>
              <a:t> от типа </a:t>
            </a:r>
            <a:r>
              <a:rPr lang="uk-UA" sz="1200" kern="1200" dirty="0" err="1" smtClean="0">
                <a:solidFill>
                  <a:schemeClr val="tx1"/>
                </a:solidFill>
                <a:effectLst/>
                <a:latin typeface="+mn-lt"/>
                <a:ea typeface="+mn-ea"/>
                <a:cs typeface="+mn-cs"/>
              </a:rPr>
              <a:t>ресурса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заблокировать</a:t>
            </a:r>
            <a:r>
              <a:rPr lang="uk-UA" sz="1200" kern="1200" dirty="0" smtClean="0">
                <a:solidFill>
                  <a:schemeClr val="tx1"/>
                </a:solidFill>
                <a:effectLst/>
                <a:latin typeface="+mn-lt"/>
                <a:ea typeface="+mn-ea"/>
                <a:cs typeface="+mn-cs"/>
              </a:rPr>
              <a:t>. Для</a:t>
            </a:r>
          </a:p>
          <a:p>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ресурсов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строки и </a:t>
            </a:r>
            <a:r>
              <a:rPr lang="uk-UA" sz="1200" kern="1200" dirty="0" err="1" smtClean="0">
                <a:solidFill>
                  <a:schemeClr val="tx1"/>
                </a:solidFill>
                <a:effectLst/>
                <a:latin typeface="+mn-lt"/>
                <a:ea typeface="+mn-ea"/>
                <a:cs typeface="+mn-cs"/>
              </a:rPr>
              <a:t>страницы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применяются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три типа</a:t>
            </a:r>
          </a:p>
          <a:p>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разделяемая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shared</a:t>
            </a:r>
            <a:r>
              <a:rPr lang="uk-UA" sz="1200" kern="1200" dirty="0" smtClean="0">
                <a:solidFill>
                  <a:schemeClr val="tx1"/>
                </a:solidFill>
                <a:effectLst/>
                <a:latin typeface="+mn-lt"/>
                <a:ea typeface="+mn-ea"/>
                <a:cs typeface="+mn-cs"/>
              </a:rPr>
              <a:t>, S);</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монопольная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exclusive</a:t>
            </a:r>
            <a:r>
              <a:rPr lang="uk-UA" sz="1200" kern="1200" dirty="0" smtClean="0">
                <a:solidFill>
                  <a:schemeClr val="tx1"/>
                </a:solidFill>
                <a:effectLst/>
                <a:latin typeface="+mn-lt"/>
                <a:ea typeface="+mn-ea"/>
                <a:cs typeface="+mn-cs"/>
              </a:rPr>
              <a:t>, X);</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update</a:t>
            </a:r>
            <a:r>
              <a:rPr lang="uk-UA" sz="1200" kern="1200" dirty="0" smtClean="0">
                <a:solidFill>
                  <a:schemeClr val="tx1"/>
                </a:solidFill>
                <a:effectLst/>
                <a:latin typeface="+mn-lt"/>
                <a:ea typeface="+mn-ea"/>
                <a:cs typeface="+mn-cs"/>
              </a:rPr>
              <a:t>, U).</a:t>
            </a:r>
          </a:p>
          <a:p>
            <a:r>
              <a:rPr lang="uk-UA" sz="1200" kern="1200" dirty="0" err="1" smtClean="0">
                <a:solidFill>
                  <a:schemeClr val="tx1"/>
                </a:solidFill>
                <a:effectLst/>
                <a:latin typeface="+mn-lt"/>
                <a:ea typeface="+mn-ea"/>
                <a:cs typeface="+mn-cs"/>
              </a:rPr>
              <a:t>Разделяемая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shared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lock</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резервирует</a:t>
            </a:r>
            <a:r>
              <a:rPr lang="uk-UA" sz="1200" kern="1200" dirty="0" smtClean="0">
                <a:solidFill>
                  <a:schemeClr val="tx1"/>
                </a:solidFill>
                <a:effectLst/>
                <a:latin typeface="+mn-lt"/>
                <a:ea typeface="+mn-ea"/>
                <a:cs typeface="+mn-cs"/>
              </a:rPr>
              <a:t> ресурс (</a:t>
            </a:r>
            <a:r>
              <a:rPr lang="uk-UA" sz="1200" kern="1200" dirty="0" err="1" smtClean="0">
                <a:solidFill>
                  <a:schemeClr val="tx1"/>
                </a:solidFill>
                <a:effectLst/>
                <a:latin typeface="+mn-lt"/>
                <a:ea typeface="+mn-ea"/>
                <a:cs typeface="+mn-cs"/>
              </a:rPr>
              <a:t>страницу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строку)</a:t>
            </a:r>
          </a:p>
          <a:p>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процессы</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заблокированный</a:t>
            </a:r>
            <a:r>
              <a:rPr lang="uk-UA" sz="1200" kern="1200" dirty="0" smtClean="0">
                <a:solidFill>
                  <a:schemeClr val="tx1"/>
                </a:solidFill>
                <a:effectLst/>
                <a:latin typeface="+mn-lt"/>
                <a:ea typeface="+mn-ea"/>
                <a:cs typeface="+mn-cs"/>
              </a:rPr>
              <a:t> таким</a:t>
            </a:r>
          </a:p>
          <a:p>
            <a:r>
              <a:rPr lang="uk-UA" sz="1200" kern="1200" dirty="0" smtClean="0">
                <a:solidFill>
                  <a:schemeClr val="tx1"/>
                </a:solidFill>
                <a:effectLst/>
                <a:latin typeface="+mn-lt"/>
                <a:ea typeface="+mn-ea"/>
                <a:cs typeface="+mn-cs"/>
              </a:rPr>
              <a:t>образом ресурс,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стороны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накладывать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 на один и </a:t>
            </a:r>
            <a:r>
              <a:rPr lang="uk-UA" sz="1200" kern="1200" dirty="0" err="1" smtClean="0">
                <a:solidFill>
                  <a:schemeClr val="tx1"/>
                </a:solidFill>
                <a:effectLst/>
                <a:latin typeface="+mn-lt"/>
                <a:ea typeface="+mn-ea"/>
                <a:cs typeface="+mn-cs"/>
              </a:rPr>
              <a:t>тот</a:t>
            </a:r>
            <a:r>
              <a:rPr lang="uk-UA" sz="1200" kern="1200" dirty="0" smtClean="0">
                <a:solidFill>
                  <a:schemeClr val="tx1"/>
                </a:solidFill>
                <a:effectLst/>
                <a:latin typeface="+mn-lt"/>
                <a:ea typeface="+mn-ea"/>
                <a:cs typeface="+mn-cs"/>
              </a:rPr>
              <a:t> же ресурс. </a:t>
            </a:r>
            <a:r>
              <a:rPr lang="uk-UA" sz="1200" kern="1200" dirty="0" err="1" smtClean="0">
                <a:solidFill>
                  <a:schemeClr val="tx1"/>
                </a:solidFill>
                <a:effectLst/>
                <a:latin typeface="+mn-lt"/>
                <a:ea typeface="+mn-ea"/>
                <a:cs typeface="+mn-cs"/>
              </a:rPr>
              <a:t>Иными</a:t>
            </a:r>
            <a:r>
              <a:rPr lang="uk-UA" sz="1200" kern="1200" dirty="0" smtClean="0">
                <a:solidFill>
                  <a:schemeClr val="tx1"/>
                </a:solidFill>
                <a:effectLst/>
                <a:latin typeface="+mn-lt"/>
                <a:ea typeface="+mn-ea"/>
                <a:cs typeface="+mn-cs"/>
              </a:rPr>
              <a:t> словами,</a:t>
            </a:r>
          </a:p>
          <a:p>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ресурса</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разделяемой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сколько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процессов</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Монопольная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exclusive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lock</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резервирует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страницу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строку для </a:t>
            </a:r>
            <a:r>
              <a:rPr lang="uk-UA" sz="1200" kern="1200" dirty="0" err="1" smtClean="0">
                <a:solidFill>
                  <a:schemeClr val="tx1"/>
                </a:solidFill>
                <a:effectLst/>
                <a:latin typeface="+mn-lt"/>
                <a:ea typeface="+mn-ea"/>
                <a:cs typeface="+mn-cs"/>
              </a:rPr>
              <a:t>мо-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нопольного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использования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типа </a:t>
            </a:r>
            <a:r>
              <a:rPr lang="uk-UA" sz="1200" kern="1200" dirty="0" err="1" smtClean="0">
                <a:solidFill>
                  <a:schemeClr val="tx1"/>
                </a:solidFill>
                <a:effectLst/>
                <a:latin typeface="+mn-lt"/>
                <a:ea typeface="+mn-ea"/>
                <a:cs typeface="+mn-cs"/>
              </a:rPr>
              <a:t>применяется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инструкциями</a:t>
            </a:r>
            <a:r>
              <a:rPr lang="uk-UA" sz="1200" kern="1200" dirty="0" smtClean="0">
                <a:solidFill>
                  <a:schemeClr val="tx1"/>
                </a:solidFill>
                <a:effectLst/>
                <a:latin typeface="+mn-lt"/>
                <a:ea typeface="+mn-ea"/>
                <a:cs typeface="+mn-cs"/>
              </a:rPr>
              <a:t> DML (INSERT, UPDATE и DELETE),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модифицируют</a:t>
            </a:r>
            <a:r>
              <a:rPr lang="uk-UA" sz="1200" kern="1200" dirty="0" smtClean="0">
                <a:solidFill>
                  <a:schemeClr val="tx1"/>
                </a:solidFill>
                <a:effectLst/>
                <a:latin typeface="+mn-lt"/>
                <a:ea typeface="+mn-ea"/>
                <a:cs typeface="+mn-cs"/>
              </a:rPr>
              <a:t> ресурс.</a:t>
            </a:r>
          </a:p>
          <a:p>
            <a:r>
              <a:rPr lang="uk-UA" sz="1200" kern="1200" dirty="0" err="1" smtClean="0">
                <a:solidFill>
                  <a:schemeClr val="tx1"/>
                </a:solidFill>
                <a:effectLst/>
                <a:latin typeface="+mn-lt"/>
                <a:ea typeface="+mn-ea"/>
                <a:cs typeface="+mn-cs"/>
              </a:rPr>
              <a:t>Монопольную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нельзя</a:t>
            </a:r>
            <a:r>
              <a:rPr lang="uk-UA" sz="1200" kern="1200" dirty="0" smtClean="0">
                <a:solidFill>
                  <a:schemeClr val="tx1"/>
                </a:solidFill>
                <a:effectLst/>
                <a:latin typeface="+mn-lt"/>
                <a:ea typeface="+mn-ea"/>
                <a:cs typeface="+mn-cs"/>
              </a:rPr>
              <a:t> установить,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на ресурс уже установлена </a:t>
            </a:r>
            <a:r>
              <a:rPr lang="uk-UA" sz="1200" kern="1200" dirty="0" err="1" smtClean="0">
                <a:solidFill>
                  <a:schemeClr val="tx1"/>
                </a:solidFill>
                <a:effectLst/>
                <a:latin typeface="+mn-lt"/>
                <a:ea typeface="+mn-ea"/>
                <a:cs typeface="+mn-cs"/>
              </a:rPr>
              <a:t>раз-</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деляемая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другим </a:t>
            </a:r>
            <a:r>
              <a:rPr lang="uk-UA" sz="1200" kern="1200" dirty="0" err="1" smtClean="0">
                <a:solidFill>
                  <a:schemeClr val="tx1"/>
                </a:solidFill>
                <a:effectLst/>
                <a:latin typeface="+mn-lt"/>
                <a:ea typeface="+mn-ea"/>
                <a:cs typeface="+mn-cs"/>
              </a:rPr>
              <a:t>процессом</a:t>
            </a:r>
            <a:r>
              <a:rPr lang="uk-UA" sz="1200" kern="1200" dirty="0" smtClean="0">
                <a:solidFill>
                  <a:schemeClr val="tx1"/>
                </a:solidFill>
                <a:effectLst/>
                <a:latin typeface="+mn-lt"/>
                <a:ea typeface="+mn-ea"/>
                <a:cs typeface="+mn-cs"/>
              </a:rPr>
              <a:t>, т. е. на ресурс </a:t>
            </a:r>
            <a:r>
              <a:rPr lang="uk-UA" sz="1200" kern="1200" dirty="0" err="1" smtClean="0">
                <a:solidFill>
                  <a:schemeClr val="tx1"/>
                </a:solidFill>
                <a:effectLst/>
                <a:latin typeface="+mn-lt"/>
                <a:ea typeface="+mn-ea"/>
                <a:cs typeface="+mn-cs"/>
              </a:rPr>
              <a:t>может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установлена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одна </a:t>
            </a:r>
            <a:r>
              <a:rPr lang="uk-UA" sz="1200" kern="1200" dirty="0" err="1" smtClean="0">
                <a:solidFill>
                  <a:schemeClr val="tx1"/>
                </a:solidFill>
                <a:effectLst/>
                <a:latin typeface="+mn-lt"/>
                <a:ea typeface="+mn-ea"/>
                <a:cs typeface="+mn-cs"/>
              </a:rPr>
              <a:t>монопольная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На ресурс (</a:t>
            </a:r>
            <a:r>
              <a:rPr lang="uk-UA" sz="1200" kern="1200" dirty="0" err="1" smtClean="0">
                <a:solidFill>
                  <a:schemeClr val="tx1"/>
                </a:solidFill>
                <a:effectLst/>
                <a:latin typeface="+mn-lt"/>
                <a:ea typeface="+mn-ea"/>
                <a:cs typeface="+mn-cs"/>
              </a:rPr>
              <a:t>страницу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строку) с </a:t>
            </a:r>
            <a:r>
              <a:rPr lang="uk-UA" sz="1200" kern="1200" dirty="0" err="1" smtClean="0">
                <a:solidFill>
                  <a:schemeClr val="tx1"/>
                </a:solidFill>
                <a:effectLst/>
                <a:latin typeface="+mn-lt"/>
                <a:ea typeface="+mn-ea"/>
                <a:cs typeface="+mn-cs"/>
              </a:rPr>
              <a:t>установленной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нельзя</a:t>
            </a:r>
            <a:r>
              <a:rPr lang="uk-UA" sz="1200" kern="1200" dirty="0" smtClean="0">
                <a:solidFill>
                  <a:schemeClr val="tx1"/>
                </a:solidFill>
                <a:effectLst/>
                <a:latin typeface="+mn-lt"/>
                <a:ea typeface="+mn-ea"/>
                <a:cs typeface="+mn-cs"/>
              </a:rPr>
              <a:t> установить </a:t>
            </a:r>
            <a:r>
              <a:rPr lang="uk-UA" sz="1200" kern="1200" dirty="0" err="1" smtClean="0">
                <a:solidFill>
                  <a:schemeClr val="tx1"/>
                </a:solidFill>
                <a:effectLst/>
                <a:latin typeface="+mn-lt"/>
                <a:ea typeface="+mn-ea"/>
                <a:cs typeface="+mn-cs"/>
              </a:rPr>
              <a:t>никакую</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другую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update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lock</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установлена на ресурс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при</a:t>
            </a:r>
          </a:p>
          <a:p>
            <a:r>
              <a:rPr lang="uk-UA" sz="1200" kern="1200" dirty="0" err="1" smtClean="0">
                <a:solidFill>
                  <a:schemeClr val="tx1"/>
                </a:solidFill>
                <a:effectLst/>
                <a:latin typeface="+mn-lt"/>
                <a:ea typeface="+mn-ea"/>
                <a:cs typeface="+mn-cs"/>
              </a:rPr>
              <a:t>отсутствии</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нем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С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стороны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тип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устанавливать</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объекты</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уста-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новленной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блокировкой</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таком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кладывает</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объект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которая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модифицирует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объект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подтверждается</a:t>
            </a:r>
            <a:r>
              <a:rPr lang="uk-UA" sz="1200" kern="1200" dirty="0" smtClean="0">
                <a:solidFill>
                  <a:schemeClr val="tx1"/>
                </a:solidFill>
                <a:effectLst/>
                <a:latin typeface="+mn-lt"/>
                <a:ea typeface="+mn-ea"/>
                <a:cs typeface="+mn-cs"/>
              </a:rPr>
              <a:t>, и у </a:t>
            </a:r>
            <a:r>
              <a:rPr lang="uk-UA" sz="1200" kern="1200" dirty="0" err="1" smtClean="0">
                <a:solidFill>
                  <a:schemeClr val="tx1"/>
                </a:solidFill>
                <a:effectLst/>
                <a:latin typeface="+mn-lt"/>
                <a:ea typeface="+mn-ea"/>
                <a:cs typeface="+mn-cs"/>
              </a:rPr>
              <a:t>объекта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никаких</a:t>
            </a:r>
            <a:r>
              <a:rPr lang="uk-UA" sz="1200" kern="1200" dirty="0" smtClean="0">
                <a:solidFill>
                  <a:schemeClr val="tx1"/>
                </a:solidFill>
                <a:effectLst/>
                <a:latin typeface="+mn-lt"/>
                <a:ea typeface="+mn-ea"/>
                <a:cs typeface="+mn-cs"/>
              </a:rPr>
              <a:t> других </a:t>
            </a:r>
            <a:r>
              <a:rPr lang="uk-UA" sz="1200" kern="1200" dirty="0" err="1" smtClean="0">
                <a:solidFill>
                  <a:schemeClr val="tx1"/>
                </a:solidFill>
                <a:effectLst/>
                <a:latin typeface="+mn-lt"/>
                <a:ea typeface="+mn-ea"/>
                <a:cs typeface="+mn-cs"/>
              </a:rPr>
              <a:t>блокиро-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вок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преобразовывается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монопольную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У </a:t>
            </a:r>
            <a:r>
              <a:rPr lang="uk-UA" sz="1200" kern="1200" dirty="0" err="1" smtClean="0">
                <a:solidFill>
                  <a:schemeClr val="tx1"/>
                </a:solidFill>
                <a:effectLst/>
                <a:latin typeface="+mn-lt"/>
                <a:ea typeface="+mn-ea"/>
                <a:cs typeface="+mn-cs"/>
              </a:rPr>
              <a:t>объекта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одна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23</a:t>
            </a:fld>
            <a:endParaRPr lang="uk-UA"/>
          </a:p>
        </p:txBody>
      </p:sp>
    </p:spTree>
    <p:extLst>
      <p:ext uri="{BB962C8B-B14F-4D97-AF65-F5344CB8AC3E}">
        <p14:creationId xmlns:p14="http://schemas.microsoft.com/office/powerpoint/2010/main" val="214864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err="1" smtClean="0">
                <a:solidFill>
                  <a:schemeClr val="tx1"/>
                </a:solidFill>
                <a:effectLst/>
                <a:latin typeface="+mn-lt"/>
                <a:ea typeface="+mn-ea"/>
                <a:cs typeface="+mn-cs"/>
              </a:rPr>
              <a:t>Обычно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намерением</a:t>
            </a:r>
            <a:r>
              <a:rPr lang="en-US" sz="1200" kern="1200" dirty="0" smtClean="0">
                <a:solidFill>
                  <a:schemeClr val="tx1"/>
                </a:solidFill>
                <a:effectLst/>
                <a:latin typeface="+mn-lt"/>
                <a:ea typeface="+mn-ea"/>
                <a:cs typeface="+mn-cs"/>
              </a:rPr>
              <a:t> </a:t>
            </a:r>
            <a:r>
              <a:rPr lang="uk-UA" sz="1200" kern="1200" dirty="0" smtClean="0">
                <a:solidFill>
                  <a:schemeClr val="tx1"/>
                </a:solidFill>
                <a:effectLst/>
                <a:latin typeface="+mn-lt"/>
                <a:ea typeface="+mn-ea"/>
                <a:cs typeface="+mn-cs"/>
              </a:rPr>
              <a:t>(</a:t>
            </a:r>
            <a:r>
              <a:rPr lang="uk-UA" sz="1200" kern="1200" dirty="0" err="1" smtClean="0">
                <a:solidFill>
                  <a:schemeClr val="tx1"/>
                </a:solidFill>
                <a:effectLst/>
                <a:latin typeface="+mn-lt"/>
                <a:ea typeface="+mn-ea"/>
                <a:cs typeface="+mn-cs"/>
              </a:rPr>
              <a:t>intent</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lock</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намеревается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нижележащий</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иерархии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объектов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базы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ресурс.</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Таким образом, </a:t>
            </a:r>
            <a:r>
              <a:rPr lang="uk-UA" sz="1200" kern="1200" dirty="0" err="1" smtClean="0">
                <a:solidFill>
                  <a:schemeClr val="tx1"/>
                </a:solidFill>
                <a:effectLst/>
                <a:latin typeface="+mn-lt"/>
                <a:ea typeface="+mn-ea"/>
                <a:cs typeface="+mn-cs"/>
              </a:rPr>
              <a:t>блокировка</a:t>
            </a:r>
            <a:r>
              <a:rPr lang="en-US" sz="1200" kern="1200" dirty="0" smtClean="0">
                <a:solidFill>
                  <a:schemeClr val="tx1"/>
                </a:solidFill>
                <a:effectLst/>
                <a:latin typeface="+mn-lt"/>
                <a:ea typeface="+mn-ea"/>
                <a:cs typeface="+mn-cs"/>
              </a:rPr>
              <a:t> </a:t>
            </a:r>
            <a:r>
              <a:rPr lang="uk-UA" sz="1200" kern="1200" dirty="0" smtClean="0">
                <a:solidFill>
                  <a:schemeClr val="tx1"/>
                </a:solidFill>
                <a:effectLst/>
                <a:latin typeface="+mn-lt"/>
                <a:ea typeface="+mn-ea"/>
                <a:cs typeface="+mn-cs"/>
              </a:rPr>
              <a:t>с </a:t>
            </a:r>
            <a:r>
              <a:rPr lang="uk-UA" sz="1200" kern="1200" dirty="0" err="1" smtClean="0">
                <a:solidFill>
                  <a:schemeClr val="tx1"/>
                </a:solidFill>
                <a:effectLst/>
                <a:latin typeface="+mn-lt"/>
                <a:ea typeface="+mn-ea"/>
                <a:cs typeface="+mn-cs"/>
              </a:rPr>
              <a:t>намерением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помещаются</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иерархии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объектов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выше</a:t>
            </a:r>
            <a:r>
              <a:rPr lang="uk-UA" sz="1200" kern="1200" dirty="0" smtClean="0">
                <a:solidFill>
                  <a:schemeClr val="tx1"/>
                </a:solidFill>
                <a:effectLst/>
                <a:latin typeface="+mn-lt"/>
                <a:ea typeface="+mn-ea"/>
                <a:cs typeface="+mn-cs"/>
              </a:rPr>
              <a:t> того</a:t>
            </a:r>
            <a:r>
              <a:rPr lang="en-US"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объекта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намеревается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дейст-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венным</a:t>
            </a:r>
            <a:r>
              <a:rPr lang="uk-UA" sz="1200" kern="1200" dirty="0" smtClean="0">
                <a:solidFill>
                  <a:schemeClr val="tx1"/>
                </a:solidFill>
                <a:effectLst/>
                <a:latin typeface="+mn-lt"/>
                <a:ea typeface="+mn-ea"/>
                <a:cs typeface="+mn-cs"/>
              </a:rPr>
              <a:t> способом </a:t>
            </a:r>
            <a:r>
              <a:rPr lang="uk-UA" sz="1200" kern="1200" dirty="0" err="1" smtClean="0">
                <a:solidFill>
                  <a:schemeClr val="tx1"/>
                </a:solidFill>
                <a:effectLst/>
                <a:latin typeface="+mn-lt"/>
                <a:ea typeface="+mn-ea"/>
                <a:cs typeface="+mn-cs"/>
              </a:rPr>
              <a:t>узнать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возможна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подобная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устанавливается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запрет</a:t>
            </a:r>
            <a:r>
              <a:rPr lang="uk-UA" sz="1200" kern="1200" dirty="0" smtClean="0">
                <a:solidFill>
                  <a:schemeClr val="tx1"/>
                </a:solidFill>
                <a:effectLst/>
                <a:latin typeface="+mn-lt"/>
                <a:ea typeface="+mn-ea"/>
                <a:cs typeface="+mn-cs"/>
              </a:rPr>
              <a:t> другим </a:t>
            </a:r>
            <a:r>
              <a:rPr lang="uk-UA" sz="1200" kern="1200" dirty="0" err="1" smtClean="0">
                <a:solidFill>
                  <a:schemeClr val="tx1"/>
                </a:solidFill>
                <a:effectLst/>
                <a:latin typeface="+mn-lt"/>
                <a:ea typeface="+mn-ea"/>
                <a:cs typeface="+mn-cs"/>
              </a:rPr>
              <a:t>процессам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более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высокий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прежде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чем</a:t>
            </a:r>
            <a:r>
              <a:rPr lang="en-US"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установить </a:t>
            </a:r>
            <a:r>
              <a:rPr lang="uk-UA" sz="1200" kern="1200" dirty="0" err="1" smtClean="0">
                <a:solidFill>
                  <a:schemeClr val="tx1"/>
                </a:solidFill>
                <a:effectLst/>
                <a:latin typeface="+mn-lt"/>
                <a:ea typeface="+mn-ea"/>
                <a:cs typeface="+mn-cs"/>
              </a:rPr>
              <a:t>требуемую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24</a:t>
            </a:fld>
            <a:endParaRPr lang="uk-UA"/>
          </a:p>
        </p:txBody>
      </p:sp>
    </p:spTree>
    <p:extLst>
      <p:ext uri="{BB962C8B-B14F-4D97-AF65-F5344CB8AC3E}">
        <p14:creationId xmlns:p14="http://schemas.microsoft.com/office/powerpoint/2010/main" val="3912567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https://habrahabr.ru/company/mindbox/blog/261661/</a:t>
            </a:r>
            <a:endParaRPr lang="uk-UA" dirty="0" smtClean="0"/>
          </a:p>
          <a:p>
            <a:r>
              <a:rPr lang="en-US" dirty="0" smtClean="0"/>
              <a:t>https://technet.microsoft.com/ru-ru/library/ms178104(v=sql.105).aspx</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25</a:t>
            </a:fld>
            <a:endParaRPr lang="uk-UA"/>
          </a:p>
        </p:txBody>
      </p:sp>
    </p:spTree>
    <p:extLst>
      <p:ext uri="{BB962C8B-B14F-4D97-AF65-F5344CB8AC3E}">
        <p14:creationId xmlns:p14="http://schemas.microsoft.com/office/powerpoint/2010/main" val="387158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https://www.wikiwand.com/ru/%D0%A3%D1%80%D0%BE%D0%B2%D0%B5%D0%BD%D1%8C_%D0%B8%D0%B7%D0%BE%D0%BB%D0%B8%D1%80%D0%BE%D0%B2%D0%B0%D0%BD%D0%BD%D0%BE%D1%81%D1%82%D0%B8_%D1%82%D1%80%D0%B0%D0%BD%D0%B7%D0%B0%D0%BA%D1%86%D0%B8%D0%B9</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https://habrahabr.ru/company/infopulse/blog/261097/</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Проблемы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используется</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следовательно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изолированы</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друг от друга, то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возникнуть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проблемы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потеря</a:t>
            </a:r>
            <a:r>
              <a:rPr lang="uk-UA" sz="1200" kern="1200" dirty="0" smtClean="0">
                <a:solidFill>
                  <a:schemeClr val="tx1"/>
                </a:solidFill>
                <a:effectLst/>
                <a:latin typeface="+mn-lt"/>
                <a:ea typeface="+mn-ea"/>
                <a:cs typeface="+mn-cs"/>
              </a:rPr>
              <a:t> обновлений;</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грязное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рассмотрено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ранее</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разд</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главы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неповторяемое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фантомы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Проблема </a:t>
            </a:r>
            <a:r>
              <a:rPr lang="uk-UA" sz="1200" kern="1200" dirty="0" err="1" smtClean="0">
                <a:solidFill>
                  <a:schemeClr val="tx1"/>
                </a:solidFill>
                <a:effectLst/>
                <a:latin typeface="+mn-lt"/>
                <a:ea typeface="+mn-ea"/>
                <a:cs typeface="+mn-cs"/>
              </a:rPr>
              <a:t>потери</a:t>
            </a:r>
            <a:r>
              <a:rPr lang="uk-UA" sz="1200" kern="1200" dirty="0" smtClean="0">
                <a:solidFill>
                  <a:schemeClr val="tx1"/>
                </a:solidFill>
                <a:effectLst/>
                <a:latin typeface="+mn-lt"/>
                <a:ea typeface="+mn-ea"/>
                <a:cs typeface="+mn-cs"/>
              </a:rPr>
              <a:t> обновлений при </a:t>
            </a:r>
            <a:r>
              <a:rPr lang="uk-UA" sz="1200" kern="1200" dirty="0" err="1" smtClean="0">
                <a:solidFill>
                  <a:schemeClr val="tx1"/>
                </a:solidFill>
                <a:effectLst/>
                <a:latin typeface="+mn-lt"/>
                <a:ea typeface="+mn-ea"/>
                <a:cs typeface="+mn-cs"/>
              </a:rPr>
              <a:t>одновременном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доступе</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данным</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возникает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изолирована</a:t>
            </a:r>
            <a:r>
              <a:rPr lang="uk-UA" sz="1200" kern="1200" dirty="0" smtClean="0">
                <a:solidFill>
                  <a:schemeClr val="tx1"/>
                </a:solidFill>
                <a:effectLst/>
                <a:latin typeface="+mn-lt"/>
                <a:ea typeface="+mn-ea"/>
                <a:cs typeface="+mn-cs"/>
              </a:rPr>
              <a:t> от других </a:t>
            </a:r>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считывать</a:t>
            </a:r>
            <a:r>
              <a:rPr lang="uk-UA" sz="1200" kern="1200" dirty="0" smtClean="0">
                <a:solidFill>
                  <a:schemeClr val="tx1"/>
                </a:solidFill>
                <a:effectLst/>
                <a:latin typeface="+mn-lt"/>
                <a:ea typeface="+mn-ea"/>
                <a:cs typeface="+mn-cs"/>
              </a:rPr>
              <a:t> и обновлять </a:t>
            </a:r>
            <a:r>
              <a:rPr lang="uk-UA" sz="1200" kern="1200" dirty="0" err="1" smtClean="0">
                <a:solidFill>
                  <a:schemeClr val="tx1"/>
                </a:solidFill>
                <a:effectLst/>
                <a:latin typeface="+mn-lt"/>
                <a:ea typeface="+mn-ea"/>
                <a:cs typeface="+mn-cs"/>
              </a:rPr>
              <a:t>одни</a:t>
            </a:r>
            <a:r>
              <a:rPr lang="uk-UA" sz="1200" kern="1200" dirty="0" smtClean="0">
                <a:solidFill>
                  <a:schemeClr val="tx1"/>
                </a:solidFill>
                <a:effectLst/>
                <a:latin typeface="+mn-lt"/>
                <a:ea typeface="+mn-ea"/>
                <a:cs typeface="+mn-cs"/>
              </a:rPr>
              <a:t> и те же</a:t>
            </a:r>
          </a:p>
          <a:p>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теряются</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за </a:t>
            </a:r>
            <a:r>
              <a:rPr lang="uk-UA" sz="1200" kern="1200" dirty="0" err="1" smtClean="0">
                <a:solidFill>
                  <a:schemeClr val="tx1"/>
                </a:solidFill>
                <a:effectLst/>
                <a:latin typeface="+mn-lt"/>
                <a:ea typeface="+mn-ea"/>
                <a:cs typeface="+mn-cs"/>
              </a:rPr>
              <a:t>исключением</a:t>
            </a:r>
            <a:r>
              <a:rPr lang="uk-UA" sz="1200" kern="1200" dirty="0" smtClean="0">
                <a:solidFill>
                  <a:schemeClr val="tx1"/>
                </a:solidFill>
                <a:effectLst/>
                <a:latin typeface="+mn-lt"/>
                <a:ea typeface="+mn-ea"/>
                <a:cs typeface="+mn-cs"/>
              </a:rPr>
              <a:t> обновлений,</a:t>
            </a:r>
          </a:p>
          <a:p>
            <a:r>
              <a:rPr lang="uk-UA" sz="1200" kern="1200" dirty="0" err="1" smtClean="0">
                <a:solidFill>
                  <a:schemeClr val="tx1"/>
                </a:solidFill>
                <a:effectLst/>
                <a:latin typeface="+mn-lt"/>
                <a:ea typeface="+mn-ea"/>
                <a:cs typeface="+mn-cs"/>
              </a:rPr>
              <a:t>выполненных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последней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Проблема </a:t>
            </a:r>
            <a:r>
              <a:rPr lang="uk-UA" sz="1200" kern="1200" dirty="0" err="1" smtClean="0">
                <a:solidFill>
                  <a:schemeClr val="tx1"/>
                </a:solidFill>
                <a:effectLst/>
                <a:latin typeface="+mn-lt"/>
                <a:ea typeface="+mn-ea"/>
                <a:cs typeface="+mn-cs"/>
              </a:rPr>
              <a:t>неповторяемого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одновременном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доступе</a:t>
            </a:r>
            <a:r>
              <a:rPr lang="uk-UA" sz="1200" kern="1200" dirty="0" smtClean="0">
                <a:solidFill>
                  <a:schemeClr val="tx1"/>
                </a:solidFill>
                <a:effectLst/>
                <a:latin typeface="+mn-lt"/>
                <a:ea typeface="+mn-ea"/>
                <a:cs typeface="+mn-cs"/>
              </a:rPr>
              <a:t> к</a:t>
            </a:r>
          </a:p>
          <a:p>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возникает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один </a:t>
            </a:r>
            <a:r>
              <a:rPr lang="uk-UA" sz="1200" kern="1200" dirty="0" err="1" smtClean="0">
                <a:solidFill>
                  <a:schemeClr val="tx1"/>
                </a:solidFill>
                <a:effectLst/>
                <a:latin typeface="+mn-lt"/>
                <a:ea typeface="+mn-ea"/>
                <a:cs typeface="+mn-cs"/>
              </a:rPr>
              <a:t>процесс</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считывает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несколько</a:t>
            </a:r>
            <a:r>
              <a:rPr lang="uk-UA" sz="1200" kern="1200" dirty="0" smtClean="0">
                <a:solidFill>
                  <a:schemeClr val="tx1"/>
                </a:solidFill>
                <a:effectLst/>
                <a:latin typeface="+mn-lt"/>
                <a:ea typeface="+mn-ea"/>
                <a:cs typeface="+mn-cs"/>
              </a:rPr>
              <a:t> раз, а </a:t>
            </a:r>
            <a:r>
              <a:rPr lang="uk-UA" sz="1200" kern="1200" dirty="0" err="1" smtClean="0">
                <a:solidFill>
                  <a:schemeClr val="tx1"/>
                </a:solidFill>
                <a:effectLst/>
                <a:latin typeface="+mn-lt"/>
                <a:ea typeface="+mn-ea"/>
                <a:cs typeface="+mn-cs"/>
              </a:rPr>
              <a:t>другой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процесс</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двумя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операциями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первого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процесса</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таком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двух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разными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Проблема </a:t>
            </a:r>
            <a:r>
              <a:rPr lang="uk-UA" sz="1200" kern="1200" dirty="0" err="1" smtClean="0">
                <a:solidFill>
                  <a:schemeClr val="tx1"/>
                </a:solidFill>
                <a:effectLst/>
                <a:latin typeface="+mn-lt"/>
                <a:ea typeface="+mn-ea"/>
                <a:cs typeface="+mn-cs"/>
              </a:rPr>
              <a:t>фантомов</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параллельном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доступе</a:t>
            </a:r>
            <a:r>
              <a:rPr lang="uk-UA" sz="1200" kern="1200" dirty="0" smtClean="0">
                <a:solidFill>
                  <a:schemeClr val="tx1"/>
                </a:solidFill>
                <a:effectLst/>
                <a:latin typeface="+mn-lt"/>
                <a:ea typeface="+mn-ea"/>
                <a:cs typeface="+mn-cs"/>
              </a:rPr>
              <a:t> к</a:t>
            </a:r>
          </a:p>
          <a:p>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подобна </a:t>
            </a:r>
            <a:r>
              <a:rPr lang="uk-UA" sz="1200" kern="1200" dirty="0" err="1" smtClean="0">
                <a:solidFill>
                  <a:schemeClr val="tx1"/>
                </a:solidFill>
                <a:effectLst/>
                <a:latin typeface="+mn-lt"/>
                <a:ea typeface="+mn-ea"/>
                <a:cs typeface="+mn-cs"/>
              </a:rPr>
              <a:t>проблеме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неповторяемого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поскольку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две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последователь-</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возвратить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данном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чиной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считывание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разного</a:t>
            </a:r>
            <a:r>
              <a:rPr lang="uk-UA" sz="1200" kern="1200" dirty="0" smtClean="0">
                <a:solidFill>
                  <a:schemeClr val="tx1"/>
                </a:solidFill>
                <a:effectLst/>
                <a:latin typeface="+mn-lt"/>
                <a:ea typeface="+mn-ea"/>
                <a:cs typeface="+mn-cs"/>
              </a:rPr>
              <a:t> числа строк при </a:t>
            </a:r>
            <a:r>
              <a:rPr lang="uk-UA" sz="1200" kern="1200" dirty="0" err="1" smtClean="0">
                <a:solidFill>
                  <a:schemeClr val="tx1"/>
                </a:solidFill>
                <a:effectLst/>
                <a:latin typeface="+mn-lt"/>
                <a:ea typeface="+mn-ea"/>
                <a:cs typeface="+mn-cs"/>
              </a:rPr>
              <a:t>каждом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Допол-</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нительные</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называются</a:t>
            </a:r>
            <a:r>
              <a:rPr lang="uk-UA" sz="1200" kern="1200" dirty="0" smtClean="0">
                <a:solidFill>
                  <a:schemeClr val="tx1"/>
                </a:solidFill>
                <a:effectLst/>
                <a:latin typeface="+mn-lt"/>
                <a:ea typeface="+mn-ea"/>
                <a:cs typeface="+mn-cs"/>
              </a:rPr>
              <a:t> фантомами и </a:t>
            </a:r>
            <a:r>
              <a:rPr lang="uk-UA" sz="1200" kern="1200" dirty="0" err="1" smtClean="0">
                <a:solidFill>
                  <a:schemeClr val="tx1"/>
                </a:solidFill>
                <a:effectLst/>
                <a:latin typeface="+mn-lt"/>
                <a:ea typeface="+mn-ea"/>
                <a:cs typeface="+mn-cs"/>
              </a:rPr>
              <a:t>вставляются</a:t>
            </a:r>
            <a:r>
              <a:rPr lang="uk-UA" sz="1200" kern="1200" dirty="0" smtClean="0">
                <a:solidFill>
                  <a:schemeClr val="tx1"/>
                </a:solidFill>
                <a:effectLst/>
                <a:latin typeface="+mn-lt"/>
                <a:ea typeface="+mn-ea"/>
                <a:cs typeface="+mn-cs"/>
              </a:rPr>
              <a:t> другими </a:t>
            </a:r>
            <a:r>
              <a:rPr lang="uk-UA" sz="1200" kern="1200" dirty="0" err="1" smtClean="0">
                <a:solidFill>
                  <a:schemeClr val="tx1"/>
                </a:solidFill>
                <a:effectLst/>
                <a:latin typeface="+mn-lt"/>
                <a:ea typeface="+mn-ea"/>
                <a:cs typeface="+mn-cs"/>
              </a:rPr>
              <a:t>транзакциями</a:t>
            </a:r>
            <a:r>
              <a:rPr lang="uk-UA" sz="1200" kern="1200" dirty="0" smtClean="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26</a:t>
            </a:fld>
            <a:endParaRPr lang="uk-UA"/>
          </a:p>
        </p:txBody>
      </p:sp>
    </p:spTree>
    <p:extLst>
      <p:ext uri="{BB962C8B-B14F-4D97-AF65-F5344CB8AC3E}">
        <p14:creationId xmlns:p14="http://schemas.microsoft.com/office/powerpoint/2010/main" val="329701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https://msdn.microsoft.com/en-us/library/ms378149(v=sql.110).aspx</a:t>
            </a:r>
          </a:p>
          <a:p>
            <a:r>
              <a:rPr lang="en-US" dirty="0" smtClean="0"/>
              <a:t>https://msdn.microsoft.com/en-us/library/ms173763.aspx</a:t>
            </a:r>
          </a:p>
          <a:p>
            <a:r>
              <a:rPr lang="en-US" dirty="0" smtClean="0"/>
              <a:t>http://www.besttechtools.com/articles/article/sql-server-isolation-levels-by-example</a:t>
            </a:r>
          </a:p>
          <a:p>
            <a:r>
              <a:rPr lang="en-US" dirty="0" smtClean="0"/>
              <a:t>http://www.databasejournal.com/features/mssql/snapshot-isolation-level-in-sql-server-what-why-and-how-part-1.html</a:t>
            </a:r>
          </a:p>
          <a:p>
            <a:endParaRPr lang="en-US" dirty="0" smtClean="0"/>
          </a:p>
          <a:p>
            <a:r>
              <a:rPr lang="en-US" dirty="0" smtClean="0"/>
              <a:t>https://www.simple-talk.com/sql/t-sql-programming/questions-about-t-sql-transaction-isolation-levels-you-were-too-shy-to-ask/</a:t>
            </a:r>
          </a:p>
          <a:p>
            <a:endParaRPr lang="en-US" dirty="0" smtClean="0"/>
          </a:p>
          <a:p>
            <a:r>
              <a:rPr lang="en-US" dirty="0" smtClean="0"/>
              <a:t>https://technet.microsoft.com/en-us/library/ms188277(v=sql.105).aspx</a:t>
            </a:r>
          </a:p>
          <a:p>
            <a:endParaRPr lang="en-US" dirty="0" smtClean="0"/>
          </a:p>
          <a:p>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Теоретически</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должны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изолированы</a:t>
            </a:r>
            <a:r>
              <a:rPr lang="uk-UA" sz="1200" kern="1200" dirty="0" smtClean="0">
                <a:solidFill>
                  <a:schemeClr val="tx1"/>
                </a:solidFill>
                <a:effectLst/>
                <a:latin typeface="+mn-lt"/>
                <a:ea typeface="+mn-ea"/>
                <a:cs typeface="+mn-cs"/>
              </a:rPr>
              <a:t> друг от друга.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таком</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значительно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a:t>
            </a:r>
            <a:r>
              <a:rPr lang="uk-UA" sz="1200" kern="1200" dirty="0" smtClean="0">
                <a:solidFill>
                  <a:schemeClr val="tx1"/>
                </a:solidFill>
                <a:effectLst/>
                <a:latin typeface="+mn-lt"/>
                <a:ea typeface="+mn-ea"/>
                <a:cs typeface="+mn-cs"/>
              </a:rPr>
              <a:t> понизилась, </a:t>
            </a:r>
            <a:r>
              <a:rPr lang="uk-UA" sz="1200" kern="1200" dirty="0" err="1" smtClean="0">
                <a:solidFill>
                  <a:schemeClr val="tx1"/>
                </a:solidFill>
                <a:effectLst/>
                <a:latin typeface="+mn-lt"/>
                <a:ea typeface="+mn-ea"/>
                <a:cs typeface="+mn-cs"/>
              </a:rPr>
              <a:t>поскольку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блокировали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записи в других </a:t>
            </a:r>
            <a:r>
              <a:rPr lang="uk-UA" sz="1200" kern="1200" dirty="0" err="1" smtClean="0">
                <a:solidFill>
                  <a:schemeClr val="tx1"/>
                </a:solidFill>
                <a:effectLst/>
                <a:latin typeface="+mn-lt"/>
                <a:ea typeface="+mn-ea"/>
                <a:cs typeface="+mn-cs"/>
              </a:rPr>
              <a:t>транзакциях</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наобо-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рот.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важным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требованием</a:t>
            </a:r>
            <a:r>
              <a:rPr lang="uk-UA" sz="1200" kern="1200" dirty="0" smtClean="0">
                <a:solidFill>
                  <a:schemeClr val="tx1"/>
                </a:solidFill>
                <a:effectLst/>
                <a:latin typeface="+mn-lt"/>
                <a:ea typeface="+mn-ea"/>
                <a:cs typeface="+mn-cs"/>
              </a:rPr>
              <a:t>, то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свойство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ослабить, </a:t>
            </a:r>
            <a:r>
              <a:rPr lang="uk-UA" sz="1200" kern="1200" dirty="0" err="1" smtClean="0">
                <a:solidFill>
                  <a:schemeClr val="tx1"/>
                </a:solidFill>
                <a:effectLst/>
                <a:latin typeface="+mn-lt"/>
                <a:ea typeface="+mn-ea"/>
                <a:cs typeface="+mn-cs"/>
              </a:rPr>
              <a:t>используя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задает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степень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защи-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щенности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выбираемых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от </a:t>
            </a:r>
            <a:r>
              <a:rPr lang="uk-UA" sz="1200" kern="1200" dirty="0" err="1" smtClean="0">
                <a:solidFill>
                  <a:schemeClr val="tx1"/>
                </a:solidFill>
                <a:effectLst/>
                <a:latin typeface="+mn-lt"/>
                <a:ea typeface="+mn-ea"/>
                <a:cs typeface="+mn-cs"/>
              </a:rPr>
              <a:t>возможности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изменения</a:t>
            </a:r>
            <a:r>
              <a:rPr lang="uk-UA" sz="1200" kern="1200" dirty="0" smtClean="0">
                <a:solidFill>
                  <a:schemeClr val="tx1"/>
                </a:solidFill>
                <a:effectLst/>
                <a:latin typeface="+mn-lt"/>
                <a:ea typeface="+mn-ea"/>
                <a:cs typeface="+mn-cs"/>
              </a:rPr>
              <a:t> другими</a:t>
            </a:r>
          </a:p>
          <a:p>
            <a:r>
              <a:rPr lang="uk-UA" sz="1200" kern="1200" dirty="0" err="1" smtClean="0">
                <a:solidFill>
                  <a:schemeClr val="tx1"/>
                </a:solidFill>
                <a:effectLst/>
                <a:latin typeface="+mn-lt"/>
                <a:ea typeface="+mn-ea"/>
                <a:cs typeface="+mn-cs"/>
              </a:rPr>
              <a:t>транзакциями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Прежде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чем</a:t>
            </a:r>
            <a:r>
              <a:rPr lang="uk-UA" sz="1200" kern="1200" dirty="0" smtClean="0">
                <a:solidFill>
                  <a:schemeClr val="tx1"/>
                </a:solidFill>
                <a:effectLst/>
                <a:latin typeface="+mn-lt"/>
                <a:ea typeface="+mn-ea"/>
                <a:cs typeface="+mn-cs"/>
              </a:rPr>
              <a:t> приступить к </a:t>
            </a:r>
            <a:r>
              <a:rPr lang="uk-UA" sz="1200" kern="1200" dirty="0" err="1" smtClean="0">
                <a:solidFill>
                  <a:schemeClr val="tx1"/>
                </a:solidFill>
                <a:effectLst/>
                <a:latin typeface="+mn-lt"/>
                <a:ea typeface="+mn-ea"/>
                <a:cs typeface="+mn-cs"/>
              </a:rPr>
              <a:t>подробному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рассмотрению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существую-</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щих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рассмотрим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несколько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сценариев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возник-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нуть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использовать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следовательно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отсутствует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a:t>
            </a:r>
          </a:p>
          <a:p>
            <a:endParaRPr lang="en-US" dirty="0" smtClean="0"/>
          </a:p>
          <a:p>
            <a:r>
              <a:rPr lang="uk-UA" sz="1200" kern="1200" dirty="0" smtClean="0">
                <a:solidFill>
                  <a:schemeClr val="tx1"/>
                </a:solidFill>
                <a:effectLst/>
                <a:latin typeface="+mn-lt"/>
                <a:ea typeface="+mn-ea"/>
                <a:cs typeface="+mn-cs"/>
              </a:rPr>
              <a:t>Компонент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Используя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указать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какие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проблемы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курентного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иметь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место</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какие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избежать</a:t>
            </a:r>
            <a:r>
              <a:rPr lang="uk-UA" sz="1200" kern="1200" dirty="0" smtClean="0">
                <a:solidFill>
                  <a:schemeClr val="tx1"/>
                </a:solidFill>
                <a:effectLst/>
                <a:latin typeface="+mn-lt"/>
                <a:ea typeface="+mn-ea"/>
                <a:cs typeface="+mn-cs"/>
              </a:rPr>
              <a:t>. Компонент</a:t>
            </a:r>
          </a:p>
          <a:p>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поддерживает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управ-</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ляют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READ UNCOMMITTED;</a:t>
            </a:r>
          </a:p>
          <a:p>
            <a:r>
              <a:rPr lang="uk-UA" sz="1200" kern="1200" dirty="0" smtClean="0">
                <a:solidFill>
                  <a:schemeClr val="tx1"/>
                </a:solidFill>
                <a:effectLst/>
                <a:latin typeface="+mn-lt"/>
                <a:ea typeface="+mn-ea"/>
                <a:cs typeface="+mn-cs"/>
              </a:rPr>
              <a:t>_ READ COMMITTED;</a:t>
            </a:r>
          </a:p>
          <a:p>
            <a:r>
              <a:rPr lang="uk-UA" sz="1200" kern="1200" dirty="0" smtClean="0">
                <a:solidFill>
                  <a:schemeClr val="tx1"/>
                </a:solidFill>
                <a:effectLst/>
                <a:latin typeface="+mn-lt"/>
                <a:ea typeface="+mn-ea"/>
                <a:cs typeface="+mn-cs"/>
              </a:rPr>
              <a:t>_ REPEATABLE READ;</a:t>
            </a:r>
          </a:p>
          <a:p>
            <a:r>
              <a:rPr lang="uk-UA" sz="1200" kern="1200" dirty="0" smtClean="0">
                <a:solidFill>
                  <a:schemeClr val="tx1"/>
                </a:solidFill>
                <a:effectLst/>
                <a:latin typeface="+mn-lt"/>
                <a:ea typeface="+mn-ea"/>
                <a:cs typeface="+mn-cs"/>
              </a:rPr>
              <a:t>_ SERIALIZABLE;</a:t>
            </a:r>
          </a:p>
          <a:p>
            <a:r>
              <a:rPr lang="uk-UA" sz="1200" kern="1200" dirty="0" smtClean="0">
                <a:solidFill>
                  <a:schemeClr val="tx1"/>
                </a:solidFill>
                <a:effectLst/>
                <a:latin typeface="+mn-lt"/>
                <a:ea typeface="+mn-ea"/>
                <a:cs typeface="+mn-cs"/>
              </a:rPr>
              <a:t>_ SNAPSHOT.</a:t>
            </a:r>
          </a:p>
          <a:p>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 REPEATABLE READ и SERIALIZABLE </a:t>
            </a:r>
            <a:r>
              <a:rPr lang="uk-UA" sz="1200" kern="1200" dirty="0" err="1" smtClean="0">
                <a:solidFill>
                  <a:schemeClr val="tx1"/>
                </a:solidFill>
                <a:effectLst/>
                <a:latin typeface="+mn-lt"/>
                <a:ea typeface="+mn-ea"/>
                <a:cs typeface="+mn-cs"/>
              </a:rPr>
              <a:t>доступны</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пессимистической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модели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тогда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доступен</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оптимистической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модели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a:t>
            </a:r>
            <a:r>
              <a:rPr lang="uk-UA" sz="1200" kern="1200" dirty="0" err="1" smtClean="0">
                <a:solidFill>
                  <a:schemeClr val="tx1"/>
                </a:solidFill>
                <a:effectLst/>
                <a:latin typeface="+mn-lt"/>
                <a:ea typeface="+mn-ea"/>
                <a:cs typeface="+mn-cs"/>
              </a:rPr>
              <a:t>доступен</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обеих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моде-</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лях. </a:t>
            </a:r>
            <a:r>
              <a:rPr lang="uk-UA" sz="1200" kern="1200" dirty="0" err="1" smtClean="0">
                <a:solidFill>
                  <a:schemeClr val="tx1"/>
                </a:solidFill>
                <a:effectLst/>
                <a:latin typeface="+mn-lt"/>
                <a:ea typeface="+mn-ea"/>
                <a:cs typeface="+mn-cs"/>
              </a:rPr>
              <a:t>Далее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четыре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пес-</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симистической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модели</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описан</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разд</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Управление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строк" </a:t>
            </a:r>
            <a:r>
              <a:rPr lang="uk-UA" sz="1200" kern="1200" dirty="0" err="1" smtClean="0">
                <a:solidFill>
                  <a:schemeClr val="tx1"/>
                </a:solidFill>
                <a:effectLst/>
                <a:latin typeface="+mn-lt"/>
                <a:ea typeface="+mn-ea"/>
                <a:cs typeface="+mn-cs"/>
              </a:rPr>
              <a:t>далее</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главе</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 </a:t>
            </a:r>
            <a:r>
              <a:rPr lang="uk-UA" sz="1200" kern="1200" dirty="0" err="1" smtClean="0">
                <a:solidFill>
                  <a:schemeClr val="tx1"/>
                </a:solidFill>
                <a:effectLst/>
                <a:latin typeface="+mn-lt"/>
                <a:ea typeface="+mn-ea"/>
                <a:cs typeface="+mn-cs"/>
              </a:rPr>
              <a:t>предоставляет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самую</a:t>
            </a:r>
            <a:r>
              <a:rPr lang="uk-UA" sz="1200" kern="1200" dirty="0" smtClean="0">
                <a:solidFill>
                  <a:schemeClr val="tx1"/>
                </a:solidFill>
                <a:effectLst/>
                <a:latin typeface="+mn-lt"/>
                <a:ea typeface="+mn-ea"/>
                <a:cs typeface="+mn-cs"/>
              </a:rPr>
              <a:t> простую форму </a:t>
            </a:r>
            <a:r>
              <a:rPr lang="uk-UA" sz="1200" kern="1200" dirty="0" err="1" smtClean="0">
                <a:solidFill>
                  <a:schemeClr val="tx1"/>
                </a:solidFill>
                <a:effectLst/>
                <a:latin typeface="+mn-lt"/>
                <a:ea typeface="+mn-ea"/>
                <a:cs typeface="+mn-cs"/>
              </a:rPr>
              <a:t>изоля-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поскольку</a:t>
            </a:r>
            <a:r>
              <a:rPr lang="uk-UA" sz="1200" kern="1200" dirty="0" smtClean="0">
                <a:solidFill>
                  <a:schemeClr val="tx1"/>
                </a:solidFill>
                <a:effectLst/>
                <a:latin typeface="+mn-lt"/>
                <a:ea typeface="+mn-ea"/>
                <a:cs typeface="+mn-cs"/>
              </a:rPr>
              <a:t> он </a:t>
            </a:r>
            <a:r>
              <a:rPr lang="uk-UA" sz="1200" kern="1200" dirty="0" err="1" smtClean="0">
                <a:solidFill>
                  <a:schemeClr val="tx1"/>
                </a:solidFill>
                <a:effectLst/>
                <a:latin typeface="+mn-lt"/>
                <a:ea typeface="+mn-ea"/>
                <a:cs typeface="+mn-cs"/>
              </a:rPr>
              <a:t>вообще</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изолирует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гих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выбирает</a:t>
            </a:r>
            <a:r>
              <a:rPr lang="uk-UA" sz="1200" kern="1200" dirty="0" smtClean="0">
                <a:solidFill>
                  <a:schemeClr val="tx1"/>
                </a:solidFill>
                <a:effectLst/>
                <a:latin typeface="+mn-lt"/>
                <a:ea typeface="+mn-ea"/>
                <a:cs typeface="+mn-cs"/>
              </a:rPr>
              <a:t> строку при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она</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не </a:t>
            </a:r>
            <a:r>
              <a:rPr lang="uk-UA" sz="1200" kern="1200" dirty="0" err="1" smtClean="0">
                <a:solidFill>
                  <a:schemeClr val="tx1"/>
                </a:solidFill>
                <a:effectLst/>
                <a:latin typeface="+mn-lt"/>
                <a:ea typeface="+mn-ea"/>
                <a:cs typeface="+mn-cs"/>
              </a:rPr>
              <a:t>задает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 и не </a:t>
            </a:r>
            <a:r>
              <a:rPr lang="uk-UA" sz="1200" kern="1200" dirty="0" err="1" smtClean="0">
                <a:solidFill>
                  <a:schemeClr val="tx1"/>
                </a:solidFill>
                <a:effectLst/>
                <a:latin typeface="+mn-lt"/>
                <a:ea typeface="+mn-ea"/>
                <a:cs typeface="+mn-cs"/>
              </a:rPr>
              <a:t>признает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существующих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Считываемые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несогласованными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таком</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читает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какой-либо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активной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позже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кат, то </a:t>
            </a:r>
            <a:r>
              <a:rPr lang="uk-UA" sz="1200" kern="1200" dirty="0" err="1" smtClean="0">
                <a:solidFill>
                  <a:schemeClr val="tx1"/>
                </a:solidFill>
                <a:effectLst/>
                <a:latin typeface="+mn-lt"/>
                <a:ea typeface="+mn-ea"/>
                <a:cs typeface="+mn-cs"/>
              </a:rPr>
              <a:t>значит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первая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прочитала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настоящему</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существовали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Из</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четырех</a:t>
            </a:r>
            <a:r>
              <a:rPr lang="uk-UA" sz="1200" kern="1200" dirty="0" smtClean="0">
                <a:solidFill>
                  <a:schemeClr val="tx1"/>
                </a:solidFill>
                <a:effectLst/>
                <a:latin typeface="+mn-lt"/>
                <a:ea typeface="+mn-ea"/>
                <a:cs typeface="+mn-cs"/>
              </a:rPr>
              <a:t> проблем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к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описанных</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предшествующем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 </a:t>
            </a:r>
            <a:r>
              <a:rPr lang="uk-UA" sz="1200" kern="1200" dirty="0" err="1" smtClean="0">
                <a:solidFill>
                  <a:schemeClr val="tx1"/>
                </a:solidFill>
                <a:effectLst/>
                <a:latin typeface="+mn-lt"/>
                <a:ea typeface="+mn-ea"/>
                <a:cs typeface="+mn-cs"/>
              </a:rPr>
              <a:t>допускает</a:t>
            </a:r>
            <a:r>
              <a:rPr lang="uk-UA" sz="1200" kern="1200" dirty="0" smtClean="0">
                <a:solidFill>
                  <a:schemeClr val="tx1"/>
                </a:solidFill>
                <a:effectLst/>
                <a:latin typeface="+mn-lt"/>
                <a:ea typeface="+mn-ea"/>
                <a:cs typeface="+mn-cs"/>
              </a:rPr>
              <a:t> три:</a:t>
            </a:r>
          </a:p>
          <a:p>
            <a:r>
              <a:rPr lang="uk-UA" sz="1200" kern="1200" dirty="0" err="1" smtClean="0">
                <a:solidFill>
                  <a:schemeClr val="tx1"/>
                </a:solidFill>
                <a:effectLst/>
                <a:latin typeface="+mn-lt"/>
                <a:ea typeface="+mn-ea"/>
                <a:cs typeface="+mn-cs"/>
              </a:rPr>
              <a:t>грязное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неповторяемое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фантомы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ПРИМЕЧАНИЕ</a:t>
            </a:r>
          </a:p>
          <a:p>
            <a:r>
              <a:rPr lang="uk-UA" sz="1200" kern="1200" dirty="0" err="1" smtClean="0">
                <a:solidFill>
                  <a:schemeClr val="tx1"/>
                </a:solidFill>
                <a:effectLst/>
                <a:latin typeface="+mn-lt"/>
                <a:ea typeface="+mn-ea"/>
                <a:cs typeface="+mn-cs"/>
              </a:rPr>
              <a:t>Применение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 </a:t>
            </a:r>
            <a:r>
              <a:rPr lang="uk-UA" sz="1200" kern="1200" dirty="0" err="1" smtClean="0">
                <a:solidFill>
                  <a:schemeClr val="tx1"/>
                </a:solidFill>
                <a:effectLst/>
                <a:latin typeface="+mn-lt"/>
                <a:ea typeface="+mn-ea"/>
                <a:cs typeface="+mn-cs"/>
              </a:rPr>
              <a:t>обычно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крайне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нежелательно</a:t>
            </a:r>
            <a:r>
              <a:rPr lang="uk-UA" sz="1200" kern="1200" dirty="0" smtClean="0">
                <a:solidFill>
                  <a:schemeClr val="tx1"/>
                </a:solidFill>
                <a:effectLst/>
                <a:latin typeface="+mn-lt"/>
                <a:ea typeface="+mn-ea"/>
                <a:cs typeface="+mn-cs"/>
              </a:rPr>
              <a:t> и</a:t>
            </a:r>
          </a:p>
          <a:p>
            <a:r>
              <a:rPr lang="uk-UA" sz="1200" kern="1200" dirty="0" err="1" smtClean="0">
                <a:solidFill>
                  <a:schemeClr val="tx1"/>
                </a:solidFill>
                <a:effectLst/>
                <a:latin typeface="+mn-lt"/>
                <a:ea typeface="+mn-ea"/>
                <a:cs typeface="+mn-cs"/>
              </a:rPr>
              <a:t>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применять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тех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случаях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точность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представляет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важности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редко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подвергаются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изменениям</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a:t>
            </a:r>
          </a:p>
          <a:p>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уже упоминалось,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READ COMMITTED </a:t>
            </a:r>
            <a:r>
              <a:rPr lang="uk-UA" sz="1200" kern="1200" dirty="0" err="1" smtClean="0">
                <a:solidFill>
                  <a:schemeClr val="tx1"/>
                </a:solidFill>
                <a:effectLst/>
                <a:latin typeface="+mn-lt"/>
                <a:ea typeface="+mn-ea"/>
                <a:cs typeface="+mn-cs"/>
              </a:rPr>
              <a:t>имеет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две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формы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Первая</a:t>
            </a:r>
            <a:r>
              <a:rPr lang="uk-UA" sz="1200" kern="1200" dirty="0" smtClean="0">
                <a:solidFill>
                  <a:schemeClr val="tx1"/>
                </a:solidFill>
                <a:effectLst/>
                <a:latin typeface="+mn-lt"/>
                <a:ea typeface="+mn-ea"/>
                <a:cs typeface="+mn-cs"/>
              </a:rPr>
              <a:t> форма</a:t>
            </a:r>
          </a:p>
          <a:p>
            <a:r>
              <a:rPr lang="uk-UA" sz="1200" kern="1200" dirty="0" err="1" smtClean="0">
                <a:solidFill>
                  <a:schemeClr val="tx1"/>
                </a:solidFill>
                <a:effectLst/>
                <a:latin typeface="+mn-lt"/>
                <a:ea typeface="+mn-ea"/>
                <a:cs typeface="+mn-cs"/>
              </a:rPr>
              <a:t>применяется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пессимистической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модели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а </a:t>
            </a:r>
            <a:r>
              <a:rPr lang="uk-UA" sz="1200" kern="1200" dirty="0" err="1" smtClean="0">
                <a:solidFill>
                  <a:schemeClr val="tx1"/>
                </a:solidFill>
                <a:effectLst/>
                <a:latin typeface="+mn-lt"/>
                <a:ea typeface="+mn-ea"/>
                <a:cs typeface="+mn-cs"/>
              </a:rPr>
              <a:t>вторая</a:t>
            </a:r>
            <a:r>
              <a:rPr lang="uk-UA" sz="1200" kern="1200" dirty="0" smtClean="0">
                <a:solidFill>
                  <a:schemeClr val="tx1"/>
                </a:solidFill>
                <a:effectLst/>
                <a:latin typeface="+mn-lt"/>
                <a:ea typeface="+mn-ea"/>
                <a:cs typeface="+mn-cs"/>
              </a:rPr>
              <a:t> — в </a:t>
            </a:r>
            <a:r>
              <a:rPr lang="uk-UA" sz="1200" kern="1200" dirty="0" err="1" smtClean="0">
                <a:solidFill>
                  <a:schemeClr val="tx1"/>
                </a:solidFill>
                <a:effectLst/>
                <a:latin typeface="+mn-lt"/>
                <a:ea typeface="+mn-ea"/>
                <a:cs typeface="+mn-cs"/>
              </a:rPr>
              <a:t>оптимистической</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рассматривается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первая</a:t>
            </a:r>
            <a:r>
              <a:rPr lang="uk-UA" sz="1200" kern="1200" dirty="0" smtClean="0">
                <a:solidFill>
                  <a:schemeClr val="tx1"/>
                </a:solidFill>
                <a:effectLst/>
                <a:latin typeface="+mn-lt"/>
                <a:ea typeface="+mn-ea"/>
                <a:cs typeface="+mn-cs"/>
              </a:rPr>
              <a:t> форма</a:t>
            </a:r>
          </a:p>
          <a:p>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Вторая</a:t>
            </a:r>
            <a:r>
              <a:rPr lang="uk-UA" sz="1200" kern="1200" dirty="0" smtClean="0">
                <a:solidFill>
                  <a:schemeClr val="tx1"/>
                </a:solidFill>
                <a:effectLst/>
                <a:latin typeface="+mn-lt"/>
                <a:ea typeface="+mn-ea"/>
                <a:cs typeface="+mn-cs"/>
              </a:rPr>
              <a:t> форма, READ COMMITTED SNAPSHOT </a:t>
            </a:r>
            <a:r>
              <a:rPr lang="uk-UA" sz="1200" kern="1200" dirty="0" err="1" smtClean="0">
                <a:solidFill>
                  <a:schemeClr val="tx1"/>
                </a:solidFill>
                <a:effectLst/>
                <a:latin typeface="+mn-lt"/>
                <a:ea typeface="+mn-ea"/>
                <a:cs typeface="+mn-cs"/>
              </a:rPr>
              <a:t>обсуждается</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разд</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Управление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далее</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главе</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читает</a:t>
            </a:r>
            <a:r>
              <a:rPr lang="uk-UA" sz="1200" kern="1200" dirty="0" smtClean="0">
                <a:solidFill>
                  <a:schemeClr val="tx1"/>
                </a:solidFill>
                <a:effectLst/>
                <a:latin typeface="+mn-lt"/>
                <a:ea typeface="+mn-ea"/>
                <a:cs typeface="+mn-cs"/>
              </a:rPr>
              <a:t> строку и </a:t>
            </a:r>
            <a:r>
              <a:rPr lang="uk-UA" sz="1200" kern="1200" dirty="0" err="1" smtClean="0">
                <a:solidFill>
                  <a:schemeClr val="tx1"/>
                </a:solidFill>
                <a:effectLst/>
                <a:latin typeface="+mn-lt"/>
                <a:ea typeface="+mn-ea"/>
                <a:cs typeface="+mn-cs"/>
              </a:rPr>
              <a:t>использует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a:t>
            </a:r>
          </a:p>
          <a:p>
            <a:r>
              <a:rPr lang="uk-UA" sz="1200" kern="1200" dirty="0" err="1" smtClean="0">
                <a:solidFill>
                  <a:schemeClr val="tx1"/>
                </a:solidFill>
                <a:effectLst/>
                <a:latin typeface="+mn-lt"/>
                <a:ea typeface="+mn-ea"/>
                <a:cs typeface="+mn-cs"/>
              </a:rPr>
              <a:t>выполнят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проверку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наличие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данной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отсутствует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извлекает</a:t>
            </a:r>
            <a:r>
              <a:rPr lang="uk-UA" sz="1200" kern="1200" dirty="0" smtClean="0">
                <a:solidFill>
                  <a:schemeClr val="tx1"/>
                </a:solidFill>
                <a:effectLst/>
                <a:latin typeface="+mn-lt"/>
                <a:ea typeface="+mn-ea"/>
                <a:cs typeface="+mn-cs"/>
              </a:rPr>
              <a:t> строку.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няется</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использованием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Таким образом </a:t>
            </a:r>
            <a:r>
              <a:rPr lang="uk-UA" sz="1200" kern="1200" dirty="0" err="1" smtClean="0">
                <a:solidFill>
                  <a:schemeClr val="tx1"/>
                </a:solidFill>
                <a:effectLst/>
                <a:latin typeface="+mn-lt"/>
                <a:ea typeface="+mn-ea"/>
                <a:cs typeface="+mn-cs"/>
              </a:rPr>
              <a:t>предотвращает-</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ся </a:t>
            </a:r>
            <a:r>
              <a:rPr lang="uk-UA" sz="1200" kern="1200" dirty="0" err="1" smtClean="0">
                <a:solidFill>
                  <a:schemeClr val="tx1"/>
                </a:solidFill>
                <a:effectLst/>
                <a:latin typeface="+mn-lt"/>
                <a:ea typeface="+mn-ea"/>
                <a:cs typeface="+mn-cs"/>
              </a:rPr>
              <a:t>чтение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были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подтверждены</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могут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быть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позже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того,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прочитаны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изменять</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другими </a:t>
            </a:r>
            <a:r>
              <a:rPr lang="uk-UA" sz="1200" kern="1200" dirty="0" err="1" smtClean="0">
                <a:solidFill>
                  <a:schemeClr val="tx1"/>
                </a:solidFill>
                <a:effectLst/>
                <a:latin typeface="+mn-lt"/>
                <a:ea typeface="+mn-ea"/>
                <a:cs typeface="+mn-cs"/>
              </a:rPr>
              <a:t>транзакциями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Применяемые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этим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отменяются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сразу</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же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обработки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Обычно</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отменяются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конце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улучшает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параллельный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конкурентный</a:t>
            </a:r>
            <a:r>
              <a:rPr lang="uk-UA" sz="1200" kern="1200" dirty="0" smtClean="0">
                <a:solidFill>
                  <a:schemeClr val="tx1"/>
                </a:solidFill>
                <a:effectLst/>
                <a:latin typeface="+mn-lt"/>
                <a:ea typeface="+mn-ea"/>
                <a:cs typeface="+mn-cs"/>
              </a:rPr>
              <a:t> доступ к </a:t>
            </a:r>
            <a:r>
              <a:rPr lang="uk-UA" sz="1200" kern="1200" dirty="0" err="1" smtClean="0">
                <a:solidFill>
                  <a:schemeClr val="tx1"/>
                </a:solidFill>
                <a:effectLst/>
                <a:latin typeface="+mn-lt"/>
                <a:ea typeface="+mn-ea"/>
                <a:cs typeface="+mn-cs"/>
              </a:rPr>
              <a:t>данным</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возможность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неповторяемого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фантомов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продолжает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существовать</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ПРИМЕЧАНИЕ</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для компонента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является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уровнем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по </a:t>
            </a:r>
            <a:r>
              <a:rPr lang="uk-UA" sz="1200" kern="1200" dirty="0" err="1" smtClean="0">
                <a:solidFill>
                  <a:schemeClr val="tx1"/>
                </a:solidFill>
                <a:effectLst/>
                <a:latin typeface="+mn-lt"/>
                <a:ea typeface="+mn-ea"/>
                <a:cs typeface="+mn-cs"/>
              </a:rPr>
              <a:t>умолчанию</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REPEATABLE READ</a:t>
            </a: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отличие</a:t>
            </a:r>
            <a:r>
              <a:rPr lang="uk-UA" sz="1200" kern="1200" dirty="0" smtClean="0">
                <a:solidFill>
                  <a:schemeClr val="tx1"/>
                </a:solidFill>
                <a:effectLst/>
                <a:latin typeface="+mn-lt"/>
                <a:ea typeface="+mn-ea"/>
                <a:cs typeface="+mn-cs"/>
              </a:rPr>
              <a:t> от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REPEATABLE READ </a:t>
            </a:r>
            <a:r>
              <a:rPr lang="uk-UA" sz="1200" kern="1200" dirty="0" err="1" smtClean="0">
                <a:solidFill>
                  <a:schemeClr val="tx1"/>
                </a:solidFill>
                <a:effectLst/>
                <a:latin typeface="+mn-lt"/>
                <a:ea typeface="+mn-ea"/>
                <a:cs typeface="+mn-cs"/>
              </a:rPr>
              <a:t>устанав-</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ливает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на все </a:t>
            </a:r>
            <a:r>
              <a:rPr lang="uk-UA" sz="1200" kern="1200" dirty="0" err="1" smtClean="0">
                <a:solidFill>
                  <a:schemeClr val="tx1"/>
                </a:solidFill>
                <a:effectLst/>
                <a:latin typeface="+mn-lt"/>
                <a:ea typeface="+mn-ea"/>
                <a:cs typeface="+mn-cs"/>
              </a:rPr>
              <a:t>считываемые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удерживает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кировки</a:t>
            </a:r>
            <a:r>
              <a:rPr lang="uk-UA" sz="1200" kern="1200" dirty="0" smtClean="0">
                <a:solidFill>
                  <a:schemeClr val="tx1"/>
                </a:solidFill>
                <a:effectLst/>
                <a:latin typeface="+mn-lt"/>
                <a:ea typeface="+mn-ea"/>
                <a:cs typeface="+mn-cs"/>
              </a:rPr>
              <a:t> до </a:t>
            </a:r>
            <a:r>
              <a:rPr lang="uk-UA" sz="1200" kern="1200" dirty="0" err="1" smtClean="0">
                <a:solidFill>
                  <a:schemeClr val="tx1"/>
                </a:solidFill>
                <a:effectLst/>
                <a:latin typeface="+mn-lt"/>
                <a:ea typeface="+mn-ea"/>
                <a:cs typeface="+mn-cs"/>
              </a:rPr>
              <a:t>тех</a:t>
            </a:r>
            <a:r>
              <a:rPr lang="uk-UA" sz="1200" kern="1200" dirty="0" smtClean="0">
                <a:solidFill>
                  <a:schemeClr val="tx1"/>
                </a:solidFill>
                <a:effectLst/>
                <a:latin typeface="+mn-lt"/>
                <a:ea typeface="+mn-ea"/>
                <a:cs typeface="+mn-cs"/>
              </a:rPr>
              <a:t> пор, </a:t>
            </a:r>
            <a:r>
              <a:rPr lang="uk-UA" sz="1200" kern="1200" dirty="0" err="1" smtClean="0">
                <a:solidFill>
                  <a:schemeClr val="tx1"/>
                </a:solidFill>
                <a:effectLst/>
                <a:latin typeface="+mn-lt"/>
                <a:ea typeface="+mn-ea"/>
                <a:cs typeface="+mn-cs"/>
              </a:rPr>
              <a:t>пока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подтверждена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отменена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Поэто-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му</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многократное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запроса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внутри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возвращать</a:t>
            </a:r>
            <a:r>
              <a:rPr lang="uk-UA" sz="1200" kern="1200" dirty="0" smtClean="0">
                <a:solidFill>
                  <a:schemeClr val="tx1"/>
                </a:solidFill>
                <a:effectLst/>
                <a:latin typeface="+mn-lt"/>
                <a:ea typeface="+mn-ea"/>
                <a:cs typeface="+mn-cs"/>
              </a:rPr>
              <a:t> один и </a:t>
            </a:r>
            <a:r>
              <a:rPr lang="uk-UA" sz="1200" kern="1200" dirty="0" err="1" smtClean="0">
                <a:solidFill>
                  <a:schemeClr val="tx1"/>
                </a:solidFill>
                <a:effectLst/>
                <a:latin typeface="+mn-lt"/>
                <a:ea typeface="+mn-ea"/>
                <a:cs typeface="+mn-cs"/>
              </a:rPr>
              <a:t>тот</a:t>
            </a:r>
            <a:r>
              <a:rPr lang="uk-UA" sz="1200" kern="1200" dirty="0" smtClean="0">
                <a:solidFill>
                  <a:schemeClr val="tx1"/>
                </a:solidFill>
                <a:effectLst/>
                <a:latin typeface="+mn-lt"/>
                <a:ea typeface="+mn-ea"/>
                <a:cs typeface="+mn-cs"/>
              </a:rPr>
              <a:t> же результат. </a:t>
            </a:r>
            <a:r>
              <a:rPr lang="uk-UA" sz="1200" kern="1200" dirty="0" err="1" smtClean="0">
                <a:solidFill>
                  <a:schemeClr val="tx1"/>
                </a:solidFill>
                <a:effectLst/>
                <a:latin typeface="+mn-lt"/>
                <a:ea typeface="+mn-ea"/>
                <a:cs typeface="+mn-cs"/>
              </a:rPr>
              <a:t>Недостатком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дальнейшее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ухудшение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посколь-</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период</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времени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течение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могут</a:t>
            </a:r>
            <a:r>
              <a:rPr lang="uk-UA" sz="1200" kern="1200" dirty="0" smtClean="0">
                <a:solidFill>
                  <a:schemeClr val="tx1"/>
                </a:solidFill>
                <a:effectLst/>
                <a:latin typeface="+mn-lt"/>
                <a:ea typeface="+mn-ea"/>
                <a:cs typeface="+mn-cs"/>
              </a:rPr>
              <a:t> обновлять те же</a:t>
            </a:r>
          </a:p>
          <a:p>
            <a:r>
              <a:rPr lang="uk-UA" sz="1200" kern="1200" dirty="0" err="1" smtClean="0">
                <a:solidFill>
                  <a:schemeClr val="tx1"/>
                </a:solidFill>
                <a:effectLst/>
                <a:latin typeface="+mn-lt"/>
                <a:ea typeface="+mn-ea"/>
                <a:cs typeface="+mn-cs"/>
              </a:rPr>
              <a:t>самые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значительно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дольше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чем</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случае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READ COMMITTED.</a:t>
            </a:r>
          </a:p>
          <a:p>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препятствует</a:t>
            </a:r>
            <a:r>
              <a:rPr lang="uk-UA" sz="1200" kern="1200" dirty="0" smtClean="0">
                <a:solidFill>
                  <a:schemeClr val="tx1"/>
                </a:solidFill>
                <a:effectLst/>
                <a:latin typeface="+mn-lt"/>
                <a:ea typeface="+mn-ea"/>
                <a:cs typeface="+mn-cs"/>
              </a:rPr>
              <a:t> другим </a:t>
            </a:r>
            <a:r>
              <a:rPr lang="uk-UA" sz="1200" kern="1200" dirty="0" err="1" smtClean="0">
                <a:solidFill>
                  <a:schemeClr val="tx1"/>
                </a:solidFill>
                <a:effectLst/>
                <a:latin typeface="+mn-lt"/>
                <a:ea typeface="+mn-ea"/>
                <a:cs typeface="+mn-cs"/>
              </a:rPr>
              <a:t>инструкциям</a:t>
            </a:r>
            <a:r>
              <a:rPr lang="uk-UA" sz="1200" kern="1200" dirty="0" smtClean="0">
                <a:solidFill>
                  <a:schemeClr val="tx1"/>
                </a:solidFill>
                <a:effectLst/>
                <a:latin typeface="+mn-lt"/>
                <a:ea typeface="+mn-ea"/>
                <a:cs typeface="+mn-cs"/>
              </a:rPr>
              <a:t> вставлять </a:t>
            </a:r>
            <a:r>
              <a:rPr lang="uk-UA" sz="1200" kern="1200" dirty="0" err="1" smtClean="0">
                <a:solidFill>
                  <a:schemeClr val="tx1"/>
                </a:solidFill>
                <a:effectLst/>
                <a:latin typeface="+mn-lt"/>
                <a:ea typeface="+mn-ea"/>
                <a:cs typeface="+mn-cs"/>
              </a:rPr>
              <a:t>новые</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строки,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включаю</a:t>
            </a:r>
            <a:endParaRPr lang="en-US"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последующие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вследствие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гут появляться </a:t>
            </a:r>
            <a:r>
              <a:rPr lang="uk-UA" sz="1200" kern="1200" dirty="0" err="1" smtClean="0">
                <a:solidFill>
                  <a:schemeClr val="tx1"/>
                </a:solidFill>
                <a:effectLst/>
                <a:latin typeface="+mn-lt"/>
                <a:ea typeface="+mn-ea"/>
                <a:cs typeface="+mn-cs"/>
              </a:rPr>
              <a:t>фантомы</a:t>
            </a:r>
            <a:r>
              <a:rPr lang="uk-UA"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SERIALIZABLE</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SERIALIZABLE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самым</a:t>
            </a:r>
            <a:r>
              <a:rPr lang="uk-UA" sz="1200" kern="1200" dirty="0" smtClean="0">
                <a:solidFill>
                  <a:schemeClr val="tx1"/>
                </a:solidFill>
                <a:effectLst/>
                <a:latin typeface="+mn-lt"/>
                <a:ea typeface="+mn-ea"/>
                <a:cs typeface="+mn-cs"/>
              </a:rPr>
              <a:t> строгим, потому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он не </a:t>
            </a:r>
            <a:r>
              <a:rPr lang="uk-UA" sz="1200" kern="1200" dirty="0" err="1" smtClean="0">
                <a:solidFill>
                  <a:schemeClr val="tx1"/>
                </a:solidFill>
                <a:effectLst/>
                <a:latin typeface="+mn-lt"/>
                <a:ea typeface="+mn-ea"/>
                <a:cs typeface="+mn-cs"/>
              </a:rPr>
              <a:t>допус-</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возникновения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четырех</a:t>
            </a:r>
            <a:r>
              <a:rPr lang="uk-UA" sz="1200" kern="1200" dirty="0" smtClean="0">
                <a:solidFill>
                  <a:schemeClr val="tx1"/>
                </a:solidFill>
                <a:effectLst/>
                <a:latin typeface="+mn-lt"/>
                <a:ea typeface="+mn-ea"/>
                <a:cs typeface="+mn-cs"/>
              </a:rPr>
              <a:t> проблем </a:t>
            </a:r>
            <a:r>
              <a:rPr lang="uk-UA" sz="1200" kern="1200" dirty="0" err="1" smtClean="0">
                <a:solidFill>
                  <a:schemeClr val="tx1"/>
                </a:solidFill>
                <a:effectLst/>
                <a:latin typeface="+mn-lt"/>
                <a:ea typeface="+mn-ea"/>
                <a:cs typeface="+mn-cs"/>
              </a:rPr>
              <a:t>параллельного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перечисленных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ранее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устанавливает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блокировку</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на всю область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считываемых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соответствующей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Поэтому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предотвращает</a:t>
            </a:r>
            <a:r>
              <a:rPr lang="uk-UA" sz="1200" kern="1200" dirty="0" smtClean="0">
                <a:solidFill>
                  <a:schemeClr val="tx1"/>
                </a:solidFill>
                <a:effectLst/>
                <a:latin typeface="+mn-lt"/>
                <a:ea typeface="+mn-ea"/>
                <a:cs typeface="+mn-cs"/>
              </a:rPr>
              <a:t> вставку </a:t>
            </a:r>
            <a:r>
              <a:rPr lang="uk-UA" sz="1200" kern="1200" dirty="0" err="1" smtClean="0">
                <a:solidFill>
                  <a:schemeClr val="tx1"/>
                </a:solidFill>
                <a:effectLst/>
                <a:latin typeface="+mn-lt"/>
                <a:ea typeface="+mn-ea"/>
                <a:cs typeface="+mn-cs"/>
              </a:rPr>
              <a:t>новых</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до </a:t>
            </a:r>
            <a:r>
              <a:rPr lang="uk-UA" sz="1200" kern="1200" dirty="0" err="1" smtClean="0">
                <a:solidFill>
                  <a:schemeClr val="tx1"/>
                </a:solidFill>
                <a:effectLst/>
                <a:latin typeface="+mn-lt"/>
                <a:ea typeface="+mn-ea"/>
                <a:cs typeface="+mn-cs"/>
              </a:rPr>
              <a:t>тех</a:t>
            </a:r>
            <a:r>
              <a:rPr lang="uk-UA" sz="1200" kern="1200" dirty="0" smtClean="0">
                <a:solidFill>
                  <a:schemeClr val="tx1"/>
                </a:solidFill>
                <a:effectLst/>
                <a:latin typeface="+mn-lt"/>
                <a:ea typeface="+mn-ea"/>
                <a:cs typeface="+mn-cs"/>
              </a:rPr>
              <a:t> пор, </a:t>
            </a:r>
            <a:r>
              <a:rPr lang="uk-UA" sz="1200" kern="1200" dirty="0" err="1" smtClean="0">
                <a:solidFill>
                  <a:schemeClr val="tx1"/>
                </a:solidFill>
                <a:effectLst/>
                <a:latin typeface="+mn-lt"/>
                <a:ea typeface="+mn-ea"/>
                <a:cs typeface="+mn-cs"/>
              </a:rPr>
              <a:t>пока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первая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подтверждена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отменена</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ПРИМЕЧАНИЕ</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SERIALIZABLE </a:t>
            </a:r>
            <a:r>
              <a:rPr lang="uk-UA" sz="1200" kern="1200" dirty="0" err="1" smtClean="0">
                <a:solidFill>
                  <a:schemeClr val="tx1"/>
                </a:solidFill>
                <a:effectLst/>
                <a:latin typeface="+mn-lt"/>
                <a:ea typeface="+mn-ea"/>
                <a:cs typeface="+mn-cs"/>
              </a:rPr>
              <a:t>реализуется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используя</a:t>
            </a:r>
            <a:r>
              <a:rPr lang="uk-UA" sz="1200" kern="1200" dirty="0" smtClean="0">
                <a:solidFill>
                  <a:schemeClr val="tx1"/>
                </a:solidFill>
                <a:effectLst/>
                <a:latin typeface="+mn-lt"/>
                <a:ea typeface="+mn-ea"/>
                <a:cs typeface="+mn-cs"/>
              </a:rPr>
              <a:t> метод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диапа-</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зона ключа. Суть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метода </a:t>
            </a:r>
            <a:r>
              <a:rPr lang="uk-UA" sz="1200" kern="1200" dirty="0" err="1" smtClean="0">
                <a:solidFill>
                  <a:schemeClr val="tx1"/>
                </a:solidFill>
                <a:effectLst/>
                <a:latin typeface="+mn-lt"/>
                <a:ea typeface="+mn-ea"/>
                <a:cs typeface="+mn-cs"/>
              </a:rPr>
              <a:t>заключается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блокировке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отдельных</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включи-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тельно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диапазоном</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ними. </a:t>
            </a:r>
            <a:r>
              <a:rPr lang="uk-UA" sz="1200" kern="1200" dirty="0" err="1" smtClean="0">
                <a:solidFill>
                  <a:schemeClr val="tx1"/>
                </a:solidFill>
                <a:effectLst/>
                <a:latin typeface="+mn-lt"/>
                <a:ea typeface="+mn-ea"/>
                <a:cs typeface="+mn-cs"/>
              </a:rPr>
              <a:t>Блокировка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диапазона</a:t>
            </a:r>
            <a:r>
              <a:rPr lang="uk-UA" sz="1200" kern="1200" dirty="0" smtClean="0">
                <a:solidFill>
                  <a:schemeClr val="tx1"/>
                </a:solidFill>
                <a:effectLst/>
                <a:latin typeface="+mn-lt"/>
                <a:ea typeface="+mn-ea"/>
                <a:cs typeface="+mn-cs"/>
              </a:rPr>
              <a:t> ключа </a:t>
            </a:r>
            <a:r>
              <a:rPr lang="uk-UA" sz="1200" kern="1200" dirty="0" err="1" smtClean="0">
                <a:solidFill>
                  <a:schemeClr val="tx1"/>
                </a:solidFill>
                <a:effectLst/>
                <a:latin typeface="+mn-lt"/>
                <a:ea typeface="+mn-ea"/>
                <a:cs typeface="+mn-cs"/>
              </a:rPr>
              <a:t>блоки-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элементы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индексов</a:t>
            </a:r>
            <a:r>
              <a:rPr lang="uk-UA" sz="1200" kern="1200" dirty="0" smtClean="0">
                <a:solidFill>
                  <a:schemeClr val="tx1"/>
                </a:solidFill>
                <a:effectLst/>
                <a:latin typeface="+mn-lt"/>
                <a:ea typeface="+mn-ea"/>
                <a:cs typeface="+mn-cs"/>
              </a:rPr>
              <a:t>, а не </a:t>
            </a:r>
            <a:r>
              <a:rPr lang="uk-UA" sz="1200" kern="1200" dirty="0" err="1" smtClean="0">
                <a:solidFill>
                  <a:schemeClr val="tx1"/>
                </a:solidFill>
                <a:effectLst/>
                <a:latin typeface="+mn-lt"/>
                <a:ea typeface="+mn-ea"/>
                <a:cs typeface="+mn-cs"/>
              </a:rPr>
              <a:t>определенные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страницы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или</a:t>
            </a:r>
            <a:r>
              <a:rPr lang="uk-UA" sz="1200" kern="1200" dirty="0" smtClean="0">
                <a:solidFill>
                  <a:schemeClr val="tx1"/>
                </a:solidFill>
                <a:effectLst/>
                <a:latin typeface="+mn-lt"/>
                <a:ea typeface="+mn-ea"/>
                <a:cs typeface="+mn-cs"/>
              </a:rPr>
              <a:t> всю </a:t>
            </a:r>
            <a:r>
              <a:rPr lang="uk-UA" sz="1200" kern="1200" dirty="0" err="1" smtClean="0">
                <a:solidFill>
                  <a:schemeClr val="tx1"/>
                </a:solidFill>
                <a:effectLst/>
                <a:latin typeface="+mn-lt"/>
                <a:ea typeface="+mn-ea"/>
                <a:cs typeface="+mn-cs"/>
              </a:rPr>
              <a:t>таблицу</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чае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любые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модификации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невозможны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вследствие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невозможности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требуемых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элементов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индекса</a:t>
            </a:r>
            <a:r>
              <a:rPr lang="uk-UA"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заключение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обсуждения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четырех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упомянуть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буется</a:t>
            </a:r>
            <a:r>
              <a:rPr lang="uk-UA" sz="1200" kern="1200" dirty="0" smtClean="0">
                <a:solidFill>
                  <a:schemeClr val="tx1"/>
                </a:solidFill>
                <a:effectLst/>
                <a:latin typeface="+mn-lt"/>
                <a:ea typeface="+mn-ea"/>
                <a:cs typeface="+mn-cs"/>
              </a:rPr>
              <a:t> знать,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тем </a:t>
            </a:r>
            <a:r>
              <a:rPr lang="uk-UA" sz="1200" kern="1200" dirty="0" err="1" smtClean="0">
                <a:solidFill>
                  <a:schemeClr val="tx1"/>
                </a:solidFill>
                <a:effectLst/>
                <a:latin typeface="+mn-lt"/>
                <a:ea typeface="+mn-ea"/>
                <a:cs typeface="+mn-cs"/>
              </a:rPr>
              <a:t>меньше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степень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одновременного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Таким образом,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UNCOMMITTED</a:t>
            </a:r>
          </a:p>
          <a:p>
            <a:r>
              <a:rPr lang="uk-UA" sz="1200" kern="1200" dirty="0" err="1" smtClean="0">
                <a:solidFill>
                  <a:schemeClr val="tx1"/>
                </a:solidFill>
                <a:effectLst/>
                <a:latin typeface="+mn-lt"/>
                <a:ea typeface="+mn-ea"/>
                <a:cs typeface="+mn-cs"/>
              </a:rPr>
              <a:t>меньше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всего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уменьшает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одновременный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конкурентный</a:t>
            </a:r>
            <a:r>
              <a:rPr lang="uk-UA" sz="1200" kern="1200" dirty="0" smtClean="0">
                <a:solidFill>
                  <a:schemeClr val="tx1"/>
                </a:solidFill>
                <a:effectLst/>
                <a:latin typeface="+mn-lt"/>
                <a:ea typeface="+mn-ea"/>
                <a:cs typeface="+mn-cs"/>
              </a:rPr>
              <a:t> доступ. С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стороны</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он </a:t>
            </a:r>
            <a:r>
              <a:rPr lang="uk-UA" sz="1200" kern="1200" dirty="0" err="1" smtClean="0">
                <a:solidFill>
                  <a:schemeClr val="tx1"/>
                </a:solidFill>
                <a:effectLst/>
                <a:latin typeface="+mn-lt"/>
                <a:ea typeface="+mn-ea"/>
                <a:cs typeface="+mn-cs"/>
              </a:rPr>
              <a:t>также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предоставляет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наименьшую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параллельных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закций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SERIALIZABLE </a:t>
            </a:r>
            <a:r>
              <a:rPr lang="uk-UA" sz="1200" kern="1200" dirty="0" err="1" smtClean="0">
                <a:solidFill>
                  <a:schemeClr val="tx1"/>
                </a:solidFill>
                <a:effectLst/>
                <a:latin typeface="+mn-lt"/>
                <a:ea typeface="+mn-ea"/>
                <a:cs typeface="+mn-cs"/>
              </a:rPr>
              <a:t>наиболее</a:t>
            </a:r>
            <a:r>
              <a:rPr lang="uk-UA" sz="1200" kern="1200" dirty="0" smtClean="0">
                <a:solidFill>
                  <a:schemeClr val="tx1"/>
                </a:solidFill>
                <a:effectLst/>
                <a:latin typeface="+mn-lt"/>
                <a:ea typeface="+mn-ea"/>
                <a:cs typeface="+mn-cs"/>
              </a:rPr>
              <a:t> сильно </a:t>
            </a:r>
            <a:r>
              <a:rPr lang="uk-UA" sz="1200" kern="1200" dirty="0" err="1" smtClean="0">
                <a:solidFill>
                  <a:schemeClr val="tx1"/>
                </a:solidFill>
                <a:effectLst/>
                <a:latin typeface="+mn-lt"/>
                <a:ea typeface="+mn-ea"/>
                <a:cs typeface="+mn-cs"/>
              </a:rPr>
              <a:t>уменьшает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степень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временного конкурентного </a:t>
            </a:r>
            <a:r>
              <a:rPr lang="uk-UA" sz="1200" kern="1200" dirty="0" err="1" smtClean="0">
                <a:solidFill>
                  <a:schemeClr val="tx1"/>
                </a:solidFill>
                <a:effectLst/>
                <a:latin typeface="+mn-lt"/>
                <a:ea typeface="+mn-ea"/>
                <a:cs typeface="+mn-cs"/>
              </a:rPr>
              <a:t>доступа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гарантирует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полную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параллель-</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 </a:t>
            </a:r>
          </a:p>
          <a:p>
            <a:r>
              <a:rPr lang="uk-UA" sz="1200" kern="1200" dirty="0" smtClean="0">
                <a:solidFill>
                  <a:schemeClr val="tx1"/>
                </a:solidFill>
                <a:effectLst/>
                <a:latin typeface="+mn-lt"/>
                <a:ea typeface="+mn-ea"/>
                <a:cs typeface="+mn-cs"/>
              </a:rPr>
              <a:t>Установка и </a:t>
            </a:r>
            <a:r>
              <a:rPr lang="uk-UA" sz="1200" kern="1200" dirty="0" err="1" smtClean="0">
                <a:solidFill>
                  <a:schemeClr val="tx1"/>
                </a:solidFill>
                <a:effectLst/>
                <a:latin typeface="+mn-lt"/>
                <a:ea typeface="+mn-ea"/>
                <a:cs typeface="+mn-cs"/>
              </a:rPr>
              <a:t>редактирование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установить, </a:t>
            </a:r>
            <a:r>
              <a:rPr lang="uk-UA" sz="1200" kern="1200" dirty="0" err="1" smtClean="0">
                <a:solidFill>
                  <a:schemeClr val="tx1"/>
                </a:solidFill>
                <a:effectLst/>
                <a:latin typeface="+mn-lt"/>
                <a:ea typeface="+mn-ea"/>
                <a:cs typeface="+mn-cs"/>
              </a:rPr>
              <a:t>используя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средства</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параметр TRANSACTION ISOLATION LEVEL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SET;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подсказки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Параметру TRANSACTION ISOLATION LEVEL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присвоить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постоянных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чений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имеют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такие</a:t>
            </a:r>
            <a:r>
              <a:rPr lang="uk-UA" sz="1200" kern="1200" dirty="0" smtClean="0">
                <a:solidFill>
                  <a:schemeClr val="tx1"/>
                </a:solidFill>
                <a:effectLst/>
                <a:latin typeface="+mn-lt"/>
                <a:ea typeface="+mn-ea"/>
                <a:cs typeface="+mn-cs"/>
              </a:rPr>
              <a:t> же </a:t>
            </a:r>
            <a:r>
              <a:rPr lang="uk-UA" sz="1200" kern="1200" dirty="0" err="1" smtClean="0">
                <a:solidFill>
                  <a:schemeClr val="tx1"/>
                </a:solidFill>
                <a:effectLst/>
                <a:latin typeface="+mn-lt"/>
                <a:ea typeface="+mn-ea"/>
                <a:cs typeface="+mn-cs"/>
              </a:rPr>
              <a:t>имена</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смысл</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рассмотренные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предложение</a:t>
            </a:r>
            <a:r>
              <a:rPr lang="uk-UA" sz="1200" kern="1200" dirty="0" smtClean="0">
                <a:solidFill>
                  <a:schemeClr val="tx1"/>
                </a:solidFill>
                <a:effectLst/>
                <a:latin typeface="+mn-lt"/>
                <a:ea typeface="+mn-ea"/>
                <a:cs typeface="+mn-cs"/>
              </a:rPr>
              <a:t> FROM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SELECT </a:t>
            </a:r>
            <a:r>
              <a:rPr lang="uk-UA" sz="1200" kern="1200" dirty="0" err="1" smtClean="0">
                <a:solidFill>
                  <a:schemeClr val="tx1"/>
                </a:solidFill>
                <a:effectLst/>
                <a:latin typeface="+mn-lt"/>
                <a:ea typeface="+mn-ea"/>
                <a:cs typeface="+mn-cs"/>
              </a:rPr>
              <a:t>поддерживает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среди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прочих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следующие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подсказки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_ READUNCOMMITTED;</a:t>
            </a:r>
          </a:p>
          <a:p>
            <a:r>
              <a:rPr lang="uk-UA" sz="1200" kern="1200" dirty="0" smtClean="0">
                <a:solidFill>
                  <a:schemeClr val="tx1"/>
                </a:solidFill>
                <a:effectLst/>
                <a:latin typeface="+mn-lt"/>
                <a:ea typeface="+mn-ea"/>
                <a:cs typeface="+mn-cs"/>
              </a:rPr>
              <a:t>_ READCOMMITTED;</a:t>
            </a:r>
          </a:p>
          <a:p>
            <a:r>
              <a:rPr lang="uk-UA" sz="1200" kern="1200" dirty="0" smtClean="0">
                <a:solidFill>
                  <a:schemeClr val="tx1"/>
                </a:solidFill>
                <a:effectLst/>
                <a:latin typeface="+mn-lt"/>
                <a:ea typeface="+mn-ea"/>
                <a:cs typeface="+mn-cs"/>
              </a:rPr>
              <a:t>_ REPEATABLEREAD;</a:t>
            </a:r>
          </a:p>
          <a:p>
            <a:r>
              <a:rPr lang="uk-UA" sz="1200" kern="1200" dirty="0" smtClean="0">
                <a:solidFill>
                  <a:schemeClr val="tx1"/>
                </a:solidFill>
                <a:effectLst/>
                <a:latin typeface="+mn-lt"/>
                <a:ea typeface="+mn-ea"/>
                <a:cs typeface="+mn-cs"/>
              </a:rPr>
              <a:t>_ SERIALIZABLE.</a:t>
            </a:r>
          </a:p>
          <a:p>
            <a:r>
              <a:rPr lang="uk-UA" sz="1200" kern="1200" dirty="0" err="1" smtClean="0">
                <a:solidFill>
                  <a:schemeClr val="tx1"/>
                </a:solidFill>
                <a:effectLst/>
                <a:latin typeface="+mn-lt"/>
                <a:ea typeface="+mn-ea"/>
                <a:cs typeface="+mn-cs"/>
              </a:rPr>
              <a:t>Эти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подсказки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соответствуют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одноименным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пробелом</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имени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уровням</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Задание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предложении</a:t>
            </a:r>
            <a:r>
              <a:rPr lang="uk-UA" sz="1200" kern="1200" dirty="0" smtClean="0">
                <a:solidFill>
                  <a:schemeClr val="tx1"/>
                </a:solidFill>
                <a:effectLst/>
                <a:latin typeface="+mn-lt"/>
                <a:ea typeface="+mn-ea"/>
                <a:cs typeface="+mn-cs"/>
              </a:rPr>
              <a:t> FROM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SELECT </a:t>
            </a:r>
            <a:r>
              <a:rPr lang="uk-UA" sz="1200" kern="1200" dirty="0" err="1" smtClean="0">
                <a:solidFill>
                  <a:schemeClr val="tx1"/>
                </a:solidFill>
                <a:effectLst/>
                <a:latin typeface="+mn-lt"/>
                <a:ea typeface="+mn-ea"/>
                <a:cs typeface="+mn-cs"/>
              </a:rPr>
              <a:t>пере-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крывает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текущее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установленное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инструкцией</a:t>
            </a:r>
            <a:r>
              <a:rPr lang="uk-UA" sz="1200" kern="1200" dirty="0" smtClean="0">
                <a:solidFill>
                  <a:schemeClr val="tx1"/>
                </a:solidFill>
                <a:effectLst/>
                <a:latin typeface="+mn-lt"/>
                <a:ea typeface="+mn-ea"/>
                <a:cs typeface="+mn-cs"/>
              </a:rPr>
              <a:t> SET TRANSACTION</a:t>
            </a:r>
          </a:p>
          <a:p>
            <a:r>
              <a:rPr lang="uk-UA" sz="1200" kern="1200" dirty="0" smtClean="0">
                <a:solidFill>
                  <a:schemeClr val="tx1"/>
                </a:solidFill>
                <a:effectLst/>
                <a:latin typeface="+mn-lt"/>
                <a:ea typeface="+mn-ea"/>
                <a:cs typeface="+mn-cs"/>
              </a:rPr>
              <a:t>ISOLATION LEVEL.</a:t>
            </a:r>
          </a:p>
          <a:p>
            <a:r>
              <a:rPr lang="uk-UA" sz="1200" kern="1200" dirty="0" err="1" smtClean="0">
                <a:solidFill>
                  <a:schemeClr val="tx1"/>
                </a:solidFill>
                <a:effectLst/>
                <a:latin typeface="+mn-lt"/>
                <a:ea typeface="+mn-ea"/>
                <a:cs typeface="+mn-cs"/>
              </a:rPr>
              <a:t>Инструкция</a:t>
            </a:r>
            <a:r>
              <a:rPr lang="uk-UA" sz="1200" kern="1200" dirty="0" smtClean="0">
                <a:solidFill>
                  <a:schemeClr val="tx1"/>
                </a:solidFill>
                <a:effectLst/>
                <a:latin typeface="+mn-lt"/>
                <a:ea typeface="+mn-ea"/>
                <a:cs typeface="+mn-cs"/>
              </a:rPr>
              <a:t> DBCC USEROPTIONS </a:t>
            </a:r>
            <a:r>
              <a:rPr lang="uk-UA" sz="1200" kern="1200" dirty="0" err="1" smtClean="0">
                <a:solidFill>
                  <a:schemeClr val="tx1"/>
                </a:solidFill>
                <a:effectLst/>
                <a:latin typeface="+mn-lt"/>
                <a:ea typeface="+mn-ea"/>
                <a:cs typeface="+mn-cs"/>
              </a:rPr>
              <a:t>возвращает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информацию</a:t>
            </a:r>
            <a:r>
              <a:rPr lang="uk-UA" sz="1200" kern="1200" dirty="0" smtClean="0">
                <a:solidFill>
                  <a:schemeClr val="tx1"/>
                </a:solidFill>
                <a:effectLst/>
                <a:latin typeface="+mn-lt"/>
                <a:ea typeface="+mn-ea"/>
                <a:cs typeface="+mn-cs"/>
              </a:rPr>
              <a:t> о </a:t>
            </a:r>
            <a:r>
              <a:rPr lang="uk-UA" sz="1200" kern="1200" dirty="0" err="1" smtClean="0">
                <a:solidFill>
                  <a:schemeClr val="tx1"/>
                </a:solidFill>
                <a:effectLst/>
                <a:latin typeface="+mn-lt"/>
                <a:ea typeface="+mn-ea"/>
                <a:cs typeface="+mn-cs"/>
              </a:rPr>
              <a:t>текущих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значениях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параметров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SET, </a:t>
            </a:r>
            <a:r>
              <a:rPr lang="uk-UA" sz="1200" kern="1200" dirty="0" err="1" smtClean="0">
                <a:solidFill>
                  <a:schemeClr val="tx1"/>
                </a:solidFill>
                <a:effectLst/>
                <a:latin typeface="+mn-lt"/>
                <a:ea typeface="+mn-ea"/>
                <a:cs typeface="+mn-cs"/>
              </a:rPr>
              <a:t>включая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возвра-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щается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параметре</a:t>
            </a:r>
            <a:r>
              <a:rPr lang="uk-UA" sz="1200" kern="1200" dirty="0" smtClean="0">
                <a:solidFill>
                  <a:schemeClr val="tx1"/>
                </a:solidFill>
                <a:effectLst/>
                <a:latin typeface="+mn-lt"/>
                <a:ea typeface="+mn-ea"/>
                <a:cs typeface="+mn-cs"/>
              </a:rPr>
              <a:t> ISOLATION LEVEL.</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Управление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a:t>
            </a:r>
          </a:p>
          <a:p>
            <a:r>
              <a:rPr lang="uk-UA" sz="1200" kern="1200" dirty="0" smtClean="0">
                <a:solidFill>
                  <a:schemeClr val="tx1"/>
                </a:solidFill>
                <a:effectLst/>
                <a:latin typeface="+mn-lt"/>
                <a:ea typeface="+mn-ea"/>
                <a:cs typeface="+mn-cs"/>
              </a:rPr>
              <a:t>Компонент </a:t>
            </a:r>
            <a:r>
              <a:rPr lang="uk-UA" sz="1200" kern="1200" dirty="0" err="1" smtClean="0">
                <a:solidFill>
                  <a:schemeClr val="tx1"/>
                </a:solidFill>
                <a:effectLst/>
                <a:latin typeface="+mn-lt"/>
                <a:ea typeface="+mn-ea"/>
                <a:cs typeface="+mn-cs"/>
              </a:rPr>
              <a:t>Database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Engine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поддерживает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механизм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управления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оптимистической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параллельной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работы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основан</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управлении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При </a:t>
            </a:r>
            <a:r>
              <a:rPr lang="uk-UA" sz="1200" kern="1200" dirty="0" err="1" smtClean="0">
                <a:solidFill>
                  <a:schemeClr val="tx1"/>
                </a:solidFill>
                <a:effectLst/>
                <a:latin typeface="+mn-lt"/>
                <a:ea typeface="+mn-ea"/>
                <a:cs typeface="+mn-cs"/>
              </a:rPr>
              <a:t>моди-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фицировании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использованием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управления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для </a:t>
            </a:r>
            <a:r>
              <a:rPr lang="uk-UA" sz="1200" kern="1200" dirty="0" err="1" smtClean="0">
                <a:solidFill>
                  <a:schemeClr val="tx1"/>
                </a:solidFill>
                <a:effectLst/>
                <a:latin typeface="+mn-lt"/>
                <a:ea typeface="+mn-ea"/>
                <a:cs typeface="+mn-cs"/>
              </a:rPr>
              <a:t>всех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выполняемых</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модификаций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создаются</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поддерживаются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логические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копии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каждой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модификации</a:t>
            </a:r>
            <a:r>
              <a:rPr lang="uk-UA" sz="1200" kern="1200" dirty="0" smtClean="0">
                <a:solidFill>
                  <a:schemeClr val="tx1"/>
                </a:solidFill>
                <a:effectLst/>
                <a:latin typeface="+mn-lt"/>
                <a:ea typeface="+mn-ea"/>
                <a:cs typeface="+mn-cs"/>
              </a:rPr>
              <a:t> строки система баз </a:t>
            </a:r>
            <a:r>
              <a:rPr lang="uk-UA" sz="1200" kern="1200" dirty="0" err="1" smtClean="0">
                <a:solidFill>
                  <a:schemeClr val="tx1"/>
                </a:solidFill>
                <a:effectLst/>
                <a:latin typeface="+mn-lt"/>
                <a:ea typeface="+mn-ea"/>
                <a:cs typeface="+mn-cs"/>
              </a:rPr>
              <a:t>данных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сохраняет</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системной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tempdb</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исходный</a:t>
            </a:r>
            <a:r>
              <a:rPr lang="uk-UA" sz="1200" kern="1200" dirty="0" smtClean="0">
                <a:solidFill>
                  <a:schemeClr val="tx1"/>
                </a:solidFill>
                <a:effectLst/>
                <a:latin typeface="+mn-lt"/>
                <a:ea typeface="+mn-ea"/>
                <a:cs typeface="+mn-cs"/>
              </a:rPr>
              <a:t> вид записи </a:t>
            </a:r>
            <a:r>
              <a:rPr lang="uk-UA" sz="1200" kern="1200" dirty="0" err="1" smtClean="0">
                <a:solidFill>
                  <a:schemeClr val="tx1"/>
                </a:solidFill>
                <a:effectLst/>
                <a:latin typeface="+mn-lt"/>
                <a:ea typeface="+mn-ea"/>
                <a:cs typeface="+mn-cs"/>
              </a:rPr>
              <a:t>ранее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зафиксиро-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ванной</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Каждая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помечается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порядковым</a:t>
            </a:r>
            <a:r>
              <a:rPr lang="uk-UA" sz="1200" kern="1200" dirty="0" smtClean="0">
                <a:solidFill>
                  <a:schemeClr val="tx1"/>
                </a:solidFill>
                <a:effectLst/>
                <a:latin typeface="+mn-lt"/>
                <a:ea typeface="+mn-ea"/>
                <a:cs typeface="+mn-cs"/>
              </a:rPr>
              <a:t> номером </a:t>
            </a:r>
            <a:r>
              <a:rPr lang="uk-UA" sz="1200" kern="1200" dirty="0" err="1" smtClean="0">
                <a:solidFill>
                  <a:schemeClr val="tx1"/>
                </a:solidFill>
                <a:effectLst/>
                <a:latin typeface="+mn-lt"/>
                <a:ea typeface="+mn-ea"/>
                <a:cs typeface="+mn-cs"/>
              </a:rPr>
              <a:t>транзакции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(XSN — </a:t>
            </a:r>
            <a:r>
              <a:rPr lang="uk-UA" sz="1200" kern="1200" dirty="0" err="1" smtClean="0">
                <a:solidFill>
                  <a:schemeClr val="tx1"/>
                </a:solidFill>
                <a:effectLst/>
                <a:latin typeface="+mn-lt"/>
                <a:ea typeface="+mn-ea"/>
                <a:cs typeface="+mn-cs"/>
              </a:rPr>
              <a:t>transaction</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sequence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number</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выполнила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Порядко-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вый</a:t>
            </a:r>
            <a:r>
              <a:rPr lang="uk-UA" sz="1200" kern="1200" dirty="0" smtClean="0">
                <a:solidFill>
                  <a:schemeClr val="tx1"/>
                </a:solidFill>
                <a:effectLst/>
                <a:latin typeface="+mn-lt"/>
                <a:ea typeface="+mn-ea"/>
                <a:cs typeface="+mn-cs"/>
              </a:rPr>
              <a:t> номер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XSN </a:t>
            </a:r>
            <a:r>
              <a:rPr lang="uk-UA" sz="1200" kern="1200" dirty="0" err="1" smtClean="0">
                <a:solidFill>
                  <a:schemeClr val="tx1"/>
                </a:solidFill>
                <a:effectLst/>
                <a:latin typeface="+mn-lt"/>
                <a:ea typeface="+mn-ea"/>
                <a:cs typeface="+mn-cs"/>
              </a:rPr>
              <a:t>применяется</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уникальной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идентификации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Самая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последняя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всегда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сохраняется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соединя-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связанном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списке</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соответствующей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сохраненной</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tempdb</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Старая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a:t>
            </a:r>
            <a:r>
              <a:rPr lang="uk-UA" sz="1200" kern="1200" dirty="0" smtClean="0">
                <a:solidFill>
                  <a:schemeClr val="tx1"/>
                </a:solidFill>
                <a:effectLst/>
                <a:latin typeface="+mn-lt"/>
                <a:ea typeface="+mn-ea"/>
                <a:cs typeface="+mn-cs"/>
              </a:rPr>
              <a:t> строки 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tempdb</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содержать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указатели</a:t>
            </a:r>
            <a:r>
              <a:rPr lang="uk-UA" sz="1200" kern="1200" dirty="0" smtClean="0">
                <a:solidFill>
                  <a:schemeClr val="tx1"/>
                </a:solidFill>
                <a:effectLst/>
                <a:latin typeface="+mn-lt"/>
                <a:ea typeface="+mn-ea"/>
                <a:cs typeface="+mn-cs"/>
              </a:rPr>
              <a:t> на</a:t>
            </a:r>
          </a:p>
          <a:p>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еще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более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старые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Каждая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сохраняется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tempdb</a:t>
            </a:r>
            <a:r>
              <a:rPr lang="uk-UA" sz="1200" kern="1200" dirty="0" smtClean="0">
                <a:solidFill>
                  <a:schemeClr val="tx1"/>
                </a:solidFill>
                <a:effectLst/>
                <a:latin typeface="+mn-lt"/>
                <a:ea typeface="+mn-ea"/>
                <a:cs typeface="+mn-cs"/>
              </a:rPr>
              <a:t> до </a:t>
            </a:r>
            <a:r>
              <a:rPr lang="uk-UA" sz="1200" kern="1200" dirty="0" err="1" smtClean="0">
                <a:solidFill>
                  <a:schemeClr val="tx1"/>
                </a:solidFill>
                <a:effectLst/>
                <a:latin typeface="+mn-lt"/>
                <a:ea typeface="+mn-ea"/>
                <a:cs typeface="+mn-cs"/>
              </a:rPr>
              <a:t>тех</a:t>
            </a:r>
            <a:r>
              <a:rPr lang="uk-UA" sz="1200" kern="1200" dirty="0" smtClean="0">
                <a:solidFill>
                  <a:schemeClr val="tx1"/>
                </a:solidFill>
                <a:effectLst/>
                <a:latin typeface="+mn-lt"/>
                <a:ea typeface="+mn-ea"/>
                <a:cs typeface="+mn-cs"/>
              </a:rPr>
              <a:t> пор, </a:t>
            </a:r>
            <a:r>
              <a:rPr lang="uk-UA" sz="1200" kern="1200" dirty="0" err="1" smtClean="0">
                <a:solidFill>
                  <a:schemeClr val="tx1"/>
                </a:solidFill>
                <a:effectLst/>
                <a:latin typeface="+mn-lt"/>
                <a:ea typeface="+mn-ea"/>
                <a:cs typeface="+mn-cs"/>
              </a:rPr>
              <a:t>пока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существуют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которых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потребо-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ваться</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Управление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изолируют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от </a:t>
            </a:r>
            <a:r>
              <a:rPr lang="uk-UA" sz="1200" kern="1200" dirty="0" err="1" smtClean="0">
                <a:solidFill>
                  <a:schemeClr val="tx1"/>
                </a:solidFill>
                <a:effectLst/>
                <a:latin typeface="+mn-lt"/>
                <a:ea typeface="+mn-ea"/>
                <a:cs typeface="+mn-cs"/>
              </a:rPr>
              <a:t>эффектов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модификаций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полненных</a:t>
            </a:r>
            <a:r>
              <a:rPr lang="uk-UA" sz="1200" kern="1200" dirty="0" smtClean="0">
                <a:solidFill>
                  <a:schemeClr val="tx1"/>
                </a:solidFill>
                <a:effectLst/>
                <a:latin typeface="+mn-lt"/>
                <a:ea typeface="+mn-ea"/>
                <a:cs typeface="+mn-cs"/>
              </a:rPr>
              <a:t> другими </a:t>
            </a:r>
            <a:r>
              <a:rPr lang="uk-UA" sz="1200" kern="1200" dirty="0" err="1" smtClean="0">
                <a:solidFill>
                  <a:schemeClr val="tx1"/>
                </a:solidFill>
                <a:effectLst/>
                <a:latin typeface="+mn-lt"/>
                <a:ea typeface="+mn-ea"/>
                <a:cs typeface="+mn-cs"/>
              </a:rPr>
              <a:t>транзакциями</a:t>
            </a:r>
            <a:r>
              <a:rPr lang="uk-UA" sz="1200" kern="1200" dirty="0" smtClean="0">
                <a:solidFill>
                  <a:schemeClr val="tx1"/>
                </a:solidFill>
                <a:effectLst/>
                <a:latin typeface="+mn-lt"/>
                <a:ea typeface="+mn-ea"/>
                <a:cs typeface="+mn-cs"/>
              </a:rPr>
              <a:t>, без </a:t>
            </a:r>
            <a:r>
              <a:rPr lang="uk-UA" sz="1200" kern="1200" dirty="0" err="1" smtClean="0">
                <a:solidFill>
                  <a:schemeClr val="tx1"/>
                </a:solidFill>
                <a:effectLst/>
                <a:latin typeface="+mn-lt"/>
                <a:ea typeface="+mn-ea"/>
                <a:cs typeface="+mn-cs"/>
              </a:rPr>
              <a:t>необходимости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запрашивать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разделяемые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прочитанных</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значительное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уменьшение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общего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количества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устанавливаемых</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этом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существенно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повышает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степень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доступности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использование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блокировок</a:t>
            </a:r>
            <a:r>
              <a:rPr lang="uk-UA" sz="1200" kern="1200" dirty="0" smtClean="0">
                <a:solidFill>
                  <a:schemeClr val="tx1"/>
                </a:solidFill>
                <a:effectLst/>
                <a:latin typeface="+mn-lt"/>
                <a:ea typeface="+mn-ea"/>
                <a:cs typeface="+mn-cs"/>
              </a:rPr>
              <a:t> все </a:t>
            </a:r>
            <a:r>
              <a:rPr lang="uk-UA" sz="1200" kern="1200" dirty="0" err="1" smtClean="0">
                <a:solidFill>
                  <a:schemeClr val="tx1"/>
                </a:solidFill>
                <a:effectLst/>
                <a:latin typeface="+mn-lt"/>
                <a:ea typeface="+mn-ea"/>
                <a:cs typeface="+mn-cs"/>
              </a:rPr>
              <a:t>рав-</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использующие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оптимистический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SNAPSHOT, </a:t>
            </a:r>
            <a:r>
              <a:rPr lang="uk-UA" sz="1200" kern="1200" dirty="0" err="1" smtClean="0">
                <a:solidFill>
                  <a:schemeClr val="tx1"/>
                </a:solidFill>
                <a:effectLst/>
                <a:latin typeface="+mn-lt"/>
                <a:ea typeface="+mn-ea"/>
                <a:cs typeface="+mn-cs"/>
              </a:rPr>
              <a:t>запрашивают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модифицируют</a:t>
            </a:r>
            <a:r>
              <a:rPr lang="uk-UA" sz="1200" kern="1200" dirty="0" smtClean="0">
                <a:solidFill>
                  <a:schemeClr val="tx1"/>
                </a:solidFill>
                <a:effectLst/>
                <a:latin typeface="+mn-lt"/>
                <a:ea typeface="+mn-ea"/>
                <a:cs typeface="+mn-cs"/>
              </a:rPr>
              <a:t> строки.</a:t>
            </a:r>
          </a:p>
          <a:p>
            <a:r>
              <a:rPr lang="uk-UA" sz="1200" kern="1200" dirty="0" err="1" smtClean="0">
                <a:solidFill>
                  <a:schemeClr val="tx1"/>
                </a:solidFill>
                <a:effectLst/>
                <a:latin typeface="+mn-lt"/>
                <a:ea typeface="+mn-ea"/>
                <a:cs typeface="+mn-cs"/>
              </a:rPr>
              <a:t>Управление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помимо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прочего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применяется</a:t>
            </a:r>
            <a:r>
              <a:rPr lang="uk-UA" sz="1200" kern="1200" dirty="0" smtClean="0">
                <a:solidFill>
                  <a:schemeClr val="tx1"/>
                </a:solidFill>
                <a:effectLst/>
                <a:latin typeface="+mn-lt"/>
                <a:ea typeface="+mn-ea"/>
                <a:cs typeface="+mn-cs"/>
              </a:rPr>
              <a:t> для:</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поддержки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SNAPSHOT;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поддержки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a:t>
            </a:r>
          </a:p>
          <a:p>
            <a:r>
              <a:rPr lang="uk-UA" sz="1200" kern="1200" dirty="0" smtClean="0">
                <a:solidFill>
                  <a:schemeClr val="tx1"/>
                </a:solidFill>
                <a:effectLst/>
                <a:latin typeface="+mn-lt"/>
                <a:ea typeface="+mn-ea"/>
                <a:cs typeface="+mn-cs"/>
              </a:rPr>
              <a:t>_ </a:t>
            </a:r>
            <a:r>
              <a:rPr lang="uk-UA" sz="1200" kern="1200" dirty="0" err="1" smtClean="0">
                <a:solidFill>
                  <a:schemeClr val="tx1"/>
                </a:solidFill>
                <a:effectLst/>
                <a:latin typeface="+mn-lt"/>
                <a:ea typeface="+mn-ea"/>
                <a:cs typeface="+mn-cs"/>
              </a:rPr>
              <a:t>создания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триггерах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таблиц</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inserted</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deleted</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Уровни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 и READ COMMITTED SNAPSHOT </a:t>
            </a:r>
            <a:r>
              <a:rPr lang="uk-UA" sz="1200" kern="1200" dirty="0" err="1" smtClean="0">
                <a:solidFill>
                  <a:schemeClr val="tx1"/>
                </a:solidFill>
                <a:effectLst/>
                <a:latin typeface="+mn-lt"/>
                <a:ea typeface="+mn-ea"/>
                <a:cs typeface="+mn-cs"/>
              </a:rPr>
              <a:t>рассматриваются</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после-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дующих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подразделах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главы</a:t>
            </a:r>
            <a:r>
              <a:rPr lang="uk-UA" sz="1200" kern="1200" dirty="0" smtClean="0">
                <a:solidFill>
                  <a:schemeClr val="tx1"/>
                </a:solidFill>
                <a:effectLst/>
                <a:latin typeface="+mn-lt"/>
                <a:ea typeface="+mn-ea"/>
                <a:cs typeface="+mn-cs"/>
              </a:rPr>
              <a:t>, а </a:t>
            </a:r>
            <a:r>
              <a:rPr lang="uk-UA" sz="1200" kern="1200" dirty="0" err="1" smtClean="0">
                <a:solidFill>
                  <a:schemeClr val="tx1"/>
                </a:solidFill>
                <a:effectLst/>
                <a:latin typeface="+mn-lt"/>
                <a:ea typeface="+mn-ea"/>
                <a:cs typeface="+mn-cs"/>
              </a:rPr>
              <a:t>таблицы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inserted</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deleted</a:t>
            </a:r>
            <a:r>
              <a:rPr lang="uk-UA" sz="1200" kern="1200" dirty="0" smtClean="0">
                <a:solidFill>
                  <a:schemeClr val="tx1"/>
                </a:solidFill>
                <a:effectLst/>
                <a:latin typeface="+mn-lt"/>
                <a:ea typeface="+mn-ea"/>
                <a:cs typeface="+mn-cs"/>
              </a:rPr>
              <a:t> — в </a:t>
            </a:r>
            <a:r>
              <a:rPr lang="uk-UA" sz="1200" kern="1200" dirty="0" err="1" smtClean="0">
                <a:solidFill>
                  <a:schemeClr val="tx1"/>
                </a:solidFill>
                <a:effectLst/>
                <a:latin typeface="+mn-lt"/>
                <a:ea typeface="+mn-ea"/>
                <a:cs typeface="+mn-cs"/>
              </a:rPr>
              <a:t>главе</a:t>
            </a:r>
            <a:r>
              <a:rPr lang="uk-UA" sz="1200" kern="1200" dirty="0" smtClean="0">
                <a:solidFill>
                  <a:schemeClr val="tx1"/>
                </a:solidFill>
                <a:effectLst/>
                <a:latin typeface="+mn-lt"/>
                <a:ea typeface="+mn-ea"/>
                <a:cs typeface="+mn-cs"/>
              </a:rPr>
              <a:t> 14.</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SNAPSHOT</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READ COMMITTED SNAPSHOT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облегченным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вариантом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ляции</a:t>
            </a:r>
            <a:r>
              <a:rPr lang="uk-UA" sz="1200" kern="1200" dirty="0" smtClean="0">
                <a:solidFill>
                  <a:schemeClr val="tx1"/>
                </a:solidFill>
                <a:effectLst/>
                <a:latin typeface="+mn-lt"/>
                <a:ea typeface="+mn-ea"/>
                <a:cs typeface="+mn-cs"/>
              </a:rPr>
              <a:t> READ COMMITTED, </a:t>
            </a:r>
            <a:r>
              <a:rPr lang="uk-UA" sz="1200" kern="1200" dirty="0" err="1" smtClean="0">
                <a:solidFill>
                  <a:schemeClr val="tx1"/>
                </a:solidFill>
                <a:effectLst/>
                <a:latin typeface="+mn-lt"/>
                <a:ea typeface="+mn-ea"/>
                <a:cs typeface="+mn-cs"/>
              </a:rPr>
              <a:t>рассматриваемого</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предыдущем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разделе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изоляция</a:t>
            </a:r>
            <a:r>
              <a:rPr lang="uk-UA" sz="1200" kern="1200" dirty="0" smtClean="0">
                <a:solidFill>
                  <a:schemeClr val="tx1"/>
                </a:solidFill>
                <a:effectLst/>
                <a:latin typeface="+mn-lt"/>
                <a:ea typeface="+mn-ea"/>
                <a:cs typeface="+mn-cs"/>
              </a:rPr>
              <a:t> на</a:t>
            </a:r>
          </a:p>
          <a:p>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любая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читать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зафик-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сированные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значения</a:t>
            </a:r>
            <a:r>
              <a:rPr lang="uk-UA" sz="1200" kern="1200" dirty="0" smtClean="0">
                <a:solidFill>
                  <a:schemeClr val="tx1"/>
                </a:solidFill>
                <a:effectLst/>
                <a:latin typeface="+mn-lt"/>
                <a:ea typeface="+mn-ea"/>
                <a:cs typeface="+mn-cs"/>
              </a:rPr>
              <a:t> в том </a:t>
            </a:r>
            <a:r>
              <a:rPr lang="uk-UA" sz="1200" kern="1200" dirty="0" err="1" smtClean="0">
                <a:solidFill>
                  <a:schemeClr val="tx1"/>
                </a:solidFill>
                <a:effectLst/>
                <a:latin typeface="+mn-lt"/>
                <a:ea typeface="+mn-ea"/>
                <a:cs typeface="+mn-cs"/>
              </a:rPr>
              <a:t>виде</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каком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существуют</a:t>
            </a:r>
            <a:r>
              <a:rPr lang="uk-UA" sz="1200" kern="1200" dirty="0" smtClean="0">
                <a:solidFill>
                  <a:schemeClr val="tx1"/>
                </a:solidFill>
                <a:effectLst/>
                <a:latin typeface="+mn-lt"/>
                <a:ea typeface="+mn-ea"/>
                <a:cs typeface="+mn-cs"/>
              </a:rPr>
              <a:t> на момент начала </a:t>
            </a:r>
            <a:r>
              <a:rPr lang="uk-UA" sz="1200" kern="1200" dirty="0" err="1" smtClean="0">
                <a:solidFill>
                  <a:schemeClr val="tx1"/>
                </a:solidFill>
                <a:effectLst/>
                <a:latin typeface="+mn-lt"/>
                <a:ea typeface="+mn-ea"/>
                <a:cs typeface="+mn-cs"/>
              </a:rPr>
              <a:t>этой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выборки</a:t>
            </a:r>
            <a:r>
              <a:rPr lang="uk-UA" sz="1200" kern="1200" dirty="0" smtClean="0">
                <a:solidFill>
                  <a:schemeClr val="tx1"/>
                </a:solidFill>
                <a:effectLst/>
                <a:latin typeface="+mn-lt"/>
                <a:ea typeface="+mn-ea"/>
                <a:cs typeface="+mn-cs"/>
              </a:rPr>
              <a:t> строк для обновлений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возвращает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версии</a:t>
            </a:r>
            <a:r>
              <a:rPr lang="uk-UA" sz="1200" kern="1200" dirty="0" smtClean="0">
                <a:solidFill>
                  <a:schemeClr val="tx1"/>
                </a:solidFill>
                <a:effectLst/>
                <a:latin typeface="+mn-lt"/>
                <a:ea typeface="+mn-ea"/>
                <a:cs typeface="+mn-cs"/>
              </a:rPr>
              <a:t> строк в </a:t>
            </a:r>
            <a:r>
              <a:rPr lang="uk-UA" sz="1200" kern="1200" dirty="0" err="1" smtClean="0">
                <a:solidFill>
                  <a:schemeClr val="tx1"/>
                </a:solidFill>
                <a:effectLst/>
                <a:latin typeface="+mn-lt"/>
                <a:ea typeface="+mn-ea"/>
                <a:cs typeface="+mn-cs"/>
              </a:rPr>
              <a:t>фактические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устанавливает</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выбранных</a:t>
            </a:r>
            <a:r>
              <a:rPr lang="uk-UA" sz="1200" kern="1200" dirty="0" smtClean="0">
                <a:solidFill>
                  <a:schemeClr val="tx1"/>
                </a:solidFill>
                <a:effectLst/>
                <a:latin typeface="+mn-lt"/>
                <a:ea typeface="+mn-ea"/>
                <a:cs typeface="+mn-cs"/>
              </a:rPr>
              <a:t> строках </a:t>
            </a:r>
            <a:r>
              <a:rPr lang="uk-UA" sz="1200" kern="1200" dirty="0" err="1" smtClean="0">
                <a:solidFill>
                  <a:schemeClr val="tx1"/>
                </a:solidFill>
                <a:effectLst/>
                <a:latin typeface="+mn-lt"/>
                <a:ea typeface="+mn-ea"/>
                <a:cs typeface="+mn-cs"/>
              </a:rPr>
              <a:t>блоки-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ровки</a:t>
            </a:r>
            <a:r>
              <a:rPr lang="uk-UA" sz="1200" kern="1200" dirty="0" smtClean="0">
                <a:solidFill>
                  <a:schemeClr val="tx1"/>
                </a:solidFill>
                <a:effectLst/>
                <a:latin typeface="+mn-lt"/>
                <a:ea typeface="+mn-ea"/>
                <a:cs typeface="+mn-cs"/>
              </a:rPr>
              <a:t> обновлений. </a:t>
            </a:r>
            <a:r>
              <a:rPr lang="uk-UA" sz="1200" kern="1200" dirty="0" err="1" smtClean="0">
                <a:solidFill>
                  <a:schemeClr val="tx1"/>
                </a:solidFill>
                <a:effectLst/>
                <a:latin typeface="+mn-lt"/>
                <a:ea typeface="+mn-ea"/>
                <a:cs typeface="+mn-cs"/>
              </a:rPr>
              <a:t>Реальные</a:t>
            </a:r>
            <a:r>
              <a:rPr lang="uk-UA" sz="1200" kern="1200" dirty="0" smtClean="0">
                <a:solidFill>
                  <a:schemeClr val="tx1"/>
                </a:solidFill>
                <a:effectLst/>
                <a:latin typeface="+mn-lt"/>
                <a:ea typeface="+mn-ea"/>
                <a:cs typeface="+mn-cs"/>
              </a:rPr>
              <a:t> строки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получа-</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ют </a:t>
            </a:r>
            <a:r>
              <a:rPr lang="uk-UA" sz="1200" kern="1200" dirty="0" err="1" smtClean="0">
                <a:solidFill>
                  <a:schemeClr val="tx1"/>
                </a:solidFill>
                <a:effectLst/>
                <a:latin typeface="+mn-lt"/>
                <a:ea typeface="+mn-ea"/>
                <a:cs typeface="+mn-cs"/>
              </a:rPr>
              <a:t>монопольные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Основным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преимуществом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SNAPSHOT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то,</a:t>
            </a:r>
          </a:p>
          <a:p>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блокируют</a:t>
            </a:r>
            <a:r>
              <a:rPr lang="uk-UA" sz="1200" kern="1200" dirty="0" smtClean="0">
                <a:solidFill>
                  <a:schemeClr val="tx1"/>
                </a:solidFill>
                <a:effectLst/>
                <a:latin typeface="+mn-lt"/>
                <a:ea typeface="+mn-ea"/>
                <a:cs typeface="+mn-cs"/>
              </a:rPr>
              <a:t> обновлений, а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блокируют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стороны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блокируют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скольку</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выполнения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устанавливаются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кировки</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SNAPSHOT </a:t>
            </a:r>
            <a:r>
              <a:rPr lang="uk-UA" sz="1200" kern="1200" dirty="0" err="1" smtClean="0">
                <a:solidFill>
                  <a:schemeClr val="tx1"/>
                </a:solidFill>
                <a:effectLst/>
                <a:latin typeface="+mn-lt"/>
                <a:ea typeface="+mn-ea"/>
                <a:cs typeface="+mn-cs"/>
              </a:rPr>
              <a:t>разрешается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посредством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предложе-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ния</a:t>
            </a:r>
            <a:r>
              <a:rPr lang="uk-UA" sz="1200" kern="1200" dirty="0" smtClean="0">
                <a:solidFill>
                  <a:schemeClr val="tx1"/>
                </a:solidFill>
                <a:effectLst/>
                <a:latin typeface="+mn-lt"/>
                <a:ea typeface="+mn-ea"/>
                <a:cs typeface="+mn-cs"/>
              </a:rPr>
              <a:t> SET в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ALTER DATABASE.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активирования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никаких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дополнительных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выполнять</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Любая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инструк-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ция</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которой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указан</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a:t>
            </a:r>
            <a:r>
              <a:rPr lang="uk-UA" sz="1200" kern="1200" dirty="0" err="1" smtClean="0">
                <a:solidFill>
                  <a:schemeClr val="tx1"/>
                </a:solidFill>
                <a:effectLst/>
                <a:latin typeface="+mn-lt"/>
                <a:ea typeface="+mn-ea"/>
                <a:cs typeface="+mn-cs"/>
              </a:rPr>
              <a:t>теперь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няться</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READ COMMITTED SNAPSHOT.</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a:t>
            </a:r>
          </a:p>
          <a:p>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изоляция</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предоставляет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изоляцию</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означает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любая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читать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подтвержденные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значения</a:t>
            </a:r>
            <a:r>
              <a:rPr lang="uk-UA" sz="1200" kern="1200" dirty="0" smtClean="0">
                <a:solidFill>
                  <a:schemeClr val="tx1"/>
                </a:solidFill>
                <a:effectLst/>
                <a:latin typeface="+mn-lt"/>
                <a:ea typeface="+mn-ea"/>
                <a:cs typeface="+mn-cs"/>
              </a:rPr>
              <a:t> в</a:t>
            </a:r>
          </a:p>
          <a:p>
            <a:r>
              <a:rPr lang="uk-UA" sz="1200" kern="1200" dirty="0" smtClean="0">
                <a:solidFill>
                  <a:schemeClr val="tx1"/>
                </a:solidFill>
                <a:effectLst/>
                <a:latin typeface="+mn-lt"/>
                <a:ea typeface="+mn-ea"/>
                <a:cs typeface="+mn-cs"/>
              </a:rPr>
              <a:t>том </a:t>
            </a:r>
            <a:r>
              <a:rPr lang="uk-UA" sz="1200" kern="1200" dirty="0" err="1" smtClean="0">
                <a:solidFill>
                  <a:schemeClr val="tx1"/>
                </a:solidFill>
                <a:effectLst/>
                <a:latin typeface="+mn-lt"/>
                <a:ea typeface="+mn-ea"/>
                <a:cs typeface="+mn-cs"/>
              </a:rPr>
              <a:t>виде</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каком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существовали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непосредственно</a:t>
            </a:r>
            <a:r>
              <a:rPr lang="uk-UA" sz="1200" kern="1200" dirty="0" smtClean="0">
                <a:solidFill>
                  <a:schemeClr val="tx1"/>
                </a:solidFill>
                <a:effectLst/>
                <a:latin typeface="+mn-lt"/>
                <a:ea typeface="+mn-ea"/>
                <a:cs typeface="+mn-cs"/>
              </a:rPr>
              <a:t> перед началом </a:t>
            </a:r>
            <a:r>
              <a:rPr lang="uk-UA" sz="1200" kern="1200" dirty="0" err="1" smtClean="0">
                <a:solidFill>
                  <a:schemeClr val="tx1"/>
                </a:solidFill>
                <a:effectLst/>
                <a:latin typeface="+mn-lt"/>
                <a:ea typeface="+mn-ea"/>
                <a:cs typeface="+mn-cs"/>
              </a:rPr>
              <a:t>выполнения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Кроме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SNAPSHOT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возвращать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исходное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до </a:t>
            </a:r>
            <a:r>
              <a:rPr lang="uk-UA" sz="1200" kern="1200" dirty="0" err="1" smtClean="0">
                <a:solidFill>
                  <a:schemeClr val="tx1"/>
                </a:solidFill>
                <a:effectLst/>
                <a:latin typeface="+mn-lt"/>
                <a:ea typeface="+mn-ea"/>
                <a:cs typeface="+mn-cs"/>
              </a:rPr>
              <a:t>завершения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своего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полнения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даже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течение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времени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Поэтому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читать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модифицированное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завершения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a:t>
            </a:r>
          </a:p>
          <a:p>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получают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монопольные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блокировки</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дан-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ные</a:t>
            </a:r>
            <a:r>
              <a:rPr lang="uk-UA" sz="1200" kern="1200" dirty="0" smtClean="0">
                <a:solidFill>
                  <a:schemeClr val="tx1"/>
                </a:solidFill>
                <a:effectLst/>
                <a:latin typeface="+mn-lt"/>
                <a:ea typeface="+mn-ea"/>
                <a:cs typeface="+mn-cs"/>
              </a:rPr>
              <a:t> перед тем,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только</a:t>
            </a:r>
            <a:r>
              <a:rPr lang="uk-UA" sz="1200" kern="1200" dirty="0" smtClean="0">
                <a:solidFill>
                  <a:schemeClr val="tx1"/>
                </a:solidFill>
                <a:effectLst/>
                <a:latin typeface="+mn-lt"/>
                <a:ea typeface="+mn-ea"/>
                <a:cs typeface="+mn-cs"/>
              </a:rPr>
              <a:t> с </a:t>
            </a:r>
            <a:r>
              <a:rPr lang="uk-UA" sz="1200" kern="1200" dirty="0" err="1" smtClean="0">
                <a:solidFill>
                  <a:schemeClr val="tx1"/>
                </a:solidFill>
                <a:effectLst/>
                <a:latin typeface="+mn-lt"/>
                <a:ea typeface="+mn-ea"/>
                <a:cs typeface="+mn-cs"/>
              </a:rPr>
              <a:t>целью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принудительного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обеспе-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чения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ограничений</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противных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случаях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блокируются</a:t>
            </a:r>
            <a:r>
              <a:rPr lang="uk-UA" sz="1200" kern="1200" dirty="0" smtClean="0">
                <a:solidFill>
                  <a:schemeClr val="tx1"/>
                </a:solidFill>
                <a:effectLst/>
                <a:latin typeface="+mn-lt"/>
                <a:ea typeface="+mn-ea"/>
                <a:cs typeface="+mn-cs"/>
              </a:rPr>
              <a:t> до </a:t>
            </a:r>
            <a:r>
              <a:rPr lang="uk-UA" sz="1200" kern="1200" dirty="0" err="1" smtClean="0">
                <a:solidFill>
                  <a:schemeClr val="tx1"/>
                </a:solidFill>
                <a:effectLst/>
                <a:latin typeface="+mn-lt"/>
                <a:ea typeface="+mn-ea"/>
                <a:cs typeface="+mn-cs"/>
              </a:rPr>
              <a:t>тех</a:t>
            </a:r>
            <a:r>
              <a:rPr lang="uk-UA" sz="1200" kern="1200" dirty="0" smtClean="0">
                <a:solidFill>
                  <a:schemeClr val="tx1"/>
                </a:solidFill>
                <a:effectLst/>
                <a:latin typeface="+mn-lt"/>
                <a:ea typeface="+mn-ea"/>
                <a:cs typeface="+mn-cs"/>
              </a:rPr>
              <a:t> пор, </a:t>
            </a:r>
            <a:r>
              <a:rPr lang="uk-UA" sz="1200" kern="1200" dirty="0" err="1" smtClean="0">
                <a:solidFill>
                  <a:schemeClr val="tx1"/>
                </a:solidFill>
                <a:effectLst/>
                <a:latin typeface="+mn-lt"/>
                <a:ea typeface="+mn-ea"/>
                <a:cs typeface="+mn-cs"/>
              </a:rPr>
              <a:t>пока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требуется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Когда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удовлетворяет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критериям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проверяет</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была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строка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изменена</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подтверждены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строки в </a:t>
            </a:r>
            <a:r>
              <a:rPr lang="uk-UA" sz="1200" kern="1200" dirty="0" err="1" smtClean="0">
                <a:solidFill>
                  <a:schemeClr val="tx1"/>
                </a:solidFill>
                <a:effectLst/>
                <a:latin typeface="+mn-lt"/>
                <a:ea typeface="+mn-ea"/>
                <a:cs typeface="+mn-cs"/>
              </a:rPr>
              <a:t>конкурентной</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того,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была</a:t>
            </a:r>
            <a:r>
              <a:rPr lang="uk-UA" sz="1200" kern="1200" dirty="0" smtClean="0">
                <a:solidFill>
                  <a:schemeClr val="tx1"/>
                </a:solidFill>
                <a:effectLst/>
                <a:latin typeface="+mn-lt"/>
                <a:ea typeface="+mn-ea"/>
                <a:cs typeface="+mn-cs"/>
              </a:rPr>
              <a:t> запущена </a:t>
            </a:r>
            <a:r>
              <a:rPr lang="uk-UA" sz="1200" kern="1200" dirty="0" err="1" smtClean="0">
                <a:solidFill>
                  <a:schemeClr val="tx1"/>
                </a:solidFill>
                <a:effectLst/>
                <a:latin typeface="+mn-lt"/>
                <a:ea typeface="+mn-ea"/>
                <a:cs typeface="+mn-cs"/>
              </a:rPr>
              <a:t>текущая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строка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параллельной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конкурентной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то </a:t>
            </a:r>
            <a:r>
              <a:rPr lang="uk-UA" sz="1200" kern="1200" dirty="0" err="1" smtClean="0">
                <a:solidFill>
                  <a:schemeClr val="tx1"/>
                </a:solidFill>
                <a:effectLst/>
                <a:latin typeface="+mn-lt"/>
                <a:ea typeface="+mn-ea"/>
                <a:cs typeface="+mn-cs"/>
              </a:rPr>
              <a:t>возникает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фликт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дальнейшее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SNAPSHOT </a:t>
            </a:r>
            <a:r>
              <a:rPr lang="uk-UA" sz="1200" kern="1200" dirty="0" err="1" smtClean="0">
                <a:solidFill>
                  <a:schemeClr val="tx1"/>
                </a:solidFill>
                <a:effectLst/>
                <a:latin typeface="+mn-lt"/>
                <a:ea typeface="+mn-ea"/>
                <a:cs typeface="+mn-cs"/>
              </a:rPr>
              <a:t>завершается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конфликт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обрабатывается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системой</a:t>
            </a:r>
            <a:r>
              <a:rPr lang="uk-UA" sz="1200" kern="1200" dirty="0" smtClean="0">
                <a:solidFill>
                  <a:schemeClr val="tx1"/>
                </a:solidFill>
                <a:effectLst/>
                <a:latin typeface="+mn-lt"/>
                <a:ea typeface="+mn-ea"/>
                <a:cs typeface="+mn-cs"/>
              </a:rPr>
              <a:t> баз</a:t>
            </a:r>
          </a:p>
          <a:p>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поэтому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способа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отключить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функцию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обнаружения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конфликтов</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обновле-</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ния</a:t>
            </a:r>
            <a:r>
              <a:rPr lang="uk-UA" sz="1200" kern="1200" dirty="0" smtClean="0">
                <a:solidFill>
                  <a:schemeClr val="tx1"/>
                </a:solidFill>
                <a:effectLst/>
                <a:latin typeface="+mn-lt"/>
                <a:ea typeface="+mn-ea"/>
                <a:cs typeface="+mn-cs"/>
              </a:rPr>
              <a:t> не </a:t>
            </a:r>
            <a:r>
              <a:rPr lang="uk-UA" sz="1200" kern="1200" dirty="0" err="1" smtClean="0">
                <a:solidFill>
                  <a:schemeClr val="tx1"/>
                </a:solidFill>
                <a:effectLst/>
                <a:latin typeface="+mn-lt"/>
                <a:ea typeface="+mn-ea"/>
                <a:cs typeface="+mn-cs"/>
              </a:rPr>
              <a:t>существует</a:t>
            </a:r>
            <a:r>
              <a:rPr lang="uk-UA" sz="1200" kern="1200" dirty="0" smtClean="0">
                <a:solidFill>
                  <a:schemeClr val="tx1"/>
                </a:solidFill>
                <a:effectLst/>
                <a:latin typeface="+mn-lt"/>
                <a:ea typeface="+mn-ea"/>
                <a:cs typeface="+mn-cs"/>
              </a:rPr>
              <a:t>.</a:t>
            </a:r>
          </a:p>
          <a:p>
            <a:r>
              <a:rPr lang="uk-UA" sz="1200" kern="1200" dirty="0" err="1" smtClean="0">
                <a:solidFill>
                  <a:schemeClr val="tx1"/>
                </a:solidFill>
                <a:effectLst/>
                <a:latin typeface="+mn-lt"/>
                <a:ea typeface="+mn-ea"/>
                <a:cs typeface="+mn-cs"/>
              </a:rPr>
              <a:t>Разрешение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осуществляется</a:t>
            </a:r>
            <a:r>
              <a:rPr lang="uk-UA" sz="1200" kern="1200" dirty="0" smtClean="0">
                <a:solidFill>
                  <a:schemeClr val="tx1"/>
                </a:solidFill>
                <a:effectLst/>
                <a:latin typeface="+mn-lt"/>
                <a:ea typeface="+mn-ea"/>
                <a:cs typeface="+mn-cs"/>
              </a:rPr>
              <a:t> в два шага. </a:t>
            </a:r>
            <a:r>
              <a:rPr lang="uk-UA" sz="1200" kern="1200" dirty="0" err="1" smtClean="0">
                <a:solidFill>
                  <a:schemeClr val="tx1"/>
                </a:solidFill>
                <a:effectLst/>
                <a:latin typeface="+mn-lt"/>
                <a:ea typeface="+mn-ea"/>
                <a:cs typeface="+mn-cs"/>
              </a:rPr>
              <a:t>Сначала</a:t>
            </a:r>
            <a:r>
              <a:rPr lang="uk-UA" sz="1200" kern="1200" dirty="0" smtClean="0">
                <a:solidFill>
                  <a:schemeClr val="tx1"/>
                </a:solidFill>
                <a:effectLst/>
                <a:latin typeface="+mn-lt"/>
                <a:ea typeface="+mn-ea"/>
                <a:cs typeface="+mn-cs"/>
              </a:rPr>
              <a:t> на</a:t>
            </a:r>
          </a:p>
          <a:p>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базы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включается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базы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ALLOW_SNAPSHOT_ISOLATION</a:t>
            </a:r>
          </a:p>
          <a:p>
            <a:r>
              <a:rPr lang="uk-UA" sz="1200" kern="1200" dirty="0" smtClean="0">
                <a:solidFill>
                  <a:schemeClr val="tx1"/>
                </a:solidFill>
                <a:effectLst/>
                <a:latin typeface="+mn-lt"/>
                <a:ea typeface="+mn-ea"/>
                <a:cs typeface="+mn-cs"/>
              </a:rPr>
              <a:t>(</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можно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сделать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например</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посредством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среды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Management</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Studio</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этого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для </a:t>
            </a:r>
            <a:r>
              <a:rPr lang="uk-UA" sz="1200" kern="1200" dirty="0" err="1" smtClean="0">
                <a:solidFill>
                  <a:schemeClr val="tx1"/>
                </a:solidFill>
                <a:effectLst/>
                <a:latin typeface="+mn-lt"/>
                <a:ea typeface="+mn-ea"/>
                <a:cs typeface="+mn-cs"/>
              </a:rPr>
              <a:t>каждого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сеанса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который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использовать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нужно</a:t>
            </a:r>
            <a:r>
              <a:rPr lang="uk-UA" sz="1200" kern="1200" dirty="0" smtClean="0">
                <a:solidFill>
                  <a:schemeClr val="tx1"/>
                </a:solidFill>
                <a:effectLst/>
                <a:latin typeface="+mn-lt"/>
                <a:ea typeface="+mn-ea"/>
                <a:cs typeface="+mn-cs"/>
              </a:rPr>
              <a:t> для</a:t>
            </a:r>
          </a:p>
          <a:p>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SET TRANSACTION ISOLATION LEVEL </a:t>
            </a:r>
            <a:r>
              <a:rPr lang="uk-UA" sz="1200" kern="1200" dirty="0" err="1" smtClean="0">
                <a:solidFill>
                  <a:schemeClr val="tx1"/>
                </a:solidFill>
                <a:effectLst/>
                <a:latin typeface="+mn-lt"/>
                <a:ea typeface="+mn-ea"/>
                <a:cs typeface="+mn-cs"/>
              </a:rPr>
              <a:t>задать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значение</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Когда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эти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установлены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будут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создаваться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версии</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всех</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изменяемых</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в </a:t>
            </a:r>
            <a:r>
              <a:rPr lang="uk-UA" sz="1200" kern="1200" dirty="0" err="1" smtClean="0">
                <a:solidFill>
                  <a:schemeClr val="tx1"/>
                </a:solidFill>
                <a:effectLst/>
                <a:latin typeface="+mn-lt"/>
                <a:ea typeface="+mn-ea"/>
                <a:cs typeface="+mn-cs"/>
              </a:rPr>
              <a:t>базе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a:t>
            </a:r>
          </a:p>
          <a:p>
            <a:r>
              <a:rPr lang="uk-UA"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Разница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READ COMMITTED SNAPSHOT и SNAPSHOT</a:t>
            </a:r>
          </a:p>
          <a:p>
            <a:r>
              <a:rPr lang="uk-UA" sz="1200" kern="1200" dirty="0" err="1" smtClean="0">
                <a:solidFill>
                  <a:schemeClr val="tx1"/>
                </a:solidFill>
                <a:effectLst/>
                <a:latin typeface="+mn-lt"/>
                <a:ea typeface="+mn-ea"/>
                <a:cs typeface="+mn-cs"/>
              </a:rPr>
              <a:t>Самое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важное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различие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этими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двумя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оптимистическими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состоит</a:t>
            </a:r>
            <a:r>
              <a:rPr lang="uk-UA" sz="1200" kern="1200" dirty="0" smtClean="0">
                <a:solidFill>
                  <a:schemeClr val="tx1"/>
                </a:solidFill>
                <a:effectLst/>
                <a:latin typeface="+mn-lt"/>
                <a:ea typeface="+mn-ea"/>
                <a:cs typeface="+mn-cs"/>
              </a:rPr>
              <a:t> в том,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при </a:t>
            </a:r>
            <a:r>
              <a:rPr lang="uk-UA" sz="1200" kern="1200" dirty="0" err="1" smtClean="0">
                <a:solidFill>
                  <a:schemeClr val="tx1"/>
                </a:solidFill>
                <a:effectLst/>
                <a:latin typeface="+mn-lt"/>
                <a:ea typeface="+mn-ea"/>
                <a:cs typeface="+mn-cs"/>
              </a:rPr>
              <a:t>уровне</a:t>
            </a:r>
            <a:r>
              <a:rPr lang="uk-UA" sz="1200" kern="1200" dirty="0" smtClean="0">
                <a:solidFill>
                  <a:schemeClr val="tx1"/>
                </a:solidFill>
                <a:effectLst/>
                <a:latin typeface="+mn-lt"/>
                <a:ea typeface="+mn-ea"/>
                <a:cs typeface="+mn-cs"/>
              </a:rPr>
              <a:t> SNAPSHOT </a:t>
            </a:r>
            <a:r>
              <a:rPr lang="uk-UA" sz="1200" kern="1200" dirty="0" err="1" smtClean="0">
                <a:solidFill>
                  <a:schemeClr val="tx1"/>
                </a:solidFill>
                <a:effectLst/>
                <a:latin typeface="+mn-lt"/>
                <a:ea typeface="+mn-ea"/>
                <a:cs typeface="+mn-cs"/>
              </a:rPr>
              <a:t>возможны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конфликты</a:t>
            </a:r>
            <a:r>
              <a:rPr lang="uk-UA" sz="1200" kern="1200" dirty="0" smtClean="0">
                <a:solidFill>
                  <a:schemeClr val="tx1"/>
                </a:solidFill>
                <a:effectLst/>
                <a:latin typeface="+mn-lt"/>
                <a:ea typeface="+mn-ea"/>
                <a:cs typeface="+mn-cs"/>
              </a:rPr>
              <a:t> обновлений, </a:t>
            </a:r>
            <a:r>
              <a:rPr lang="uk-UA" sz="1200" kern="1200" dirty="0" err="1" smtClean="0">
                <a:solidFill>
                  <a:schemeClr val="tx1"/>
                </a:solidFill>
                <a:effectLst/>
                <a:latin typeface="+mn-lt"/>
                <a:ea typeface="+mn-ea"/>
                <a:cs typeface="+mn-cs"/>
              </a:rPr>
              <a:t>когда</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процесс</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работает</a:t>
            </a:r>
            <a:r>
              <a:rPr lang="uk-UA" sz="1200" kern="1200" dirty="0" smtClean="0">
                <a:solidFill>
                  <a:schemeClr val="tx1"/>
                </a:solidFill>
                <a:effectLst/>
                <a:latin typeface="+mn-lt"/>
                <a:ea typeface="+mn-ea"/>
                <a:cs typeface="+mn-cs"/>
              </a:rPr>
              <a:t> с одними и теми же </a:t>
            </a:r>
            <a:r>
              <a:rPr lang="uk-UA" sz="1200" kern="1200" dirty="0" err="1" smtClean="0">
                <a:solidFill>
                  <a:schemeClr val="tx1"/>
                </a:solidFill>
                <a:effectLst/>
                <a:latin typeface="+mn-lt"/>
                <a:ea typeface="+mn-ea"/>
                <a:cs typeface="+mn-cs"/>
              </a:rPr>
              <a:t>данными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время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и</a:t>
            </a:r>
          </a:p>
          <a:p>
            <a:r>
              <a:rPr lang="uk-UA" sz="1200" kern="1200" dirty="0" smtClean="0">
                <a:solidFill>
                  <a:schemeClr val="tx1"/>
                </a:solidFill>
                <a:effectLst/>
                <a:latin typeface="+mn-lt"/>
                <a:ea typeface="+mn-ea"/>
                <a:cs typeface="+mn-cs"/>
              </a:rPr>
              <a:t>не </a:t>
            </a:r>
            <a:r>
              <a:rPr lang="uk-UA" sz="1200" kern="1200" dirty="0" err="1" smtClean="0">
                <a:solidFill>
                  <a:schemeClr val="tx1"/>
                </a:solidFill>
                <a:effectLst/>
                <a:latin typeface="+mn-lt"/>
                <a:ea typeface="+mn-ea"/>
                <a:cs typeface="+mn-cs"/>
              </a:rPr>
              <a:t>является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заблокированным</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противоположность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этому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a:t>
            </a:r>
          </a:p>
          <a:p>
            <a:r>
              <a:rPr lang="uk-UA" sz="1200" kern="1200" dirty="0" smtClean="0">
                <a:solidFill>
                  <a:schemeClr val="tx1"/>
                </a:solidFill>
                <a:effectLst/>
                <a:latin typeface="+mn-lt"/>
                <a:ea typeface="+mn-ea"/>
                <a:cs typeface="+mn-cs"/>
              </a:rPr>
              <a:t>COMMITED SNAPSHOT не </a:t>
            </a:r>
            <a:r>
              <a:rPr lang="uk-UA" sz="1200" kern="1200" dirty="0" err="1" smtClean="0">
                <a:solidFill>
                  <a:schemeClr val="tx1"/>
                </a:solidFill>
                <a:effectLst/>
                <a:latin typeface="+mn-lt"/>
                <a:ea typeface="+mn-ea"/>
                <a:cs typeface="+mn-cs"/>
              </a:rPr>
              <a:t>использует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свой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собственный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порядковый</a:t>
            </a:r>
            <a:r>
              <a:rPr lang="uk-UA" sz="1200" kern="1200" dirty="0" smtClean="0">
                <a:solidFill>
                  <a:schemeClr val="tx1"/>
                </a:solidFill>
                <a:effectLst/>
                <a:latin typeface="+mn-lt"/>
                <a:ea typeface="+mn-ea"/>
                <a:cs typeface="+mn-cs"/>
              </a:rPr>
              <a:t> номер </a:t>
            </a:r>
            <a:r>
              <a:rPr lang="uk-UA" sz="1200" kern="1200" dirty="0" err="1" smtClean="0">
                <a:solidFill>
                  <a:schemeClr val="tx1"/>
                </a:solidFill>
                <a:effectLst/>
                <a:latin typeface="+mn-lt"/>
                <a:ea typeface="+mn-ea"/>
                <a:cs typeface="+mn-cs"/>
              </a:rPr>
              <a:t>транзак-</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ции</a:t>
            </a:r>
            <a:r>
              <a:rPr lang="uk-UA" sz="1200" kern="1200" dirty="0" smtClean="0">
                <a:solidFill>
                  <a:schemeClr val="tx1"/>
                </a:solidFill>
                <a:effectLst/>
                <a:latin typeface="+mn-lt"/>
                <a:ea typeface="+mn-ea"/>
                <a:cs typeface="+mn-cs"/>
              </a:rPr>
              <a:t> XSN при </a:t>
            </a:r>
            <a:r>
              <a:rPr lang="uk-UA" sz="1200" kern="1200" dirty="0" err="1" smtClean="0">
                <a:solidFill>
                  <a:schemeClr val="tx1"/>
                </a:solidFill>
                <a:effectLst/>
                <a:latin typeface="+mn-lt"/>
                <a:ea typeface="+mn-ea"/>
                <a:cs typeface="+mn-cs"/>
              </a:rPr>
              <a:t>выборе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версий</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Каждый</a:t>
            </a:r>
            <a:r>
              <a:rPr lang="uk-UA" sz="1200" kern="1200" dirty="0" smtClean="0">
                <a:solidFill>
                  <a:schemeClr val="tx1"/>
                </a:solidFill>
                <a:effectLst/>
                <a:latin typeface="+mn-lt"/>
                <a:ea typeface="+mn-ea"/>
                <a:cs typeface="+mn-cs"/>
              </a:rPr>
              <a:t> раз при </a:t>
            </a:r>
            <a:r>
              <a:rPr lang="uk-UA" sz="1200" kern="1200" dirty="0" err="1" smtClean="0">
                <a:solidFill>
                  <a:schemeClr val="tx1"/>
                </a:solidFill>
                <a:effectLst/>
                <a:latin typeface="+mn-lt"/>
                <a:ea typeface="+mn-ea"/>
                <a:cs typeface="+mn-cs"/>
              </a:rPr>
              <a:t>запуске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инструкции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такая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транзакция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считывает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самый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последний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порядковый</a:t>
            </a:r>
            <a:r>
              <a:rPr lang="uk-UA" sz="1200" kern="1200" dirty="0" smtClean="0">
                <a:solidFill>
                  <a:schemeClr val="tx1"/>
                </a:solidFill>
                <a:effectLst/>
                <a:latin typeface="+mn-lt"/>
                <a:ea typeface="+mn-ea"/>
                <a:cs typeface="+mn-cs"/>
              </a:rPr>
              <a:t> номер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XSN, </a:t>
            </a:r>
            <a:r>
              <a:rPr lang="uk-UA" sz="1200" kern="1200" dirty="0" err="1" smtClean="0">
                <a:solidFill>
                  <a:schemeClr val="tx1"/>
                </a:solidFill>
                <a:effectLst/>
                <a:latin typeface="+mn-lt"/>
                <a:ea typeface="+mn-ea"/>
                <a:cs typeface="+mn-cs"/>
              </a:rPr>
              <a:t>вы-</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данный</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данного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экземпляра</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системы</a:t>
            </a:r>
            <a:r>
              <a:rPr lang="uk-UA" sz="1200" kern="1200" dirty="0" smtClean="0">
                <a:solidFill>
                  <a:schemeClr val="tx1"/>
                </a:solidFill>
                <a:effectLst/>
                <a:latin typeface="+mn-lt"/>
                <a:ea typeface="+mn-ea"/>
                <a:cs typeface="+mn-cs"/>
              </a:rPr>
              <a:t> баз </a:t>
            </a:r>
            <a:r>
              <a:rPr lang="uk-UA" sz="1200" kern="1200" dirty="0" err="1" smtClean="0">
                <a:solidFill>
                  <a:schemeClr val="tx1"/>
                </a:solidFill>
                <a:effectLst/>
                <a:latin typeface="+mn-lt"/>
                <a:ea typeface="+mn-ea"/>
                <a:cs typeface="+mn-cs"/>
              </a:rPr>
              <a:t>данных</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выбирает</a:t>
            </a:r>
            <a:r>
              <a:rPr lang="uk-UA" sz="1200" kern="1200" dirty="0" smtClean="0">
                <a:solidFill>
                  <a:schemeClr val="tx1"/>
                </a:solidFill>
                <a:effectLst/>
                <a:latin typeface="+mn-lt"/>
                <a:ea typeface="+mn-ea"/>
                <a:cs typeface="+mn-cs"/>
              </a:rPr>
              <a:t> строку с </a:t>
            </a:r>
            <a:r>
              <a:rPr lang="uk-UA" sz="1200" kern="1200" dirty="0" err="1" smtClean="0">
                <a:solidFill>
                  <a:schemeClr val="tx1"/>
                </a:solidFill>
                <a:effectLst/>
                <a:latin typeface="+mn-lt"/>
                <a:ea typeface="+mn-ea"/>
                <a:cs typeface="+mn-cs"/>
              </a:rPr>
              <a:t>этим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но-</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мером.</a:t>
            </a:r>
          </a:p>
          <a:p>
            <a:r>
              <a:rPr lang="uk-UA" sz="1200" kern="1200" dirty="0" err="1" smtClean="0">
                <a:solidFill>
                  <a:schemeClr val="tx1"/>
                </a:solidFill>
                <a:effectLst/>
                <a:latin typeface="+mn-lt"/>
                <a:ea typeface="+mn-ea"/>
                <a:cs typeface="+mn-cs"/>
              </a:rPr>
              <a:t>Другое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отличие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состоит</a:t>
            </a:r>
            <a:r>
              <a:rPr lang="uk-UA" sz="1200" kern="1200" dirty="0" smtClean="0">
                <a:solidFill>
                  <a:schemeClr val="tx1"/>
                </a:solidFill>
                <a:effectLst/>
                <a:latin typeface="+mn-lt"/>
                <a:ea typeface="+mn-ea"/>
                <a:cs typeface="+mn-cs"/>
              </a:rPr>
              <a:t> в том, </a:t>
            </a:r>
            <a:r>
              <a:rPr lang="uk-UA" sz="1200" kern="1200" dirty="0" err="1" smtClean="0">
                <a:solidFill>
                  <a:schemeClr val="tx1"/>
                </a:solidFill>
                <a:effectLst/>
                <a:latin typeface="+mn-lt"/>
                <a:ea typeface="+mn-ea"/>
                <a:cs typeface="+mn-cs"/>
              </a:rPr>
              <a:t>что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уровень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READ COMMITTED SNAPSHOT</a:t>
            </a:r>
          </a:p>
          <a:p>
            <a:r>
              <a:rPr lang="uk-UA" sz="1200" kern="1200" dirty="0" err="1" smtClean="0">
                <a:solidFill>
                  <a:schemeClr val="tx1"/>
                </a:solidFill>
                <a:effectLst/>
                <a:latin typeface="+mn-lt"/>
                <a:ea typeface="+mn-ea"/>
                <a:cs typeface="+mn-cs"/>
              </a:rPr>
              <a:t>позволяет</a:t>
            </a:r>
            <a:r>
              <a:rPr lang="uk-UA" sz="1200" kern="1200" dirty="0" smtClean="0">
                <a:solidFill>
                  <a:schemeClr val="tx1"/>
                </a:solidFill>
                <a:effectLst/>
                <a:latin typeface="+mn-lt"/>
                <a:ea typeface="+mn-ea"/>
                <a:cs typeface="+mn-cs"/>
              </a:rPr>
              <a:t> другим </a:t>
            </a:r>
            <a:r>
              <a:rPr lang="uk-UA" sz="1200" kern="1200" dirty="0" err="1" smtClean="0">
                <a:solidFill>
                  <a:schemeClr val="tx1"/>
                </a:solidFill>
                <a:effectLst/>
                <a:latin typeface="+mn-lt"/>
                <a:ea typeface="+mn-ea"/>
                <a:cs typeface="+mn-cs"/>
              </a:rPr>
              <a:t>транзакциям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изменять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до того, </a:t>
            </a:r>
            <a:r>
              <a:rPr lang="uk-UA" sz="1200" kern="1200" dirty="0" err="1" smtClean="0">
                <a:solidFill>
                  <a:schemeClr val="tx1"/>
                </a:solidFill>
                <a:effectLst/>
                <a:latin typeface="+mn-lt"/>
                <a:ea typeface="+mn-ea"/>
                <a:cs typeface="+mn-cs"/>
              </a:rPr>
              <a:t>как</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будет</a:t>
            </a:r>
            <a:r>
              <a:rPr lang="uk-UA" sz="1200" kern="1200" dirty="0" smtClean="0">
                <a:solidFill>
                  <a:schemeClr val="tx1"/>
                </a:solidFill>
                <a:effectLst/>
                <a:latin typeface="+mn-lt"/>
                <a:ea typeface="+mn-ea"/>
                <a:cs typeface="+mn-cs"/>
              </a:rPr>
              <a:t> завершена </a:t>
            </a:r>
            <a:r>
              <a:rPr lang="uk-UA" sz="1200" kern="1200" dirty="0" err="1" smtClean="0">
                <a:solidFill>
                  <a:schemeClr val="tx1"/>
                </a:solidFill>
                <a:effectLst/>
                <a:latin typeface="+mn-lt"/>
                <a:ea typeface="+mn-ea"/>
                <a:cs typeface="+mn-cs"/>
              </a:rPr>
              <a:t>тран-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закция</a:t>
            </a:r>
            <a:r>
              <a:rPr lang="uk-UA" sz="1200" kern="1200" dirty="0" smtClean="0">
                <a:solidFill>
                  <a:schemeClr val="tx1"/>
                </a:solidFill>
                <a:effectLst/>
                <a:latin typeface="+mn-lt"/>
                <a:ea typeface="+mn-ea"/>
                <a:cs typeface="+mn-cs"/>
              </a:rPr>
              <a:t> типа </a:t>
            </a:r>
            <a:r>
              <a:rPr lang="uk-UA" sz="1200" kern="1200" dirty="0" err="1" smtClean="0">
                <a:solidFill>
                  <a:schemeClr val="tx1"/>
                </a:solidFill>
                <a:effectLst/>
                <a:latin typeface="+mn-lt"/>
                <a:ea typeface="+mn-ea"/>
                <a:cs typeface="+mn-cs"/>
              </a:rPr>
              <a:t>управления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a:t>
            </a:r>
            <a:r>
              <a:rPr lang="uk-UA" sz="1200" kern="1200" dirty="0" err="1" smtClean="0">
                <a:solidFill>
                  <a:schemeClr val="tx1"/>
                </a:solidFill>
                <a:effectLst/>
                <a:latin typeface="+mn-lt"/>
                <a:ea typeface="+mn-ea"/>
                <a:cs typeface="+mn-cs"/>
              </a:rPr>
              <a:t>Это</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может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вызвать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конфликт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если</a:t>
            </a:r>
            <a:r>
              <a:rPr lang="uk-UA" sz="1200" kern="1200" dirty="0" smtClean="0">
                <a:solidFill>
                  <a:schemeClr val="tx1"/>
                </a:solidFill>
                <a:effectLst/>
                <a:latin typeface="+mn-lt"/>
                <a:ea typeface="+mn-ea"/>
                <a:cs typeface="+mn-cs"/>
              </a:rPr>
              <a:t> в </a:t>
            </a:r>
            <a:r>
              <a:rPr lang="uk-UA" sz="1200" kern="1200" dirty="0" err="1" smtClean="0">
                <a:solidFill>
                  <a:schemeClr val="tx1"/>
                </a:solidFill>
                <a:effectLst/>
                <a:latin typeface="+mn-lt"/>
                <a:ea typeface="+mn-ea"/>
                <a:cs typeface="+mn-cs"/>
              </a:rPr>
              <a:t>пери-</a:t>
            </a:r>
            <a:endParaRPr lang="uk-UA" sz="1200" kern="1200" dirty="0" smtClean="0">
              <a:solidFill>
                <a:schemeClr val="tx1"/>
              </a:solidFill>
              <a:effectLst/>
              <a:latin typeface="+mn-lt"/>
              <a:ea typeface="+mn-ea"/>
              <a:cs typeface="+mn-cs"/>
            </a:endParaRPr>
          </a:p>
          <a:p>
            <a:r>
              <a:rPr lang="uk-UA" sz="1200" kern="1200" dirty="0" smtClean="0">
                <a:solidFill>
                  <a:schemeClr val="tx1"/>
                </a:solidFill>
                <a:effectLst/>
                <a:latin typeface="+mn-lt"/>
                <a:ea typeface="+mn-ea"/>
                <a:cs typeface="+mn-cs"/>
              </a:rPr>
              <a:t>од </a:t>
            </a:r>
            <a:r>
              <a:rPr lang="uk-UA" sz="1200" kern="1200" dirty="0" err="1" smtClean="0">
                <a:solidFill>
                  <a:schemeClr val="tx1"/>
                </a:solidFill>
                <a:effectLst/>
                <a:latin typeface="+mn-lt"/>
                <a:ea typeface="+mn-ea"/>
                <a:cs typeface="+mn-cs"/>
              </a:rPr>
              <a:t>времени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между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выполнением</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чтения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типа </a:t>
            </a:r>
            <a:r>
              <a:rPr lang="uk-UA" sz="1200" kern="1200" dirty="0" err="1" smtClean="0">
                <a:solidFill>
                  <a:schemeClr val="tx1"/>
                </a:solidFill>
                <a:effectLst/>
                <a:latin typeface="+mn-lt"/>
                <a:ea typeface="+mn-ea"/>
                <a:cs typeface="+mn-cs"/>
              </a:rPr>
              <a:t>управления</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версиями</a:t>
            </a:r>
            <a:r>
              <a:rPr lang="uk-UA" sz="1200" kern="1200" dirty="0" smtClean="0">
                <a:solidFill>
                  <a:schemeClr val="tx1"/>
                </a:solidFill>
                <a:effectLst/>
                <a:latin typeface="+mn-lt"/>
                <a:ea typeface="+mn-ea"/>
                <a:cs typeface="+mn-cs"/>
              </a:rPr>
              <a:t> строк и </a:t>
            </a:r>
            <a:r>
              <a:rPr lang="uk-UA" sz="1200" kern="1200" dirty="0" err="1" smtClean="0">
                <a:solidFill>
                  <a:schemeClr val="tx1"/>
                </a:solidFill>
                <a:effectLst/>
                <a:latin typeface="+mn-lt"/>
                <a:ea typeface="+mn-ea"/>
                <a:cs typeface="+mn-cs"/>
              </a:rPr>
              <a:t>последующей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попыткой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этой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выполнить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соответст-</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вующую</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операцию</a:t>
            </a:r>
            <a:r>
              <a:rPr lang="uk-UA" sz="1200" kern="1200" dirty="0" smtClean="0">
                <a:solidFill>
                  <a:schemeClr val="tx1"/>
                </a:solidFill>
                <a:effectLst/>
                <a:latin typeface="+mn-lt"/>
                <a:ea typeface="+mn-ea"/>
                <a:cs typeface="+mn-cs"/>
              </a:rPr>
              <a:t> записи </a:t>
            </a:r>
            <a:r>
              <a:rPr lang="uk-UA" sz="1200" kern="1200" dirty="0" err="1" smtClean="0">
                <a:solidFill>
                  <a:schemeClr val="tx1"/>
                </a:solidFill>
                <a:effectLst/>
                <a:latin typeface="+mn-lt"/>
                <a:ea typeface="+mn-ea"/>
                <a:cs typeface="+mn-cs"/>
              </a:rPr>
              <a:t>данные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были</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изменены</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другой</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транзакцией</a:t>
            </a:r>
            <a:r>
              <a:rPr lang="uk-UA" sz="1200" kern="1200" dirty="0" smtClean="0">
                <a:solidFill>
                  <a:schemeClr val="tx1"/>
                </a:solidFill>
                <a:effectLst/>
                <a:latin typeface="+mn-lt"/>
                <a:ea typeface="+mn-ea"/>
                <a:cs typeface="+mn-cs"/>
              </a:rPr>
              <a:t>. (Для </a:t>
            </a:r>
            <a:r>
              <a:rPr lang="uk-UA" sz="1200" kern="1200" dirty="0" err="1" smtClean="0">
                <a:solidFill>
                  <a:schemeClr val="tx1"/>
                </a:solidFill>
                <a:effectLst/>
                <a:latin typeface="+mn-lt"/>
                <a:ea typeface="+mn-ea"/>
                <a:cs typeface="+mn-cs"/>
              </a:rPr>
              <a:t>при-</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ложений</a:t>
            </a:r>
            <a:r>
              <a:rPr lang="uk-UA" sz="1200" kern="1200" dirty="0" smtClean="0">
                <a:solidFill>
                  <a:schemeClr val="tx1"/>
                </a:solidFill>
                <a:effectLst/>
                <a:latin typeface="+mn-lt"/>
                <a:ea typeface="+mn-ea"/>
                <a:cs typeface="+mn-cs"/>
              </a:rPr>
              <a:t> на </a:t>
            </a:r>
            <a:r>
              <a:rPr lang="uk-UA" sz="1200" kern="1200" dirty="0" err="1" smtClean="0">
                <a:solidFill>
                  <a:schemeClr val="tx1"/>
                </a:solidFill>
                <a:effectLst/>
                <a:latin typeface="+mn-lt"/>
                <a:ea typeface="+mn-ea"/>
                <a:cs typeface="+mn-cs"/>
              </a:rPr>
              <a:t>основе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уровня</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изоляции</a:t>
            </a:r>
            <a:r>
              <a:rPr lang="uk-UA" sz="1200" kern="1200" dirty="0" smtClean="0">
                <a:solidFill>
                  <a:schemeClr val="tx1"/>
                </a:solidFill>
                <a:effectLst/>
                <a:latin typeface="+mn-lt"/>
                <a:ea typeface="+mn-ea"/>
                <a:cs typeface="+mn-cs"/>
              </a:rPr>
              <a:t> SNAPSHOT система </a:t>
            </a:r>
            <a:r>
              <a:rPr lang="uk-UA" sz="1200" kern="1200" dirty="0" err="1" smtClean="0">
                <a:solidFill>
                  <a:schemeClr val="tx1"/>
                </a:solidFill>
                <a:effectLst/>
                <a:latin typeface="+mn-lt"/>
                <a:ea typeface="+mn-ea"/>
                <a:cs typeface="+mn-cs"/>
              </a:rPr>
              <a:t>выявляет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возможность</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кон-</a:t>
            </a:r>
            <a:endParaRPr lang="uk-UA"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фликта</a:t>
            </a:r>
            <a:r>
              <a:rPr lang="uk-UA" sz="1200" kern="1200" dirty="0" smtClean="0">
                <a:solidFill>
                  <a:schemeClr val="tx1"/>
                </a:solidFill>
                <a:effectLst/>
                <a:latin typeface="+mn-lt"/>
                <a:ea typeface="+mn-ea"/>
                <a:cs typeface="+mn-cs"/>
              </a:rPr>
              <a:t> и </a:t>
            </a:r>
            <a:r>
              <a:rPr lang="uk-UA" sz="1200" kern="1200" dirty="0" err="1" smtClean="0">
                <a:solidFill>
                  <a:schemeClr val="tx1"/>
                </a:solidFill>
                <a:effectLst/>
                <a:latin typeface="+mn-lt"/>
                <a:ea typeface="+mn-ea"/>
                <a:cs typeface="+mn-cs"/>
              </a:rPr>
              <a:t>выдает</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соответствующее</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сообщение</a:t>
            </a:r>
            <a:r>
              <a:rPr lang="uk-UA" sz="1200" kern="1200" dirty="0" smtClean="0">
                <a:solidFill>
                  <a:schemeClr val="tx1"/>
                </a:solidFill>
                <a:effectLst/>
                <a:latin typeface="+mn-lt"/>
                <a:ea typeface="+mn-ea"/>
                <a:cs typeface="+mn-cs"/>
              </a:rPr>
              <a:t> об </a:t>
            </a:r>
            <a:r>
              <a:rPr lang="uk-UA" sz="1200" kern="1200" dirty="0" err="1" smtClean="0">
                <a:solidFill>
                  <a:schemeClr val="tx1"/>
                </a:solidFill>
                <a:effectLst/>
                <a:latin typeface="+mn-lt"/>
                <a:ea typeface="+mn-ea"/>
                <a:cs typeface="+mn-cs"/>
              </a:rPr>
              <a:t>ошибке</a:t>
            </a:r>
            <a:r>
              <a:rPr lang="uk-UA" sz="1200" kern="1200" dirty="0" smtClean="0">
                <a:solidFill>
                  <a:schemeClr val="tx1"/>
                </a:solidFill>
                <a:effectLst/>
                <a:latin typeface="+mn-lt"/>
                <a:ea typeface="+mn-ea"/>
                <a:cs typeface="+mn-cs"/>
              </a:rPr>
              <a:t>.)</a:t>
            </a:r>
          </a:p>
          <a:p>
            <a:r>
              <a:rPr lang="en-US" dirty="0" smtClean="0"/>
              <a:t>----------------------------------------------------------------------------</a:t>
            </a:r>
          </a:p>
          <a:p>
            <a:r>
              <a:rPr lang="ru-RU" sz="1200" b="0" i="0" kern="1200" dirty="0" smtClean="0">
                <a:solidFill>
                  <a:schemeClr val="tx1"/>
                </a:solidFill>
                <a:effectLst/>
                <a:latin typeface="+mn-lt"/>
                <a:ea typeface="+mn-ea"/>
                <a:cs typeface="+mn-cs"/>
              </a:rPr>
              <a:t>Уровни изоляции</a:t>
            </a:r>
          </a:p>
          <a:p>
            <a:r>
              <a:rPr lang="ru-RU" sz="1200" b="0" i="0" kern="1200" dirty="0" smtClean="0">
                <a:solidFill>
                  <a:schemeClr val="tx1"/>
                </a:solidFill>
                <a:effectLst/>
                <a:latin typeface="+mn-lt"/>
                <a:ea typeface="+mn-ea"/>
                <a:cs typeface="+mn-cs"/>
              </a:rPr>
              <a:t>Под «</a:t>
            </a:r>
            <a:r>
              <a:rPr lang="ru-RU" sz="1200" b="1" i="0" kern="1200" dirty="0" smtClean="0">
                <a:solidFill>
                  <a:schemeClr val="tx1"/>
                </a:solidFill>
                <a:effectLst/>
                <a:latin typeface="+mn-lt"/>
                <a:ea typeface="+mn-ea"/>
                <a:cs typeface="+mn-cs"/>
              </a:rPr>
              <a:t>уровнем изоляции транзакций</a:t>
            </a:r>
            <a:r>
              <a:rPr lang="ru-RU" sz="1200" b="0" i="0" kern="1200" dirty="0" smtClean="0">
                <a:solidFill>
                  <a:schemeClr val="tx1"/>
                </a:solidFill>
                <a:effectLst/>
                <a:latin typeface="+mn-lt"/>
                <a:ea typeface="+mn-ea"/>
                <a:cs typeface="+mn-cs"/>
              </a:rPr>
              <a:t>» понимается степень обеспечиваемой внутренними механизмами СУБД (то есть не требующей специального программирования) защиты от всех или некоторых видов вышеперечисленных несогласованностей данных, возникающих при параллельном выполнении транзакций. Стандарт SQL-92 определяет шкалу из четырёх уровней изоляции: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uncommitted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committed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Repeatable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Первый из них является самым слабым, последний — самым сильным, каждый последующий включает в себя все предыдущие.</a:t>
            </a:r>
          </a:p>
          <a:p>
            <a:endParaRPr lang="en-US"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uncommitted</a:t>
            </a:r>
            <a:r>
              <a:rPr lang="ru-RU" sz="1200" b="0" i="0" kern="1200" dirty="0" smtClean="0">
                <a:solidFill>
                  <a:schemeClr val="tx1"/>
                </a:solidFill>
                <a:effectLst/>
                <a:latin typeface="+mn-lt"/>
                <a:ea typeface="+mn-ea"/>
                <a:cs typeface="+mn-cs"/>
              </a:rPr>
              <a:t> (чтение незафиксированных данных)</a:t>
            </a:r>
          </a:p>
          <a:p>
            <a:r>
              <a:rPr lang="ru-RU" sz="1200" b="0" i="0" kern="1200" dirty="0" smtClean="0">
                <a:solidFill>
                  <a:schemeClr val="tx1"/>
                </a:solidFill>
                <a:effectLst/>
                <a:latin typeface="+mn-lt"/>
                <a:ea typeface="+mn-ea"/>
                <a:cs typeface="+mn-cs"/>
              </a:rPr>
              <a:t>Низший (первый) уровень изоляции. Он гарантирует только отсутствие потерянных обновлений</a:t>
            </a:r>
            <a:r>
              <a:rPr lang="ru-RU" sz="1200" b="0" i="0" u="none" strike="noStrike" kern="1200" baseline="30000" dirty="0" smtClean="0">
                <a:solidFill>
                  <a:schemeClr val="tx1"/>
                </a:solidFill>
                <a:effectLst/>
                <a:latin typeface="+mn-lt"/>
                <a:ea typeface="+mn-ea"/>
                <a:cs typeface="+mn-cs"/>
                <a:hlinkClick r:id="rId3"/>
              </a:rPr>
              <a:t>[1]</a:t>
            </a:r>
            <a:r>
              <a:rPr lang="ru-RU" sz="1200" b="0" i="0" kern="1200" dirty="0" smtClean="0">
                <a:solidFill>
                  <a:schemeClr val="tx1"/>
                </a:solidFill>
                <a:effectLst/>
                <a:latin typeface="+mn-lt"/>
                <a:ea typeface="+mn-ea"/>
                <a:cs typeface="+mn-cs"/>
              </a:rPr>
              <a:t>. Если несколько параллельных транзакций пытаются изменять одну и ту же строку таблицы, то в окончательном варианте строка будет иметь значение, определенное всем набором успешно выполненных транзакций. При этом возможно считывание не только логически несогласованных данных, но и данных, изменения которых ещё не зафиксированы.</a:t>
            </a:r>
          </a:p>
          <a:p>
            <a:r>
              <a:rPr lang="ru-RU" sz="1200" b="0" i="0" kern="1200" dirty="0" smtClean="0">
                <a:solidFill>
                  <a:schemeClr val="tx1"/>
                </a:solidFill>
                <a:effectLst/>
                <a:latin typeface="+mn-lt"/>
                <a:ea typeface="+mn-ea"/>
                <a:cs typeface="+mn-cs"/>
              </a:rPr>
              <a:t>Типичный способ реализации данного уровня изоляции — блокировка данных на время выполнения команды изменения, что гарантирует, что команды изменения одних и тех же строк, запущенные параллельно, фактически выполнятся последовательно, и ни одно из изменений не потеряется. Транзакции, выполняющие только чтение, при данном уровне изоляции никогда не блокируются.</a:t>
            </a:r>
          </a:p>
          <a:p>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committed</a:t>
            </a:r>
            <a:r>
              <a:rPr lang="ru-RU" sz="1200" b="0" i="0" kern="1200" dirty="0" smtClean="0">
                <a:solidFill>
                  <a:schemeClr val="tx1"/>
                </a:solidFill>
                <a:effectLst/>
                <a:latin typeface="+mn-lt"/>
                <a:ea typeface="+mn-ea"/>
                <a:cs typeface="+mn-cs"/>
              </a:rPr>
              <a:t> (чтение фиксированных данных)</a:t>
            </a:r>
          </a:p>
          <a:p>
            <a:r>
              <a:rPr lang="ru-RU" sz="1200" b="0" i="0" kern="1200" dirty="0" smtClean="0">
                <a:solidFill>
                  <a:schemeClr val="tx1"/>
                </a:solidFill>
                <a:effectLst/>
                <a:latin typeface="+mn-lt"/>
                <a:ea typeface="+mn-ea"/>
                <a:cs typeface="+mn-cs"/>
              </a:rPr>
              <a:t>Большинство промышленных СУБД, в частности, </a:t>
            </a:r>
            <a:r>
              <a:rPr lang="ru-RU" sz="1200" b="0" i="0" u="none" strike="noStrike" kern="1200" dirty="0" err="1" smtClean="0">
                <a:solidFill>
                  <a:schemeClr val="tx1"/>
                </a:solidFill>
                <a:effectLst/>
                <a:latin typeface="+mn-lt"/>
                <a:ea typeface="+mn-ea"/>
                <a:cs typeface="+mn-cs"/>
                <a:hlinkClick r:id="rId4" tooltip="Microsoft SQL Server"/>
              </a:rPr>
              <a:t>Microsoft</a:t>
            </a:r>
            <a:r>
              <a:rPr lang="ru-RU" sz="1200" b="0" i="0" u="none" strike="noStrike" kern="1200" dirty="0" smtClean="0">
                <a:solidFill>
                  <a:schemeClr val="tx1"/>
                </a:solidFill>
                <a:effectLst/>
                <a:latin typeface="+mn-lt"/>
                <a:ea typeface="+mn-ea"/>
                <a:cs typeface="+mn-cs"/>
                <a:hlinkClick r:id="rId4" tooltip="Microsoft SQL Server"/>
              </a:rPr>
              <a:t> SQL </a:t>
            </a:r>
            <a:r>
              <a:rPr lang="ru-RU" sz="1200" b="0" i="0" u="none" strike="noStrike" kern="1200" dirty="0" err="1" smtClean="0">
                <a:solidFill>
                  <a:schemeClr val="tx1"/>
                </a:solidFill>
                <a:effectLst/>
                <a:latin typeface="+mn-lt"/>
                <a:ea typeface="+mn-ea"/>
                <a:cs typeface="+mn-cs"/>
                <a:hlinkClick r:id="rId4" tooltip="Microsoft SQL Server"/>
              </a:rPr>
              <a:t>Server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5" tooltip="PostgreSQL"/>
              </a:rPr>
              <a:t>PostgreSQL</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6" tooltip="Oracle (СУБД)"/>
              </a:rPr>
              <a:t>Oracle</a:t>
            </a:r>
            <a:r>
              <a:rPr lang="ru-RU" sz="1200" b="0" i="0" kern="1200" dirty="0" smtClean="0">
                <a:solidFill>
                  <a:schemeClr val="tx1"/>
                </a:solidFill>
                <a:effectLst/>
                <a:latin typeface="+mn-lt"/>
                <a:ea typeface="+mn-ea"/>
                <a:cs typeface="+mn-cs"/>
              </a:rPr>
              <a:t>, по умолчанию используют именно этот уровень. На этом уровне обеспечивается защита от чернового, «грязного» чтения, тем не менее, в процессе работы одной транзакции другая может быть успешно завершена и сделанные ею изменения зафиксированы. В итоге первая транзакция будет работать с другим набором данных.</a:t>
            </a:r>
          </a:p>
          <a:p>
            <a:r>
              <a:rPr lang="ru-RU" sz="1200" b="0" i="0" kern="1200" dirty="0" smtClean="0">
                <a:solidFill>
                  <a:schemeClr val="tx1"/>
                </a:solidFill>
                <a:effectLst/>
                <a:latin typeface="+mn-lt"/>
                <a:ea typeface="+mn-ea"/>
                <a:cs typeface="+mn-cs"/>
              </a:rPr>
              <a:t>Реализация завершённого чтения может основываться на одном из двух подходов: блокировании или версионности.</a:t>
            </a:r>
          </a:p>
          <a:p>
            <a:r>
              <a:rPr lang="ru-RU" dirty="0" smtClean="0"/>
              <a:t>Блокирование читаемых и изменяемых </a:t>
            </a:r>
            <a:r>
              <a:rPr lang="ru-RU" dirty="0" err="1" smtClean="0"/>
              <a:t>данных.Заключается</a:t>
            </a:r>
            <a:r>
              <a:rPr lang="ru-RU" dirty="0" smtClean="0"/>
              <a:t> в том, что читающая транзакция блокирует читаемые данные в разделяемом (</a:t>
            </a:r>
            <a:r>
              <a:rPr lang="ru-RU" dirty="0" err="1" smtClean="0"/>
              <a:t>shared</a:t>
            </a:r>
            <a:r>
              <a:rPr lang="ru-RU" dirty="0" smtClean="0"/>
              <a:t>) режиме, в результате чего параллельная транзакция, пытающаяся изменить эти данные, приостанавливается, а пишущая транзакция блокирует изменяемые данные для читающих транзакций, работающих на уровне </a:t>
            </a:r>
            <a:r>
              <a:rPr lang="ru-RU" dirty="0" err="1" smtClean="0"/>
              <a:t>read</a:t>
            </a:r>
            <a:r>
              <a:rPr lang="ru-RU" dirty="0" smtClean="0"/>
              <a:t> </a:t>
            </a:r>
            <a:r>
              <a:rPr lang="ru-RU" dirty="0" err="1" smtClean="0"/>
              <a:t>committed</a:t>
            </a:r>
            <a:r>
              <a:rPr lang="ru-RU" dirty="0" smtClean="0"/>
              <a:t> или более высоком, до своего завершения, препятствуя, таким образом, «грязному» </a:t>
            </a:r>
            <a:r>
              <a:rPr lang="ru-RU" dirty="0" err="1" smtClean="0"/>
              <a:t>чтению.Сохранение</a:t>
            </a:r>
            <a:r>
              <a:rPr lang="ru-RU" dirty="0" smtClean="0"/>
              <a:t> нескольких версий параллельно изменяемых </a:t>
            </a:r>
            <a:r>
              <a:rPr lang="ru-RU" dirty="0" err="1" smtClean="0"/>
              <a:t>строк.При</a:t>
            </a:r>
            <a:r>
              <a:rPr lang="ru-RU" dirty="0" smtClean="0"/>
              <a:t> каждом изменении строки СУБД создаёт новую версию этой строки, с которой продолжает работать изменившая данные транзакция, в то время как любой другой «читающей» транзакции возвращается последняя зафиксированная версия. Преимущество такого подхода в том, что он обеспечивает </a:t>
            </a:r>
            <a:r>
              <a:rPr lang="ru-RU" dirty="0" err="1" smtClean="0"/>
              <a:t>бо́льшую</a:t>
            </a:r>
            <a:r>
              <a:rPr lang="ru-RU" dirty="0" smtClean="0"/>
              <a:t> скорость, так как предотвращает блокировки. Однако он требует, по сравнению с первым, существенно </a:t>
            </a:r>
            <a:r>
              <a:rPr lang="ru-RU" dirty="0" err="1" smtClean="0"/>
              <a:t>бо́льшего</a:t>
            </a:r>
            <a:r>
              <a:rPr lang="ru-RU" dirty="0" smtClean="0"/>
              <a:t> расхода оперативной памяти, которая тратится на хранение версий строк. Кроме того, при параллельном изменении данных несколькими транзакциями может создаться ситуация, когда несколько параллельных транзакций произведут несогласованные изменения одних и тех же данных (поскольку блокировки отсутствуют, ничто не помешает это сделать). Тогда та транзакция, которая зафиксируется первой, сохранит свои изменения в основной БД, а остальные параллельные транзакции окажется невозможно зафиксировать (так как это приведёт к потере обновления первой транзакции). Единственное, что может в такой ситуации СУБД — это откатить остальные транзакции и выдать сообщение об ошибке «Запись уже </a:t>
            </a:r>
            <a:r>
              <a:rPr lang="ru-RU" dirty="0" err="1" smtClean="0"/>
              <a:t>изменена».</a:t>
            </a:r>
            <a:r>
              <a:rPr lang="ru-RU" sz="1200" b="0" i="0" kern="1200" dirty="0" err="1" smtClean="0">
                <a:solidFill>
                  <a:schemeClr val="tx1"/>
                </a:solidFill>
                <a:effectLst/>
                <a:latin typeface="+mn-lt"/>
                <a:ea typeface="+mn-ea"/>
                <a:cs typeface="+mn-cs"/>
              </a:rPr>
              <a:t>Конкретный</a:t>
            </a:r>
            <a:r>
              <a:rPr lang="ru-RU" sz="1200" b="0" i="0" kern="1200" dirty="0" smtClean="0">
                <a:solidFill>
                  <a:schemeClr val="tx1"/>
                </a:solidFill>
                <a:effectLst/>
                <a:latin typeface="+mn-lt"/>
                <a:ea typeface="+mn-ea"/>
                <a:cs typeface="+mn-cs"/>
              </a:rPr>
              <a:t> способ реализации выбирается разработчиками СУБД, а в ряде случае может настраиваться. Так, по умолчанию MS SQL использует блокировки, но (в версии 2005 и выше) при установке параметра READ_COMMITTED_SNAPSHOT базы данных переходит на стратегию версионности,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исходно работает только по </a:t>
            </a:r>
            <a:r>
              <a:rPr lang="ru-RU" sz="1200" b="0" i="0" kern="1200" dirty="0" err="1" smtClean="0">
                <a:solidFill>
                  <a:schemeClr val="tx1"/>
                </a:solidFill>
                <a:effectLst/>
                <a:latin typeface="+mn-lt"/>
                <a:ea typeface="+mn-ea"/>
                <a:cs typeface="+mn-cs"/>
              </a:rPr>
              <a:t>версионной</a:t>
            </a:r>
            <a:r>
              <a:rPr lang="ru-RU" sz="1200" b="0" i="0" kern="1200" dirty="0" smtClean="0">
                <a:solidFill>
                  <a:schemeClr val="tx1"/>
                </a:solidFill>
                <a:effectLst/>
                <a:latin typeface="+mn-lt"/>
                <a:ea typeface="+mn-ea"/>
                <a:cs typeface="+mn-cs"/>
              </a:rPr>
              <a:t> схеме. В </a:t>
            </a:r>
            <a:r>
              <a:rPr lang="ru-RU" sz="1200" b="0" i="0" u="none" strike="noStrike" kern="1200" dirty="0" err="1" smtClean="0">
                <a:solidFill>
                  <a:schemeClr val="tx1"/>
                </a:solidFill>
                <a:effectLst/>
                <a:latin typeface="+mn-lt"/>
                <a:ea typeface="+mn-ea"/>
                <a:cs typeface="+mn-cs"/>
                <a:hlinkClick r:id="rId7" tooltip="Informix"/>
              </a:rPr>
              <a:t>Informix</a:t>
            </a:r>
            <a:r>
              <a:rPr lang="ru-RU" sz="1200" b="0" i="0" kern="1200" dirty="0" smtClean="0">
                <a:solidFill>
                  <a:schemeClr val="tx1"/>
                </a:solidFill>
                <a:effectLst/>
                <a:latin typeface="+mn-lt"/>
                <a:ea typeface="+mn-ea"/>
                <a:cs typeface="+mn-cs"/>
              </a:rPr>
              <a:t> можно предотвратить конфликты между читающими и пишущими транзакциями, установив параметр конфигурации USELASTCOMMITTED (начиная с версии 11.1), при этом читающая транзакция будет получать последние подтвержденные данные</a:t>
            </a:r>
            <a:r>
              <a:rPr lang="ru-RU" sz="1200" b="0" i="0" u="none" strike="noStrike" kern="1200" baseline="30000" dirty="0" smtClean="0">
                <a:solidFill>
                  <a:schemeClr val="tx1"/>
                </a:solidFill>
                <a:effectLst/>
                <a:latin typeface="+mn-lt"/>
                <a:ea typeface="+mn-ea"/>
                <a:cs typeface="+mn-cs"/>
                <a:hlinkClick r:id="rId8"/>
              </a:rPr>
              <a:t>[2]</a:t>
            </a:r>
            <a:endParaRPr lang="ru-RU"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Repeatable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(повторяемость чтения)</a:t>
            </a:r>
          </a:p>
          <a:p>
            <a:r>
              <a:rPr lang="ru-RU" sz="1200" b="0" i="0" kern="1200" dirty="0" smtClean="0">
                <a:solidFill>
                  <a:schemeClr val="tx1"/>
                </a:solidFill>
                <a:effectLst/>
                <a:latin typeface="+mn-lt"/>
                <a:ea typeface="+mn-ea"/>
                <a:cs typeface="+mn-cs"/>
              </a:rPr>
              <a:t>Уровень, при котором читающая транзакция «не видит» изменения данных, которые были ею ранее прочитаны. При этом никакая другая транзакция не может изменять данные, читаемые текущей транзакцией, пока та не окончена.</a:t>
            </a:r>
          </a:p>
          <a:p>
            <a:r>
              <a:rPr lang="ru-RU" sz="1200" b="0" i="0" kern="1200" dirty="0" smtClean="0">
                <a:solidFill>
                  <a:schemeClr val="tx1"/>
                </a:solidFill>
                <a:effectLst/>
                <a:latin typeface="+mn-lt"/>
                <a:ea typeface="+mn-ea"/>
                <a:cs typeface="+mn-cs"/>
              </a:rPr>
              <a:t>Блокировки в разделяющем режиме применяются ко всем данным, считываемым любой инструкцией транзакции, и сохраняются до её завершения. Это запрещает другим транзакциям изменять строки, которые были считаны незавершённой транзакцией. Однако другие транзакции могут вставлять новые строки, соответствующие условиям поиска инструкций, содержащихся в текущей транзакции. При повторном запуске инструкции текущей транзакцией будут извлечены новые строки, что приведёт к фантомному чтению. Учитывая то, что разделяющие блокировки сохраняются до завершения транзакции, а не снимаются в конце каждой инструкции, степень параллелизма ниже, чем при уровне изоляции READ COMMITTED. Поэтому пользоваться данным и более высокими уровнями транзакций без необходимости обычно не рекомендуется.  </a:t>
            </a:r>
          </a:p>
          <a:p>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упорядочиваемость</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Самый высокий уровень изолированности; транзакции полностью изолируются друг от друга, каждая выполняется так, как будто параллельных транзакций не существует. Только на этом уровне параллельные транзакции не подвержены эффекту «фантомного чтения».</a:t>
            </a:r>
          </a:p>
          <a:p>
            <a:r>
              <a:rPr lang="ru-RU" sz="1200" b="0" i="0" kern="1200" dirty="0" smtClean="0">
                <a:solidFill>
                  <a:schemeClr val="tx1"/>
                </a:solidFill>
                <a:effectLst/>
                <a:latin typeface="+mn-lt"/>
                <a:ea typeface="+mn-ea"/>
                <a:cs typeface="+mn-cs"/>
              </a:rPr>
              <a:t>Поддержка изоляции транзакций в реальных СУБД</a:t>
            </a:r>
          </a:p>
          <a:p>
            <a:r>
              <a:rPr lang="ru-RU" sz="1200" b="0" i="0" kern="1200" dirty="0" smtClean="0">
                <a:solidFill>
                  <a:schemeClr val="tx1"/>
                </a:solidFill>
                <a:effectLst/>
                <a:latin typeface="+mn-lt"/>
                <a:ea typeface="+mn-ea"/>
                <a:cs typeface="+mn-cs"/>
              </a:rPr>
              <a:t>СУБД, обеспечивающие </a:t>
            </a:r>
            <a:r>
              <a:rPr lang="ru-RU" sz="1200" b="0" i="0" kern="1200" dirty="0" err="1" smtClean="0">
                <a:solidFill>
                  <a:schemeClr val="tx1"/>
                </a:solidFill>
                <a:effectLst/>
                <a:latin typeface="+mn-lt"/>
                <a:ea typeface="+mn-ea"/>
                <a:cs typeface="+mn-cs"/>
              </a:rPr>
              <a:t>транзакционность</a:t>
            </a:r>
            <a:r>
              <a:rPr lang="ru-RU" sz="1200" b="0" i="0" kern="1200" dirty="0" smtClean="0">
                <a:solidFill>
                  <a:schemeClr val="tx1"/>
                </a:solidFill>
                <a:effectLst/>
                <a:latin typeface="+mn-lt"/>
                <a:ea typeface="+mn-ea"/>
                <a:cs typeface="+mn-cs"/>
              </a:rPr>
              <a:t>, не всегда поддерживают все четыре уровня, а также могут вводить дополнительные. Возможны также различные нюансы в обеспечении изоляции.</a:t>
            </a:r>
          </a:p>
          <a:p>
            <a:r>
              <a:rPr lang="ru-RU" sz="1200" b="0" i="0" kern="1200" dirty="0" smtClean="0">
                <a:solidFill>
                  <a:schemeClr val="tx1"/>
                </a:solidFill>
                <a:effectLst/>
                <a:latin typeface="+mn-lt"/>
                <a:ea typeface="+mn-ea"/>
                <a:cs typeface="+mn-cs"/>
              </a:rPr>
              <a:t>Так,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в принципе не поддерживает нулевой уровень, так как его реализация транзакций исключает «грязные чтения», и формально не позволяет устанавливать уровень </a:t>
            </a:r>
            <a:r>
              <a:rPr lang="ru-RU" sz="1200" b="0" i="0" kern="1200" dirty="0" err="1" smtClean="0">
                <a:solidFill>
                  <a:schemeClr val="tx1"/>
                </a:solidFill>
                <a:effectLst/>
                <a:latin typeface="+mn-lt"/>
                <a:ea typeface="+mn-ea"/>
                <a:cs typeface="+mn-cs"/>
              </a:rPr>
              <a:t>Repeatable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то есть поддерживает только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committed</a:t>
            </a:r>
            <a:r>
              <a:rPr lang="ru-RU" sz="1200" b="0" i="0" kern="1200" dirty="0" smtClean="0">
                <a:solidFill>
                  <a:schemeClr val="tx1"/>
                </a:solidFill>
                <a:effectLst/>
                <a:latin typeface="+mn-lt"/>
                <a:ea typeface="+mn-ea"/>
                <a:cs typeface="+mn-cs"/>
              </a:rPr>
              <a:t> (по умолчанию) и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При этом на уровне отдельных команд он, фактически, гарантирует повторяемость чтения (если команда SELECT в первой транзакции выбирает из базы набор строк, и в это время параллельная вторая транзакция изменяет какие-то из этих строк, то результирующий набор, полученный первой транзакцией, будет содержать неизменённые строки, как будто второй транзакции не было). Также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поддерживает так называемые READ-ONLY транзакции, которые соответствуют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но при этом не могут сами изменять данные.</a:t>
            </a:r>
          </a:p>
          <a:p>
            <a:r>
              <a:rPr lang="ru-RU" sz="1200" b="0" i="0" kern="1200" dirty="0" err="1" smtClean="0">
                <a:solidFill>
                  <a:schemeClr val="tx1"/>
                </a:solidFill>
                <a:effectLst/>
                <a:latin typeface="+mn-lt"/>
                <a:ea typeface="+mn-ea"/>
                <a:cs typeface="+mn-cs"/>
              </a:rPr>
              <a:t>Microsoft</a:t>
            </a:r>
            <a:r>
              <a:rPr lang="ru-RU" sz="1200" b="0" i="0" kern="1200" dirty="0" smtClean="0">
                <a:solidFill>
                  <a:schemeClr val="tx1"/>
                </a:solidFill>
                <a:effectLst/>
                <a:latin typeface="+mn-lt"/>
                <a:ea typeface="+mn-ea"/>
                <a:cs typeface="+mn-cs"/>
              </a:rPr>
              <a:t> 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поддерживает все четыре стандартных уровня изоляции транзакций, а дополнительно — уровень SNAPSHOT, находящийся между </a:t>
            </a:r>
            <a:r>
              <a:rPr lang="ru-RU" sz="1200" b="0" i="0" kern="1200" dirty="0" err="1" smtClean="0">
                <a:solidFill>
                  <a:schemeClr val="tx1"/>
                </a:solidFill>
                <a:effectLst/>
                <a:latin typeface="+mn-lt"/>
                <a:ea typeface="+mn-ea"/>
                <a:cs typeface="+mn-cs"/>
              </a:rPr>
              <a:t>Repeatable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Serialized</a:t>
            </a:r>
            <a:r>
              <a:rPr lang="ru-RU" sz="1200" b="0" i="0" kern="1200" dirty="0" smtClean="0">
                <a:solidFill>
                  <a:schemeClr val="tx1"/>
                </a:solidFill>
                <a:effectLst/>
                <a:latin typeface="+mn-lt"/>
                <a:ea typeface="+mn-ea"/>
                <a:cs typeface="+mn-cs"/>
              </a:rPr>
              <a:t>. Транзакция, работающая на данном уровне, видит только те изменения данных, которые были зафиксированы до её запуска, а также изменения, внесённые ею самой, то есть ведёт себя так, как будто получила при запуске моментальный снимок данных БД и работает с ним.</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31</a:t>
            </a:fld>
            <a:endParaRPr lang="uk-UA"/>
          </a:p>
        </p:txBody>
      </p:sp>
    </p:spTree>
    <p:extLst>
      <p:ext uri="{BB962C8B-B14F-4D97-AF65-F5344CB8AC3E}">
        <p14:creationId xmlns:p14="http://schemas.microsoft.com/office/powerpoint/2010/main" val="210534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 min</a:t>
            </a:r>
          </a:p>
          <a:p>
            <a:endParaRPr lang="en-US" dirty="0" smtClean="0"/>
          </a:p>
          <a:p>
            <a:r>
              <a:rPr lang="en-US" dirty="0" smtClean="0"/>
              <a:t>https://msdn.microsoft.com/ru-ru/library/ms188755.aspx</a:t>
            </a:r>
          </a:p>
          <a:p>
            <a:r>
              <a:rPr lang="en-US" dirty="0" smtClean="0"/>
              <a:t>https://msdn.microsoft.com/ru-ru/library/ms188917.aspx</a:t>
            </a:r>
          </a:p>
          <a:p>
            <a:endParaRPr lang="en-US" dirty="0" smtClean="0"/>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sys.dm_db_index_usage_stats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sys.indexes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sys.dm_db_missing_index_groups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sys.dm_db_missing_index_group_stats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sys.dm_db_missing_index_details</a:t>
            </a:r>
            <a:endParaRPr lang="en-US" sz="1200" kern="1200" dirty="0" smtClean="0">
              <a:solidFill>
                <a:schemeClr val="tx1"/>
              </a:solidFill>
              <a:latin typeface="+mn-lt"/>
              <a:ea typeface="+mn-ea"/>
              <a:cs typeface="+mn-cs"/>
            </a:endParaRP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5</a:t>
            </a:fld>
            <a:endParaRPr lang="uk-UA"/>
          </a:p>
        </p:txBody>
      </p:sp>
    </p:spTree>
    <p:extLst>
      <p:ext uri="{BB962C8B-B14F-4D97-AF65-F5344CB8AC3E}">
        <p14:creationId xmlns:p14="http://schemas.microsoft.com/office/powerpoint/2010/main" val="175324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https://technet.microsoft.com/en-us/library/ms190805(v=sql.105).aspx</a:t>
            </a:r>
          </a:p>
          <a:p>
            <a:endParaRPr lang="en-US" dirty="0" smtClean="0"/>
          </a:p>
          <a:p>
            <a:r>
              <a:rPr lang="en-US" b="1" dirty="0" smtClean="0"/>
              <a:t>Hints</a:t>
            </a:r>
          </a:p>
          <a:p>
            <a:r>
              <a:rPr lang="en-US" dirty="0" smtClean="0"/>
              <a:t>https://technet.microsoft.com/ru-ru/library/ms187373(v=sql.105).aspx</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32</a:t>
            </a:fld>
            <a:endParaRPr lang="uk-UA"/>
          </a:p>
        </p:txBody>
      </p:sp>
    </p:spTree>
    <p:extLst>
      <p:ext uri="{BB962C8B-B14F-4D97-AF65-F5344CB8AC3E}">
        <p14:creationId xmlns:p14="http://schemas.microsoft.com/office/powerpoint/2010/main" val="2635295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http://solutioncenter.apexsql.com/sql-formatting-standards-capitalization-indentation-comments-parenthesis/</a:t>
            </a:r>
          </a:p>
          <a:p>
            <a:r>
              <a:rPr lang="en-US" dirty="0" smtClean="0"/>
              <a:t>http://www.codeproject.com/Articles/126380/Writing-Readable-SQL</a:t>
            </a:r>
          </a:p>
          <a:p>
            <a:r>
              <a:rPr lang="en-US" dirty="0" smtClean="0"/>
              <a:t>http://stackoverflow.com/questions/519876/sql-formatting-standards</a:t>
            </a:r>
          </a:p>
          <a:p>
            <a:r>
              <a:rPr lang="en-US" dirty="0" smtClean="0"/>
              <a:t>http://www.sqlstyle.guide/</a:t>
            </a:r>
          </a:p>
          <a:p>
            <a:r>
              <a:rPr lang="en-US" dirty="0" smtClean="0"/>
              <a:t>https://www.simple-talk.com/sql/t-sql-programming/sql-code-layout-and-beautification/</a:t>
            </a:r>
          </a:p>
          <a:p>
            <a:endParaRPr lang="en-US" dirty="0" smtClean="0"/>
          </a:p>
          <a:p>
            <a:r>
              <a:rPr lang="en-US" dirty="0" smtClean="0"/>
              <a:t>Use </a:t>
            </a:r>
            <a:r>
              <a:rPr lang="en-US" dirty="0" err="1" smtClean="0"/>
              <a:t>CamelCase</a:t>
            </a:r>
            <a:r>
              <a:rPr lang="en-US" dirty="0" smtClean="0"/>
              <a:t> capitalization and do not separate name parts with underscores: </a:t>
            </a:r>
            <a:r>
              <a:rPr lang="en-US" dirty="0" err="1" smtClean="0"/>
              <a:t>TableName</a:t>
            </a:r>
            <a:r>
              <a:rPr lang="en-US" dirty="0" smtClean="0"/>
              <a:t>, instead of </a:t>
            </a:r>
            <a:r>
              <a:rPr lang="en-US" dirty="0" err="1" smtClean="0"/>
              <a:t>Table_name</a:t>
            </a:r>
            <a:r>
              <a:rPr lang="en-US" dirty="0" smtClean="0"/>
              <a:t>, or use lower case and underscores to separate name parts: </a:t>
            </a:r>
            <a:r>
              <a:rPr lang="en-US" dirty="0" err="1" smtClean="0"/>
              <a:t>table_name</a:t>
            </a:r>
            <a:endParaRPr lang="en-US" dirty="0" smtClean="0"/>
          </a:p>
          <a:p>
            <a:r>
              <a:rPr lang="en-US" dirty="0" smtClean="0"/>
              <a:t>Set standard abbreviations for frequently used objects, such as </a:t>
            </a:r>
            <a:r>
              <a:rPr lang="en-US" dirty="0" err="1" smtClean="0"/>
              <a:t>tbl</a:t>
            </a:r>
            <a:r>
              <a:rPr lang="en-US" dirty="0" smtClean="0"/>
              <a:t> for tables, or </a:t>
            </a:r>
            <a:r>
              <a:rPr lang="en-US" dirty="0" err="1" smtClean="0"/>
              <a:t>sp</a:t>
            </a:r>
            <a:r>
              <a:rPr lang="en-US" dirty="0" smtClean="0"/>
              <a:t> for stored procedures</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33</a:t>
            </a:fld>
            <a:endParaRPr lang="uk-UA"/>
          </a:p>
        </p:txBody>
      </p:sp>
    </p:spTree>
    <p:extLst>
      <p:ext uri="{BB962C8B-B14F-4D97-AF65-F5344CB8AC3E}">
        <p14:creationId xmlns:p14="http://schemas.microsoft.com/office/powerpoint/2010/main" val="404919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https://blogs.msdn.microsoft.com/bartd/2007/07/19/are-you-using-sqls-missing-index-dmvs/</a:t>
            </a:r>
          </a:p>
          <a:p>
            <a:endParaRPr lang="en-US" dirty="0" smtClean="0"/>
          </a:p>
          <a:p>
            <a:r>
              <a:rPr lang="en-US" dirty="0" smtClean="0"/>
              <a:t>https://basitaalishan.com/2013/03/13/find-missing-indexes-using-sql-servers-index-related-dmvs/</a:t>
            </a:r>
          </a:p>
          <a:p>
            <a:endParaRPr lang="en-US" dirty="0" smtClean="0"/>
          </a:p>
          <a:p>
            <a:r>
              <a:rPr lang="en-US" dirty="0" smtClean="0"/>
              <a:t>http://www.osp.ru/winitpro/2014/09/13042586/</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6</a:t>
            </a:fld>
            <a:endParaRPr lang="uk-UA"/>
          </a:p>
        </p:txBody>
      </p:sp>
    </p:spTree>
    <p:extLst>
      <p:ext uri="{BB962C8B-B14F-4D97-AF65-F5344CB8AC3E}">
        <p14:creationId xmlns:p14="http://schemas.microsoft.com/office/powerpoint/2010/main" val="11983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https://habrahabr.ru/post/209816/</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https://msdn.microsoft.com/en-us/library/ms190397.aspx</a:t>
            </a:r>
          </a:p>
          <a:p>
            <a:endParaRPr lang="en-US" dirty="0" smtClean="0"/>
          </a:p>
          <a:p>
            <a:r>
              <a:rPr lang="en-US" dirty="0" smtClean="0"/>
              <a:t>https://msdn.microsoft.com/en-us/library/ms187348.aspx</a:t>
            </a:r>
          </a:p>
          <a:p>
            <a:endParaRPr lang="en-US" dirty="0" smtClean="0"/>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7</a:t>
            </a:fld>
            <a:endParaRPr lang="uk-UA"/>
          </a:p>
        </p:txBody>
      </p:sp>
    </p:spTree>
    <p:extLst>
      <p:ext uri="{BB962C8B-B14F-4D97-AF65-F5344CB8AC3E}">
        <p14:creationId xmlns:p14="http://schemas.microsoft.com/office/powerpoint/2010/main" val="319227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https://msdn.microsoft.com/en-us/library/ms189858.aspx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http://solutioncenter.apexsql.com/why-when-and-how-to-rebuild-and-reorganize-sql-server-indexes/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https://www.brentozar.com/archive/2013/09/index-maintenance-sql-server-rebuild-reorganize/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Recommendation:</a:t>
            </a:r>
            <a:r>
              <a:rPr lang="en-US" sz="1200" b="0" i="0" kern="1200" dirty="0" smtClean="0">
                <a:solidFill>
                  <a:schemeClr val="tx1"/>
                </a:solidFill>
                <a:effectLst/>
                <a:latin typeface="+mn-lt"/>
                <a:ea typeface="+mn-ea"/>
                <a:cs typeface="+mn-cs"/>
              </a:rPr>
              <a:t> Index should be rebuild when index fragmentation is great than 40%. Index should be reorganized when index fragmentation is between 10% to 40%. Index rebuilding process uses more CPU and it locks the database resources. SQL Server development version and Enterprise version has option ONLINE, which can be turned on when Index is rebuilt. ONLINE option will keep index available during the rebuilding.</a:t>
            </a:r>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8</a:t>
            </a:fld>
            <a:endParaRPr lang="uk-UA"/>
          </a:p>
        </p:txBody>
      </p:sp>
    </p:spTree>
    <p:extLst>
      <p:ext uri="{BB962C8B-B14F-4D97-AF65-F5344CB8AC3E}">
        <p14:creationId xmlns:p14="http://schemas.microsoft.com/office/powerpoint/2010/main" val="2551902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https://msdn.microsoft.com/en-us/library/hh231122.aspx</a:t>
            </a:r>
          </a:p>
          <a:p>
            <a:endParaRPr lang="en-US" dirty="0" smtClean="0"/>
          </a:p>
        </p:txBody>
      </p:sp>
      <p:sp>
        <p:nvSpPr>
          <p:cNvPr id="4" name="Номер слайда 3"/>
          <p:cNvSpPr>
            <a:spLocks noGrp="1"/>
          </p:cNvSpPr>
          <p:nvPr>
            <p:ph type="sldNum" sz="quarter" idx="10"/>
          </p:nvPr>
        </p:nvSpPr>
        <p:spPr/>
        <p:txBody>
          <a:bodyPr/>
          <a:lstStyle/>
          <a:p>
            <a:fld id="{F22FAEEC-D4AC-47FE-BA68-1D23CD3D9408}" type="slidenum">
              <a:rPr lang="uk-UA" smtClean="0"/>
              <a:t>9</a:t>
            </a:fld>
            <a:endParaRPr lang="uk-UA"/>
          </a:p>
        </p:txBody>
      </p:sp>
    </p:spTree>
    <p:extLst>
      <p:ext uri="{BB962C8B-B14F-4D97-AF65-F5344CB8AC3E}">
        <p14:creationId xmlns:p14="http://schemas.microsoft.com/office/powerpoint/2010/main" val="245493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https://technet.microsoft.com/en-us/library/cc768048.aspx#XSLTsection132121120120</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10</a:t>
            </a:fld>
            <a:endParaRPr lang="uk-UA"/>
          </a:p>
        </p:txBody>
      </p:sp>
    </p:spTree>
    <p:extLst>
      <p:ext uri="{BB962C8B-B14F-4D97-AF65-F5344CB8AC3E}">
        <p14:creationId xmlns:p14="http://schemas.microsoft.com/office/powerpoint/2010/main" val="133473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https://www.mssqltips.com/sqlservertip/2454/how-to-find-out-how-much-cpu-a-sql-server-process-is-really-using/</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11</a:t>
            </a:fld>
            <a:endParaRPr lang="uk-UA"/>
          </a:p>
        </p:txBody>
      </p:sp>
    </p:spTree>
    <p:extLst>
      <p:ext uri="{BB962C8B-B14F-4D97-AF65-F5344CB8AC3E}">
        <p14:creationId xmlns:p14="http://schemas.microsoft.com/office/powerpoint/2010/main" val="595357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https://blogs.msdn.microsoft.com/askjay/2011/07/08/troubleshooting-slow-disk-io-in-sql-server/</a:t>
            </a:r>
          </a:p>
          <a:p>
            <a:endParaRPr lang="en-US" dirty="0" smtClean="0"/>
          </a:p>
          <a:p>
            <a:r>
              <a:rPr lang="en-US" dirty="0" smtClean="0"/>
              <a:t>https://sqlperformance.com/2015/03/io-subsystem/monitoring-read-write-latency</a:t>
            </a:r>
          </a:p>
          <a:p>
            <a:endParaRPr lang="en-US" dirty="0" smtClean="0"/>
          </a:p>
          <a:p>
            <a:r>
              <a:rPr lang="en-US" dirty="0" smtClean="0"/>
              <a:t>http://www.sqlshack.com/sql-server-disk-performance-metrics-part-1-important-disk-performance-metrics/</a:t>
            </a:r>
          </a:p>
          <a:p>
            <a:endParaRPr lang="uk-UA" dirty="0"/>
          </a:p>
        </p:txBody>
      </p:sp>
      <p:sp>
        <p:nvSpPr>
          <p:cNvPr id="4" name="Номер слайда 3"/>
          <p:cNvSpPr>
            <a:spLocks noGrp="1"/>
          </p:cNvSpPr>
          <p:nvPr>
            <p:ph type="sldNum" sz="quarter" idx="10"/>
          </p:nvPr>
        </p:nvSpPr>
        <p:spPr/>
        <p:txBody>
          <a:bodyPr/>
          <a:lstStyle/>
          <a:p>
            <a:fld id="{F22FAEEC-D4AC-47FE-BA68-1D23CD3D9408}" type="slidenum">
              <a:rPr lang="uk-UA" smtClean="0"/>
              <a:t>12</a:t>
            </a:fld>
            <a:endParaRPr lang="uk-UA"/>
          </a:p>
        </p:txBody>
      </p:sp>
    </p:spTree>
    <p:extLst>
      <p:ext uri="{BB962C8B-B14F-4D97-AF65-F5344CB8AC3E}">
        <p14:creationId xmlns:p14="http://schemas.microsoft.com/office/powerpoint/2010/main" val="77241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216319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77872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3486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92305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211581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D51EE178-2B95-48DA-9A21-9F10910F1C9A}" type="datetimeFigureOut">
              <a:rPr lang="uk-UA" smtClean="0"/>
              <a:t>03.11.2016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68307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D51EE178-2B95-48DA-9A21-9F10910F1C9A}" type="datetimeFigureOut">
              <a:rPr lang="uk-UA" smtClean="0"/>
              <a:t>03.11.2016</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45477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D51EE178-2B95-48DA-9A21-9F10910F1C9A}" type="datetimeFigureOut">
              <a:rPr lang="uk-UA" smtClean="0"/>
              <a:t>03.11.2016</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78944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51EE178-2B95-48DA-9A21-9F10910F1C9A}" type="datetimeFigureOut">
              <a:rPr lang="uk-UA" smtClean="0"/>
              <a:t>03.11.2016</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21145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51EE178-2B95-48DA-9A21-9F10910F1C9A}" type="datetimeFigureOut">
              <a:rPr lang="uk-UA" smtClean="0"/>
              <a:t>03.11.2016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23046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51EE178-2B95-48DA-9A21-9F10910F1C9A}" type="datetimeFigureOut">
              <a:rPr lang="uk-UA" smtClean="0"/>
              <a:t>03.11.2016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2E2D2E6-E4E2-4224-84B1-B493A57A3253}" type="slidenum">
              <a:rPr lang="uk-UA" smtClean="0"/>
              <a:t>‹#›</a:t>
            </a:fld>
            <a:endParaRPr lang="uk-UA"/>
          </a:p>
        </p:txBody>
      </p:sp>
    </p:spTree>
    <p:extLst>
      <p:ext uri="{BB962C8B-B14F-4D97-AF65-F5344CB8AC3E}">
        <p14:creationId xmlns:p14="http://schemas.microsoft.com/office/powerpoint/2010/main" val="157312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EE178-2B95-48DA-9A21-9F10910F1C9A}" type="datetimeFigureOut">
              <a:rPr lang="uk-UA" smtClean="0"/>
              <a:t>03.11.2016</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D2E6-E4E2-4224-84B1-B493A57A3253}" type="slidenum">
              <a:rPr lang="uk-UA" smtClean="0"/>
              <a:t>‹#›</a:t>
            </a:fld>
            <a:endParaRPr lang="uk-UA"/>
          </a:p>
        </p:txBody>
      </p:sp>
    </p:spTree>
    <p:extLst>
      <p:ext uri="{BB962C8B-B14F-4D97-AF65-F5344CB8AC3E}">
        <p14:creationId xmlns:p14="http://schemas.microsoft.com/office/powerpoint/2010/main" val="23420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n-us/library/ms345434.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msdn.microsoft.com/en-us/library/ms345407.aspx" TargetMode="External"/><Relationship Id="rId4" Type="http://schemas.openxmlformats.org/officeDocument/2006/relationships/hyperlink" Target="http://msdn.microsoft.com/en-us/library/ms345421.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PizzaCode</a:t>
            </a:r>
            <a:r>
              <a:rPr lang="en-US" dirty="0"/>
              <a:t/>
            </a:r>
            <a:br>
              <a:rPr lang="en-US" dirty="0"/>
            </a:br>
            <a:r>
              <a:rPr lang="en-US" dirty="0"/>
              <a:t>SQL Tips and </a:t>
            </a:r>
            <a:r>
              <a:rPr lang="en-US" dirty="0" smtClean="0"/>
              <a:t>Tricks</a:t>
            </a:r>
            <a:endParaRPr lang="uk-UA" dirty="0"/>
          </a:p>
        </p:txBody>
      </p:sp>
      <p:sp>
        <p:nvSpPr>
          <p:cNvPr id="3" name="Подзаголовок 2"/>
          <p:cNvSpPr>
            <a:spLocks noGrp="1"/>
          </p:cNvSpPr>
          <p:nvPr>
            <p:ph type="subTitle" idx="1"/>
          </p:nvPr>
        </p:nvSpPr>
        <p:spPr/>
        <p:txBody>
          <a:bodyPr/>
          <a:lstStyle/>
          <a:p>
            <a:r>
              <a:rPr lang="en-US" dirty="0" smtClean="0"/>
              <a:t>Session 2</a:t>
            </a:r>
            <a:endParaRPr lang="uk-UA" dirty="0"/>
          </a:p>
        </p:txBody>
      </p:sp>
    </p:spTree>
    <p:extLst>
      <p:ext uri="{BB962C8B-B14F-4D97-AF65-F5344CB8AC3E}">
        <p14:creationId xmlns:p14="http://schemas.microsoft.com/office/powerpoint/2010/main" val="10863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Server resources </a:t>
            </a:r>
            <a:r>
              <a:rPr lang="en-US" smtClean="0"/>
              <a:t>and performance</a:t>
            </a:r>
            <a:endParaRPr lang="uk-UA" dirty="0"/>
          </a:p>
        </p:txBody>
      </p:sp>
      <p:sp>
        <p:nvSpPr>
          <p:cNvPr id="3" name="Объект 2"/>
          <p:cNvSpPr>
            <a:spLocks noGrp="1"/>
          </p:cNvSpPr>
          <p:nvPr>
            <p:ph idx="1"/>
          </p:nvPr>
        </p:nvSpPr>
        <p:spPr/>
        <p:txBody>
          <a:bodyPr>
            <a:normAutofit lnSpcReduction="10000"/>
          </a:bodyPr>
          <a:lstStyle/>
          <a:p>
            <a:r>
              <a:rPr lang="en-US" dirty="0" smtClean="0"/>
              <a:t>CPU</a:t>
            </a:r>
          </a:p>
          <a:p>
            <a:pPr lvl="1"/>
            <a:r>
              <a:rPr lang="en-US" dirty="0" smtClean="0"/>
              <a:t>Parallelism</a:t>
            </a:r>
          </a:p>
          <a:p>
            <a:pPr lvl="1"/>
            <a:r>
              <a:rPr lang="en-US" dirty="0" smtClean="0"/>
              <a:t>Indexes</a:t>
            </a:r>
          </a:p>
          <a:p>
            <a:pPr lvl="1"/>
            <a:r>
              <a:rPr lang="en-US" dirty="0" smtClean="0"/>
              <a:t>Build execution plan</a:t>
            </a:r>
          </a:p>
          <a:p>
            <a:pPr lvl="1"/>
            <a:r>
              <a:rPr lang="en-US" dirty="0" smtClean="0"/>
              <a:t>…</a:t>
            </a:r>
          </a:p>
          <a:p>
            <a:r>
              <a:rPr lang="en-US" dirty="0" smtClean="0"/>
              <a:t>RAM</a:t>
            </a:r>
          </a:p>
          <a:p>
            <a:pPr lvl="1"/>
            <a:r>
              <a:rPr lang="en-US" dirty="0" smtClean="0"/>
              <a:t>cache</a:t>
            </a:r>
          </a:p>
          <a:p>
            <a:r>
              <a:rPr lang="en-US" dirty="0" smtClean="0"/>
              <a:t>Disk + RAID</a:t>
            </a:r>
          </a:p>
          <a:p>
            <a:pPr lvl="1"/>
            <a:r>
              <a:rPr lang="en-US" dirty="0" smtClean="0"/>
              <a:t>Physical read\write</a:t>
            </a:r>
            <a:endParaRPr lang="uk-UA" dirty="0"/>
          </a:p>
        </p:txBody>
      </p:sp>
    </p:spTree>
    <p:extLst>
      <p:ext uri="{BB962C8B-B14F-4D97-AF65-F5344CB8AC3E}">
        <p14:creationId xmlns:p14="http://schemas.microsoft.com/office/powerpoint/2010/main" val="158609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CPU</a:t>
            </a:r>
            <a:endParaRPr lang="uk-UA" dirty="0"/>
          </a:p>
        </p:txBody>
      </p:sp>
      <p:sp>
        <p:nvSpPr>
          <p:cNvPr id="3" name="Объект 2"/>
          <p:cNvSpPr>
            <a:spLocks noGrp="1"/>
          </p:cNvSpPr>
          <p:nvPr>
            <p:ph idx="1"/>
          </p:nvPr>
        </p:nvSpPr>
        <p:spPr/>
        <p:txBody>
          <a:bodyPr/>
          <a:lstStyle/>
          <a:p>
            <a:r>
              <a:rPr lang="en-US" dirty="0" smtClean="0"/>
              <a:t>Data Access (seek, scan, </a:t>
            </a:r>
            <a:r>
              <a:rPr lang="en-US" dirty="0" err="1" smtClean="0"/>
              <a:t>loockup</a:t>
            </a:r>
            <a:r>
              <a:rPr lang="en-US" dirty="0" smtClean="0"/>
              <a:t>)</a:t>
            </a:r>
          </a:p>
          <a:p>
            <a:r>
              <a:rPr lang="en-US" dirty="0" smtClean="0"/>
              <a:t>Aggregation (Sorting, hashing)</a:t>
            </a:r>
          </a:p>
          <a:p>
            <a:r>
              <a:rPr lang="en-US" dirty="0" smtClean="0"/>
              <a:t>Joins (Nested loops, Hash and Merge join)</a:t>
            </a:r>
          </a:p>
          <a:p>
            <a:r>
              <a:rPr lang="en-US" dirty="0" smtClean="0"/>
              <a:t>Parallelism (waiting problem)</a:t>
            </a:r>
            <a:endParaRPr lang="uk-UA" dirty="0"/>
          </a:p>
        </p:txBody>
      </p:sp>
    </p:spTree>
    <p:extLst>
      <p:ext uri="{BB962C8B-B14F-4D97-AF65-F5344CB8AC3E}">
        <p14:creationId xmlns:p14="http://schemas.microsoft.com/office/powerpoint/2010/main" val="97607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Disk</a:t>
            </a:r>
            <a:endParaRPr lang="uk-UA" dirty="0"/>
          </a:p>
        </p:txBody>
      </p:sp>
      <p:sp>
        <p:nvSpPr>
          <p:cNvPr id="3" name="Объект 2"/>
          <p:cNvSpPr>
            <a:spLocks noGrp="1"/>
          </p:cNvSpPr>
          <p:nvPr>
            <p:ph idx="1"/>
          </p:nvPr>
        </p:nvSpPr>
        <p:spPr/>
        <p:txBody>
          <a:bodyPr/>
          <a:lstStyle/>
          <a:p>
            <a:r>
              <a:rPr lang="en-US" dirty="0" smtClean="0"/>
              <a:t>Disk read\write KPIs</a:t>
            </a:r>
          </a:p>
        </p:txBody>
      </p:sp>
    </p:spTree>
    <p:extLst>
      <p:ext uri="{BB962C8B-B14F-4D97-AF65-F5344CB8AC3E}">
        <p14:creationId xmlns:p14="http://schemas.microsoft.com/office/powerpoint/2010/main" val="116160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RAID0</a:t>
            </a:r>
            <a:endParaRPr lang="uk-UA" dirty="0"/>
          </a:p>
        </p:txBody>
      </p:sp>
      <p:sp>
        <p:nvSpPr>
          <p:cNvPr id="3" name="Объект 2"/>
          <p:cNvSpPr>
            <a:spLocks noGrp="1"/>
          </p:cNvSpPr>
          <p:nvPr>
            <p:ph idx="1"/>
          </p:nvPr>
        </p:nvSpPr>
        <p:spPr/>
        <p:txBody>
          <a:bodyPr/>
          <a:lstStyle/>
          <a:p>
            <a:r>
              <a:rPr lang="en-US" dirty="0"/>
              <a:t>RAID 0</a:t>
            </a:r>
            <a:r>
              <a:rPr lang="ru-RU" dirty="0"/>
              <a:t> (</a:t>
            </a:r>
            <a:r>
              <a:rPr lang="ru-RU" dirty="0" smtClean="0"/>
              <a:t>паралел</a:t>
            </a:r>
            <a:r>
              <a:rPr lang="ru-RU" dirty="0"/>
              <a:t>л</a:t>
            </a:r>
            <a:r>
              <a:rPr lang="ru-RU" dirty="0" smtClean="0"/>
              <a:t>ьные </a:t>
            </a:r>
            <a:r>
              <a:rPr lang="ru-RU" dirty="0"/>
              <a:t>диски)</a:t>
            </a:r>
            <a:endParaRPr lang="en-US" dirty="0"/>
          </a:p>
          <a:p>
            <a:pPr lvl="1"/>
            <a:r>
              <a:rPr lang="uk-UA" dirty="0" err="1"/>
              <a:t>самая</a:t>
            </a:r>
            <a:r>
              <a:rPr lang="uk-UA" dirty="0"/>
              <a:t> </a:t>
            </a:r>
            <a:r>
              <a:rPr lang="uk-UA" dirty="0" err="1"/>
              <a:t>быстрая</a:t>
            </a:r>
            <a:r>
              <a:rPr lang="uk-UA" dirty="0"/>
              <a:t> </a:t>
            </a:r>
            <a:r>
              <a:rPr lang="uk-UA" dirty="0" err="1"/>
              <a:t>конфигураци</a:t>
            </a:r>
            <a:r>
              <a:rPr lang="ru-RU" dirty="0"/>
              <a:t>я</a:t>
            </a:r>
          </a:p>
          <a:p>
            <a:pPr lvl="1"/>
            <a:r>
              <a:rPr lang="uk-UA" dirty="0" err="1"/>
              <a:t>полное</a:t>
            </a:r>
            <a:r>
              <a:rPr lang="uk-UA" dirty="0"/>
              <a:t> </a:t>
            </a:r>
            <a:r>
              <a:rPr lang="uk-UA" dirty="0" err="1"/>
              <a:t>отсутствие</a:t>
            </a:r>
            <a:r>
              <a:rPr lang="uk-UA" dirty="0"/>
              <a:t> </a:t>
            </a:r>
            <a:r>
              <a:rPr lang="uk-UA" dirty="0" err="1"/>
              <a:t>отказоустойчивости</a:t>
            </a:r>
            <a:endParaRPr lang="en-US" dirty="0"/>
          </a:p>
          <a:p>
            <a:endParaRPr lang="uk-UA" dirty="0"/>
          </a:p>
        </p:txBody>
      </p:sp>
      <p:pic>
        <p:nvPicPr>
          <p:cNvPr id="2050" name="Picture 2" descr="RAI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3212976"/>
            <a:ext cx="40576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0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RAID 1</a:t>
            </a:r>
            <a:endParaRPr lang="uk-UA" dirty="0"/>
          </a:p>
        </p:txBody>
      </p:sp>
      <p:sp>
        <p:nvSpPr>
          <p:cNvPr id="3" name="Объект 2"/>
          <p:cNvSpPr>
            <a:spLocks noGrp="1"/>
          </p:cNvSpPr>
          <p:nvPr>
            <p:ph idx="1"/>
          </p:nvPr>
        </p:nvSpPr>
        <p:spPr/>
        <p:txBody>
          <a:bodyPr/>
          <a:lstStyle/>
          <a:p>
            <a:r>
              <a:rPr lang="en-US" dirty="0"/>
              <a:t>RAID 1</a:t>
            </a:r>
            <a:r>
              <a:rPr lang="ru-RU" dirty="0"/>
              <a:t> (</a:t>
            </a:r>
            <a:r>
              <a:rPr lang="ru-RU" dirty="0" err="1"/>
              <a:t>зеркалирование</a:t>
            </a:r>
            <a:r>
              <a:rPr lang="ru-RU" dirty="0"/>
              <a:t>)</a:t>
            </a:r>
            <a:endParaRPr lang="en-US" dirty="0"/>
          </a:p>
          <a:p>
            <a:pPr lvl="1"/>
            <a:r>
              <a:rPr lang="ru-RU" dirty="0"/>
              <a:t>Увеличивается скорость чтение, понижается скорость записи</a:t>
            </a:r>
          </a:p>
          <a:p>
            <a:pPr lvl="1"/>
            <a:r>
              <a:rPr lang="ru-RU" dirty="0"/>
              <a:t>Увеличвается </a:t>
            </a:r>
            <a:r>
              <a:rPr lang="ru-RU" dirty="0" smtClean="0"/>
              <a:t>надежность </a:t>
            </a:r>
            <a:r>
              <a:rPr lang="ru-RU" dirty="0"/>
              <a:t>данных</a:t>
            </a:r>
          </a:p>
          <a:p>
            <a:endParaRPr lang="uk-UA" dirty="0"/>
          </a:p>
        </p:txBody>
      </p:sp>
      <p:pic>
        <p:nvPicPr>
          <p:cNvPr id="3074" name="Picture 2" descr="RAI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501008"/>
            <a:ext cx="2952328" cy="311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0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RAID 5</a:t>
            </a:r>
            <a:endParaRPr lang="uk-UA" dirty="0"/>
          </a:p>
        </p:txBody>
      </p:sp>
      <p:sp>
        <p:nvSpPr>
          <p:cNvPr id="3" name="Объект 2"/>
          <p:cNvSpPr>
            <a:spLocks noGrp="1"/>
          </p:cNvSpPr>
          <p:nvPr>
            <p:ph idx="1"/>
          </p:nvPr>
        </p:nvSpPr>
        <p:spPr/>
        <p:txBody>
          <a:bodyPr/>
          <a:lstStyle/>
          <a:p>
            <a:r>
              <a:rPr lang="en-US" dirty="0"/>
              <a:t>RAID 5</a:t>
            </a:r>
            <a:r>
              <a:rPr lang="ru-RU" dirty="0"/>
              <a:t> (</a:t>
            </a:r>
            <a:r>
              <a:rPr lang="en-US" dirty="0"/>
              <a:t>parity check)</a:t>
            </a:r>
          </a:p>
          <a:p>
            <a:pPr lvl="1"/>
            <a:r>
              <a:rPr lang="en-US" dirty="0"/>
              <a:t>1 extra disk for parity</a:t>
            </a:r>
          </a:p>
          <a:p>
            <a:pPr lvl="1"/>
            <a:r>
              <a:rPr lang="en-US" dirty="0"/>
              <a:t>Less productivity and </a:t>
            </a:r>
            <a:r>
              <a:rPr lang="uk-UA" dirty="0" err="1"/>
              <a:t>отказоустойчивость</a:t>
            </a:r>
            <a:endParaRPr lang="ru-RU" dirty="0"/>
          </a:p>
          <a:p>
            <a:endParaRPr lang="uk-UA" dirty="0"/>
          </a:p>
        </p:txBody>
      </p:sp>
      <p:pic>
        <p:nvPicPr>
          <p:cNvPr id="5122" name="Picture 2" descr="RAI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84984"/>
            <a:ext cx="5317961" cy="32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08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RAID 1+0</a:t>
            </a:r>
            <a:endParaRPr lang="uk-UA" dirty="0"/>
          </a:p>
        </p:txBody>
      </p:sp>
      <p:sp>
        <p:nvSpPr>
          <p:cNvPr id="3" name="Объект 2"/>
          <p:cNvSpPr>
            <a:spLocks noGrp="1"/>
          </p:cNvSpPr>
          <p:nvPr>
            <p:ph idx="1"/>
          </p:nvPr>
        </p:nvSpPr>
        <p:spPr>
          <a:xfrm>
            <a:off x="457200" y="1600201"/>
            <a:ext cx="8229600" cy="2764904"/>
          </a:xfrm>
        </p:spPr>
        <p:txBody>
          <a:bodyPr/>
          <a:lstStyle/>
          <a:p>
            <a:r>
              <a:rPr lang="en-US" dirty="0"/>
              <a:t>RAID 10</a:t>
            </a:r>
            <a:r>
              <a:rPr lang="ru-RU" dirty="0"/>
              <a:t> (</a:t>
            </a:r>
            <a:r>
              <a:rPr lang="ru-RU" dirty="0" err="1"/>
              <a:t>зеркалирование</a:t>
            </a:r>
            <a:r>
              <a:rPr lang="ru-RU" dirty="0"/>
              <a:t> + </a:t>
            </a:r>
            <a:r>
              <a:rPr lang="ru-RU" dirty="0" err="1"/>
              <a:t>паралельные</a:t>
            </a:r>
            <a:r>
              <a:rPr lang="ru-RU" dirty="0"/>
              <a:t> диски)</a:t>
            </a:r>
            <a:endParaRPr lang="en-US" dirty="0"/>
          </a:p>
          <a:p>
            <a:pPr lvl="1"/>
            <a:r>
              <a:rPr lang="ru-RU" dirty="0"/>
              <a:t>Отказоустойчивость</a:t>
            </a:r>
          </a:p>
          <a:p>
            <a:pPr lvl="1"/>
            <a:r>
              <a:rPr lang="ru-RU" smtClean="0"/>
              <a:t>Быстрота </a:t>
            </a:r>
            <a:r>
              <a:rPr lang="ru-RU" dirty="0"/>
              <a:t>чтения, записи</a:t>
            </a:r>
          </a:p>
          <a:p>
            <a:pPr lvl="1"/>
            <a:r>
              <a:rPr lang="ru-RU" dirty="0"/>
              <a:t>Самая дорогая </a:t>
            </a:r>
            <a:r>
              <a:rPr lang="ru-RU" dirty="0" err="1"/>
              <a:t>конфигруация</a:t>
            </a:r>
            <a:endParaRPr lang="uk-UA" dirty="0"/>
          </a:p>
          <a:p>
            <a:endParaRPr lang="uk-UA" dirty="0"/>
          </a:p>
        </p:txBody>
      </p:sp>
      <p:pic>
        <p:nvPicPr>
          <p:cNvPr id="4098" name="Picture 2" descr="RAI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564904"/>
            <a:ext cx="4176464" cy="412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2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Physical </a:t>
            </a:r>
            <a:r>
              <a:rPr lang="en-US" dirty="0"/>
              <a:t>o</a:t>
            </a:r>
            <a:r>
              <a:rPr lang="en-US" dirty="0" smtClean="0"/>
              <a:t>bjects + RAID</a:t>
            </a:r>
            <a:endParaRPr lang="uk-UA" dirty="0"/>
          </a:p>
        </p:txBody>
      </p:sp>
      <p:sp>
        <p:nvSpPr>
          <p:cNvPr id="3" name="Объект 2"/>
          <p:cNvSpPr>
            <a:spLocks noGrp="1"/>
          </p:cNvSpPr>
          <p:nvPr>
            <p:ph idx="1"/>
          </p:nvPr>
        </p:nvSpPr>
        <p:spPr/>
        <p:txBody>
          <a:bodyPr/>
          <a:lstStyle/>
          <a:p>
            <a:r>
              <a:rPr lang="en-US" dirty="0" err="1" smtClean="0"/>
              <a:t>TempDB</a:t>
            </a:r>
            <a:r>
              <a:rPr lang="en-US" dirty="0" smtClean="0"/>
              <a:t> – RAID 1 RAID 10</a:t>
            </a:r>
          </a:p>
          <a:p>
            <a:r>
              <a:rPr lang="en-US" dirty="0"/>
              <a:t>Data and </a:t>
            </a:r>
            <a:r>
              <a:rPr lang="en-US" dirty="0" smtClean="0"/>
              <a:t>Indexes – RAID 5 or 10</a:t>
            </a:r>
          </a:p>
          <a:p>
            <a:r>
              <a:rPr lang="en-US" dirty="0" smtClean="0"/>
              <a:t>Logs</a:t>
            </a:r>
          </a:p>
          <a:p>
            <a:pPr lvl="1"/>
            <a:r>
              <a:rPr lang="en-US" dirty="0" smtClean="0"/>
              <a:t>Recommended RAID10</a:t>
            </a:r>
          </a:p>
          <a:p>
            <a:pPr lvl="1"/>
            <a:r>
              <a:rPr lang="en-US" dirty="0" smtClean="0"/>
              <a:t>At least RAID 1</a:t>
            </a:r>
          </a:p>
          <a:p>
            <a:pPr lvl="1"/>
            <a:r>
              <a:rPr lang="en-US" dirty="0" smtClean="0"/>
              <a:t>Never use RAID5</a:t>
            </a:r>
          </a:p>
          <a:p>
            <a:r>
              <a:rPr lang="en-US" dirty="0"/>
              <a:t>Isolate log from data at the physical disk level</a:t>
            </a:r>
            <a:endParaRPr lang="uk-UA" dirty="0"/>
          </a:p>
        </p:txBody>
      </p:sp>
    </p:spTree>
    <p:extLst>
      <p:ext uri="{BB962C8B-B14F-4D97-AF65-F5344CB8AC3E}">
        <p14:creationId xmlns:p14="http://schemas.microsoft.com/office/powerpoint/2010/main" val="219768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Session, Locks</a:t>
            </a:r>
            <a:endParaRPr lang="uk-UA" dirty="0"/>
          </a:p>
        </p:txBody>
      </p:sp>
      <p:sp>
        <p:nvSpPr>
          <p:cNvPr id="3" name="Объект 2"/>
          <p:cNvSpPr>
            <a:spLocks noGrp="1"/>
          </p:cNvSpPr>
          <p:nvPr>
            <p:ph idx="1"/>
          </p:nvPr>
        </p:nvSpPr>
        <p:spPr/>
        <p:txBody>
          <a:bodyPr/>
          <a:lstStyle/>
          <a:p>
            <a:r>
              <a:rPr lang="en-US" dirty="0" smtClean="0"/>
              <a:t>Transactions</a:t>
            </a:r>
          </a:p>
          <a:p>
            <a:r>
              <a:rPr lang="en-US" dirty="0"/>
              <a:t>Pessimistic\Optimistic concurrency</a:t>
            </a:r>
          </a:p>
          <a:p>
            <a:r>
              <a:rPr lang="en-US" dirty="0" smtClean="0"/>
              <a:t>Locks</a:t>
            </a:r>
            <a:r>
              <a:rPr lang="en-US" dirty="0"/>
              <a:t>, deadlocks</a:t>
            </a:r>
          </a:p>
          <a:p>
            <a:r>
              <a:rPr lang="en-US" dirty="0" smtClean="0"/>
              <a:t>Isolation issues</a:t>
            </a:r>
          </a:p>
          <a:p>
            <a:r>
              <a:rPr lang="en-US" dirty="0" smtClean="0"/>
              <a:t>Isolation</a:t>
            </a:r>
          </a:p>
          <a:p>
            <a:endParaRPr lang="uk-UA" dirty="0"/>
          </a:p>
        </p:txBody>
      </p:sp>
    </p:spTree>
    <p:extLst>
      <p:ext uri="{BB962C8B-B14F-4D97-AF65-F5344CB8AC3E}">
        <p14:creationId xmlns:p14="http://schemas.microsoft.com/office/powerpoint/2010/main" val="23408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Transactions</a:t>
            </a:r>
            <a:endParaRPr lang="uk-UA" dirty="0"/>
          </a:p>
        </p:txBody>
      </p:sp>
      <p:sp>
        <p:nvSpPr>
          <p:cNvPr id="3" name="Объект 2"/>
          <p:cNvSpPr>
            <a:spLocks noGrp="1"/>
          </p:cNvSpPr>
          <p:nvPr>
            <p:ph idx="1"/>
          </p:nvPr>
        </p:nvSpPr>
        <p:spPr/>
        <p:txBody>
          <a:bodyPr/>
          <a:lstStyle/>
          <a:p>
            <a:r>
              <a:rPr lang="uk-UA" dirty="0" smtClean="0"/>
              <a:t>Неявная </a:t>
            </a:r>
            <a:r>
              <a:rPr lang="uk-UA" dirty="0"/>
              <a:t>транзакция — задает любую отдельную инструкцию INSERT, UPDATE</a:t>
            </a:r>
            <a:r>
              <a:rPr lang="en-US" dirty="0"/>
              <a:t> </a:t>
            </a:r>
            <a:r>
              <a:rPr lang="uk-UA" dirty="0" err="1"/>
              <a:t>или</a:t>
            </a:r>
            <a:r>
              <a:rPr lang="uk-UA" dirty="0"/>
              <a:t> DELETE </a:t>
            </a:r>
            <a:r>
              <a:rPr lang="uk-UA" dirty="0" err="1"/>
              <a:t>как</a:t>
            </a:r>
            <a:r>
              <a:rPr lang="uk-UA" dirty="0"/>
              <a:t> </a:t>
            </a:r>
            <a:r>
              <a:rPr lang="uk-UA" dirty="0" err="1"/>
              <a:t>единицу</a:t>
            </a:r>
            <a:r>
              <a:rPr lang="uk-UA" dirty="0"/>
              <a:t> </a:t>
            </a:r>
            <a:r>
              <a:rPr lang="uk-UA" dirty="0" err="1"/>
              <a:t>транзакции</a:t>
            </a:r>
            <a:r>
              <a:rPr lang="uk-UA" dirty="0"/>
              <a:t>.</a:t>
            </a:r>
          </a:p>
          <a:p>
            <a:r>
              <a:rPr lang="uk-UA" dirty="0" err="1"/>
              <a:t>Явная</a:t>
            </a:r>
            <a:r>
              <a:rPr lang="uk-UA" dirty="0"/>
              <a:t> </a:t>
            </a:r>
            <a:r>
              <a:rPr lang="uk-UA" dirty="0" err="1"/>
              <a:t>транзакция</a:t>
            </a:r>
            <a:r>
              <a:rPr lang="uk-UA" dirty="0"/>
              <a:t> — </a:t>
            </a:r>
            <a:r>
              <a:rPr lang="uk-UA" dirty="0" err="1"/>
              <a:t>обычно</a:t>
            </a:r>
            <a:r>
              <a:rPr lang="uk-UA" dirty="0"/>
              <a:t> </a:t>
            </a:r>
            <a:r>
              <a:rPr lang="uk-UA" dirty="0" err="1"/>
              <a:t>это</a:t>
            </a:r>
            <a:r>
              <a:rPr lang="uk-UA" dirty="0"/>
              <a:t> </a:t>
            </a:r>
            <a:r>
              <a:rPr lang="uk-UA" dirty="0" err="1"/>
              <a:t>группа</a:t>
            </a:r>
            <a:r>
              <a:rPr lang="uk-UA" dirty="0"/>
              <a:t> </a:t>
            </a:r>
            <a:r>
              <a:rPr lang="uk-UA" dirty="0" err="1"/>
              <a:t>инструкций</a:t>
            </a:r>
            <a:r>
              <a:rPr lang="uk-UA" dirty="0"/>
              <a:t> </a:t>
            </a:r>
            <a:r>
              <a:rPr lang="uk-UA" dirty="0" err="1"/>
              <a:t>языка</a:t>
            </a:r>
            <a:r>
              <a:rPr lang="uk-UA" dirty="0"/>
              <a:t> Transact-SQL, начало</a:t>
            </a:r>
            <a:r>
              <a:rPr lang="en-US" dirty="0"/>
              <a:t> </a:t>
            </a:r>
            <a:r>
              <a:rPr lang="uk-UA" dirty="0"/>
              <a:t>и </a:t>
            </a:r>
            <a:r>
              <a:rPr lang="uk-UA" dirty="0" err="1"/>
              <a:t>конец</a:t>
            </a:r>
            <a:r>
              <a:rPr lang="uk-UA" dirty="0"/>
              <a:t> </a:t>
            </a:r>
            <a:r>
              <a:rPr lang="uk-UA" dirty="0" err="1"/>
              <a:t>которой</a:t>
            </a:r>
            <a:r>
              <a:rPr lang="uk-UA" dirty="0"/>
              <a:t> </a:t>
            </a:r>
            <a:r>
              <a:rPr lang="uk-UA" dirty="0" err="1"/>
              <a:t>обозначаются</a:t>
            </a:r>
            <a:r>
              <a:rPr lang="uk-UA" dirty="0"/>
              <a:t> такими </a:t>
            </a:r>
            <a:r>
              <a:rPr lang="uk-UA" dirty="0" err="1"/>
              <a:t>инструкциями</a:t>
            </a:r>
            <a:r>
              <a:rPr lang="uk-UA" dirty="0"/>
              <a:t>, </a:t>
            </a:r>
            <a:r>
              <a:rPr lang="uk-UA" dirty="0" err="1"/>
              <a:t>как</a:t>
            </a:r>
            <a:r>
              <a:rPr lang="uk-UA" dirty="0"/>
              <a:t> BEGIN TRANSACTION,</a:t>
            </a:r>
            <a:r>
              <a:rPr lang="en-US" dirty="0"/>
              <a:t> </a:t>
            </a:r>
            <a:r>
              <a:rPr lang="uk-UA" dirty="0"/>
              <a:t>COMMIT и ROLLBACK.</a:t>
            </a:r>
            <a:endParaRPr lang="en-US" dirty="0"/>
          </a:p>
          <a:p>
            <a:endParaRPr lang="uk-UA" dirty="0"/>
          </a:p>
        </p:txBody>
      </p:sp>
    </p:spTree>
    <p:extLst>
      <p:ext uri="{BB962C8B-B14F-4D97-AF65-F5344CB8AC3E}">
        <p14:creationId xmlns:p14="http://schemas.microsoft.com/office/powerpoint/2010/main" val="14383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Plan</a:t>
            </a:r>
            <a:endParaRPr lang="uk-UA" dirty="0"/>
          </a:p>
        </p:txBody>
      </p:sp>
      <p:sp>
        <p:nvSpPr>
          <p:cNvPr id="3" name="Объект 2"/>
          <p:cNvSpPr>
            <a:spLocks noGrp="1"/>
          </p:cNvSpPr>
          <p:nvPr>
            <p:ph idx="1"/>
          </p:nvPr>
        </p:nvSpPr>
        <p:spPr/>
        <p:txBody>
          <a:bodyPr/>
          <a:lstStyle/>
          <a:p>
            <a:r>
              <a:rPr lang="en-US" dirty="0" smtClean="0"/>
              <a:t>Let’s continue with </a:t>
            </a:r>
            <a:r>
              <a:rPr lang="en-US" dirty="0" smtClean="0">
                <a:solidFill>
                  <a:srgbClr val="FF0000"/>
                </a:solidFill>
              </a:rPr>
              <a:t>indexes</a:t>
            </a:r>
            <a:r>
              <a:rPr lang="en-US" dirty="0" smtClean="0"/>
              <a:t>…</a:t>
            </a:r>
          </a:p>
          <a:p>
            <a:r>
              <a:rPr lang="en-US" dirty="0" smtClean="0"/>
              <a:t>Server resources</a:t>
            </a:r>
          </a:p>
          <a:p>
            <a:r>
              <a:rPr lang="en-US" dirty="0" smtClean="0"/>
              <a:t>Session, locks, isolations….</a:t>
            </a:r>
          </a:p>
          <a:p>
            <a:r>
              <a:rPr lang="en-US" dirty="0" smtClean="0"/>
              <a:t>SQL code formatting</a:t>
            </a:r>
          </a:p>
          <a:p>
            <a:endParaRPr lang="uk-UA" dirty="0"/>
          </a:p>
        </p:txBody>
      </p:sp>
    </p:spTree>
    <p:extLst>
      <p:ext uri="{BB962C8B-B14F-4D97-AF65-F5344CB8AC3E}">
        <p14:creationId xmlns:p14="http://schemas.microsoft.com/office/powerpoint/2010/main" val="314083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Transaction Log</a:t>
            </a:r>
            <a:endParaRPr lang="uk-UA" dirty="0"/>
          </a:p>
        </p:txBody>
      </p:sp>
      <p:sp>
        <p:nvSpPr>
          <p:cNvPr id="3" name="Объект 2"/>
          <p:cNvSpPr>
            <a:spLocks noGrp="1"/>
          </p:cNvSpPr>
          <p:nvPr>
            <p:ph idx="1"/>
          </p:nvPr>
        </p:nvSpPr>
        <p:spPr/>
        <p:txBody>
          <a:bodyPr/>
          <a:lstStyle/>
          <a:p>
            <a:r>
              <a:rPr lang="en-US" b="1" dirty="0" err="1"/>
              <a:t>fn_dbblog</a:t>
            </a:r>
            <a:endParaRPr lang="uk-UA" dirty="0"/>
          </a:p>
        </p:txBody>
      </p:sp>
    </p:spTree>
    <p:extLst>
      <p:ext uri="{BB962C8B-B14F-4D97-AF65-F5344CB8AC3E}">
        <p14:creationId xmlns:p14="http://schemas.microsoft.com/office/powerpoint/2010/main" val="142930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Lock</a:t>
            </a:r>
            <a:endParaRPr lang="uk-UA" dirty="0"/>
          </a:p>
        </p:txBody>
      </p:sp>
      <p:sp>
        <p:nvSpPr>
          <p:cNvPr id="3" name="Объект 2"/>
          <p:cNvSpPr>
            <a:spLocks noGrp="1"/>
          </p:cNvSpPr>
          <p:nvPr>
            <p:ph idx="1"/>
          </p:nvPr>
        </p:nvSpPr>
        <p:spPr/>
        <p:txBody>
          <a:bodyPr>
            <a:normAutofit/>
          </a:bodyPr>
          <a:lstStyle/>
          <a:p>
            <a:r>
              <a:rPr lang="en-US" dirty="0" smtClean="0"/>
              <a:t>Lock property</a:t>
            </a:r>
          </a:p>
          <a:p>
            <a:pPr lvl="1"/>
            <a:r>
              <a:rPr lang="en-US" dirty="0" smtClean="0"/>
              <a:t>Duration (LOCK_TIMEOUT)</a:t>
            </a:r>
            <a:endParaRPr lang="uk-UA" dirty="0"/>
          </a:p>
          <a:p>
            <a:pPr lvl="1"/>
            <a:r>
              <a:rPr lang="en-US" dirty="0" smtClean="0"/>
              <a:t>Mode</a:t>
            </a:r>
            <a:endParaRPr lang="en-US" dirty="0"/>
          </a:p>
          <a:p>
            <a:pPr lvl="1"/>
            <a:r>
              <a:rPr lang="en-US" dirty="0" smtClean="0"/>
              <a:t>Granularity</a:t>
            </a:r>
            <a:endParaRPr lang="en-US" dirty="0"/>
          </a:p>
          <a:p>
            <a:endParaRPr lang="en-US" dirty="0" smtClean="0"/>
          </a:p>
        </p:txBody>
      </p:sp>
    </p:spTree>
    <p:extLst>
      <p:ext uri="{BB962C8B-B14F-4D97-AF65-F5344CB8AC3E}">
        <p14:creationId xmlns:p14="http://schemas.microsoft.com/office/powerpoint/2010/main" val="118031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Lock granularity</a:t>
            </a:r>
            <a:endParaRPr lang="uk-UA" dirty="0"/>
          </a:p>
        </p:txBody>
      </p:sp>
      <p:sp>
        <p:nvSpPr>
          <p:cNvPr id="3" name="Объект 2"/>
          <p:cNvSpPr>
            <a:spLocks noGrp="1"/>
          </p:cNvSpPr>
          <p:nvPr>
            <p:ph idx="1"/>
          </p:nvPr>
        </p:nvSpPr>
        <p:spPr/>
        <p:txBody>
          <a:bodyPr/>
          <a:lstStyle/>
          <a:p>
            <a:r>
              <a:rPr lang="en-US" dirty="0" smtClean="0"/>
              <a:t>Row</a:t>
            </a:r>
          </a:p>
          <a:p>
            <a:r>
              <a:rPr lang="en-US" dirty="0" smtClean="0"/>
              <a:t>Page</a:t>
            </a:r>
          </a:p>
          <a:p>
            <a:r>
              <a:rPr lang="en-US" dirty="0" smtClean="0"/>
              <a:t>Index range</a:t>
            </a:r>
          </a:p>
          <a:p>
            <a:r>
              <a:rPr lang="en-US" dirty="0" smtClean="0"/>
              <a:t>Extent</a:t>
            </a:r>
            <a:endParaRPr lang="en-US" dirty="0"/>
          </a:p>
          <a:p>
            <a:r>
              <a:rPr lang="en-US" dirty="0" smtClean="0"/>
              <a:t>Table</a:t>
            </a:r>
          </a:p>
          <a:p>
            <a:r>
              <a:rPr lang="en-US" dirty="0" smtClean="0"/>
              <a:t>Database</a:t>
            </a:r>
          </a:p>
          <a:p>
            <a:endParaRPr lang="uk-UA" dirty="0"/>
          </a:p>
        </p:txBody>
      </p:sp>
    </p:spTree>
    <p:extLst>
      <p:ext uri="{BB962C8B-B14F-4D97-AF65-F5344CB8AC3E}">
        <p14:creationId xmlns:p14="http://schemas.microsoft.com/office/powerpoint/2010/main" val="211189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Lock types (row </a:t>
            </a:r>
            <a:r>
              <a:rPr lang="en-US" dirty="0"/>
              <a:t>&amp; </a:t>
            </a:r>
            <a:r>
              <a:rPr lang="en-US" dirty="0" smtClean="0"/>
              <a:t>page)</a:t>
            </a:r>
            <a:endParaRPr lang="uk-UA" dirty="0"/>
          </a:p>
        </p:txBody>
      </p:sp>
      <p:sp>
        <p:nvSpPr>
          <p:cNvPr id="3" name="Объект 2"/>
          <p:cNvSpPr>
            <a:spLocks noGrp="1"/>
          </p:cNvSpPr>
          <p:nvPr>
            <p:ph idx="1"/>
          </p:nvPr>
        </p:nvSpPr>
        <p:spPr/>
        <p:txBody>
          <a:bodyPr/>
          <a:lstStyle/>
          <a:p>
            <a:r>
              <a:rPr lang="en-US" dirty="0" smtClean="0"/>
              <a:t>Row &amp; page lock types</a:t>
            </a:r>
          </a:p>
          <a:p>
            <a:pPr lvl="1"/>
            <a:r>
              <a:rPr lang="en-US" dirty="0" smtClean="0"/>
              <a:t>S</a:t>
            </a:r>
            <a:r>
              <a:rPr lang="uk-UA" dirty="0" err="1" smtClean="0"/>
              <a:t>hared</a:t>
            </a:r>
            <a:r>
              <a:rPr lang="en-US" dirty="0" smtClean="0"/>
              <a:t> (</a:t>
            </a:r>
            <a:r>
              <a:rPr lang="uk-UA" dirty="0" smtClean="0"/>
              <a:t>S</a:t>
            </a:r>
            <a:r>
              <a:rPr lang="uk-UA" dirty="0"/>
              <a:t>);</a:t>
            </a:r>
          </a:p>
          <a:p>
            <a:pPr lvl="1"/>
            <a:r>
              <a:rPr lang="en-US" dirty="0" smtClean="0"/>
              <a:t>E</a:t>
            </a:r>
            <a:r>
              <a:rPr lang="uk-UA" dirty="0" err="1" smtClean="0"/>
              <a:t>xclusive</a:t>
            </a:r>
            <a:r>
              <a:rPr lang="en-US" dirty="0" smtClean="0"/>
              <a:t> (</a:t>
            </a:r>
            <a:r>
              <a:rPr lang="uk-UA" dirty="0" smtClean="0"/>
              <a:t>X</a:t>
            </a:r>
            <a:r>
              <a:rPr lang="uk-UA" dirty="0"/>
              <a:t>);</a:t>
            </a:r>
          </a:p>
          <a:p>
            <a:pPr lvl="1"/>
            <a:r>
              <a:rPr lang="en-US" dirty="0" smtClean="0"/>
              <a:t>U</a:t>
            </a:r>
            <a:r>
              <a:rPr lang="uk-UA" dirty="0" err="1" smtClean="0"/>
              <a:t>pdate</a:t>
            </a:r>
            <a:r>
              <a:rPr lang="en-US" dirty="0" smtClean="0"/>
              <a:t>(</a:t>
            </a:r>
            <a:r>
              <a:rPr lang="uk-UA" dirty="0" smtClean="0"/>
              <a:t>U</a:t>
            </a:r>
            <a:r>
              <a:rPr lang="uk-UA" dirty="0"/>
              <a:t>).</a:t>
            </a:r>
          </a:p>
          <a:p>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1048"/>
            <a:ext cx="786408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32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Lock types (table)</a:t>
            </a:r>
            <a:endParaRPr lang="uk-UA" dirty="0"/>
          </a:p>
        </p:txBody>
      </p:sp>
      <p:sp>
        <p:nvSpPr>
          <p:cNvPr id="3" name="Объект 2"/>
          <p:cNvSpPr>
            <a:spLocks noGrp="1"/>
          </p:cNvSpPr>
          <p:nvPr>
            <p:ph idx="1"/>
          </p:nvPr>
        </p:nvSpPr>
        <p:spPr>
          <a:xfrm>
            <a:off x="539552" y="1312168"/>
            <a:ext cx="8229600" cy="2404864"/>
          </a:xfrm>
        </p:spPr>
        <p:txBody>
          <a:bodyPr>
            <a:normAutofit fontScale="85000" lnSpcReduction="20000"/>
          </a:bodyPr>
          <a:lstStyle/>
          <a:p>
            <a:r>
              <a:rPr lang="uk-UA" dirty="0" err="1" smtClean="0"/>
              <a:t>разделяемая</a:t>
            </a:r>
            <a:r>
              <a:rPr lang="uk-UA" dirty="0" smtClean="0"/>
              <a:t> (</a:t>
            </a:r>
            <a:r>
              <a:rPr lang="uk-UA" dirty="0" err="1" smtClean="0"/>
              <a:t>shared</a:t>
            </a:r>
            <a:r>
              <a:rPr lang="uk-UA" dirty="0"/>
              <a:t>, S);</a:t>
            </a:r>
          </a:p>
          <a:p>
            <a:r>
              <a:rPr lang="uk-UA" dirty="0" err="1" smtClean="0"/>
              <a:t>монопольная</a:t>
            </a:r>
            <a:r>
              <a:rPr lang="uk-UA" dirty="0" smtClean="0"/>
              <a:t> (</a:t>
            </a:r>
            <a:r>
              <a:rPr lang="uk-UA" dirty="0" err="1" smtClean="0"/>
              <a:t>exclusive</a:t>
            </a:r>
            <a:r>
              <a:rPr lang="uk-UA" dirty="0"/>
              <a:t>, X);</a:t>
            </a:r>
          </a:p>
          <a:p>
            <a:r>
              <a:rPr lang="uk-UA" dirty="0" err="1" smtClean="0"/>
              <a:t>разделяемая</a:t>
            </a:r>
            <a:r>
              <a:rPr lang="uk-UA" dirty="0" smtClean="0"/>
              <a:t> с </a:t>
            </a:r>
            <a:r>
              <a:rPr lang="uk-UA" dirty="0" err="1" smtClean="0"/>
              <a:t>намерением</a:t>
            </a:r>
            <a:r>
              <a:rPr lang="uk-UA" dirty="0" smtClean="0"/>
              <a:t> (</a:t>
            </a:r>
            <a:r>
              <a:rPr lang="uk-UA" dirty="0" err="1" smtClean="0"/>
              <a:t>intent</a:t>
            </a:r>
            <a:r>
              <a:rPr lang="uk-UA" dirty="0" smtClean="0"/>
              <a:t> </a:t>
            </a:r>
            <a:r>
              <a:rPr lang="uk-UA" dirty="0" err="1"/>
              <a:t>shared</a:t>
            </a:r>
            <a:r>
              <a:rPr lang="uk-UA" dirty="0"/>
              <a:t>, IS);</a:t>
            </a:r>
          </a:p>
          <a:p>
            <a:r>
              <a:rPr lang="uk-UA" dirty="0" err="1" smtClean="0"/>
              <a:t>монопольная</a:t>
            </a:r>
            <a:r>
              <a:rPr lang="uk-UA" dirty="0" smtClean="0"/>
              <a:t> </a:t>
            </a:r>
            <a:r>
              <a:rPr lang="uk-UA" dirty="0"/>
              <a:t>с </a:t>
            </a:r>
            <a:r>
              <a:rPr lang="uk-UA" dirty="0" err="1"/>
              <a:t>намерением</a:t>
            </a:r>
            <a:r>
              <a:rPr lang="uk-UA" dirty="0"/>
              <a:t> (</a:t>
            </a:r>
            <a:r>
              <a:rPr lang="uk-UA" dirty="0" err="1"/>
              <a:t>intent</a:t>
            </a:r>
            <a:r>
              <a:rPr lang="uk-UA" dirty="0"/>
              <a:t> </a:t>
            </a:r>
            <a:r>
              <a:rPr lang="uk-UA" dirty="0" err="1"/>
              <a:t>exclusive</a:t>
            </a:r>
            <a:r>
              <a:rPr lang="uk-UA" dirty="0"/>
              <a:t>, IX);</a:t>
            </a:r>
          </a:p>
          <a:p>
            <a:r>
              <a:rPr lang="uk-UA" dirty="0" err="1" smtClean="0"/>
              <a:t>разделяемая</a:t>
            </a:r>
            <a:r>
              <a:rPr lang="uk-UA" dirty="0" smtClean="0"/>
              <a:t> </a:t>
            </a:r>
            <a:r>
              <a:rPr lang="uk-UA" dirty="0"/>
              <a:t>с </a:t>
            </a:r>
            <a:r>
              <a:rPr lang="uk-UA" dirty="0" err="1"/>
              <a:t>монопольным</a:t>
            </a:r>
            <a:r>
              <a:rPr lang="uk-UA" dirty="0"/>
              <a:t> </a:t>
            </a:r>
            <a:r>
              <a:rPr lang="uk-UA" dirty="0" err="1"/>
              <a:t>намерением</a:t>
            </a:r>
            <a:r>
              <a:rPr lang="uk-UA" dirty="0"/>
              <a:t> (</a:t>
            </a:r>
            <a:r>
              <a:rPr lang="uk-UA" dirty="0" err="1"/>
              <a:t>shared</a:t>
            </a:r>
            <a:r>
              <a:rPr lang="uk-UA" dirty="0"/>
              <a:t> </a:t>
            </a:r>
            <a:r>
              <a:rPr lang="uk-UA" dirty="0" err="1"/>
              <a:t>with</a:t>
            </a:r>
            <a:r>
              <a:rPr lang="uk-UA" dirty="0"/>
              <a:t> </a:t>
            </a:r>
            <a:r>
              <a:rPr lang="uk-UA" dirty="0" err="1"/>
              <a:t>intent</a:t>
            </a:r>
            <a:r>
              <a:rPr lang="uk-UA" dirty="0"/>
              <a:t> </a:t>
            </a:r>
            <a:r>
              <a:rPr lang="uk-UA" dirty="0" err="1"/>
              <a:t>exclusive</a:t>
            </a:r>
            <a:r>
              <a:rPr lang="uk-UA" dirty="0"/>
              <a:t>, SIX).</a:t>
            </a:r>
          </a:p>
          <a:p>
            <a:endParaRPr lang="uk-UA" dirty="0"/>
          </a:p>
        </p:txBody>
      </p:sp>
      <p:pic>
        <p:nvPicPr>
          <p:cNvPr id="4" name="Рисунок 3"/>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717032"/>
            <a:ext cx="7416824" cy="3312368"/>
          </a:xfrm>
          <a:prstGeom prst="rect">
            <a:avLst/>
          </a:prstGeom>
          <a:noFill/>
          <a:ln>
            <a:noFill/>
          </a:ln>
        </p:spPr>
      </p:pic>
    </p:spTree>
    <p:extLst>
      <p:ext uri="{BB962C8B-B14F-4D97-AF65-F5344CB8AC3E}">
        <p14:creationId xmlns:p14="http://schemas.microsoft.com/office/powerpoint/2010/main" val="299685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Deadlock</a:t>
            </a:r>
            <a:endParaRPr lang="uk-UA" dirty="0"/>
          </a:p>
        </p:txBody>
      </p:sp>
      <p:sp>
        <p:nvSpPr>
          <p:cNvPr id="3" name="Объект 2"/>
          <p:cNvSpPr>
            <a:spLocks noGrp="1"/>
          </p:cNvSpPr>
          <p:nvPr>
            <p:ph idx="1"/>
          </p:nvPr>
        </p:nvSpPr>
        <p:spPr/>
        <p:txBody>
          <a:bodyPr/>
          <a:lstStyle/>
          <a:p>
            <a:r>
              <a:rPr lang="en-US" dirty="0" smtClean="0"/>
              <a:t>SET DEADLOCK_PRIORITY (-10 … +10)</a:t>
            </a:r>
          </a:p>
          <a:p>
            <a:r>
              <a:rPr lang="en-US" dirty="0"/>
              <a:t>Rollback </a:t>
            </a:r>
            <a:r>
              <a:rPr lang="en-US" dirty="0" smtClean="0"/>
              <a:t>cost</a:t>
            </a:r>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540149"/>
            <a:ext cx="15716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227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err="1"/>
              <a:t>Проблемы</a:t>
            </a:r>
            <a:r>
              <a:rPr lang="uk-UA" dirty="0"/>
              <a:t> </a:t>
            </a:r>
            <a:r>
              <a:rPr lang="uk-UA" dirty="0" err="1"/>
              <a:t>одновременного</a:t>
            </a:r>
            <a:r>
              <a:rPr lang="uk-UA" dirty="0"/>
              <a:t> </a:t>
            </a:r>
            <a:r>
              <a:rPr lang="uk-UA" dirty="0" smtClean="0"/>
              <a:t>конкурентного </a:t>
            </a:r>
            <a:r>
              <a:rPr lang="uk-UA" dirty="0" err="1" smtClean="0"/>
              <a:t>доступа</a:t>
            </a:r>
            <a:endParaRPr lang="uk-UA" dirty="0"/>
          </a:p>
        </p:txBody>
      </p:sp>
      <p:sp>
        <p:nvSpPr>
          <p:cNvPr id="3" name="Объект 2"/>
          <p:cNvSpPr>
            <a:spLocks noGrp="1"/>
          </p:cNvSpPr>
          <p:nvPr>
            <p:ph idx="1"/>
          </p:nvPr>
        </p:nvSpPr>
        <p:spPr/>
        <p:txBody>
          <a:bodyPr/>
          <a:lstStyle/>
          <a:p>
            <a:r>
              <a:rPr lang="en-US" i="1" dirty="0"/>
              <a:t>lost update </a:t>
            </a:r>
            <a:r>
              <a:rPr lang="en-US" i="1" dirty="0" smtClean="0"/>
              <a:t>(</a:t>
            </a:r>
            <a:r>
              <a:rPr lang="uk-UA" dirty="0" err="1" smtClean="0"/>
              <a:t>потеря</a:t>
            </a:r>
            <a:r>
              <a:rPr lang="uk-UA" dirty="0" smtClean="0"/>
              <a:t> обновлений</a:t>
            </a:r>
            <a:r>
              <a:rPr lang="en-US" dirty="0" smtClean="0"/>
              <a:t>)</a:t>
            </a:r>
            <a:endParaRPr lang="uk-UA" dirty="0"/>
          </a:p>
          <a:p>
            <a:r>
              <a:rPr lang="en-US" i="1" dirty="0"/>
              <a:t>dirty read </a:t>
            </a:r>
            <a:r>
              <a:rPr lang="en-US" i="1" dirty="0" smtClean="0"/>
              <a:t>(</a:t>
            </a:r>
            <a:r>
              <a:rPr lang="uk-UA" dirty="0" err="1" smtClean="0"/>
              <a:t>грязное</a:t>
            </a:r>
            <a:r>
              <a:rPr lang="uk-UA" dirty="0" smtClean="0"/>
              <a:t> </a:t>
            </a:r>
            <a:r>
              <a:rPr lang="uk-UA" dirty="0" err="1" smtClean="0"/>
              <a:t>чтение</a:t>
            </a:r>
            <a:r>
              <a:rPr lang="en-US" dirty="0" smtClean="0"/>
              <a:t>)</a:t>
            </a:r>
            <a:endParaRPr lang="uk-UA" dirty="0"/>
          </a:p>
          <a:p>
            <a:r>
              <a:rPr lang="en-US" i="1" dirty="0"/>
              <a:t>non-repeatable read </a:t>
            </a:r>
            <a:r>
              <a:rPr lang="en-US" i="1" dirty="0" smtClean="0"/>
              <a:t>(</a:t>
            </a:r>
            <a:r>
              <a:rPr lang="uk-UA" dirty="0" err="1" smtClean="0"/>
              <a:t>неповторяемое</a:t>
            </a:r>
            <a:r>
              <a:rPr lang="uk-UA" dirty="0" smtClean="0"/>
              <a:t> </a:t>
            </a:r>
            <a:r>
              <a:rPr lang="uk-UA" dirty="0" err="1" smtClean="0"/>
              <a:t>чтение</a:t>
            </a:r>
            <a:r>
              <a:rPr lang="en-US" dirty="0" smtClean="0"/>
              <a:t>)</a:t>
            </a:r>
            <a:endParaRPr lang="uk-UA" dirty="0"/>
          </a:p>
          <a:p>
            <a:r>
              <a:rPr lang="en-US" i="1" dirty="0"/>
              <a:t>phantom reads </a:t>
            </a:r>
            <a:r>
              <a:rPr lang="en-US" i="1" dirty="0" smtClean="0"/>
              <a:t>(</a:t>
            </a:r>
            <a:r>
              <a:rPr lang="uk-UA" dirty="0" err="1" smtClean="0"/>
              <a:t>фантомы</a:t>
            </a:r>
            <a:r>
              <a:rPr lang="en-US" dirty="0" smtClean="0"/>
              <a:t>)</a:t>
            </a:r>
            <a:endParaRPr lang="uk-UA" dirty="0"/>
          </a:p>
        </p:txBody>
      </p:sp>
    </p:spTree>
    <p:extLst>
      <p:ext uri="{BB962C8B-B14F-4D97-AF65-F5344CB8AC3E}">
        <p14:creationId xmlns:p14="http://schemas.microsoft.com/office/powerpoint/2010/main" val="1127356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t>
            </a:r>
            <a:r>
              <a:rPr lang="en-US" i="1" dirty="0"/>
              <a:t>lost update</a:t>
            </a:r>
            <a:endParaRPr lang="uk-UA" dirty="0"/>
          </a:p>
        </p:txBody>
      </p:sp>
      <p:sp>
        <p:nvSpPr>
          <p:cNvPr id="3" name="Объект 2"/>
          <p:cNvSpPr>
            <a:spLocks noGrp="1"/>
          </p:cNvSpPr>
          <p:nvPr>
            <p:ph idx="1"/>
          </p:nvPr>
        </p:nvSpPr>
        <p:spPr/>
        <p:txBody>
          <a:bodyPr/>
          <a:lstStyle/>
          <a:p>
            <a:r>
              <a:rPr lang="ru-RU" dirty="0"/>
              <a:t>при одновременном изменении одного блока данных разными транзакциями одно из </a:t>
            </a:r>
            <a:r>
              <a:rPr lang="ru-RU" dirty="0" smtClean="0"/>
              <a:t>изменений </a:t>
            </a:r>
            <a:r>
              <a:rPr lang="ru-RU" dirty="0"/>
              <a:t>теряется</a:t>
            </a:r>
            <a:r>
              <a:rPr lang="ru-RU" dirty="0" smtClean="0"/>
              <a:t>;</a:t>
            </a:r>
            <a:endParaRPr lang="en-US" dirty="0" smtClean="0"/>
          </a:p>
          <a:p>
            <a:endParaRPr lang="en-US" dirty="0"/>
          </a:p>
          <a:p>
            <a:endParaRPr lang="en-US" dirty="0" smtClean="0"/>
          </a:p>
          <a:p>
            <a:endParaRPr lang="en-US" dirty="0"/>
          </a:p>
          <a:p>
            <a:pPr marL="0" indent="0">
              <a:buNone/>
            </a:pPr>
            <a:r>
              <a:rPr lang="en-US" b="1" dirty="0" smtClean="0">
                <a:solidFill>
                  <a:srgbClr val="FF0000"/>
                </a:solidFill>
              </a:rPr>
              <a:t>	+20 / +25 / 45?</a:t>
            </a:r>
            <a:endParaRPr lang="uk-UA" b="1" dirty="0">
              <a:solidFill>
                <a:srgbClr val="FF0000"/>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806046798"/>
              </p:ext>
            </p:extLst>
          </p:nvPr>
        </p:nvGraphicFramePr>
        <p:xfrm>
          <a:off x="457200" y="3550761"/>
          <a:ext cx="8229600" cy="624840"/>
        </p:xfrm>
        <a:graphic>
          <a:graphicData uri="http://schemas.openxmlformats.org/drawingml/2006/table">
            <a:tbl>
              <a:tblPr/>
              <a:tblGrid>
                <a:gridCol w="4114800"/>
                <a:gridCol w="4114800"/>
              </a:tblGrid>
              <a:tr h="0">
                <a:tc>
                  <a:txBody>
                    <a:bodyPr/>
                    <a:lstStyle/>
                    <a:p>
                      <a:r>
                        <a:rPr lang="en-US" b="1" i="1" dirty="0" smtClean="0">
                          <a:effectLst/>
                        </a:rPr>
                        <a:t>Transaction</a:t>
                      </a:r>
                      <a:r>
                        <a:rPr lang="en-US" b="1" i="1" baseline="0" dirty="0" smtClean="0">
                          <a:effectLst/>
                        </a:rPr>
                        <a:t> </a:t>
                      </a:r>
                      <a:r>
                        <a:rPr lang="uk-UA" b="1" i="1" dirty="0" smtClean="0">
                          <a:effectLst/>
                        </a:rPr>
                        <a:t>1</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i="1" dirty="0" smtClean="0">
                          <a:effectLst/>
                        </a:rPr>
                        <a:t>Transaction</a:t>
                      </a:r>
                      <a:r>
                        <a:rPr lang="en-US" b="1" i="1" baseline="0" dirty="0" smtClean="0">
                          <a:effectLst/>
                        </a:rPr>
                        <a:t>  </a:t>
                      </a:r>
                      <a:r>
                        <a:rPr lang="uk-UA" b="1" i="1" dirty="0" smtClean="0">
                          <a:effectLst/>
                        </a:rPr>
                        <a:t>2</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UPDATE tbl1 SET f2=f2+20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UPDATE tbl1 SET f2=f2+25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57200" y="3551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800" b="0" i="0" u="none" strike="noStrike" cap="none" normalizeH="0" baseline="0" smtClean="0">
                <a:ln>
                  <a:noFill/>
                </a:ln>
                <a:solidFill>
                  <a:schemeClr val="tx1"/>
                </a:solidFill>
                <a:effectLst/>
                <a:latin typeface="Arial" pitchFamily="34" charset="0"/>
                <a:cs typeface="Arial" pitchFamily="34" charset="0"/>
              </a:rPr>
              <a:t/>
            </a:r>
            <a:br>
              <a:rPr kumimoji="0" lang="uk-UA" sz="1800" b="0" i="0" u="none" strike="noStrike" cap="none" normalizeH="0" baseline="0" smtClean="0">
                <a:ln>
                  <a:noFill/>
                </a:ln>
                <a:solidFill>
                  <a:schemeClr val="tx1"/>
                </a:solidFill>
                <a:effectLst/>
                <a:latin typeface="Arial" pitchFamily="34" charset="0"/>
                <a:cs typeface="Arial" pitchFamily="34" charset="0"/>
              </a:rPr>
            </a:b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930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t>dirty read</a:t>
            </a:r>
            <a:endParaRPr lang="uk-UA" dirty="0"/>
          </a:p>
        </p:txBody>
      </p:sp>
      <p:sp>
        <p:nvSpPr>
          <p:cNvPr id="3" name="Объект 2"/>
          <p:cNvSpPr>
            <a:spLocks noGrp="1"/>
          </p:cNvSpPr>
          <p:nvPr>
            <p:ph idx="1"/>
          </p:nvPr>
        </p:nvSpPr>
        <p:spPr/>
        <p:txBody>
          <a:bodyPr/>
          <a:lstStyle/>
          <a:p>
            <a:r>
              <a:rPr lang="ru-RU" dirty="0"/>
              <a:t>чтение данных, добавленных или изменённых транзакцией, которая </a:t>
            </a:r>
            <a:r>
              <a:rPr lang="ru-RU" dirty="0" smtClean="0"/>
              <a:t>впоследствии </a:t>
            </a:r>
            <a:r>
              <a:rPr lang="ru-RU" dirty="0"/>
              <a:t>не подтвердится (откатится</a:t>
            </a:r>
            <a:r>
              <a:rPr lang="ru-RU" dirty="0" smtClean="0"/>
              <a:t>);</a:t>
            </a:r>
            <a:endParaRPr lang="en-US" dirty="0" smtClean="0"/>
          </a:p>
          <a:p>
            <a:endParaRPr lang="en-US" dirty="0"/>
          </a:p>
          <a:p>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424796626"/>
              </p:ext>
            </p:extLst>
          </p:nvPr>
        </p:nvGraphicFramePr>
        <p:xfrm>
          <a:off x="470872" y="3645024"/>
          <a:ext cx="8229600" cy="1303020"/>
        </p:xfrm>
        <a:graphic>
          <a:graphicData uri="http://schemas.openxmlformats.org/drawingml/2006/table">
            <a:tbl>
              <a:tblPr/>
              <a:tblGrid>
                <a:gridCol w="4114800"/>
                <a:gridCol w="4114800"/>
              </a:tblGrid>
              <a:tr h="0">
                <a:tc>
                  <a:txBody>
                    <a:bodyPr/>
                    <a:lstStyle/>
                    <a:p>
                      <a:r>
                        <a:rPr lang="en-US" b="1" i="1" dirty="0" smtClean="0">
                          <a:effectLst/>
                        </a:rPr>
                        <a:t>Transaction </a:t>
                      </a:r>
                      <a:r>
                        <a:rPr lang="uk-UA" b="1" i="1" dirty="0" smtClean="0">
                          <a:effectLst/>
                        </a:rPr>
                        <a:t>1</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i="1" dirty="0" smtClean="0">
                          <a:effectLst/>
                        </a:rPr>
                        <a:t>Transaction </a:t>
                      </a:r>
                      <a:r>
                        <a:rPr lang="uk-UA" b="1" i="1" dirty="0" smtClean="0">
                          <a:effectLst/>
                        </a:rPr>
                        <a:t>2</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UPDATE tbl1 SET f2=f2+1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uk-UA"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SELECT f2 FROM tbl1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ROLLBACK WORK;</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dirty="0"/>
                    </a:p>
                  </a:txBody>
                  <a:tcPr>
                    <a:lnL w="9525" cap="flat" cmpd="sng" algn="ctr">
                      <a:solidFill>
                        <a:srgbClr val="AAAAAA"/>
                      </a:solidFill>
                      <a:prstDash val="solid"/>
                      <a:round/>
                      <a:headEnd type="none" w="med" len="med"/>
                      <a:tailEnd type="none" w="med" len="med"/>
                    </a:lnL>
                    <a:lnT w="9525" cap="flat" cmpd="sng" algn="ctr">
                      <a:solidFill>
                        <a:srgbClr val="AAAAAA"/>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45720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800" b="0" i="0" u="none" strike="noStrike" cap="none" normalizeH="0" baseline="0" smtClean="0">
                <a:ln>
                  <a:noFill/>
                </a:ln>
                <a:solidFill>
                  <a:schemeClr val="tx1"/>
                </a:solidFill>
                <a:effectLst/>
                <a:latin typeface="Arial" pitchFamily="34" charset="0"/>
                <a:cs typeface="Arial" pitchFamily="34" charset="0"/>
              </a:rPr>
              <a:t/>
            </a:r>
            <a:br>
              <a:rPr kumimoji="0" lang="uk-UA" sz="1800" b="0" i="0" u="none" strike="noStrike" cap="none" normalizeH="0" baseline="0" smtClean="0">
                <a:ln>
                  <a:noFill/>
                </a:ln>
                <a:solidFill>
                  <a:schemeClr val="tx1"/>
                </a:solidFill>
                <a:effectLst/>
                <a:latin typeface="Arial" pitchFamily="34" charset="0"/>
                <a:cs typeface="Arial" pitchFamily="34" charset="0"/>
              </a:rPr>
            </a:b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24664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t>non-repeatable read</a:t>
            </a:r>
            <a:endParaRPr lang="uk-UA" dirty="0"/>
          </a:p>
        </p:txBody>
      </p:sp>
      <p:sp>
        <p:nvSpPr>
          <p:cNvPr id="3" name="Объект 2"/>
          <p:cNvSpPr>
            <a:spLocks noGrp="1"/>
          </p:cNvSpPr>
          <p:nvPr>
            <p:ph idx="1"/>
          </p:nvPr>
        </p:nvSpPr>
        <p:spPr/>
        <p:txBody>
          <a:bodyPr/>
          <a:lstStyle/>
          <a:p>
            <a:r>
              <a:rPr lang="ru-RU" dirty="0"/>
              <a:t>при повторном чтении в рамках одной транзакции ранее прочитанные данные оказываются изменёнными</a:t>
            </a:r>
            <a:r>
              <a:rPr lang="ru-RU" dirty="0" smtClean="0"/>
              <a:t>;</a:t>
            </a:r>
            <a:endParaRPr lang="en-US" dirty="0" smtClean="0"/>
          </a:p>
          <a:p>
            <a:endParaRPr lang="en-US" dirty="0"/>
          </a:p>
          <a:p>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819865296"/>
              </p:ext>
            </p:extLst>
          </p:nvPr>
        </p:nvGraphicFramePr>
        <p:xfrm>
          <a:off x="539552" y="3573016"/>
          <a:ext cx="8229600" cy="1562100"/>
        </p:xfrm>
        <a:graphic>
          <a:graphicData uri="http://schemas.openxmlformats.org/drawingml/2006/table">
            <a:tbl>
              <a:tblPr/>
              <a:tblGrid>
                <a:gridCol w="4114800"/>
                <a:gridCol w="4114800"/>
              </a:tblGrid>
              <a:tr h="0">
                <a:tc>
                  <a:txBody>
                    <a:bodyPr/>
                    <a:lstStyle/>
                    <a:p>
                      <a:r>
                        <a:rPr lang="en-US" b="1" i="1" dirty="0" smtClean="0">
                          <a:effectLst/>
                        </a:rPr>
                        <a:t>Transaction</a:t>
                      </a:r>
                      <a:r>
                        <a:rPr lang="en-US" b="1" i="1" baseline="0" dirty="0" smtClean="0">
                          <a:effectLst/>
                        </a:rPr>
                        <a:t> </a:t>
                      </a:r>
                      <a:r>
                        <a:rPr lang="uk-UA" b="1" i="1" dirty="0" smtClean="0">
                          <a:effectLst/>
                        </a:rPr>
                        <a:t>1</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i="1" dirty="0" smtClean="0">
                          <a:effectLst/>
                        </a:rPr>
                        <a:t>Transaction</a:t>
                      </a:r>
                      <a:r>
                        <a:rPr lang="en-US" b="1" i="1" baseline="0" dirty="0" smtClean="0">
                          <a:effectLst/>
                        </a:rPr>
                        <a:t> </a:t>
                      </a:r>
                      <a:r>
                        <a:rPr lang="uk-UA" b="1" i="1" dirty="0" smtClean="0">
                          <a:effectLst/>
                        </a:rPr>
                        <a:t>2</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SELECT f2 FROM tbl1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UPDATE tbl1 SET f2=f2+1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COMMIT;</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SELECT f2 FROM tbl1 WHERE f1=1;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353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Let’s continue with </a:t>
            </a:r>
            <a:r>
              <a:rPr lang="en-US" dirty="0" smtClean="0">
                <a:solidFill>
                  <a:srgbClr val="FF0000"/>
                </a:solidFill>
              </a:rPr>
              <a:t>indexes</a:t>
            </a:r>
            <a:r>
              <a:rPr lang="en-US" dirty="0" smtClean="0"/>
              <a:t>…</a:t>
            </a:r>
            <a:endParaRPr lang="uk-UA" dirty="0"/>
          </a:p>
        </p:txBody>
      </p:sp>
      <p:sp>
        <p:nvSpPr>
          <p:cNvPr id="3" name="Объект 2"/>
          <p:cNvSpPr>
            <a:spLocks noGrp="1"/>
          </p:cNvSpPr>
          <p:nvPr>
            <p:ph idx="1"/>
          </p:nvPr>
        </p:nvSpPr>
        <p:spPr/>
        <p:txBody>
          <a:bodyPr>
            <a:normAutofit fontScale="92500" lnSpcReduction="10000"/>
          </a:bodyPr>
          <a:lstStyle/>
          <a:p>
            <a:r>
              <a:rPr lang="en-US" dirty="0" err="1" smtClean="0"/>
              <a:t>Columnstore</a:t>
            </a:r>
            <a:r>
              <a:rPr lang="en-US" dirty="0" smtClean="0"/>
              <a:t> indexes</a:t>
            </a:r>
          </a:p>
          <a:p>
            <a:r>
              <a:rPr lang="en-US" dirty="0" smtClean="0"/>
              <a:t>System views</a:t>
            </a:r>
          </a:p>
          <a:p>
            <a:pPr lvl="1"/>
            <a:r>
              <a:rPr lang="en-US" dirty="0" smtClean="0"/>
              <a:t>Index usage statistics</a:t>
            </a:r>
          </a:p>
          <a:p>
            <a:pPr lvl="1"/>
            <a:r>
              <a:rPr lang="en-US" dirty="0" smtClean="0"/>
              <a:t>Index proposal</a:t>
            </a:r>
          </a:p>
          <a:p>
            <a:r>
              <a:rPr lang="en-US" dirty="0" smtClean="0"/>
              <a:t>Database analysis for indexes</a:t>
            </a:r>
          </a:p>
          <a:p>
            <a:r>
              <a:rPr lang="en-US" dirty="0" smtClean="0"/>
              <a:t>Update statistics</a:t>
            </a:r>
          </a:p>
          <a:p>
            <a:r>
              <a:rPr lang="en-US" dirty="0" smtClean="0"/>
              <a:t>Index rebuild\reorganize</a:t>
            </a:r>
          </a:p>
          <a:p>
            <a:r>
              <a:rPr lang="en-US" dirty="0" smtClean="0"/>
              <a:t>Database Engine Tuning Advisor</a:t>
            </a:r>
          </a:p>
          <a:p>
            <a:r>
              <a:rPr lang="en-US" dirty="0" smtClean="0"/>
              <a:t>Server performance (resource usage)</a:t>
            </a:r>
            <a:endParaRPr lang="uk-UA" dirty="0"/>
          </a:p>
        </p:txBody>
      </p:sp>
    </p:spTree>
    <p:extLst>
      <p:ext uri="{BB962C8B-B14F-4D97-AF65-F5344CB8AC3E}">
        <p14:creationId xmlns:p14="http://schemas.microsoft.com/office/powerpoint/2010/main" val="2032434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smtClean="0"/>
              <a:t>Phantom</a:t>
            </a:r>
            <a:endParaRPr lang="uk-UA" dirty="0"/>
          </a:p>
        </p:txBody>
      </p:sp>
      <p:sp>
        <p:nvSpPr>
          <p:cNvPr id="3" name="Объект 2"/>
          <p:cNvSpPr>
            <a:spLocks noGrp="1"/>
          </p:cNvSpPr>
          <p:nvPr>
            <p:ph idx="1"/>
          </p:nvPr>
        </p:nvSpPr>
        <p:spPr>
          <a:xfrm>
            <a:off x="467544" y="1124745"/>
            <a:ext cx="8229600" cy="2808312"/>
          </a:xfrm>
        </p:spPr>
        <p:txBody>
          <a:bodyPr>
            <a:normAutofit fontScale="62500" lnSpcReduction="20000"/>
          </a:bodyPr>
          <a:lstStyle/>
          <a:p>
            <a:r>
              <a:rPr lang="ru-RU" dirty="0"/>
              <a:t>Ситуация, когда при повторном чтении в рамках одной транзакции одна и та же выборка дает разные множества строк. </a:t>
            </a:r>
            <a:endParaRPr lang="en-US" dirty="0" smtClean="0"/>
          </a:p>
          <a:p>
            <a:r>
              <a:rPr lang="ru-RU" dirty="0" smtClean="0"/>
              <a:t>одна транзакция </a:t>
            </a:r>
            <a:r>
              <a:rPr lang="ru-RU" dirty="0"/>
              <a:t>в ходе своего выполнения несколько раз выбирает множество строк по одним и тем же критериям. Другая транзакция в интервалах между этими выборками добавляет или удаляет строки или изменяет столбцы некоторых строк, используемых в критериях выборки первой транзакции, и успешно заканчивается. В результате получится, что одни и те же выборки в первой транзакции дают разные множества строк.</a:t>
            </a:r>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2617395170"/>
              </p:ext>
            </p:extLst>
          </p:nvPr>
        </p:nvGraphicFramePr>
        <p:xfrm>
          <a:off x="611560" y="4005064"/>
          <a:ext cx="8229600" cy="1562100"/>
        </p:xfrm>
        <a:graphic>
          <a:graphicData uri="http://schemas.openxmlformats.org/drawingml/2006/table">
            <a:tbl>
              <a:tblPr/>
              <a:tblGrid>
                <a:gridCol w="4114800"/>
                <a:gridCol w="4114800"/>
              </a:tblGrid>
              <a:tr h="0">
                <a:tc>
                  <a:txBody>
                    <a:bodyPr/>
                    <a:lstStyle/>
                    <a:p>
                      <a:r>
                        <a:rPr lang="en-US" b="1" i="1" dirty="0" smtClean="0">
                          <a:effectLst/>
                        </a:rPr>
                        <a:t>Transaction </a:t>
                      </a:r>
                      <a:r>
                        <a:rPr lang="uk-UA" b="1" i="1" dirty="0" smtClean="0">
                          <a:effectLst/>
                        </a:rPr>
                        <a:t>1</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i="1" dirty="0" smtClean="0">
                          <a:effectLst/>
                        </a:rPr>
                        <a:t>Transaction </a:t>
                      </a:r>
                      <a:r>
                        <a:rPr lang="uk-UA" b="1" i="1" dirty="0" smtClean="0">
                          <a:effectLst/>
                        </a:rPr>
                        <a:t>2</a:t>
                      </a:r>
                      <a:endParaRPr lang="uk-UA" b="1" i="1" dirty="0">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SELECT SUM(f2) FROM tbl1;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INSERT INTO tbl1 (f1,f2) VALUES (15,20);</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effectLst/>
                        </a:rPr>
                        <a:t>COMMIT;</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uk-UA">
                        <a:effectLst/>
                      </a:endParaRP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SELECT SUM(f2) FROM tbl1;</a:t>
                      </a:r>
                    </a:p>
                  </a:txBody>
                  <a:tcPr marL="19050" marR="19050" marT="19050" marB="190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5915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Isolation levels</a:t>
            </a:r>
            <a:endParaRPr lang="uk-UA" dirty="0"/>
          </a:p>
        </p:txBody>
      </p:sp>
      <p:sp>
        <p:nvSpPr>
          <p:cNvPr id="3" name="Объект 2"/>
          <p:cNvSpPr>
            <a:spLocks noGrp="1"/>
          </p:cNvSpPr>
          <p:nvPr>
            <p:ph idx="1"/>
          </p:nvPr>
        </p:nvSpPr>
        <p:spPr/>
        <p:txBody>
          <a:bodyPr>
            <a:normAutofit fontScale="92500" lnSpcReduction="20000"/>
          </a:bodyPr>
          <a:lstStyle/>
          <a:p>
            <a:r>
              <a:rPr lang="uk-UA" dirty="0" smtClean="0"/>
              <a:t>READ UNCOMMITTED</a:t>
            </a:r>
            <a:endParaRPr lang="uk-UA" dirty="0"/>
          </a:p>
          <a:p>
            <a:r>
              <a:rPr lang="uk-UA" dirty="0" smtClean="0"/>
              <a:t>READ COMMITTED</a:t>
            </a:r>
            <a:endParaRPr lang="uk-UA" dirty="0"/>
          </a:p>
          <a:p>
            <a:r>
              <a:rPr lang="uk-UA" dirty="0" smtClean="0"/>
              <a:t>REPEATABLE READ</a:t>
            </a:r>
            <a:r>
              <a:rPr lang="uk-UA" dirty="0"/>
              <a:t>	</a:t>
            </a:r>
          </a:p>
          <a:p>
            <a:r>
              <a:rPr lang="uk-UA" dirty="0" smtClean="0">
                <a:solidFill>
                  <a:schemeClr val="accent6">
                    <a:lumMod val="50000"/>
                  </a:schemeClr>
                </a:solidFill>
              </a:rPr>
              <a:t>SNAPSHOT</a:t>
            </a:r>
            <a:r>
              <a:rPr lang="en-US" dirty="0" smtClean="0">
                <a:solidFill>
                  <a:schemeClr val="accent6">
                    <a:lumMod val="50000"/>
                  </a:schemeClr>
                </a:solidFill>
              </a:rPr>
              <a:t> </a:t>
            </a:r>
          </a:p>
          <a:p>
            <a:pPr lvl="1"/>
            <a:r>
              <a:rPr lang="en-US" dirty="0" smtClean="0">
                <a:solidFill>
                  <a:schemeClr val="accent6">
                    <a:lumMod val="50000"/>
                  </a:schemeClr>
                </a:solidFill>
              </a:rPr>
              <a:t>Is Read Committed Snapshot On</a:t>
            </a:r>
          </a:p>
          <a:p>
            <a:pPr lvl="1"/>
            <a:r>
              <a:rPr lang="en-US" dirty="0">
                <a:solidFill>
                  <a:schemeClr val="accent6">
                    <a:lumMod val="50000"/>
                  </a:schemeClr>
                </a:solidFill>
              </a:rPr>
              <a:t>ALLOW_SNAPSHOT_ISOLATION </a:t>
            </a:r>
            <a:endParaRPr lang="en-US" dirty="0" smtClean="0">
              <a:solidFill>
                <a:schemeClr val="accent6">
                  <a:lumMod val="50000"/>
                </a:schemeClr>
              </a:solidFill>
            </a:endParaRPr>
          </a:p>
          <a:p>
            <a:r>
              <a:rPr lang="uk-UA" dirty="0"/>
              <a:t>SERIALIZABLE</a:t>
            </a:r>
          </a:p>
          <a:p>
            <a:pPr lvl="1"/>
            <a:endParaRPr lang="en-US" dirty="0" smtClean="0">
              <a:solidFill>
                <a:schemeClr val="accent6">
                  <a:lumMod val="50000"/>
                </a:schemeClr>
              </a:solidFill>
            </a:endParaRPr>
          </a:p>
          <a:p>
            <a:endParaRPr lang="en-US" dirty="0"/>
          </a:p>
          <a:p>
            <a:pPr marL="0" indent="0">
              <a:buNone/>
            </a:pPr>
            <a:r>
              <a:rPr lang="en-US" dirty="0"/>
              <a:t>SET TRANSACTION ISOLATION </a:t>
            </a:r>
            <a:r>
              <a:rPr lang="en-US" dirty="0" smtClean="0"/>
              <a:t>LEVEL </a:t>
            </a:r>
            <a:r>
              <a:rPr lang="en-US" dirty="0" smtClean="0">
                <a:solidFill>
                  <a:srgbClr val="FF0000"/>
                </a:solidFill>
              </a:rPr>
              <a:t>X</a:t>
            </a:r>
            <a:endParaRPr lang="uk-UA" dirty="0"/>
          </a:p>
        </p:txBody>
      </p:sp>
    </p:spTree>
    <p:extLst>
      <p:ext uri="{BB962C8B-B14F-4D97-AF65-F5344CB8AC3E}">
        <p14:creationId xmlns:p14="http://schemas.microsoft.com/office/powerpoint/2010/main" val="1510951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Concurrency </a:t>
            </a:r>
            <a:r>
              <a:rPr lang="en-US" dirty="0"/>
              <a:t>side effects</a:t>
            </a:r>
            <a:endParaRPr lang="uk-UA" dirty="0"/>
          </a:p>
        </p:txBody>
      </p:sp>
      <p:sp>
        <p:nvSpPr>
          <p:cNvPr id="3" name="Объект 2"/>
          <p:cNvSpPr>
            <a:spLocks noGrp="1"/>
          </p:cNvSpPr>
          <p:nvPr>
            <p:ph idx="1"/>
          </p:nvPr>
        </p:nvSpPr>
        <p:spPr/>
        <p:txBody>
          <a:bodyPr/>
          <a:lstStyle/>
          <a:p>
            <a:endParaRPr lang="en-US" dirty="0" smtClean="0"/>
          </a:p>
          <a:p>
            <a:endParaRPr lang="uk-UA" dirty="0"/>
          </a:p>
        </p:txBody>
      </p:sp>
      <p:graphicFrame>
        <p:nvGraphicFramePr>
          <p:cNvPr id="6" name="Таблица 5"/>
          <p:cNvGraphicFramePr>
            <a:graphicFrameLocks noGrp="1"/>
          </p:cNvGraphicFramePr>
          <p:nvPr>
            <p:extLst>
              <p:ext uri="{D42A27DB-BD31-4B8C-83A1-F6EECF244321}">
                <p14:modId xmlns:p14="http://schemas.microsoft.com/office/powerpoint/2010/main" val="1181962382"/>
              </p:ext>
            </p:extLst>
          </p:nvPr>
        </p:nvGraphicFramePr>
        <p:xfrm>
          <a:off x="457200" y="2331561"/>
          <a:ext cx="8229600" cy="3337560"/>
        </p:xfrm>
        <a:graphic>
          <a:graphicData uri="http://schemas.openxmlformats.org/drawingml/2006/table">
            <a:tbl>
              <a:tblPr/>
              <a:tblGrid>
                <a:gridCol w="2026568"/>
                <a:gridCol w="1265272"/>
                <a:gridCol w="1645920"/>
                <a:gridCol w="1645920"/>
                <a:gridCol w="1645920"/>
              </a:tblGrid>
              <a:tr h="0">
                <a:tc>
                  <a:txBody>
                    <a:bodyPr/>
                    <a:lstStyle/>
                    <a:p>
                      <a:pPr algn="l"/>
                      <a:r>
                        <a:rPr lang="en-US" b="1" dirty="0">
                          <a:solidFill>
                            <a:srgbClr val="636363"/>
                          </a:solidFill>
                          <a:effectLst/>
                        </a:rPr>
                        <a:t>Isolation Level</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b="1" dirty="0" smtClean="0">
                          <a:solidFill>
                            <a:srgbClr val="636363"/>
                          </a:solidFill>
                          <a:effectLst/>
                        </a:rPr>
                        <a:t>Lost Update</a:t>
                      </a:r>
                      <a:endParaRPr lang="en-US" b="1" dirty="0">
                        <a:solidFill>
                          <a:srgbClr val="636363"/>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b="1" dirty="0">
                          <a:solidFill>
                            <a:srgbClr val="636363"/>
                          </a:solidFill>
                          <a:effectLst/>
                        </a:rPr>
                        <a:t>Dirty Read</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b="1" dirty="0">
                          <a:solidFill>
                            <a:srgbClr val="636363"/>
                          </a:solidFill>
                          <a:effectLst/>
                        </a:rPr>
                        <a:t>Non Repeatable Read</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b="1" dirty="0">
                          <a:solidFill>
                            <a:srgbClr val="636363"/>
                          </a:solidFill>
                          <a:effectLst/>
                        </a:rPr>
                        <a:t>Phantom</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0">
                <a:tc>
                  <a:txBody>
                    <a:bodyPr/>
                    <a:lstStyle/>
                    <a:p>
                      <a:pPr fontAlgn="t"/>
                      <a:r>
                        <a:rPr lang="en-US" dirty="0">
                          <a:solidFill>
                            <a:srgbClr val="2A2A2A"/>
                          </a:solidFill>
                          <a:effectLst/>
                        </a:rPr>
                        <a:t>Read uncommitted</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No</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fontAlgn="t"/>
                      <a:r>
                        <a:rPr lang="en-US" dirty="0">
                          <a:solidFill>
                            <a:srgbClr val="2A2A2A"/>
                          </a:solidFill>
                          <a:effectLst/>
                        </a:rPr>
                        <a:t>Read committed</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No</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fontAlgn="t"/>
                      <a:r>
                        <a:rPr lang="en-US" dirty="0">
                          <a:solidFill>
                            <a:srgbClr val="2A2A2A"/>
                          </a:solidFill>
                          <a:effectLst/>
                        </a:rPr>
                        <a:t>Repeatable read</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No</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Yes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fontAlgn="t"/>
                      <a:r>
                        <a:rPr lang="en-US" dirty="0">
                          <a:solidFill>
                            <a:srgbClr val="2A2A2A"/>
                          </a:solidFill>
                          <a:effectLst/>
                        </a:rPr>
                        <a:t>Snapshot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No</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fontAlgn="t"/>
                      <a:r>
                        <a:rPr lang="en-US">
                          <a:solidFill>
                            <a:srgbClr val="2A2A2A"/>
                          </a:solidFill>
                          <a:effectLst/>
                        </a:rPr>
                        <a:t>Serializable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No</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No</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951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SQL code formatting ;)</a:t>
            </a:r>
            <a:endParaRPr lang="uk-UA" dirty="0"/>
          </a:p>
        </p:txBody>
      </p:sp>
      <p:sp>
        <p:nvSpPr>
          <p:cNvPr id="3" name="Объект 2"/>
          <p:cNvSpPr>
            <a:spLocks noGrp="1"/>
          </p:cNvSpPr>
          <p:nvPr>
            <p:ph idx="1"/>
          </p:nvPr>
        </p:nvSpPr>
        <p:spPr>
          <a:xfrm>
            <a:off x="539552" y="1052736"/>
            <a:ext cx="8229600" cy="5400600"/>
          </a:xfrm>
        </p:spPr>
        <p:txBody>
          <a:bodyPr>
            <a:noAutofit/>
          </a:bodyPr>
          <a:lstStyle/>
          <a:p>
            <a:r>
              <a:rPr lang="en-US" sz="1400" dirty="0" smtClean="0">
                <a:solidFill>
                  <a:srgbClr val="FF0000"/>
                </a:solidFill>
              </a:rPr>
              <a:t>SQL </a:t>
            </a:r>
            <a:r>
              <a:rPr lang="en-US" sz="1400" dirty="0">
                <a:solidFill>
                  <a:srgbClr val="FF0000"/>
                </a:solidFill>
              </a:rPr>
              <a:t>keywords </a:t>
            </a:r>
            <a:r>
              <a:rPr lang="en-US" sz="1400" dirty="0" smtClean="0"/>
              <a:t>(SELECT, FROM</a:t>
            </a:r>
            <a:r>
              <a:rPr lang="en-US" sz="1400" dirty="0"/>
              <a:t>, built-in function </a:t>
            </a:r>
            <a:r>
              <a:rPr lang="en-US" sz="1400" dirty="0" smtClean="0"/>
              <a:t>names) in </a:t>
            </a:r>
            <a:r>
              <a:rPr lang="en-US" sz="1400" dirty="0"/>
              <a:t>the </a:t>
            </a:r>
            <a:r>
              <a:rPr lang="en-US" sz="1400" dirty="0">
                <a:solidFill>
                  <a:srgbClr val="FF0000"/>
                </a:solidFill>
              </a:rPr>
              <a:t>uppercase</a:t>
            </a:r>
            <a:r>
              <a:rPr lang="en-US" sz="1400" dirty="0"/>
              <a:t>:</a:t>
            </a:r>
            <a:endParaRPr lang="en-US" sz="1400" dirty="0" smtClean="0"/>
          </a:p>
          <a:p>
            <a:r>
              <a:rPr lang="en-US" sz="1400" dirty="0" smtClean="0"/>
              <a:t>Use comments on column calculation, filters, logic at the top….</a:t>
            </a:r>
          </a:p>
          <a:p>
            <a:r>
              <a:rPr lang="en-US" sz="1400" dirty="0" smtClean="0"/>
              <a:t>Use single quotation for characters, strings, binary and Unicode</a:t>
            </a:r>
          </a:p>
          <a:p>
            <a:pPr marL="0" indent="0">
              <a:buNone/>
            </a:pPr>
            <a:endParaRPr lang="en-US" sz="1400" dirty="0" smtClean="0"/>
          </a:p>
          <a:p>
            <a:pPr marL="0" indent="0">
              <a:buNone/>
            </a:pPr>
            <a:r>
              <a:rPr lang="en-US" sz="1400" dirty="0" smtClean="0"/>
              <a:t>Naming convention</a:t>
            </a:r>
          </a:p>
          <a:p>
            <a:r>
              <a:rPr lang="en-US" sz="1400" dirty="0" smtClean="0"/>
              <a:t>Set a </a:t>
            </a:r>
            <a:r>
              <a:rPr lang="en-US" sz="1400" dirty="0" smtClean="0">
                <a:solidFill>
                  <a:srgbClr val="FF0000"/>
                </a:solidFill>
              </a:rPr>
              <a:t>single rule for naming aliases </a:t>
            </a:r>
            <a:r>
              <a:rPr lang="en-US" sz="1400" dirty="0" smtClean="0"/>
              <a:t>(e.g. abbreviation of tables)</a:t>
            </a:r>
          </a:p>
          <a:p>
            <a:r>
              <a:rPr lang="en-US" sz="1400" dirty="0" smtClean="0"/>
              <a:t>Use consistent and descriptive identifiers and names.</a:t>
            </a:r>
          </a:p>
          <a:p>
            <a:pPr marL="0" indent="0">
              <a:buNone/>
            </a:pPr>
            <a:endParaRPr lang="en-US" sz="1400" dirty="0" smtClean="0"/>
          </a:p>
          <a:p>
            <a:r>
              <a:rPr lang="en-US" sz="1400" dirty="0" smtClean="0"/>
              <a:t>Put each </a:t>
            </a:r>
            <a:r>
              <a:rPr lang="en-US" sz="1400" dirty="0" smtClean="0">
                <a:solidFill>
                  <a:srgbClr val="FF0000"/>
                </a:solidFill>
              </a:rPr>
              <a:t>major SQL statement </a:t>
            </a:r>
            <a:r>
              <a:rPr lang="en-US" sz="1400" dirty="0" smtClean="0"/>
              <a:t>on a new line</a:t>
            </a:r>
          </a:p>
          <a:p>
            <a:r>
              <a:rPr lang="en-US" sz="1400" dirty="0" smtClean="0"/>
              <a:t>Code Grouping </a:t>
            </a:r>
          </a:p>
          <a:p>
            <a:r>
              <a:rPr lang="en-US" sz="1400" dirty="0" smtClean="0"/>
              <a:t>Use indenting to align wrapped long lines</a:t>
            </a:r>
          </a:p>
          <a:p>
            <a:r>
              <a:rPr lang="en-US" sz="1400" dirty="0" smtClean="0"/>
              <a:t>Be consistent with indentation – use either </a:t>
            </a:r>
            <a:r>
              <a:rPr lang="en-US" sz="1400" dirty="0" smtClean="0">
                <a:solidFill>
                  <a:srgbClr val="FF0000"/>
                </a:solidFill>
              </a:rPr>
              <a:t>tab or space</a:t>
            </a:r>
          </a:p>
          <a:p>
            <a:r>
              <a:rPr lang="en-US" sz="1400" dirty="0" smtClean="0">
                <a:solidFill>
                  <a:srgbClr val="FF0000"/>
                </a:solidFill>
              </a:rPr>
              <a:t>open and </a:t>
            </a:r>
            <a:r>
              <a:rPr lang="en-US" sz="1400" dirty="0" err="1" smtClean="0">
                <a:solidFill>
                  <a:srgbClr val="FF0000"/>
                </a:solidFill>
              </a:rPr>
              <a:t>colse</a:t>
            </a:r>
            <a:r>
              <a:rPr lang="en-US" sz="1400" dirty="0" smtClean="0">
                <a:solidFill>
                  <a:srgbClr val="FF0000"/>
                </a:solidFill>
              </a:rPr>
              <a:t> </a:t>
            </a:r>
            <a:r>
              <a:rPr lang="en-US" sz="1400" dirty="0" err="1" smtClean="0">
                <a:solidFill>
                  <a:srgbClr val="FF0000"/>
                </a:solidFill>
              </a:rPr>
              <a:t>brackates</a:t>
            </a:r>
            <a:r>
              <a:rPr lang="en-US" sz="1400" dirty="0" smtClean="0">
                <a:solidFill>
                  <a:srgbClr val="FF0000"/>
                </a:solidFill>
              </a:rPr>
              <a:t> on the same level</a:t>
            </a:r>
          </a:p>
          <a:p>
            <a:r>
              <a:rPr lang="en-US" sz="1400" dirty="0" smtClean="0"/>
              <a:t>New line</a:t>
            </a:r>
          </a:p>
          <a:p>
            <a:pPr lvl="1"/>
            <a:r>
              <a:rPr lang="en-US" sz="1400" dirty="0" smtClean="0"/>
              <a:t>Each column</a:t>
            </a:r>
          </a:p>
          <a:p>
            <a:pPr lvl="1"/>
            <a:r>
              <a:rPr lang="en-US" sz="1400" dirty="0" err="1" smtClean="0"/>
              <a:t>statemant</a:t>
            </a:r>
            <a:endParaRPr lang="en-US" sz="1400" dirty="0" smtClean="0"/>
          </a:p>
          <a:p>
            <a:endParaRPr lang="en-US" sz="1400" dirty="0" smtClean="0">
              <a:solidFill>
                <a:srgbClr val="FF0000"/>
              </a:solidFill>
            </a:endParaRPr>
          </a:p>
          <a:p>
            <a:pPr marL="0" indent="0">
              <a:buNone/>
            </a:pPr>
            <a:r>
              <a:rPr lang="en-US" sz="1400" b="1" dirty="0" smtClean="0"/>
              <a:t>Avoid</a:t>
            </a:r>
          </a:p>
          <a:p>
            <a:r>
              <a:rPr lang="en-US" sz="1400" dirty="0" smtClean="0"/>
              <a:t>Long lines– wrap the lines longer than approximately 80 characters</a:t>
            </a:r>
          </a:p>
          <a:p>
            <a:r>
              <a:rPr lang="en-US" sz="1400" dirty="0" smtClean="0"/>
              <a:t>Deeply </a:t>
            </a:r>
            <a:r>
              <a:rPr lang="en-US" sz="1400" dirty="0"/>
              <a:t>nest </a:t>
            </a:r>
            <a:r>
              <a:rPr lang="en-US" sz="1400" dirty="0" smtClean="0"/>
              <a:t>statements</a:t>
            </a:r>
            <a:endParaRPr lang="en-US" sz="1400" dirty="0"/>
          </a:p>
          <a:p>
            <a:r>
              <a:rPr lang="en-US" sz="1400" dirty="0" smtClean="0"/>
              <a:t>Ambiguous names</a:t>
            </a:r>
            <a:endParaRPr lang="en-US" sz="1400" dirty="0"/>
          </a:p>
          <a:p>
            <a:r>
              <a:rPr lang="en-US" sz="1400" dirty="0"/>
              <a:t>Write a flow of execution which is difficult to </a:t>
            </a:r>
            <a:r>
              <a:rPr lang="en-US" sz="1400" dirty="0" smtClean="0"/>
              <a:t>follow</a:t>
            </a:r>
            <a:endParaRPr lang="uk-UA" sz="1400" dirty="0"/>
          </a:p>
        </p:txBody>
      </p:sp>
    </p:spTree>
    <p:extLst>
      <p:ext uri="{BB962C8B-B14F-4D97-AF65-F5344CB8AC3E}">
        <p14:creationId xmlns:p14="http://schemas.microsoft.com/office/powerpoint/2010/main" val="217629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Columnstore</a:t>
            </a:r>
            <a:r>
              <a:rPr lang="en-US" dirty="0" smtClean="0"/>
              <a:t> index</a:t>
            </a:r>
            <a:endParaRPr lang="uk-UA" dirty="0"/>
          </a:p>
        </p:txBody>
      </p:sp>
      <p:sp>
        <p:nvSpPr>
          <p:cNvPr id="3" name="Объект 2"/>
          <p:cNvSpPr>
            <a:spLocks noGrp="1"/>
          </p:cNvSpPr>
          <p:nvPr>
            <p:ph idx="1"/>
          </p:nvPr>
        </p:nvSpPr>
        <p:spPr/>
        <p:txBody>
          <a:bodyPr/>
          <a:lstStyle/>
          <a:p>
            <a:endParaRPr lang="uk-U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2896"/>
            <a:ext cx="682846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45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sys.dm_db_index_usage_stats</a:t>
            </a:r>
            <a:endParaRPr lang="uk-UA" dirty="0"/>
          </a:p>
        </p:txBody>
      </p:sp>
      <p:sp>
        <p:nvSpPr>
          <p:cNvPr id="3" name="Объект 2"/>
          <p:cNvSpPr>
            <a:spLocks noGrp="1"/>
          </p:cNvSpPr>
          <p:nvPr>
            <p:ph idx="1"/>
          </p:nvPr>
        </p:nvSpPr>
        <p:spPr/>
        <p:txBody>
          <a:bodyPr/>
          <a:lstStyle/>
          <a:p>
            <a:r>
              <a:rPr lang="en-US" dirty="0" smtClean="0"/>
              <a:t>Last used index</a:t>
            </a:r>
          </a:p>
          <a:p>
            <a:r>
              <a:rPr lang="en-US" dirty="0" smtClean="0"/>
              <a:t>Index usage </a:t>
            </a:r>
            <a:r>
              <a:rPr lang="en-US" dirty="0" err="1" smtClean="0"/>
              <a:t>vs</a:t>
            </a:r>
            <a:r>
              <a:rPr lang="en-US" dirty="0" smtClean="0"/>
              <a:t> Maintenance</a:t>
            </a:r>
          </a:p>
          <a:p>
            <a:r>
              <a:rPr lang="en-US" dirty="0" smtClean="0"/>
              <a:t>Small tables</a:t>
            </a:r>
            <a:endParaRPr lang="uk-UA" dirty="0"/>
          </a:p>
        </p:txBody>
      </p:sp>
    </p:spTree>
    <p:extLst>
      <p:ext uri="{BB962C8B-B14F-4D97-AF65-F5344CB8AC3E}">
        <p14:creationId xmlns:p14="http://schemas.microsoft.com/office/powerpoint/2010/main" val="11621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Missing indexes</a:t>
            </a:r>
            <a:endParaRPr lang="uk-UA" dirty="0"/>
          </a:p>
        </p:txBody>
      </p:sp>
      <p:sp>
        <p:nvSpPr>
          <p:cNvPr id="3" name="Объект 2"/>
          <p:cNvSpPr>
            <a:spLocks noGrp="1"/>
          </p:cNvSpPr>
          <p:nvPr>
            <p:ph idx="1"/>
          </p:nvPr>
        </p:nvSpPr>
        <p:spPr/>
        <p:txBody>
          <a:bodyPr>
            <a:normAutofit fontScale="92500" lnSpcReduction="20000"/>
          </a:bodyPr>
          <a:lstStyle/>
          <a:p>
            <a:pPr fontAlgn="base"/>
            <a:r>
              <a:rPr lang="en-US" i="1" dirty="0" err="1">
                <a:hlinkClick r:id="rId3"/>
              </a:rPr>
              <a:t>sys.dm_db_missing_index_details</a:t>
            </a:r>
            <a:r>
              <a:rPr lang="en-US" dirty="0"/>
              <a:t> </a:t>
            </a:r>
            <a:r>
              <a:rPr lang="en-US" dirty="0" smtClean="0"/>
              <a:t>—information </a:t>
            </a:r>
            <a:r>
              <a:rPr lang="en-US" dirty="0"/>
              <a:t>about missing </a:t>
            </a:r>
            <a:r>
              <a:rPr lang="en-US" dirty="0" smtClean="0"/>
              <a:t>indexes (table</a:t>
            </a:r>
            <a:r>
              <a:rPr lang="en-US" dirty="0"/>
              <a:t>, </a:t>
            </a:r>
            <a:r>
              <a:rPr lang="en-US" dirty="0" smtClean="0"/>
              <a:t>columns, include operations)</a:t>
            </a:r>
            <a:endParaRPr lang="en-US" dirty="0"/>
          </a:p>
          <a:p>
            <a:pPr fontAlgn="base"/>
            <a:r>
              <a:rPr lang="en-US" i="1" dirty="0" err="1">
                <a:hlinkClick r:id="rId4"/>
              </a:rPr>
              <a:t>sys.dm_db_missing_index_group_stats</a:t>
            </a:r>
            <a:r>
              <a:rPr lang="en-US" dirty="0"/>
              <a:t> </a:t>
            </a:r>
            <a:r>
              <a:rPr lang="en-US" dirty="0" smtClean="0"/>
              <a:t>—information </a:t>
            </a:r>
            <a:r>
              <a:rPr lang="en-US" dirty="0"/>
              <a:t>about groups of missing indexes, which SQL Server updates with each query execution (not based on query compilation or recompilation).</a:t>
            </a:r>
          </a:p>
          <a:p>
            <a:pPr fontAlgn="base"/>
            <a:r>
              <a:rPr lang="en-US" i="1" dirty="0" err="1">
                <a:hlinkClick r:id="rId5"/>
              </a:rPr>
              <a:t>sys.dm_db_missing_index_groups</a:t>
            </a:r>
            <a:r>
              <a:rPr lang="en-US" dirty="0"/>
              <a:t> </a:t>
            </a:r>
            <a:r>
              <a:rPr lang="en-US" dirty="0" smtClean="0"/>
              <a:t>—information </a:t>
            </a:r>
            <a:r>
              <a:rPr lang="en-US" dirty="0"/>
              <a:t>about missing indexes contained in a missing index group.</a:t>
            </a:r>
          </a:p>
        </p:txBody>
      </p:sp>
    </p:spTree>
    <p:extLst>
      <p:ext uri="{BB962C8B-B14F-4D97-AF65-F5344CB8AC3E}">
        <p14:creationId xmlns:p14="http://schemas.microsoft.com/office/powerpoint/2010/main" val="423262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Update statistics</a:t>
            </a:r>
            <a:endParaRPr lang="uk-UA" dirty="0"/>
          </a:p>
        </p:txBody>
      </p:sp>
      <p:sp>
        <p:nvSpPr>
          <p:cNvPr id="3" name="Объект 2"/>
          <p:cNvSpPr>
            <a:spLocks noGrp="1"/>
          </p:cNvSpPr>
          <p:nvPr>
            <p:ph idx="1"/>
          </p:nvPr>
        </p:nvSpPr>
        <p:spPr/>
        <p:txBody>
          <a:bodyPr/>
          <a:lstStyle/>
          <a:p>
            <a:endParaRPr lang="uk-UA" dirty="0"/>
          </a:p>
        </p:txBody>
      </p:sp>
    </p:spTree>
    <p:extLst>
      <p:ext uri="{BB962C8B-B14F-4D97-AF65-F5344CB8AC3E}">
        <p14:creationId xmlns:p14="http://schemas.microsoft.com/office/powerpoint/2010/main" val="1784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Index rebuild </a:t>
            </a:r>
            <a:r>
              <a:rPr lang="en-US" dirty="0" err="1" smtClean="0"/>
              <a:t>vs</a:t>
            </a:r>
            <a:r>
              <a:rPr lang="en-US" dirty="0" smtClean="0"/>
              <a:t> reorganize</a:t>
            </a:r>
            <a:endParaRPr lang="uk-UA" dirty="0"/>
          </a:p>
        </p:txBody>
      </p:sp>
      <p:sp>
        <p:nvSpPr>
          <p:cNvPr id="3" name="Объект 2"/>
          <p:cNvSpPr>
            <a:spLocks noGrp="1"/>
          </p:cNvSpPr>
          <p:nvPr>
            <p:ph idx="1"/>
          </p:nvPr>
        </p:nvSpPr>
        <p:spPr/>
        <p:txBody>
          <a:bodyPr/>
          <a:lstStyle/>
          <a:p>
            <a:r>
              <a:rPr lang="en-US" b="1" dirty="0"/>
              <a:t>Index Rebuild : </a:t>
            </a:r>
            <a:r>
              <a:rPr lang="en-US" dirty="0"/>
              <a:t>This process drops the existing Index and Recreates the index</a:t>
            </a:r>
            <a:r>
              <a:rPr lang="en-US" dirty="0" smtClean="0"/>
              <a:t>.</a:t>
            </a:r>
          </a:p>
          <a:p>
            <a:endParaRPr lang="en-US" dirty="0"/>
          </a:p>
          <a:p>
            <a:r>
              <a:rPr lang="en-US" b="1" dirty="0" smtClean="0"/>
              <a:t>Index </a:t>
            </a:r>
            <a:r>
              <a:rPr lang="en-US" b="1" dirty="0"/>
              <a:t>Reorganize : </a:t>
            </a:r>
            <a:r>
              <a:rPr lang="en-US" dirty="0"/>
              <a:t>This process physically reorganizes the leaf nodes of the index</a:t>
            </a:r>
            <a:r>
              <a:rPr lang="en-US" dirty="0" smtClean="0"/>
              <a:t>.</a:t>
            </a:r>
          </a:p>
          <a:p>
            <a:endParaRPr lang="uk-UA" dirty="0"/>
          </a:p>
        </p:txBody>
      </p:sp>
    </p:spTree>
    <p:extLst>
      <p:ext uri="{BB962C8B-B14F-4D97-AF65-F5344CB8AC3E}">
        <p14:creationId xmlns:p14="http://schemas.microsoft.com/office/powerpoint/2010/main" val="325980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Database Engine Tuning </a:t>
            </a:r>
            <a:r>
              <a:rPr lang="en-US" dirty="0" smtClean="0"/>
              <a:t>Advisor</a:t>
            </a:r>
            <a:endParaRPr lang="uk-UA" dirty="0"/>
          </a:p>
        </p:txBody>
      </p:sp>
      <p:sp>
        <p:nvSpPr>
          <p:cNvPr id="3" name="Объект 2"/>
          <p:cNvSpPr>
            <a:spLocks noGrp="1"/>
          </p:cNvSpPr>
          <p:nvPr>
            <p:ph idx="1"/>
          </p:nvPr>
        </p:nvSpPr>
        <p:spPr/>
        <p:txBody>
          <a:bodyPr/>
          <a:lstStyle/>
          <a:p>
            <a:endParaRPr lang="uk-UA"/>
          </a:p>
        </p:txBody>
      </p:sp>
    </p:spTree>
    <p:extLst>
      <p:ext uri="{BB962C8B-B14F-4D97-AF65-F5344CB8AC3E}">
        <p14:creationId xmlns:p14="http://schemas.microsoft.com/office/powerpoint/2010/main" val="29336543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2471</Words>
  <Application>Microsoft Office PowerPoint</Application>
  <PresentationFormat>On-screen Show (4:3)</PresentationFormat>
  <Paragraphs>709</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Тема Office</vt:lpstr>
      <vt:lpstr>PizzaCode SQL Tips and Tricks</vt:lpstr>
      <vt:lpstr>Plan</vt:lpstr>
      <vt:lpstr>Let’s continue with indexes…</vt:lpstr>
      <vt:lpstr>Columnstore index</vt:lpstr>
      <vt:lpstr>sys.dm_db_index_usage_stats</vt:lpstr>
      <vt:lpstr>Missing indexes</vt:lpstr>
      <vt:lpstr>Update statistics</vt:lpstr>
      <vt:lpstr>Index rebuild vs reorganize</vt:lpstr>
      <vt:lpstr>Database Engine Tuning Advisor</vt:lpstr>
      <vt:lpstr>Server resources and performance</vt:lpstr>
      <vt:lpstr>CPU</vt:lpstr>
      <vt:lpstr>Disk</vt:lpstr>
      <vt:lpstr>RAID0</vt:lpstr>
      <vt:lpstr>RAID 1</vt:lpstr>
      <vt:lpstr>RAID 5</vt:lpstr>
      <vt:lpstr>RAID 1+0</vt:lpstr>
      <vt:lpstr>Physical objects + RAID</vt:lpstr>
      <vt:lpstr>Session, Locks</vt:lpstr>
      <vt:lpstr>Transactions</vt:lpstr>
      <vt:lpstr>Transaction Log</vt:lpstr>
      <vt:lpstr>Lock</vt:lpstr>
      <vt:lpstr>Lock granularity</vt:lpstr>
      <vt:lpstr>Lock types (row &amp; page)</vt:lpstr>
      <vt:lpstr>Lock types (table)</vt:lpstr>
      <vt:lpstr>Deadlock</vt:lpstr>
      <vt:lpstr>Проблемы одновременного конкурентного доступа</vt:lpstr>
      <vt:lpstr> lost update</vt:lpstr>
      <vt:lpstr>dirty read</vt:lpstr>
      <vt:lpstr>non-repeatable read</vt:lpstr>
      <vt:lpstr>Phantom</vt:lpstr>
      <vt:lpstr>Isolation levels</vt:lpstr>
      <vt:lpstr>Concurrency side effects</vt:lpstr>
      <vt:lpstr>SQL code formatting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Omega</dc:creator>
  <cp:lastModifiedBy>Yuliya Savinkova</cp:lastModifiedBy>
  <cp:revision>168</cp:revision>
  <dcterms:created xsi:type="dcterms:W3CDTF">2016-10-17T08:23:33Z</dcterms:created>
  <dcterms:modified xsi:type="dcterms:W3CDTF">2016-11-03T16:32:20Z</dcterms:modified>
</cp:coreProperties>
</file>