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79" r:id="rId4"/>
    <p:sldId id="280" r:id="rId5"/>
    <p:sldId id="266" r:id="rId6"/>
    <p:sldId id="273" r:id="rId7"/>
    <p:sldId id="275" r:id="rId8"/>
    <p:sldId id="274" r:id="rId9"/>
    <p:sldId id="276" r:id="rId10"/>
    <p:sldId id="288" r:id="rId11"/>
    <p:sldId id="289" r:id="rId12"/>
    <p:sldId id="290" r:id="rId13"/>
    <p:sldId id="291" r:id="rId14"/>
    <p:sldId id="292" r:id="rId15"/>
    <p:sldId id="282" r:id="rId16"/>
    <p:sldId id="287" r:id="rId17"/>
    <p:sldId id="26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UV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#,##0_);[Red]\(#,##0\)</c:formatCode>
                <c:ptCount val="7"/>
                <c:pt idx="0">
                  <c:v>1491.483870967742</c:v>
                </c:pt>
                <c:pt idx="1">
                  <c:v>2253</c:v>
                </c:pt>
                <c:pt idx="2">
                  <c:v>2015.6774193548388</c:v>
                </c:pt>
                <c:pt idx="3">
                  <c:v>2155.5</c:v>
                </c:pt>
                <c:pt idx="4">
                  <c:v>3333</c:v>
                </c:pt>
                <c:pt idx="5">
                  <c:v>3803</c:v>
                </c:pt>
                <c:pt idx="6">
                  <c:v>2556.1666666666665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Sheet1!$C$2:$C$9</c:f>
              <c:numCache>
                <c:formatCode>#,##0_);[Red]\(#,##0\)</c:formatCode>
                <c:ptCount val="8"/>
                <c:pt idx="0">
                  <c:v>1333.5483870967741</c:v>
                </c:pt>
                <c:pt idx="1">
                  <c:v>1240</c:v>
                </c:pt>
                <c:pt idx="2">
                  <c:v>911.61290322580646</c:v>
                </c:pt>
                <c:pt idx="3">
                  <c:v>1001.9</c:v>
                </c:pt>
                <c:pt idx="4">
                  <c:v>768</c:v>
                </c:pt>
                <c:pt idx="5">
                  <c:v>1031</c:v>
                </c:pt>
                <c:pt idx="6">
                  <c:v>1030.666666666667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Sheet1!$D$2:$D$9</c:f>
              <c:numCache>
                <c:formatCode>#,##0_);[Red]\(#,##0\)</c:formatCode>
                <c:ptCount val="8"/>
                <c:pt idx="0">
                  <c:v>2825.0322580645161</c:v>
                </c:pt>
                <c:pt idx="1">
                  <c:v>3493</c:v>
                </c:pt>
                <c:pt idx="2">
                  <c:v>2927.2903225806454</c:v>
                </c:pt>
                <c:pt idx="3">
                  <c:v>3157.4</c:v>
                </c:pt>
                <c:pt idx="4">
                  <c:v>4101</c:v>
                </c:pt>
                <c:pt idx="5">
                  <c:v>4834</c:v>
                </c:pt>
                <c:pt idx="6">
                  <c:v>3586.8333333333335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877424"/>
        <c:axId val="284877816"/>
      </c:lineChart>
      <c:catAx>
        <c:axId val="28487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877816"/>
        <c:crosses val="autoZero"/>
        <c:auto val="1"/>
        <c:lblAlgn val="ctr"/>
        <c:lblOffset val="100"/>
        <c:noMultiLvlLbl val="0"/>
      </c:catAx>
      <c:valAx>
        <c:axId val="28487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87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PC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#,##0_);[Red]\(#,##0\)</c:formatCode>
                <c:ptCount val="7"/>
                <c:pt idx="0">
                  <c:v>21087.83870967742</c:v>
                </c:pt>
                <c:pt idx="1">
                  <c:v>28482.6</c:v>
                </c:pt>
                <c:pt idx="2">
                  <c:v>24931.774193548386</c:v>
                </c:pt>
                <c:pt idx="3">
                  <c:v>29518.383333333335</c:v>
                </c:pt>
                <c:pt idx="4">
                  <c:v>27141.571428571428</c:v>
                </c:pt>
                <c:pt idx="5">
                  <c:v>49797.580645161288</c:v>
                </c:pt>
                <c:pt idx="6">
                  <c:v>58860.73333333333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Sheet1!$C$2:$C$8</c:f>
              <c:numCache>
                <c:formatCode>#,##0_);[Red]\(#,##0\)</c:formatCode>
                <c:ptCount val="7"/>
                <c:pt idx="0">
                  <c:v>49969.709677419356</c:v>
                </c:pt>
                <c:pt idx="1">
                  <c:v>53887.166666666664</c:v>
                </c:pt>
                <c:pt idx="2">
                  <c:v>50627.677419354841</c:v>
                </c:pt>
                <c:pt idx="3">
                  <c:v>39324.1</c:v>
                </c:pt>
                <c:pt idx="4">
                  <c:v>31311</c:v>
                </c:pt>
                <c:pt idx="5">
                  <c:v>51772.790322580644</c:v>
                </c:pt>
                <c:pt idx="6">
                  <c:v>49375.3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Sheet1!$D$2:$D$8</c:f>
              <c:numCache>
                <c:formatCode>#,##0_);[Red]\(#,##0\)</c:formatCode>
                <c:ptCount val="7"/>
                <c:pt idx="0">
                  <c:v>71057.548387096773</c:v>
                </c:pt>
                <c:pt idx="1">
                  <c:v>82369.766666666663</c:v>
                </c:pt>
                <c:pt idx="2">
                  <c:v>75559.451612903227</c:v>
                </c:pt>
                <c:pt idx="3">
                  <c:v>68842.483333333337</c:v>
                </c:pt>
                <c:pt idx="4">
                  <c:v>58452.571428571428</c:v>
                </c:pt>
                <c:pt idx="5">
                  <c:v>101570.37096774194</c:v>
                </c:pt>
                <c:pt idx="6">
                  <c:v>108236.03333333334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269608"/>
        <c:axId val="286270392"/>
      </c:lineChart>
      <c:catAx>
        <c:axId val="286269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70392"/>
        <c:crosses val="autoZero"/>
        <c:auto val="1"/>
        <c:lblAlgn val="ctr"/>
        <c:lblOffset val="100"/>
        <c:noMultiLvlLbl val="0"/>
      </c:catAx>
      <c:valAx>
        <c:axId val="286270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6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Phone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#,##0_);[Red]\(#,##0\)</c:formatCode>
                <c:ptCount val="7"/>
                <c:pt idx="0">
                  <c:v>12036</c:v>
                </c:pt>
                <c:pt idx="1">
                  <c:v>14673.033333333333</c:v>
                </c:pt>
                <c:pt idx="2">
                  <c:v>11754.354838709678</c:v>
                </c:pt>
                <c:pt idx="3">
                  <c:v>12632.4</c:v>
                </c:pt>
                <c:pt idx="4">
                  <c:v>9460.8571428571431</c:v>
                </c:pt>
                <c:pt idx="5">
                  <c:v>13212.064516129032</c:v>
                </c:pt>
                <c:pt idx="6">
                  <c:v>11164.1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Sheet1!$C$2:$C$8</c:f>
              <c:numCache>
                <c:formatCode>#,##0_);[Red]\(#,##0\)</c:formatCode>
                <c:ptCount val="7"/>
                <c:pt idx="0">
                  <c:v>8062.1935483870966</c:v>
                </c:pt>
                <c:pt idx="1">
                  <c:v>7677.9</c:v>
                </c:pt>
                <c:pt idx="2">
                  <c:v>6573.3548387096771</c:v>
                </c:pt>
                <c:pt idx="3">
                  <c:v>5338.6666666666661</c:v>
                </c:pt>
                <c:pt idx="4">
                  <c:v>4276.2857142857147</c:v>
                </c:pt>
                <c:pt idx="5">
                  <c:v>4536.677419354839</c:v>
                </c:pt>
                <c:pt idx="6">
                  <c:v>4213.333333333333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Sheet1!$D$2:$D$8</c:f>
              <c:numCache>
                <c:formatCode>#,##0_);[Red]\(#,##0\)</c:formatCode>
                <c:ptCount val="7"/>
                <c:pt idx="0">
                  <c:v>20098.193548387098</c:v>
                </c:pt>
                <c:pt idx="1">
                  <c:v>22350.933333333334</c:v>
                </c:pt>
                <c:pt idx="2">
                  <c:v>18327.709677419356</c:v>
                </c:pt>
                <c:pt idx="3">
                  <c:v>17971.066666666669</c:v>
                </c:pt>
                <c:pt idx="4">
                  <c:v>13737.142857142857</c:v>
                </c:pt>
                <c:pt idx="5">
                  <c:v>17748.741935483871</c:v>
                </c:pt>
                <c:pt idx="6">
                  <c:v>15377.433333333334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271176"/>
        <c:axId val="286271568"/>
      </c:lineChart>
      <c:catAx>
        <c:axId val="28627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71568"/>
        <c:crosses val="autoZero"/>
        <c:auto val="1"/>
        <c:lblAlgn val="ctr"/>
        <c:lblOffset val="100"/>
        <c:noMultiLvlLbl val="0"/>
      </c:catAx>
      <c:valAx>
        <c:axId val="28627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7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Pad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#,##0_);[Red]\(#,##0\)</c:formatCode>
                <c:ptCount val="7"/>
                <c:pt idx="0">
                  <c:v>1759.4516129032259</c:v>
                </c:pt>
                <c:pt idx="1">
                  <c:v>2594.1666666666665</c:v>
                </c:pt>
                <c:pt idx="2">
                  <c:v>4546.2258064516127</c:v>
                </c:pt>
                <c:pt idx="3">
                  <c:v>5608.3</c:v>
                </c:pt>
                <c:pt idx="4">
                  <c:v>6061.7142857142853</c:v>
                </c:pt>
                <c:pt idx="5">
                  <c:v>10743.129032258064</c:v>
                </c:pt>
                <c:pt idx="6">
                  <c:v>10576.1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Sheet1!$C$2:$C$8</c:f>
              <c:numCache>
                <c:formatCode>#,##0_);[Red]\(#,##0\)</c:formatCode>
                <c:ptCount val="7"/>
                <c:pt idx="0">
                  <c:v>3745.2258064516127</c:v>
                </c:pt>
                <c:pt idx="1">
                  <c:v>4089.7</c:v>
                </c:pt>
                <c:pt idx="2">
                  <c:v>5850.677419354839</c:v>
                </c:pt>
                <c:pt idx="3">
                  <c:v>4852.7</c:v>
                </c:pt>
                <c:pt idx="4">
                  <c:v>2960.4285714285716</c:v>
                </c:pt>
                <c:pt idx="5">
                  <c:v>6771.7419354838712</c:v>
                </c:pt>
                <c:pt idx="6">
                  <c:v>5316.0333333333338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Sheet1!$D$2:$D$8</c:f>
              <c:numCache>
                <c:formatCode>#,##0_);[Red]\(#,##0\)</c:formatCode>
                <c:ptCount val="7"/>
                <c:pt idx="0">
                  <c:v>5504.677419354839</c:v>
                </c:pt>
                <c:pt idx="1">
                  <c:v>6683.8666666666668</c:v>
                </c:pt>
                <c:pt idx="2">
                  <c:v>10396.903225806451</c:v>
                </c:pt>
                <c:pt idx="3">
                  <c:v>10461</c:v>
                </c:pt>
                <c:pt idx="4">
                  <c:v>9022.1428571428569</c:v>
                </c:pt>
                <c:pt idx="5">
                  <c:v>17514.870967741936</c:v>
                </c:pt>
                <c:pt idx="6">
                  <c:v>15892.133333333333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272352"/>
        <c:axId val="286272744"/>
      </c:lineChart>
      <c:catAx>
        <c:axId val="28627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72744"/>
        <c:crosses val="autoZero"/>
        <c:auto val="1"/>
        <c:lblAlgn val="ctr"/>
        <c:lblOffset val="100"/>
        <c:noMultiLvlLbl val="0"/>
      </c:catAx>
      <c:valAx>
        <c:axId val="28627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7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AOS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#,##0_ </c:formatCode>
                <c:ptCount val="7"/>
                <c:pt idx="0">
                  <c:v>308.26168757126567</c:v>
                </c:pt>
                <c:pt idx="1">
                  <c:v>258.62469414643328</c:v>
                </c:pt>
                <c:pt idx="2">
                  <c:v>324.08798174442188</c:v>
                </c:pt>
                <c:pt idx="3">
                  <c:v>320</c:v>
                </c:pt>
                <c:pt idx="4">
                  <c:v>317</c:v>
                </c:pt>
                <c:pt idx="5">
                  <c:v>275.7611868290918</c:v>
                </c:pt>
                <c:pt idx="6">
                  <c:v>319.64394865525674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Sheet1!$C$2:$C$8</c:f>
              <c:numCache>
                <c:formatCode>#,##0_ </c:formatCode>
                <c:ptCount val="7"/>
                <c:pt idx="0">
                  <c:v>459.36459582633728</c:v>
                </c:pt>
                <c:pt idx="1">
                  <c:v>330.03827573392789</c:v>
                </c:pt>
                <c:pt idx="2">
                  <c:v>523.18067451820127</c:v>
                </c:pt>
                <c:pt idx="3">
                  <c:v>477</c:v>
                </c:pt>
                <c:pt idx="4">
                  <c:v>482</c:v>
                </c:pt>
                <c:pt idx="5">
                  <c:v>526.66778884998655</c:v>
                </c:pt>
                <c:pt idx="6">
                  <c:v>511.99301106581248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Sheet1!$D$2:$D$8</c:f>
              <c:numCache>
                <c:formatCode>#,##0_ </c:formatCode>
                <c:ptCount val="7"/>
                <c:pt idx="0">
                  <c:v>390.31822326429597</c:v>
                </c:pt>
                <c:pt idx="1">
                  <c:v>282.63443278360819</c:v>
                </c:pt>
                <c:pt idx="2">
                  <c:v>420.93828124999999</c:v>
                </c:pt>
                <c:pt idx="3">
                  <c:v>384</c:v>
                </c:pt>
                <c:pt idx="4">
                  <c:v>379</c:v>
                </c:pt>
                <c:pt idx="5">
                  <c:v>353.37000166611131</c:v>
                </c:pt>
                <c:pt idx="6">
                  <c:v>385.8422529565043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570584"/>
        <c:axId val="286570976"/>
      </c:lineChart>
      <c:catAx>
        <c:axId val="286570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70976"/>
        <c:crosses val="autoZero"/>
        <c:auto val="1"/>
        <c:lblAlgn val="ctr"/>
        <c:lblOffset val="100"/>
        <c:noMultiLvlLbl val="0"/>
      </c:catAx>
      <c:valAx>
        <c:axId val="28657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70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Conversion</a:t>
            </a:r>
            <a:r>
              <a:rPr lang="en-US" altLang="zh-CN" baseline="0" dirty="0" smtClean="0"/>
              <a:t> rate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3.4302275283329006E-2</c:v>
                </c:pt>
                <c:pt idx="1">
                  <c:v>4.19E-2</c:v>
                </c:pt>
                <c:pt idx="2">
                  <c:v>2.6677975866594116E-2</c:v>
                </c:pt>
                <c:pt idx="3">
                  <c:v>2.8732699296373617E-2</c:v>
                </c:pt>
                <c:pt idx="4">
                  <c:v>2.1999999999999999E-2</c:v>
                </c:pt>
                <c:pt idx="5">
                  <c:v>2.6337441578380395E-2</c:v>
                </c:pt>
                <c:pt idx="6">
                  <c:v>4.3072308795722762E-2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7.4334784712143206E-2</c:v>
                </c:pt>
                <c:pt idx="1">
                  <c:v>9.2499999999999999E-2</c:v>
                </c:pt>
                <c:pt idx="2">
                  <c:v>0.10141542816702052</c:v>
                </c:pt>
                <c:pt idx="3">
                  <c:v>8.0480420534318128E-2</c:v>
                </c:pt>
                <c:pt idx="4">
                  <c:v>7.9299999999999995E-2</c:v>
                </c:pt>
                <c:pt idx="5">
                  <c:v>9.7105304334220002E-2</c:v>
                </c:pt>
                <c:pt idx="6">
                  <c:v>9.7671410090556271E-2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5.319950671416826E-2</c:v>
                </c:pt>
                <c:pt idx="1">
                  <c:v>5.9900000000000002E-2</c:v>
                </c:pt>
                <c:pt idx="2">
                  <c:v>4.9952614991294379E-2</c:v>
                </c:pt>
                <c:pt idx="3">
                  <c:v>4.5153185110111696E-2</c:v>
                </c:pt>
                <c:pt idx="4">
                  <c:v>3.2800000000000003E-2</c:v>
                </c:pt>
                <c:pt idx="5">
                  <c:v>4.1428647696332283E-2</c:v>
                </c:pt>
                <c:pt idx="6">
                  <c:v>5.8761209980948838E-2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4878600"/>
        <c:axId val="284878992"/>
      </c:lineChart>
      <c:catAx>
        <c:axId val="28487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878992"/>
        <c:crosses val="autoZero"/>
        <c:auto val="1"/>
        <c:lblAlgn val="ctr"/>
        <c:lblOffset val="100"/>
        <c:noMultiLvlLbl val="0"/>
      </c:catAx>
      <c:valAx>
        <c:axId val="28487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878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PV/UV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0.00</c:formatCode>
                <c:ptCount val="7"/>
                <c:pt idx="0">
                  <c:v>4.2028073362747635</c:v>
                </c:pt>
                <c:pt idx="1">
                  <c:v>4.57</c:v>
                </c:pt>
                <c:pt idx="2">
                  <c:v>3.5532488877508559</c:v>
                </c:pt>
                <c:pt idx="3">
                  <c:v>4.0370679656692179</c:v>
                </c:pt>
                <c:pt idx="4">
                  <c:v>3.57</c:v>
                </c:pt>
                <c:pt idx="5">
                  <c:v>3.9888944212124553</c:v>
                </c:pt>
                <c:pt idx="6">
                  <c:v>5.21528330181913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Sheet1!$C$2:$C$8</c:f>
              <c:numCache>
                <c:formatCode>0.00</c:formatCode>
                <c:ptCount val="7"/>
                <c:pt idx="0">
                  <c:v>4.9720609579100143</c:v>
                </c:pt>
                <c:pt idx="1">
                  <c:v>5.71</c:v>
                </c:pt>
                <c:pt idx="2">
                  <c:v>6.0005399858457187</c:v>
                </c:pt>
                <c:pt idx="3">
                  <c:v>5.3189273713278107</c:v>
                </c:pt>
                <c:pt idx="4">
                  <c:v>5.95</c:v>
                </c:pt>
                <c:pt idx="5">
                  <c:v>6.9598250664997652</c:v>
                </c:pt>
                <c:pt idx="6">
                  <c:v>6.5865135834411381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Sheet1!$D$2:$D$8</c:f>
              <c:numCache>
                <c:formatCode>0.00</c:formatCode>
                <c:ptCount val="7"/>
                <c:pt idx="0">
                  <c:v>4.5659313053804693</c:v>
                </c:pt>
                <c:pt idx="1">
                  <c:v>4.9722301746349844</c:v>
                </c:pt>
                <c:pt idx="2">
                  <c:v>4.3153810636281484</c:v>
                </c:pt>
                <c:pt idx="3">
                  <c:v>4.4438250881526988</c:v>
                </c:pt>
                <c:pt idx="4">
                  <c:v>4.0199999999999996</c:v>
                </c:pt>
                <c:pt idx="5">
                  <c:v>4.6224436762586087</c:v>
                </c:pt>
                <c:pt idx="6">
                  <c:v>5.6093025417034523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998208"/>
        <c:axId val="286998600"/>
      </c:lineChart>
      <c:catAx>
        <c:axId val="28699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998600"/>
        <c:crosses val="autoZero"/>
        <c:auto val="1"/>
        <c:lblAlgn val="ctr"/>
        <c:lblOffset val="100"/>
        <c:noMultiLvlLbl val="0"/>
      </c:catAx>
      <c:valAx>
        <c:axId val="28699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99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UV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Sheet1!$B$2:$B$7</c:f>
              <c:numCache>
                <c:formatCode>#,##0_);[Red]\(#,##0\)</c:formatCode>
                <c:ptCount val="6"/>
                <c:pt idx="0">
                  <c:v>1329.7666666666667</c:v>
                </c:pt>
                <c:pt idx="1">
                  <c:v>1216.8064516129032</c:v>
                </c:pt>
                <c:pt idx="2">
                  <c:v>1196.4666666666667</c:v>
                </c:pt>
                <c:pt idx="3">
                  <c:v>2172.3870967741937</c:v>
                </c:pt>
                <c:pt idx="4">
                  <c:v>2325</c:v>
                </c:pt>
                <c:pt idx="5">
                  <c:v>1353.7333333333333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Sheet1!$C$2:$C$7</c:f>
              <c:numCache>
                <c:formatCode>#,##0_);[Red]\(#,##0\)</c:formatCode>
                <c:ptCount val="6"/>
                <c:pt idx="0">
                  <c:v>622.4666666666667</c:v>
                </c:pt>
                <c:pt idx="1">
                  <c:v>418.64516129032256</c:v>
                </c:pt>
                <c:pt idx="2">
                  <c:v>552.4666666666667</c:v>
                </c:pt>
                <c:pt idx="3">
                  <c:v>366.70967741935482</c:v>
                </c:pt>
                <c:pt idx="4">
                  <c:v>478</c:v>
                </c:pt>
                <c:pt idx="5">
                  <c:v>463.8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Sheet1!$D$2:$D$7</c:f>
              <c:numCache>
                <c:formatCode>#,##0_);[Red]\(#,##0\)</c:formatCode>
                <c:ptCount val="6"/>
                <c:pt idx="0">
                  <c:v>1952.2333333333333</c:v>
                </c:pt>
                <c:pt idx="1">
                  <c:v>1635.4516129032259</c:v>
                </c:pt>
                <c:pt idx="2">
                  <c:v>1748.9333333333334</c:v>
                </c:pt>
                <c:pt idx="3">
                  <c:v>2539.0967741935483</c:v>
                </c:pt>
                <c:pt idx="4">
                  <c:v>2803</c:v>
                </c:pt>
                <c:pt idx="5">
                  <c:v>1817.5333333333333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998992"/>
        <c:axId val="286999776"/>
      </c:lineChart>
      <c:catAx>
        <c:axId val="28699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999776"/>
        <c:crosses val="autoZero"/>
        <c:auto val="1"/>
        <c:lblAlgn val="ctr"/>
        <c:lblOffset val="100"/>
        <c:noMultiLvlLbl val="0"/>
      </c:catAx>
      <c:valAx>
        <c:axId val="28699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99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Conversion</a:t>
            </a:r>
            <a:r>
              <a:rPr lang="en-US" altLang="zh-CN" baseline="0" dirty="0" smtClean="0"/>
              <a:t> rate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1.2257789587145615E-2</c:v>
                </c:pt>
                <c:pt idx="1">
                  <c:v>7.7675565334959307E-3</c:v>
                </c:pt>
                <c:pt idx="2">
                  <c:v>9.6394940658605897E-3</c:v>
                </c:pt>
                <c:pt idx="3">
                  <c:v>6.8899976241387495E-3</c:v>
                </c:pt>
                <c:pt idx="4">
                  <c:v>1.1833416569557739E-2</c:v>
                </c:pt>
                <c:pt idx="5">
                  <c:v>2.1840835221116912E-2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3.047017243225875E-2</c:v>
                </c:pt>
                <c:pt idx="1">
                  <c:v>3.9297272306981053E-2</c:v>
                </c:pt>
                <c:pt idx="2">
                  <c:v>2.4978882587184746E-2</c:v>
                </c:pt>
                <c:pt idx="3">
                  <c:v>3.6418015482054894E-2</c:v>
                </c:pt>
                <c:pt idx="4">
                  <c:v>5.2115722590239284E-2</c:v>
                </c:pt>
                <c:pt idx="5">
                  <c:v>3.8522351588328299E-2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1.806478050779449E-2</c:v>
                </c:pt>
                <c:pt idx="1">
                  <c:v>1.5838576697765241E-2</c:v>
                </c:pt>
                <c:pt idx="2">
                  <c:v>1.4485019440420828E-2</c:v>
                </c:pt>
                <c:pt idx="3">
                  <c:v>1.115458888098384E-2</c:v>
                </c:pt>
                <c:pt idx="4">
                  <c:v>1.8692879670342319E-2</c:v>
                </c:pt>
                <c:pt idx="5">
                  <c:v>2.6097641492132194E-2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7000560"/>
        <c:axId val="287000952"/>
      </c:lineChart>
      <c:catAx>
        <c:axId val="28700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000952"/>
        <c:crosses val="autoZero"/>
        <c:auto val="1"/>
        <c:lblAlgn val="ctr"/>
        <c:lblOffset val="100"/>
        <c:noMultiLvlLbl val="0"/>
      </c:catAx>
      <c:valAx>
        <c:axId val="28700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700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Orders</a:t>
            </a:r>
            <a:r>
              <a:rPr lang="en-US" altLang="zh-CN" baseline="0" dirty="0" smtClean="0"/>
              <a:t> from GA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Sheet1!$B$2:$B$7</c:f>
              <c:numCache>
                <c:formatCode>#,##0_);[Red]\(#,##0\)</c:formatCode>
                <c:ptCount val="6"/>
                <c:pt idx="0">
                  <c:v>16.3</c:v>
                </c:pt>
                <c:pt idx="1">
                  <c:v>9.4516129032258061</c:v>
                </c:pt>
                <c:pt idx="2">
                  <c:v>11.533333333333333</c:v>
                </c:pt>
                <c:pt idx="3">
                  <c:v>14.96774193548387</c:v>
                </c:pt>
                <c:pt idx="4">
                  <c:v>27</c:v>
                </c:pt>
                <c:pt idx="5">
                  <c:v>29.566666666666666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Sheet1!$C$2:$C$7</c:f>
              <c:numCache>
                <c:formatCode>#,##0_);[Red]\(#,##0\)</c:formatCode>
                <c:ptCount val="6"/>
                <c:pt idx="0">
                  <c:v>18.966666666666665</c:v>
                </c:pt>
                <c:pt idx="1">
                  <c:v>16.451612903225808</c:v>
                </c:pt>
                <c:pt idx="2">
                  <c:v>13.8</c:v>
                </c:pt>
                <c:pt idx="3">
                  <c:v>13.35483870967742</c:v>
                </c:pt>
                <c:pt idx="4">
                  <c:v>24</c:v>
                </c:pt>
                <c:pt idx="5">
                  <c:v>17.866666666666667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Sheet1!$D$2:$D$7</c:f>
              <c:numCache>
                <c:formatCode>#,##0_);[Red]\(#,##0\)</c:formatCode>
                <c:ptCount val="6"/>
                <c:pt idx="0">
                  <c:v>35.266666666666666</c:v>
                </c:pt>
                <c:pt idx="1">
                  <c:v>25.903225806451616</c:v>
                </c:pt>
                <c:pt idx="2">
                  <c:v>25.333333333333336</c:v>
                </c:pt>
                <c:pt idx="3">
                  <c:v>28.322580645161288</c:v>
                </c:pt>
                <c:pt idx="4">
                  <c:v>51</c:v>
                </c:pt>
                <c:pt idx="5">
                  <c:v>47.433333333333337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367744"/>
        <c:axId val="285368136"/>
      </c:lineChart>
      <c:catAx>
        <c:axId val="28536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68136"/>
        <c:crosses val="autoZero"/>
        <c:auto val="1"/>
        <c:lblAlgn val="ctr"/>
        <c:lblOffset val="100"/>
        <c:noMultiLvlLbl val="0"/>
      </c:catAx>
      <c:valAx>
        <c:axId val="285368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UV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Sheet1!$B$2:$B$7</c:f>
              <c:numCache>
                <c:formatCode>#,##0_);[Red]\(#,##0\)</c:formatCode>
                <c:ptCount val="6"/>
                <c:pt idx="0">
                  <c:v>908.9666666666667</c:v>
                </c:pt>
                <c:pt idx="1">
                  <c:v>828.48387096774195</c:v>
                </c:pt>
                <c:pt idx="2">
                  <c:v>959.0333333333333</c:v>
                </c:pt>
                <c:pt idx="3">
                  <c:v>1159.5806451612902</c:v>
                </c:pt>
                <c:pt idx="4">
                  <c:v>1477.7096774193549</c:v>
                </c:pt>
                <c:pt idx="5">
                  <c:v>1202.4333333333334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Sheet1!$C$2:$C$7</c:f>
              <c:numCache>
                <c:formatCode>#,##0_);[Red]\(#,##0\)</c:formatCode>
                <c:ptCount val="6"/>
                <c:pt idx="0">
                  <c:v>616.93333333333328</c:v>
                </c:pt>
                <c:pt idx="1">
                  <c:v>463.35483870967744</c:v>
                </c:pt>
                <c:pt idx="2">
                  <c:v>449.43333333333334</c:v>
                </c:pt>
                <c:pt idx="3">
                  <c:v>401.06451612903226</c:v>
                </c:pt>
                <c:pt idx="4">
                  <c:v>528.25806451612902</c:v>
                </c:pt>
                <c:pt idx="5">
                  <c:v>566.86666666666667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Sheet1!$D$2:$D$7</c:f>
              <c:numCache>
                <c:formatCode>#,##0_);[Red]\(#,##0\)</c:formatCode>
                <c:ptCount val="6"/>
                <c:pt idx="0">
                  <c:v>1525.9</c:v>
                </c:pt>
                <c:pt idx="1">
                  <c:v>1291.8387096774195</c:v>
                </c:pt>
                <c:pt idx="2">
                  <c:v>1408.4666666666667</c:v>
                </c:pt>
                <c:pt idx="3">
                  <c:v>1560.6451612903224</c:v>
                </c:pt>
                <c:pt idx="4">
                  <c:v>2005.9677419354839</c:v>
                </c:pt>
                <c:pt idx="5">
                  <c:v>1769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368920"/>
        <c:axId val="285369312"/>
      </c:lineChart>
      <c:catAx>
        <c:axId val="28536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69312"/>
        <c:crosses val="autoZero"/>
        <c:auto val="1"/>
        <c:lblAlgn val="ctr"/>
        <c:lblOffset val="100"/>
        <c:noMultiLvlLbl val="0"/>
      </c:catAx>
      <c:valAx>
        <c:axId val="2853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68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Conversion</a:t>
            </a:r>
            <a:r>
              <a:rPr lang="en-US" altLang="zh-CN" baseline="0" dirty="0" smtClean="0"/>
              <a:t> rate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8.5848399281235097E-2</c:v>
                </c:pt>
                <c:pt idx="1">
                  <c:v>5.2057781411828839E-2</c:v>
                </c:pt>
                <c:pt idx="2">
                  <c:v>5.2552917868687217E-2</c:v>
                </c:pt>
                <c:pt idx="3">
                  <c:v>5.0379725707291295E-2</c:v>
                </c:pt>
                <c:pt idx="4">
                  <c:v>4.4200000000000003E-2</c:v>
                </c:pt>
                <c:pt idx="5">
                  <c:v>6.6975300085936856E-2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0.15614869245731577</c:v>
                </c:pt>
                <c:pt idx="1">
                  <c:v>0.16659704817599552</c:v>
                </c:pt>
                <c:pt idx="2">
                  <c:v>0.14870577764592449</c:v>
                </c:pt>
                <c:pt idx="3">
                  <c:v>0.11847502614011099</c:v>
                </c:pt>
                <c:pt idx="4">
                  <c:v>0.1298</c:v>
                </c:pt>
                <c:pt idx="5">
                  <c:v>0.1460660943196519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0.11427135897940013</c:v>
                </c:pt>
                <c:pt idx="1">
                  <c:v>9.3140559842185416E-2</c:v>
                </c:pt>
                <c:pt idx="2">
                  <c:v>8.3234723339802141E-2</c:v>
                </c:pt>
                <c:pt idx="3">
                  <c:v>6.7879288962381157E-2</c:v>
                </c:pt>
                <c:pt idx="4">
                  <c:v>6.6600000000000006E-2</c:v>
                </c:pt>
                <c:pt idx="5">
                  <c:v>9.2315228244691877E-2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370096"/>
        <c:axId val="285370488"/>
      </c:lineChart>
      <c:catAx>
        <c:axId val="28537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70488"/>
        <c:crosses val="autoZero"/>
        <c:auto val="1"/>
        <c:lblAlgn val="ctr"/>
        <c:lblOffset val="100"/>
        <c:noMultiLvlLbl val="0"/>
      </c:catAx>
      <c:valAx>
        <c:axId val="28537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7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Orders from GA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Sheet1!$B$2:$B$7</c:f>
              <c:numCache>
                <c:formatCode>#,##0_);[Red]\(#,##0\)</c:formatCode>
                <c:ptCount val="6"/>
                <c:pt idx="0">
                  <c:v>78.033333333333331</c:v>
                </c:pt>
                <c:pt idx="1">
                  <c:v>43.12903225806452</c:v>
                </c:pt>
                <c:pt idx="2">
                  <c:v>50.4</c:v>
                </c:pt>
                <c:pt idx="3">
                  <c:v>58.41935483870968</c:v>
                </c:pt>
                <c:pt idx="4">
                  <c:v>72.645161290322577</c:v>
                </c:pt>
                <c:pt idx="5">
                  <c:v>80.533333333333331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Sheet1!$C$2:$C$7</c:f>
              <c:numCache>
                <c:formatCode>#,##0_);[Red]\(#,##0\)</c:formatCode>
                <c:ptCount val="6"/>
                <c:pt idx="0">
                  <c:v>96.333333333333329</c:v>
                </c:pt>
                <c:pt idx="1">
                  <c:v>77.193548387096769</c:v>
                </c:pt>
                <c:pt idx="2">
                  <c:v>66.833333333333329</c:v>
                </c:pt>
                <c:pt idx="3">
                  <c:v>47.516129032258064</c:v>
                </c:pt>
                <c:pt idx="4">
                  <c:v>75.225806451612897</c:v>
                </c:pt>
                <c:pt idx="5">
                  <c:v>82.8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Sheet1!$D$2:$D$7</c:f>
              <c:numCache>
                <c:formatCode>#,##0_);[Red]\(#,##0\)</c:formatCode>
                <c:ptCount val="6"/>
                <c:pt idx="0">
                  <c:v>174.36666666666667</c:v>
                </c:pt>
                <c:pt idx="1">
                  <c:v>120.32258064516128</c:v>
                </c:pt>
                <c:pt idx="2">
                  <c:v>117.23333333333332</c:v>
                </c:pt>
                <c:pt idx="3">
                  <c:v>105.93548387096774</c:v>
                </c:pt>
                <c:pt idx="4">
                  <c:v>147.87096774193549</c:v>
                </c:pt>
                <c:pt idx="5">
                  <c:v>163.33333333333331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371272"/>
        <c:axId val="286269216"/>
      </c:lineChart>
      <c:catAx>
        <c:axId val="2853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269216"/>
        <c:crosses val="autoZero"/>
        <c:auto val="1"/>
        <c:lblAlgn val="ctr"/>
        <c:lblOffset val="100"/>
        <c:noMultiLvlLbl val="0"/>
      </c:catAx>
      <c:valAx>
        <c:axId val="28626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3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3FEB-FCCC-441A-9280-18EAB42CD8B2}" type="datetimeFigureOut">
              <a:rPr lang="zh-CN" altLang="en-US" smtClean="0"/>
              <a:t>2015/10/13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1AA9-34ED-47F9-BD2D-F1E14E34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9012" y="2339787"/>
            <a:ext cx="55939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 smtClean="0"/>
              <a:t>Web Operation Report</a:t>
            </a:r>
          </a:p>
          <a:p>
            <a:endParaRPr lang="en-US" altLang="zh-CN" dirty="0"/>
          </a:p>
          <a:p>
            <a:pPr algn="r"/>
            <a:r>
              <a:rPr lang="en-US" altLang="zh-CN" dirty="0" smtClean="0"/>
              <a:t>20151012</a:t>
            </a:r>
          </a:p>
          <a:p>
            <a:pPr algn="r"/>
            <a:r>
              <a:rPr lang="en-US" altLang="zh-CN" dirty="0" smtClean="0"/>
              <a:t>April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6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WeChat group buy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4" y="1037229"/>
            <a:ext cx="2992482" cy="532262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25692"/>
              </p:ext>
            </p:extLst>
          </p:nvPr>
        </p:nvGraphicFramePr>
        <p:xfrm>
          <a:off x="4043968" y="3451539"/>
          <a:ext cx="7778837" cy="3208889"/>
        </p:xfrm>
        <a:graphic>
          <a:graphicData uri="http://schemas.openxmlformats.org/drawingml/2006/table">
            <a:tbl>
              <a:tblPr/>
              <a:tblGrid>
                <a:gridCol w="890655"/>
                <a:gridCol w="1959223"/>
                <a:gridCol w="1080929"/>
                <a:gridCol w="880186"/>
                <a:gridCol w="725766"/>
                <a:gridCol w="679442"/>
                <a:gridCol w="880186"/>
                <a:gridCol w="682450"/>
              </a:tblGrid>
              <a:tr h="355027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数据截止至：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2015/10/8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59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Group Number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参团人数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购买人数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购买金额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平均参团</a:t>
                      </a:r>
                      <a:b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666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A-0003-0307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澳洲和牛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安格斯 炖煮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公斤超值组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582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2614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1255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48%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228,837 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A-0003-0341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海陆盛宴超值拼盘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893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38%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62,214 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3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M-044-1389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阳澄湖精品大闸蟹礼券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615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34%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38,558 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49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4122</a:t>
                      </a:r>
                      <a:endParaRPr lang="en-US" altLang="zh-C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44%</a:t>
                      </a:r>
                      <a:endParaRPr lang="en-US" altLang="zh-CN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329,609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32985"/>
              </p:ext>
            </p:extLst>
          </p:nvPr>
        </p:nvGraphicFramePr>
        <p:xfrm>
          <a:off x="4034971" y="986971"/>
          <a:ext cx="7768092" cy="1983213"/>
        </p:xfrm>
        <a:graphic>
          <a:graphicData uri="http://schemas.openxmlformats.org/drawingml/2006/table">
            <a:tbl>
              <a:tblPr/>
              <a:tblGrid>
                <a:gridCol w="4220205"/>
                <a:gridCol w="1049415"/>
                <a:gridCol w="785234"/>
                <a:gridCol w="1713238"/>
              </a:tblGrid>
              <a:tr h="7734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商品名称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促销进价时间段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常规售价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 Unicode MS" panose="020B0604020202020204" pitchFamily="34" charset="-122"/>
                        </a:rPr>
                        <a:t>促销售价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阳澄湖 精品大闸蟹礼券（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对，雌：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2.3-2.5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两；雄：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3.3-3.5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两）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9.10-10.31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498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微信团购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]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澳洲和牛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安格斯 炖煮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2.1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公斤超值组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9.10-10.8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418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[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微信团购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]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海陆盛宴超值拼盘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9.24-10.31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422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199</a:t>
                      </a:r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165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WeChat group buy – customer behavior analysis about the group size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59478"/>
              </p:ext>
            </p:extLst>
          </p:nvPr>
        </p:nvGraphicFramePr>
        <p:xfrm>
          <a:off x="228594" y="942968"/>
          <a:ext cx="11372854" cy="5572125"/>
        </p:xfrm>
        <a:graphic>
          <a:graphicData uri="http://schemas.openxmlformats.org/drawingml/2006/table">
            <a:tbl>
              <a:tblPr/>
              <a:tblGrid>
                <a:gridCol w="1045000"/>
                <a:gridCol w="2972141"/>
                <a:gridCol w="1289286"/>
                <a:gridCol w="773572"/>
                <a:gridCol w="773572"/>
                <a:gridCol w="800714"/>
                <a:gridCol w="827856"/>
                <a:gridCol w="800714"/>
                <a:gridCol w="800714"/>
                <a:gridCol w="787142"/>
                <a:gridCol w="502143"/>
              </a:tblGrid>
              <a:tr h="312301"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SKU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Product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判断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团数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参团人数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购买人数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Revenue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A-0003-0307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澳洲和牛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安格斯 炖煮</a:t>
                      </a: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2.1</a:t>
                      </a:r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公斤超值组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64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11%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640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24%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352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24%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66,792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29%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7-9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129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22%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1,035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566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101,028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3-6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136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626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24%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279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24%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49,795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人及以下团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58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12%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11,222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582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2,614 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1,255 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228,837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A-0003-0341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海陆盛宴超值拼盘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32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320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36%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153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45%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29,050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7-9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140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41%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24,439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3-6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19%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167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19%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45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13%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7,940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人及以下团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101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49%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132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15%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205.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893 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342 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62,214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M-044-1389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阳澄湖精品大闸蟹礼券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35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17%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6,646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7-9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53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25%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9,521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3-6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52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25%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222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36%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75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35%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13,546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87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人及以下团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127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61%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152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25%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49 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23%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8,845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7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207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615 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212 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38,558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165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WeChat group buy – customer behavior analysis about the date trend</a:t>
            </a:r>
            <a:endParaRPr lang="zh-CN" altLang="en-US" sz="28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75097"/>
              </p:ext>
            </p:extLst>
          </p:nvPr>
        </p:nvGraphicFramePr>
        <p:xfrm>
          <a:off x="363073" y="1214440"/>
          <a:ext cx="11107995" cy="10833982"/>
        </p:xfrm>
        <a:graphic>
          <a:graphicData uri="http://schemas.openxmlformats.org/drawingml/2006/table">
            <a:tbl>
              <a:tblPr/>
              <a:tblGrid>
                <a:gridCol w="1259665"/>
                <a:gridCol w="2518843"/>
                <a:gridCol w="1133283"/>
                <a:gridCol w="765823"/>
                <a:gridCol w="765823"/>
                <a:gridCol w="765823"/>
                <a:gridCol w="765823"/>
                <a:gridCol w="765823"/>
                <a:gridCol w="765823"/>
                <a:gridCol w="835443"/>
                <a:gridCol w="765823"/>
              </a:tblGrid>
              <a:tr h="459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SKU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Product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参团人数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购买人数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Revenue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A-0003-0252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澳洲和牛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安格斯牛排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2015925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20151008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7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165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WeChat group buy – customer behavior analysis about the date trend</a:t>
            </a:r>
            <a:endParaRPr lang="zh-CN" altLang="en-US" sz="28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63073" y="1214440"/>
          <a:ext cx="11309814" cy="5100634"/>
        </p:xfrm>
        <a:graphic>
          <a:graphicData uri="http://schemas.openxmlformats.org/drawingml/2006/table">
            <a:tbl>
              <a:tblPr/>
              <a:tblGrid>
                <a:gridCol w="1284494"/>
                <a:gridCol w="2695833"/>
                <a:gridCol w="1133283"/>
                <a:gridCol w="765823"/>
                <a:gridCol w="765823"/>
                <a:gridCol w="765823"/>
                <a:gridCol w="765823"/>
                <a:gridCol w="765823"/>
                <a:gridCol w="765823"/>
                <a:gridCol w="835443"/>
                <a:gridCol w="765823"/>
              </a:tblGrid>
              <a:tr h="7780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SKU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Product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参团人数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购买人数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Revenue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A-0003-0253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美国真鳕鱼排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片装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+ 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英国黄金蟹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5,960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45,550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30,984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7,940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21,700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46,306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10,407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16,308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2015/8/25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1,194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2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186,349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3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165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WeChat group buy – customer behavior analysis about the date trend</a:t>
            </a:r>
            <a:endParaRPr lang="zh-CN" altLang="en-US" sz="2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0070" y="1328737"/>
          <a:ext cx="10929942" cy="5043491"/>
        </p:xfrm>
        <a:graphic>
          <a:graphicData uri="http://schemas.openxmlformats.org/drawingml/2006/table">
            <a:tbl>
              <a:tblPr/>
              <a:tblGrid>
                <a:gridCol w="1241350"/>
                <a:gridCol w="2730580"/>
                <a:gridCol w="969923"/>
                <a:gridCol w="740101"/>
                <a:gridCol w="740101"/>
                <a:gridCol w="740101"/>
                <a:gridCol w="740101"/>
                <a:gridCol w="740101"/>
                <a:gridCol w="740101"/>
                <a:gridCol w="807382"/>
                <a:gridCol w="740101"/>
              </a:tblGrid>
              <a:tr h="8405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SKU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Product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date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团数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参团人数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购买人数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Revenue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占比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A-0003-0254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兰维乐 麦卢卡蜂蜜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6+ 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两瓶半价组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5,910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45%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45%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21,680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17,186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3,752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1,980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11,840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3,950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2015/8/25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3,168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6699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总计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37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69,466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新品完成进度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76719" y="6475020"/>
            <a:ext cx="99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78544"/>
              </p:ext>
            </p:extLst>
          </p:nvPr>
        </p:nvGraphicFramePr>
        <p:xfrm>
          <a:off x="9635319" y="3104097"/>
          <a:ext cx="2292824" cy="2005965"/>
        </p:xfrm>
        <a:graphic>
          <a:graphicData uri="http://schemas.openxmlformats.org/drawingml/2006/table">
            <a:tbl>
              <a:tblPr/>
              <a:tblGrid>
                <a:gridCol w="797505"/>
                <a:gridCol w="149531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Month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 product No.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Aug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608024" y="2442949"/>
            <a:ext cx="245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New product number every month</a:t>
            </a:r>
            <a:endParaRPr lang="zh-CN" altLang="en-US" sz="16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30800"/>
              </p:ext>
            </p:extLst>
          </p:nvPr>
        </p:nvGraphicFramePr>
        <p:xfrm>
          <a:off x="214311" y="905665"/>
          <a:ext cx="9105902" cy="5575044"/>
        </p:xfrm>
        <a:graphic>
          <a:graphicData uri="http://schemas.openxmlformats.org/drawingml/2006/table">
            <a:tbl>
              <a:tblPr/>
              <a:tblGrid>
                <a:gridCol w="3091490"/>
                <a:gridCol w="1001872"/>
                <a:gridCol w="1001872"/>
                <a:gridCol w="1005052"/>
                <a:gridCol w="1001872"/>
                <a:gridCol w="1001872"/>
                <a:gridCol w="1001872"/>
              </a:tblGrid>
              <a:tr h="2523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Category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20158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20159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62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To be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introduced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Finished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To be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introduced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Finished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Bakery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Beverages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Dairy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Fish &amp; Seafood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Fruit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Gift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Grain &amp;amp; Oil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Home &amp;amp; Outdoor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Home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Maternity &amp;amp; Baby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Meat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Pantry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Ready to Serve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Seasoning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Snacks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en-US" altLang="zh-C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Vegetables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Wines &amp; Beer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30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482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1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Key Promotion in September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16106" y="739589"/>
            <a:ext cx="52989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Organic and Seasonal (Key promotion)</a:t>
            </a:r>
            <a:endParaRPr lang="en-US" altLang="zh-CN" sz="1600" b="1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Seasonal and main organic products 20%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Seasonal: we will mainly focus on our professional with </a:t>
            </a:r>
            <a:r>
              <a:rPr lang="en-US" altLang="zh-CN" sz="1600" dirty="0" err="1" smtClean="0"/>
              <a:t>vege</a:t>
            </a:r>
            <a:r>
              <a:rPr lang="en-US" altLang="zh-CN" sz="1600" dirty="0" smtClean="0"/>
              <a:t> and fruit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Organic: we will focus on dirty dozen to emphasis the importance of organic</a:t>
            </a:r>
          </a:p>
          <a:p>
            <a:endParaRPr lang="en-US" altLang="zh-CN" sz="1600" b="1" dirty="0"/>
          </a:p>
          <a:p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2" y="2947987"/>
            <a:ext cx="4609053" cy="3910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59" y="617349"/>
            <a:ext cx="5492713" cy="6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Other Promotions in September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16106" y="739589"/>
            <a:ext cx="104887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BBQ (9/20-10/20)</a:t>
            </a:r>
            <a:endParaRPr lang="en-US" altLang="zh-CN" sz="1600" b="1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Talk about BBQ products with discount</a:t>
            </a:r>
          </a:p>
          <a:p>
            <a:endParaRPr lang="en-US" altLang="zh-CN" sz="1600" b="1" dirty="0"/>
          </a:p>
          <a:p>
            <a:r>
              <a:rPr lang="en-US" altLang="zh-CN" sz="1600" b="1" dirty="0" smtClean="0"/>
              <a:t>Pears (9/20-10/15)</a:t>
            </a:r>
            <a:endParaRPr lang="en-US" altLang="zh-CN" sz="1600" b="1" dirty="0"/>
          </a:p>
          <a:p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Mainly about all the pears</a:t>
            </a:r>
            <a:endParaRPr lang="en-US" altLang="zh-CN" sz="1600" b="1" dirty="0" smtClean="0"/>
          </a:p>
          <a:p>
            <a:endParaRPr lang="en-US" altLang="zh-CN" sz="1600" b="1" dirty="0"/>
          </a:p>
          <a:p>
            <a:r>
              <a:rPr lang="en-US" altLang="zh-CN" sz="1600" b="1" dirty="0" smtClean="0"/>
              <a:t>Maternity (10/1-10/20)</a:t>
            </a:r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Promotions with gift for the maternity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en-US" altLang="zh-CN" sz="1600" b="1" dirty="0" smtClean="0"/>
              <a:t>Taste of </a:t>
            </a:r>
            <a:r>
              <a:rPr lang="en-US" altLang="zh-CN" sz="1600" b="1" dirty="0" err="1" smtClean="0"/>
              <a:t>Shanghainess</a:t>
            </a:r>
            <a:r>
              <a:rPr lang="en-US" altLang="zh-CN" sz="1600" b="1" dirty="0" smtClean="0"/>
              <a:t> (September)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Buy chicken get nice gift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en-US" altLang="zh-CN" sz="1600" b="1" dirty="0" smtClean="0"/>
              <a:t>Second half price (10/12-10/31) key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All categories get part products second half price</a:t>
            </a:r>
          </a:p>
          <a:p>
            <a:endParaRPr lang="en-US" altLang="zh-CN" sz="1600" dirty="0"/>
          </a:p>
          <a:p>
            <a:r>
              <a:rPr lang="en-US" altLang="zh-CN" sz="1600" b="1" dirty="0" smtClean="0"/>
              <a:t>Air pollution (10/20-11/12)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All the air pollution related products with low price</a:t>
            </a:r>
          </a:p>
          <a:p>
            <a:endParaRPr lang="en-US" altLang="zh-CN" sz="1600" dirty="0"/>
          </a:p>
          <a:p>
            <a:r>
              <a:rPr lang="en-US" altLang="zh-CN" sz="1600" b="1" dirty="0" smtClean="0"/>
              <a:t>Halloween</a:t>
            </a:r>
            <a:endParaRPr lang="en-US" altLang="zh-CN" sz="1600" b="1" dirty="0"/>
          </a:p>
          <a:p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Halloween selections with discount</a:t>
            </a:r>
            <a:endParaRPr lang="en-US" altLang="zh-CN" sz="1600" b="1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841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Main project and change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52333" y="1040430"/>
            <a:ext cx="9447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甫</a:t>
            </a:r>
            <a:r>
              <a:rPr lang="zh-CN" altLang="en-US" sz="1600" b="1" dirty="0" smtClean="0"/>
              <a:t>田精选</a:t>
            </a:r>
            <a:endParaRPr lang="en-US" altLang="zh-CN" sz="1600" b="1" dirty="0" smtClean="0"/>
          </a:p>
          <a:p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IT</a:t>
            </a:r>
            <a:r>
              <a:rPr lang="zh-CN" altLang="en-US" sz="1600" dirty="0" smtClean="0"/>
              <a:t>预期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日完成所有的调整上线</a:t>
            </a:r>
            <a:endParaRPr lang="en-US" altLang="zh-CN" sz="1600" dirty="0"/>
          </a:p>
          <a:p>
            <a:endParaRPr lang="en-US" altLang="zh-CN" sz="1600" b="1" dirty="0" smtClean="0"/>
          </a:p>
          <a:p>
            <a:r>
              <a:rPr lang="en-US" altLang="zh-CN" sz="1600" b="1" dirty="0" smtClean="0"/>
              <a:t>APP </a:t>
            </a:r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沟通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首页，促销页面，购物车页面的调整中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zh-CN" altLang="en-US" sz="1600" b="1" dirty="0"/>
              <a:t>新</a:t>
            </a:r>
            <a:r>
              <a:rPr lang="zh-CN" altLang="en-US" sz="1600" b="1" dirty="0" smtClean="0"/>
              <a:t>广告法</a:t>
            </a:r>
            <a:endParaRPr lang="en-US" altLang="zh-CN" sz="1600" b="1" dirty="0" smtClean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更改问题页面中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zh-CN" altLang="en-US" sz="1600" b="1" dirty="0" smtClean="0"/>
              <a:t>商品详描</a:t>
            </a:r>
            <a:endParaRPr lang="en-US" altLang="zh-CN" sz="1600" b="1" dirty="0" smtClean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每天制作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个商品详描进度中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61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 OP Metrics _ Web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24434" y="954741"/>
            <a:ext cx="109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Monthly average UV, PV and orders of the website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093601880"/>
              </p:ext>
            </p:extLst>
          </p:nvPr>
        </p:nvGraphicFramePr>
        <p:xfrm>
          <a:off x="228221" y="1478618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43342429"/>
              </p:ext>
            </p:extLst>
          </p:nvPr>
        </p:nvGraphicFramePr>
        <p:xfrm>
          <a:off x="8208829" y="1324073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620276675"/>
              </p:ext>
            </p:extLst>
          </p:nvPr>
        </p:nvGraphicFramePr>
        <p:xfrm>
          <a:off x="4333698" y="1491499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24434" y="6426558"/>
            <a:ext cx="113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八月</a:t>
            </a:r>
            <a:r>
              <a:rPr lang="en-US" altLang="zh-CN" dirty="0" smtClean="0"/>
              <a:t>UV</a:t>
            </a:r>
            <a:r>
              <a:rPr lang="zh-CN" altLang="en-US" dirty="0" smtClean="0"/>
              <a:t>大幅上升冲淡转化率，九月回归到之前水平且略有增长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 OP Metrics _ Web new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24434" y="954741"/>
            <a:ext cx="109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Monthly average UV, PV and orders of the website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346574571"/>
              </p:ext>
            </p:extLst>
          </p:nvPr>
        </p:nvGraphicFramePr>
        <p:xfrm>
          <a:off x="228221" y="1478618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66297535"/>
              </p:ext>
            </p:extLst>
          </p:nvPr>
        </p:nvGraphicFramePr>
        <p:xfrm>
          <a:off x="8208829" y="1324073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69386602"/>
              </p:ext>
            </p:extLst>
          </p:nvPr>
        </p:nvGraphicFramePr>
        <p:xfrm>
          <a:off x="4319410" y="1324073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24434" y="6426558"/>
            <a:ext cx="1138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UV</a:t>
            </a:r>
            <a:r>
              <a:rPr lang="zh-CN" altLang="en-US" sz="1600" dirty="0" smtClean="0"/>
              <a:t>较之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月大幅下降，外国转化率下降明显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 OP Metrics _ Web old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24434" y="954741"/>
            <a:ext cx="109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Monthly average UV, PV and orders of the website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448358477"/>
              </p:ext>
            </p:extLst>
          </p:nvPr>
        </p:nvGraphicFramePr>
        <p:xfrm>
          <a:off x="228221" y="1478618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940840739"/>
              </p:ext>
            </p:extLst>
          </p:nvPr>
        </p:nvGraphicFramePr>
        <p:xfrm>
          <a:off x="8208829" y="1491499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150143366"/>
              </p:ext>
            </p:extLst>
          </p:nvPr>
        </p:nvGraphicFramePr>
        <p:xfrm>
          <a:off x="4275867" y="1491499"/>
          <a:ext cx="3983171" cy="4935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24434" y="6426558"/>
            <a:ext cx="113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</a:t>
            </a:r>
            <a:r>
              <a:rPr lang="zh-CN" altLang="en-US" dirty="0" smtClean="0"/>
              <a:t>客转化率持续上升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9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 OP Metrics _ Device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24434" y="779552"/>
            <a:ext cx="109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Monthly average Revenue of PC, Pad, Phone (Android orders are very low)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2377776314"/>
              </p:ext>
            </p:extLst>
          </p:nvPr>
        </p:nvGraphicFramePr>
        <p:xfrm>
          <a:off x="228221" y="1148884"/>
          <a:ext cx="4060444" cy="315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841493026"/>
              </p:ext>
            </p:extLst>
          </p:nvPr>
        </p:nvGraphicFramePr>
        <p:xfrm>
          <a:off x="8208829" y="1148884"/>
          <a:ext cx="3983171" cy="3049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036073958"/>
              </p:ext>
            </p:extLst>
          </p:nvPr>
        </p:nvGraphicFramePr>
        <p:xfrm>
          <a:off x="4346706" y="1148884"/>
          <a:ext cx="3974584" cy="320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75898"/>
              </p:ext>
            </p:extLst>
          </p:nvPr>
        </p:nvGraphicFramePr>
        <p:xfrm>
          <a:off x="1300767" y="4323117"/>
          <a:ext cx="9556121" cy="2286000"/>
        </p:xfrm>
        <a:graphic>
          <a:graphicData uri="http://schemas.openxmlformats.org/drawingml/2006/table">
            <a:tbl>
              <a:tblPr/>
              <a:tblGrid>
                <a:gridCol w="1516844"/>
                <a:gridCol w="859545"/>
                <a:gridCol w="859545"/>
                <a:gridCol w="859545"/>
                <a:gridCol w="910107"/>
                <a:gridCol w="910107"/>
                <a:gridCol w="910107"/>
                <a:gridCol w="910107"/>
                <a:gridCol w="910107"/>
                <a:gridCol w="910107"/>
              </a:tblGrid>
              <a:tr h="2286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Chinese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Chinese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Chinese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 OP Metrics _ AOS</a:t>
            </a:r>
            <a:endParaRPr lang="zh-CN" altLang="en-US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25775458"/>
              </p:ext>
            </p:extLst>
          </p:nvPr>
        </p:nvGraphicFramePr>
        <p:xfrm>
          <a:off x="846407" y="1311088"/>
          <a:ext cx="6345963" cy="5050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45851"/>
              </p:ext>
            </p:extLst>
          </p:nvPr>
        </p:nvGraphicFramePr>
        <p:xfrm>
          <a:off x="7590427" y="3121298"/>
          <a:ext cx="4051112" cy="2597112"/>
        </p:xfrm>
        <a:graphic>
          <a:graphicData uri="http://schemas.openxmlformats.org/drawingml/2006/table">
            <a:tbl>
              <a:tblPr/>
              <a:tblGrid>
                <a:gridCol w="1012778"/>
                <a:gridCol w="1012778"/>
                <a:gridCol w="1012778"/>
                <a:gridCol w="1012778"/>
              </a:tblGrid>
              <a:tr h="447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Chinese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25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488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308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407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7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386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91968" y="1733265"/>
            <a:ext cx="3984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Device AOS in September</a:t>
            </a:r>
          </a:p>
          <a:p>
            <a:endParaRPr lang="en-US" altLang="zh-CN" dirty="0"/>
          </a:p>
          <a:p>
            <a:r>
              <a:rPr lang="en-US" altLang="zh-CN" dirty="0" smtClean="0"/>
              <a:t>With more promotion info, web keeps higher AOS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3071" y="6299200"/>
            <a:ext cx="108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客单价没有太大变化，只有小幅的波动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946" y="0"/>
            <a:ext cx="1083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Payment _ the COD decreased since less expat, the</a:t>
            </a:r>
          </a:p>
          <a:p>
            <a:r>
              <a:rPr lang="en-US" altLang="zh-CN" sz="2800" b="1" dirty="0" smtClean="0"/>
              <a:t>Trend didn’t change a lot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212946" y="3744485"/>
            <a:ext cx="63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Revenue percentage by payment </a:t>
            </a:r>
            <a:r>
              <a:rPr lang="en-US" altLang="zh-CN" dirty="0" smtClean="0"/>
              <a:t>20150901-20150930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2946" y="812966"/>
            <a:ext cx="63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Revenue percentage by payment 20150801-20150831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87898"/>
              </p:ext>
            </p:extLst>
          </p:nvPr>
        </p:nvGraphicFramePr>
        <p:xfrm>
          <a:off x="212944" y="1220935"/>
          <a:ext cx="11506830" cy="2499068"/>
        </p:xfrm>
        <a:graphic>
          <a:graphicData uri="http://schemas.openxmlformats.org/drawingml/2006/table">
            <a:tbl>
              <a:tblPr/>
              <a:tblGrid>
                <a:gridCol w="2651487"/>
                <a:gridCol w="747331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</a:tblGrid>
              <a:tr h="16498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Payment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Expat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Chinese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984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PAYPAL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得仕卡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货到付款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(POS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机刷卡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28%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39%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16%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26%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35%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19%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货到付款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现金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67%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45%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66%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29%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微信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信用卡在线支付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PayPal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支付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余额支付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8%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银行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支付宝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9%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58%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26%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37%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支付宝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7%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4%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1865"/>
              </p:ext>
            </p:extLst>
          </p:nvPr>
        </p:nvGraphicFramePr>
        <p:xfrm>
          <a:off x="212946" y="4113817"/>
          <a:ext cx="11506830" cy="2500927"/>
        </p:xfrm>
        <a:graphic>
          <a:graphicData uri="http://schemas.openxmlformats.org/drawingml/2006/table">
            <a:tbl>
              <a:tblPr/>
              <a:tblGrid>
                <a:gridCol w="2651487"/>
                <a:gridCol w="747331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  <a:gridCol w="737092"/>
              </a:tblGrid>
              <a:tr h="164984">
                <a:tc rowSpan="2">
                  <a:txBody>
                    <a:bodyPr/>
                    <a:lstStyle/>
                    <a:p>
                      <a:pPr algn="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Payment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Expat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Chinese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Total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4984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356" marR="9356" marT="93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Android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IPAD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IPHONE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WEB</a:t>
                      </a:r>
                    </a:p>
                  </a:txBody>
                  <a:tcPr marL="9356" marR="9356" marT="93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货到付款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现金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货到付款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(POS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机刷卡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支付宝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微信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PAYPAL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招商银行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支付宝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信用卡在线支付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通过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PayPal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支付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余额支付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得仕卡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总计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 OP Metrics _ EDM</a:t>
            </a:r>
            <a:endParaRPr lang="zh-CN" altLang="en-US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363071" y="6048935"/>
            <a:ext cx="1134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9</a:t>
            </a:r>
            <a:r>
              <a:rPr lang="zh-CN" altLang="en-US" sz="1600" dirty="0"/>
              <a:t>月</a:t>
            </a:r>
            <a:r>
              <a:rPr lang="en-US" altLang="zh-CN" sz="1600" dirty="0"/>
              <a:t>18</a:t>
            </a:r>
            <a:r>
              <a:rPr lang="zh-CN" altLang="en-US" sz="1600" dirty="0"/>
              <a:t>日  较吸引人的标题和内容    </a:t>
            </a:r>
            <a:r>
              <a:rPr lang="en-US" altLang="zh-CN" sz="1600" dirty="0" smtClean="0"/>
              <a:t>ROI</a:t>
            </a:r>
            <a:r>
              <a:rPr lang="zh-CN" altLang="en-US" sz="1600" dirty="0" smtClean="0"/>
              <a:t>和转换率有所上升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42862"/>
              </p:ext>
            </p:extLst>
          </p:nvPr>
        </p:nvGraphicFramePr>
        <p:xfrm>
          <a:off x="389971" y="1096020"/>
          <a:ext cx="11551017" cy="4749515"/>
        </p:xfrm>
        <a:graphic>
          <a:graphicData uri="http://schemas.openxmlformats.org/drawingml/2006/table">
            <a:tbl>
              <a:tblPr/>
              <a:tblGrid>
                <a:gridCol w="621889"/>
                <a:gridCol w="2349361"/>
                <a:gridCol w="621889"/>
                <a:gridCol w="621889"/>
                <a:gridCol w="886768"/>
                <a:gridCol w="638577"/>
                <a:gridCol w="605201"/>
                <a:gridCol w="771604"/>
                <a:gridCol w="621889"/>
                <a:gridCol w="621889"/>
                <a:gridCol w="621889"/>
                <a:gridCol w="621889"/>
                <a:gridCol w="621889"/>
                <a:gridCol w="621889"/>
                <a:gridCol w="702505"/>
              </a:tblGrid>
              <a:tr h="338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Title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Email send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Accept rate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Benchmark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Open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Open rate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Benchmark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Click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Click rate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Benchmark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orders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Conversion rate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ROI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团购海陆盛宴仅需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！生蚝季教你如何嫁入“蚝”门！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4319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4235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98.1%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10.3%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鳕鱼三份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周末特惠！西区老大房全线登场！团购牛肉大闸蟹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速抢！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3154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3135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99.4%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12.6%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52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元吃完羊排再吃黄金蟹；牛排大闸蟹超值团购第二波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疯抢！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3185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3140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98.6%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14.7%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得撒石磨豆腐重磅上市！西班牙国宝级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5J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火腿低至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折！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2,533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2,500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98.7%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  <a:endParaRPr lang="en-US" altLang="zh-CN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12.4%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甫田团购最后四天！清新周末一起享受烘培乐趣吧，更有嘉年华免费邀请你来玩！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2,559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97.6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17.5%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4.4%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0.1%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lang="en-US" altLang="zh-CN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久等啦！快来扫码参与甫田超值团购；黑毛猪月饼重磅回归；买巴黎水送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Monbento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！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1,745 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1,692 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287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16.45%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4.18%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0.17%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福利不停：最放心的鸡肉特惠来袭，精品葡萄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折，周末青口超值组，关注微信还送巴黎水！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1,167 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1,133 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12.94%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2.74%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0.17%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1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众多福利来袭：八月首单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15%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返现，三文鱼买一送一，冰激凌买三送一！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902 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855 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151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16.74%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7.13%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3.99%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0.67%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7863" marR="7863" marT="78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6400800" y="1560331"/>
            <a:ext cx="5791200" cy="1328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3071" y="94129"/>
            <a:ext cx="1083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Promotion summary _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加价购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3" y="0"/>
            <a:ext cx="2097741" cy="1311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363071" y="6488668"/>
            <a:ext cx="1107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-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13488"/>
              </p:ext>
            </p:extLst>
          </p:nvPr>
        </p:nvGraphicFramePr>
        <p:xfrm>
          <a:off x="809457" y="729892"/>
          <a:ext cx="10740118" cy="5557789"/>
        </p:xfrm>
        <a:graphic>
          <a:graphicData uri="http://schemas.openxmlformats.org/drawingml/2006/table">
            <a:tbl>
              <a:tblPr/>
              <a:tblGrid>
                <a:gridCol w="1717493"/>
                <a:gridCol w="2926518"/>
                <a:gridCol w="1190192"/>
                <a:gridCol w="813549"/>
                <a:gridCol w="813549"/>
                <a:gridCol w="813549"/>
                <a:gridCol w="813549"/>
                <a:gridCol w="813549"/>
                <a:gridCol w="838170"/>
              </a:tblGrid>
              <a:tr h="3354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8/31-9/7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满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238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加价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30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altLang="zh-CN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Sku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Zh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Name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Unit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CN order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EN order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70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A-0003-0295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澳洲 谷饲 牛西冷（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100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天）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200g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13017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0837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9/8—9/14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满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238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加价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Sku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Zh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Revenue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CN order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EN order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D-064-0135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哈根达斯 小杯曲奇香奶冰激凌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77g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9/15-9/21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满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238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加价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Sku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Zh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Unit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Revenue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CN order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EN order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台湾 麻豆文旦柚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250g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红心猕猴桃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500g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泉芙寇 水润啫喱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500g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9/22-9/28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满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238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加价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Sku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Zh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Name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Unit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Price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Revenue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CN order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EN order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A-0003-0334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台湾 麻豆文旦柚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2pcs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A-0003-0335</a:t>
                      </a:r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红心猕猴桃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4pcs (300~350g)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A-0003-0336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泉芙寇 水润啫喱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60ml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9/29-10/8</a:t>
                      </a: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满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238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加价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949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Sku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Zh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 Name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Product Unit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Price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Revenue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CN order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EN order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order%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1465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A-0003-0350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FIELDS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优选 无激无抗散养红标鸡 翅根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200-300g/3-4pcs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3283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6.3%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7.4%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3102</Words>
  <Application>Microsoft Office PowerPoint</Application>
  <PresentationFormat>宽屏</PresentationFormat>
  <Paragraphs>1543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 Unicode MS</vt:lpstr>
      <vt:lpstr>华文楷体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</dc:creator>
  <cp:lastModifiedBy>zhang leilei</cp:lastModifiedBy>
  <cp:revision>176</cp:revision>
  <dcterms:created xsi:type="dcterms:W3CDTF">2015-04-22T07:58:29Z</dcterms:created>
  <dcterms:modified xsi:type="dcterms:W3CDTF">2015-10-13T06:22:05Z</dcterms:modified>
</cp:coreProperties>
</file>