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287" r:id="rId3"/>
    <p:sldId id="301" r:id="rId4"/>
    <p:sldId id="299" r:id="rId5"/>
    <p:sldId id="300" r:id="rId6"/>
    <p:sldId id="288" r:id="rId7"/>
    <p:sldId id="298" r:id="rId8"/>
    <p:sldId id="307" r:id="rId9"/>
    <p:sldId id="306" r:id="rId10"/>
    <p:sldId id="302" r:id="rId11"/>
    <p:sldId id="303" r:id="rId12"/>
    <p:sldId id="304" r:id="rId13"/>
    <p:sldId id="308" r:id="rId14"/>
    <p:sldId id="289" r:id="rId15"/>
    <p:sldId id="305" r:id="rId16"/>
    <p:sldId id="309" r:id="rId17"/>
    <p:sldId id="290" r:id="rId18"/>
    <p:sldId id="310" r:id="rId19"/>
    <p:sldId id="292" r:id="rId20"/>
    <p:sldId id="311" r:id="rId21"/>
    <p:sldId id="312" r:id="rId22"/>
    <p:sldId id="313" r:id="rId23"/>
    <p:sldId id="314" r:id="rId24"/>
    <p:sldId id="315" r:id="rId25"/>
    <p:sldId id="316" r:id="rId26"/>
    <p:sldId id="317" r:id="rId27"/>
    <p:sldId id="318" r:id="rId28"/>
    <p:sldId id="320" r:id="rId29"/>
    <p:sldId id="321" r:id="rId30"/>
    <p:sldId id="296" r:id="rId31"/>
    <p:sldId id="319" r:id="rId32"/>
    <p:sldId id="330" r:id="rId33"/>
    <p:sldId id="332" r:id="rId34"/>
    <p:sldId id="333" r:id="rId35"/>
    <p:sldId id="334" r:id="rId36"/>
    <p:sldId id="322" r:id="rId37"/>
    <p:sldId id="331" r:id="rId38"/>
    <p:sldId id="323" r:id="rId39"/>
    <p:sldId id="324" r:id="rId40"/>
    <p:sldId id="325" r:id="rId41"/>
    <p:sldId id="326" r:id="rId42"/>
    <p:sldId id="327" r:id="rId43"/>
    <p:sldId id="328" r:id="rId44"/>
    <p:sldId id="329" r:id="rId45"/>
    <p:sldId id="295" r:id="rId46"/>
    <p:sldId id="335" r:id="rId47"/>
    <p:sldId id="336" r:id="rId48"/>
    <p:sldId id="297" r:id="rId49"/>
    <p:sldId id="337" r:id="rId5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36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837" autoAdjust="0"/>
  </p:normalViewPr>
  <p:slideViewPr>
    <p:cSldViewPr>
      <p:cViewPr varScale="1">
        <p:scale>
          <a:sx n="85" d="100"/>
          <a:sy n="85" d="100"/>
        </p:scale>
        <p:origin x="666" y="96"/>
      </p:cViewPr>
      <p:guideLst>
        <p:guide orient="horz" pos="2160"/>
        <p:guide pos="2880"/>
      </p:guideLst>
    </p:cSldViewPr>
  </p:slideViewPr>
  <p:outlineViewPr>
    <p:cViewPr>
      <p:scale>
        <a:sx n="33" d="100"/>
        <a:sy n="33" d="100"/>
      </p:scale>
      <p:origin x="0" y="40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B806E-FB37-43DD-8979-8FF375E479A5}" type="datetimeFigureOut">
              <a:rPr lang="fr-FR" smtClean="0"/>
              <a:t>28/11/2016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B04247-C6FA-4726-B185-2A921F9CCD3D}" type="slidenum">
              <a:rPr lang="fr-FR" smtClean="0"/>
              <a:t>‹N°›</a:t>
            </a:fld>
            <a:endParaRPr lang="fr-FR"/>
          </a:p>
        </p:txBody>
      </p:sp>
    </p:spTree>
    <p:extLst>
      <p:ext uri="{BB962C8B-B14F-4D97-AF65-F5344CB8AC3E}">
        <p14:creationId xmlns:p14="http://schemas.microsoft.com/office/powerpoint/2010/main" val="400176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postgresql.fr/" TargetMode="External"/><Relationship Id="rId3" Type="http://schemas.openxmlformats.org/officeDocument/2006/relationships/hyperlink" Target="http://fr.wikipedia.org/wiki/Component_Object_Model" TargetMode="External"/><Relationship Id="rId7" Type="http://schemas.openxmlformats.org/officeDocument/2006/relationships/hyperlink" Target="http://www-01.ibm.com/software/data/db2/"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oracle.com/" TargetMode="External"/><Relationship Id="rId5" Type="http://schemas.openxmlformats.org/officeDocument/2006/relationships/hyperlink" Target="http://www.mysql.fr/" TargetMode="External"/><Relationship Id="rId4" Type="http://schemas.openxmlformats.org/officeDocument/2006/relationships/hyperlink" Target="http://fr.wikipedia.org/wiki/Syst&#232;me_de_gestion_de_base_de_donn&#233;es"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sdn.microsoft.com/fr-fr/library/system.data.sqlclient.sqldatareader(v=vs.110).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msdn.microsoft.com/fr-fr/library/system.data.dataset(v=vs.110).asp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msdn.microsoft.com/fr-fr/library/system.data.common.dbdataadapter(v=vs.110).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msdn.microsoft.com/fr-fr/library/system.data.datatable(v=vs.110).aspx" TargetMode="External"/><Relationship Id="rId5" Type="http://schemas.openxmlformats.org/officeDocument/2006/relationships/hyperlink" Target="https://msdn.microsoft.com/fr-fr/library/system.data.dataset(v=vs.110).aspx" TargetMode="External"/><Relationship Id="rId4" Type="http://schemas.openxmlformats.org/officeDocument/2006/relationships/hyperlink" Target="https://msdn.microsoft.com/fr-fr/library/system.data.datarow.rowstate(v=vs.110).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sdn.microsoft.com/fr-fr/library/system.data.datatable(v=vs.110).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r.wikipedia.org/wiki/Persistance_(informatiq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fr.wikipedia.org/wiki/Base_de_donn%C3%A9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11</a:t>
            </a:fld>
            <a:endParaRPr lang="fr-FR"/>
          </a:p>
        </p:txBody>
      </p:sp>
    </p:spTree>
    <p:extLst>
      <p:ext uri="{BB962C8B-B14F-4D97-AF65-F5344CB8AC3E}">
        <p14:creationId xmlns:p14="http://schemas.microsoft.com/office/powerpoint/2010/main" val="191842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12</a:t>
            </a:fld>
            <a:endParaRPr lang="fr-FR"/>
          </a:p>
        </p:txBody>
      </p:sp>
    </p:spTree>
    <p:extLst>
      <p:ext uri="{BB962C8B-B14F-4D97-AF65-F5344CB8AC3E}">
        <p14:creationId xmlns:p14="http://schemas.microsoft.com/office/powerpoint/2010/main" val="66865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13</a:t>
            </a:fld>
            <a:endParaRPr lang="fr-FR"/>
          </a:p>
        </p:txBody>
      </p:sp>
    </p:spTree>
    <p:extLst>
      <p:ext uri="{BB962C8B-B14F-4D97-AF65-F5344CB8AC3E}">
        <p14:creationId xmlns:p14="http://schemas.microsoft.com/office/powerpoint/2010/main" val="2850860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14</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15</a:t>
            </a:fld>
            <a:endParaRPr lang="fr-FR"/>
          </a:p>
        </p:txBody>
      </p:sp>
    </p:spTree>
    <p:extLst>
      <p:ext uri="{BB962C8B-B14F-4D97-AF65-F5344CB8AC3E}">
        <p14:creationId xmlns:p14="http://schemas.microsoft.com/office/powerpoint/2010/main" val="2658817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16</a:t>
            </a:fld>
            <a:endParaRPr lang="fr-FR"/>
          </a:p>
        </p:txBody>
      </p:sp>
    </p:spTree>
    <p:extLst>
      <p:ext uri="{BB962C8B-B14F-4D97-AF65-F5344CB8AC3E}">
        <p14:creationId xmlns:p14="http://schemas.microsoft.com/office/powerpoint/2010/main" val="642482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17</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18</a:t>
            </a:fld>
            <a:endParaRPr lang="fr-FR"/>
          </a:p>
        </p:txBody>
      </p:sp>
    </p:spTree>
    <p:extLst>
      <p:ext uri="{BB962C8B-B14F-4D97-AF65-F5344CB8AC3E}">
        <p14:creationId xmlns:p14="http://schemas.microsoft.com/office/powerpoint/2010/main" val="2790232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19</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20</a:t>
            </a:fld>
            <a:endParaRPr lang="fr-FR"/>
          </a:p>
        </p:txBody>
      </p:sp>
    </p:spTree>
    <p:extLst>
      <p:ext uri="{BB962C8B-B14F-4D97-AF65-F5344CB8AC3E}">
        <p14:creationId xmlns:p14="http://schemas.microsoft.com/office/powerpoint/2010/main" val="405886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b="0" kern="1200" dirty="0" smtClean="0">
                <a:solidFill>
                  <a:schemeClr val="tx1"/>
                </a:solidFill>
                <a:effectLst/>
                <a:latin typeface="+mn-lt"/>
                <a:ea typeface="+mn-ea"/>
                <a:cs typeface="+mn-cs"/>
              </a:rPr>
              <a:t>OLE DB est une interface basée sur </a:t>
            </a:r>
            <a:r>
              <a:rPr lang="fr-FR" sz="1200" b="0" kern="1200" dirty="0" smtClean="0">
                <a:solidFill>
                  <a:schemeClr val="tx1"/>
                </a:solidFill>
                <a:effectLst/>
                <a:latin typeface="+mn-lt"/>
                <a:ea typeface="+mn-ea"/>
                <a:cs typeface="+mn-cs"/>
                <a:hlinkClick r:id="rId3" tooltip="Component Object Model"/>
              </a:rPr>
              <a:t>COM</a:t>
            </a:r>
            <a:r>
              <a:rPr lang="fr-FR" sz="1200" b="0" kern="1200" dirty="0" smtClean="0">
                <a:solidFill>
                  <a:schemeClr val="tx1"/>
                </a:solidFill>
                <a:effectLst/>
                <a:latin typeface="+mn-lt"/>
                <a:ea typeface="+mn-ea"/>
                <a:cs typeface="+mn-cs"/>
              </a:rPr>
              <a:t> (Component Object Model) utilisée pendant plusieurs années avec ADO (ActiveX Data </a:t>
            </a:r>
            <a:r>
              <a:rPr lang="fr-FR" sz="1200" b="0" kern="1200" dirty="0" err="1" smtClean="0">
                <a:solidFill>
                  <a:schemeClr val="tx1"/>
                </a:solidFill>
                <a:effectLst/>
                <a:latin typeface="+mn-lt"/>
                <a:ea typeface="+mn-ea"/>
                <a:cs typeface="+mn-cs"/>
              </a:rPr>
              <a:t>Objects</a:t>
            </a:r>
            <a:r>
              <a:rPr lang="fr-FR" sz="1200" b="0" kern="1200" dirty="0" smtClean="0">
                <a:solidFill>
                  <a:schemeClr val="tx1"/>
                </a:solidFill>
                <a:effectLst/>
                <a:latin typeface="+mn-lt"/>
                <a:ea typeface="+mn-ea"/>
                <a:cs typeface="+mn-cs"/>
              </a:rPr>
              <a:t>), la plupart des bases de données ont donc un pilote OLE DB (MySQL, Access, Oracle SQL Server, etc..). </a:t>
            </a:r>
          </a:p>
          <a:p>
            <a:endParaRPr lang="fr-FR" sz="1200" b="0" i="0" kern="1200" dirty="0" smtClean="0">
              <a:solidFill>
                <a:schemeClr val="tx1"/>
              </a:solidFill>
              <a:effectLst/>
              <a:latin typeface="+mn-lt"/>
              <a:ea typeface="+mn-ea"/>
              <a:cs typeface="+mn-cs"/>
            </a:endParaRPr>
          </a:p>
          <a:p>
            <a:r>
              <a:rPr lang="fr-FR" sz="1200" b="0" kern="1200" dirty="0" smtClean="0">
                <a:solidFill>
                  <a:schemeClr val="tx1"/>
                </a:solidFill>
                <a:effectLst/>
                <a:latin typeface="+mn-lt"/>
                <a:ea typeface="+mn-ea"/>
                <a:cs typeface="+mn-cs"/>
              </a:rPr>
              <a:t>ODBC est une suite de pilotes permettant la communication avec la </a:t>
            </a:r>
            <a:r>
              <a:rPr lang="fr-FR" sz="1200" b="0" kern="1200" dirty="0" err="1" smtClean="0">
                <a:solidFill>
                  <a:schemeClr val="tx1"/>
                </a:solidFill>
                <a:effectLst/>
                <a:latin typeface="+mn-lt"/>
                <a:ea typeface="+mn-ea"/>
                <a:cs typeface="+mn-cs"/>
              </a:rPr>
              <a:t>pulpart</a:t>
            </a:r>
            <a:r>
              <a:rPr lang="fr-FR" sz="1200" b="0" kern="1200" dirty="0" smtClean="0">
                <a:solidFill>
                  <a:schemeClr val="tx1"/>
                </a:solidFill>
                <a:effectLst/>
                <a:latin typeface="+mn-lt"/>
                <a:ea typeface="+mn-ea"/>
                <a:cs typeface="+mn-cs"/>
              </a:rPr>
              <a:t> des </a:t>
            </a:r>
            <a:r>
              <a:rPr lang="fr-FR" sz="1200" b="0" kern="1200" dirty="0" smtClean="0">
                <a:solidFill>
                  <a:schemeClr val="tx1"/>
                </a:solidFill>
                <a:effectLst/>
                <a:latin typeface="+mn-lt"/>
                <a:ea typeface="+mn-ea"/>
                <a:cs typeface="+mn-cs"/>
                <a:hlinkClick r:id="rId4" tooltip="Système de Gestion de Base de Données"/>
              </a:rPr>
              <a:t>SGBD</a:t>
            </a:r>
            <a:r>
              <a:rPr lang="fr-FR" sz="1200" b="0" kern="1200" dirty="0" smtClean="0">
                <a:solidFill>
                  <a:schemeClr val="tx1"/>
                </a:solidFill>
                <a:effectLst/>
                <a:latin typeface="+mn-lt"/>
                <a:ea typeface="+mn-ea"/>
                <a:cs typeface="+mn-cs"/>
              </a:rPr>
              <a:t> (Système de Gestion de Base de Données) du marché comme </a:t>
            </a:r>
            <a:r>
              <a:rPr lang="fr-FR" sz="1200" b="0" kern="1200" dirty="0" smtClean="0">
                <a:solidFill>
                  <a:schemeClr val="tx1"/>
                </a:solidFill>
                <a:effectLst/>
                <a:latin typeface="+mn-lt"/>
                <a:ea typeface="+mn-ea"/>
                <a:cs typeface="+mn-cs"/>
                <a:hlinkClick r:id="rId5" tooltip="MySQL"/>
              </a:rPr>
              <a:t>MySQL</a:t>
            </a:r>
            <a:r>
              <a:rPr lang="fr-FR" sz="1200" b="0" kern="1200" dirty="0" smtClean="0">
                <a:solidFill>
                  <a:schemeClr val="tx1"/>
                </a:solidFill>
                <a:effectLst/>
                <a:latin typeface="+mn-lt"/>
                <a:ea typeface="+mn-ea"/>
                <a:cs typeface="+mn-cs"/>
              </a:rPr>
              <a:t>, </a:t>
            </a:r>
            <a:r>
              <a:rPr lang="fr-FR" sz="1200" b="0" kern="1200" dirty="0" smtClean="0">
                <a:solidFill>
                  <a:schemeClr val="tx1"/>
                </a:solidFill>
                <a:effectLst/>
                <a:latin typeface="+mn-lt"/>
                <a:ea typeface="+mn-ea"/>
                <a:cs typeface="+mn-cs"/>
                <a:hlinkClick r:id="rId6" tooltip="Oracle"/>
              </a:rPr>
              <a:t>Oracle</a:t>
            </a:r>
            <a:r>
              <a:rPr lang="fr-FR" sz="1200" b="0" kern="1200" dirty="0" smtClean="0">
                <a:solidFill>
                  <a:schemeClr val="tx1"/>
                </a:solidFill>
                <a:effectLst/>
                <a:latin typeface="+mn-lt"/>
                <a:ea typeface="+mn-ea"/>
                <a:cs typeface="+mn-cs"/>
              </a:rPr>
              <a:t>, </a:t>
            </a:r>
            <a:r>
              <a:rPr lang="fr-FR" sz="1200" b="0" kern="1200" dirty="0" smtClean="0">
                <a:solidFill>
                  <a:schemeClr val="tx1"/>
                </a:solidFill>
                <a:effectLst/>
                <a:latin typeface="+mn-lt"/>
                <a:ea typeface="+mn-ea"/>
                <a:cs typeface="+mn-cs"/>
                <a:hlinkClick r:id="rId7" tooltip="IBM DB2"/>
              </a:rPr>
              <a:t>DB2</a:t>
            </a:r>
            <a:r>
              <a:rPr lang="fr-FR" sz="1200" b="0" kern="1200" dirty="0" smtClean="0">
                <a:solidFill>
                  <a:schemeClr val="tx1"/>
                </a:solidFill>
                <a:effectLst/>
                <a:latin typeface="+mn-lt"/>
                <a:ea typeface="+mn-ea"/>
                <a:cs typeface="+mn-cs"/>
              </a:rPr>
              <a:t>, </a:t>
            </a:r>
            <a:r>
              <a:rPr lang="fr-FR" sz="1200" b="0" kern="1200" dirty="0" smtClean="0">
                <a:solidFill>
                  <a:schemeClr val="tx1"/>
                </a:solidFill>
                <a:effectLst/>
                <a:latin typeface="+mn-lt"/>
                <a:ea typeface="+mn-ea"/>
                <a:cs typeface="+mn-cs"/>
                <a:hlinkClick r:id="rId8" tooltip="PostgreSQL"/>
              </a:rPr>
              <a:t>PostgreSQL</a:t>
            </a:r>
            <a:r>
              <a:rPr lang="fr-FR" sz="1200" b="0" kern="1200" dirty="0" smtClean="0">
                <a:solidFill>
                  <a:schemeClr val="tx1"/>
                </a:solidFill>
                <a:effectLst/>
                <a:latin typeface="+mn-lt"/>
                <a:ea typeface="+mn-ea"/>
                <a:cs typeface="+mn-cs"/>
              </a:rPr>
              <a:t>, etc…</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a:t>
            </a:fld>
            <a:endParaRPr lang="fr-FR"/>
          </a:p>
        </p:txBody>
      </p:sp>
    </p:spTree>
    <p:extLst>
      <p:ext uri="{BB962C8B-B14F-4D97-AF65-F5344CB8AC3E}">
        <p14:creationId xmlns:p14="http://schemas.microsoft.com/office/powerpoint/2010/main" val="2156244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21</a:t>
            </a:fld>
            <a:endParaRPr lang="fr-FR"/>
          </a:p>
        </p:txBody>
      </p:sp>
    </p:spTree>
    <p:extLst>
      <p:ext uri="{BB962C8B-B14F-4D97-AF65-F5344CB8AC3E}">
        <p14:creationId xmlns:p14="http://schemas.microsoft.com/office/powerpoint/2010/main" val="2244182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22</a:t>
            </a:fld>
            <a:endParaRPr lang="fr-FR"/>
          </a:p>
        </p:txBody>
      </p:sp>
    </p:spTree>
    <p:extLst>
      <p:ext uri="{BB962C8B-B14F-4D97-AF65-F5344CB8AC3E}">
        <p14:creationId xmlns:p14="http://schemas.microsoft.com/office/powerpoint/2010/main" val="1908685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23</a:t>
            </a:fld>
            <a:endParaRPr lang="fr-FR"/>
          </a:p>
        </p:txBody>
      </p:sp>
    </p:spTree>
    <p:extLst>
      <p:ext uri="{BB962C8B-B14F-4D97-AF65-F5344CB8AC3E}">
        <p14:creationId xmlns:p14="http://schemas.microsoft.com/office/powerpoint/2010/main" val="1908685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err="1" smtClean="0"/>
              <a:t>VisibleFieldCount</a:t>
            </a:r>
            <a:r>
              <a:rPr lang="en-US" b="1" dirty="0" smtClean="0"/>
              <a:t>  : </a:t>
            </a:r>
            <a:r>
              <a:rPr lang="en-US" b="0" dirty="0" smtClean="0"/>
              <a:t>par</a:t>
            </a:r>
            <a:r>
              <a:rPr lang="en-US" dirty="0" smtClean="0"/>
              <a:t> </a:t>
            </a:r>
            <a:r>
              <a:rPr lang="en-US" dirty="0" err="1" smtClean="0"/>
              <a:t>exemple</a:t>
            </a:r>
            <a:r>
              <a:rPr lang="en-US" dirty="0" smtClean="0"/>
              <a:t>, un SELECT </a:t>
            </a:r>
            <a:r>
              <a:rPr lang="en-US" dirty="0" err="1" smtClean="0"/>
              <a:t>sur</a:t>
            </a:r>
            <a:r>
              <a:rPr lang="en-US" dirty="0" smtClean="0"/>
              <a:t> </a:t>
            </a:r>
            <a:r>
              <a:rPr lang="en-US" dirty="0" err="1" smtClean="0"/>
              <a:t>une</a:t>
            </a:r>
            <a:r>
              <a:rPr lang="en-US" dirty="0" smtClean="0"/>
              <a:t> </a:t>
            </a:r>
            <a:r>
              <a:rPr lang="en-US" dirty="0" err="1" smtClean="0"/>
              <a:t>clé</a:t>
            </a:r>
            <a:r>
              <a:rPr lang="en-US" dirty="0" smtClean="0"/>
              <a:t> </a:t>
            </a:r>
            <a:r>
              <a:rPr lang="en-US" dirty="0" err="1" smtClean="0"/>
              <a:t>primaire</a:t>
            </a:r>
            <a:r>
              <a:rPr lang="en-US" baseline="0" dirty="0" smtClean="0"/>
              <a:t> </a:t>
            </a:r>
            <a:r>
              <a:rPr lang="en-US" dirty="0" err="1" smtClean="0"/>
              <a:t>partielle</a:t>
            </a:r>
            <a:r>
              <a:rPr lang="en-US" dirty="0" smtClean="0"/>
              <a:t> </a:t>
            </a:r>
            <a:r>
              <a:rPr lang="en-US" dirty="0" err="1" smtClean="0"/>
              <a:t>retourne</a:t>
            </a:r>
            <a:r>
              <a:rPr lang="en-US" dirty="0" smtClean="0"/>
              <a:t> les parties</a:t>
            </a:r>
            <a:r>
              <a:rPr lang="en-US" baseline="0" dirty="0" smtClean="0"/>
              <a:t> </a:t>
            </a:r>
            <a:r>
              <a:rPr lang="en-US" baseline="0" dirty="0" err="1" smtClean="0"/>
              <a:t>restantes</a:t>
            </a:r>
            <a:r>
              <a:rPr lang="en-US" baseline="0" dirty="0" smtClean="0"/>
              <a:t> de la </a:t>
            </a:r>
            <a:r>
              <a:rPr lang="en-US" baseline="0" dirty="0" err="1" smtClean="0"/>
              <a:t>clé</a:t>
            </a:r>
            <a:r>
              <a:rPr lang="en-US" baseline="0" dirty="0" smtClean="0"/>
              <a:t> </a:t>
            </a:r>
            <a:r>
              <a:rPr lang="en-US" baseline="0" dirty="0" err="1" smtClean="0"/>
              <a:t>en</a:t>
            </a:r>
            <a:r>
              <a:rPr lang="en-US" baseline="0" dirty="0" smtClean="0"/>
              <a:t> </a:t>
            </a:r>
            <a:r>
              <a:rPr lang="en-US" baseline="0" dirty="0" err="1" smtClean="0"/>
              <a:t>tant</a:t>
            </a:r>
            <a:r>
              <a:rPr lang="en-US" baseline="0" dirty="0" smtClean="0"/>
              <a:t> </a:t>
            </a:r>
            <a:r>
              <a:rPr lang="en-US" baseline="0" dirty="0" err="1" smtClean="0"/>
              <a:t>que</a:t>
            </a:r>
            <a:r>
              <a:rPr lang="en-US" baseline="0" dirty="0" smtClean="0"/>
              <a:t> champs </a:t>
            </a:r>
            <a:r>
              <a:rPr lang="en-US" baseline="0" dirty="0" err="1" smtClean="0"/>
              <a:t>cachés</a:t>
            </a:r>
            <a:r>
              <a:rPr lang="en-US" dirty="0" smtClean="0"/>
              <a:t>. Les champs </a:t>
            </a:r>
            <a:r>
              <a:rPr lang="en-US" dirty="0" err="1" smtClean="0"/>
              <a:t>cachés</a:t>
            </a:r>
            <a:r>
              <a:rPr lang="en-US" dirty="0" smtClean="0"/>
              <a:t> </a:t>
            </a:r>
            <a:r>
              <a:rPr lang="en-US" dirty="0" err="1" smtClean="0"/>
              <a:t>sont</a:t>
            </a:r>
            <a:r>
              <a:rPr lang="en-US" dirty="0" smtClean="0"/>
              <a:t> </a:t>
            </a:r>
            <a:r>
              <a:rPr lang="en-US" dirty="0" err="1" smtClean="0"/>
              <a:t>toujours</a:t>
            </a:r>
            <a:r>
              <a:rPr lang="en-US" dirty="0" smtClean="0"/>
              <a:t> </a:t>
            </a:r>
            <a:r>
              <a:rPr lang="en-US" dirty="0" err="1" smtClean="0"/>
              <a:t>ajoutés</a:t>
            </a:r>
            <a:r>
              <a:rPr lang="en-US" baseline="0" dirty="0" smtClean="0"/>
              <a:t> </a:t>
            </a:r>
            <a:r>
              <a:rPr lang="en-US" baseline="0" dirty="0" err="1" smtClean="0"/>
              <a:t>derière</a:t>
            </a:r>
            <a:r>
              <a:rPr lang="en-US" baseline="0" dirty="0" smtClean="0"/>
              <a:t> les champs </a:t>
            </a:r>
            <a:r>
              <a:rPr lang="en-US" baseline="0" dirty="0" err="1" smtClean="0"/>
              <a:t>visibles</a:t>
            </a:r>
            <a:r>
              <a:rPr lang="en-US" baseline="0" dirty="0" smtClean="0"/>
              <a:t>.</a:t>
            </a:r>
          </a:p>
          <a:p>
            <a:endParaRPr lang="fr-FR" sz="1200" b="0" i="0" kern="1200" baseline="0" dirty="0" smtClean="0">
              <a:solidFill>
                <a:schemeClr val="tx1"/>
              </a:solidFill>
              <a:effectLst/>
              <a:latin typeface="+mn-lt"/>
              <a:ea typeface="+mn-ea"/>
              <a:cs typeface="+mn-cs"/>
            </a:endParaRPr>
          </a:p>
          <a:p>
            <a:r>
              <a:rPr lang="fr-FR" dirty="0" smtClean="0"/>
              <a:t>Le </a:t>
            </a:r>
            <a:r>
              <a:rPr lang="fr-FR" dirty="0" err="1" smtClean="0"/>
              <a:t>RecordsAffected</a:t>
            </a:r>
            <a:r>
              <a:rPr lang="fr-FR" dirty="0" smtClean="0"/>
              <a:t> propriété n’est pas définie tant que toutes les lignes sont lues et que vous fermez le </a:t>
            </a:r>
            <a:r>
              <a:rPr lang="fr-FR" dirty="0" err="1" smtClean="0">
                <a:hlinkClick r:id="rId3"/>
              </a:rPr>
              <a:t>SqlDataReader</a:t>
            </a:r>
            <a:r>
              <a:rPr lang="fr-FR" dirty="0" smtClean="0"/>
              <a:t>.</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24</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dirty="0" smtClean="0">
                <a:effectLst/>
              </a:rPr>
              <a:t>La méthode Close remplit les valeurs des paramètres de sortie (OUTPUT), des valeurs de retour et la</a:t>
            </a:r>
            <a:r>
              <a:rPr lang="fr-FR" baseline="0" dirty="0" smtClean="0">
                <a:effectLst/>
              </a:rPr>
              <a:t> valeur de la propriété</a:t>
            </a:r>
            <a:r>
              <a:rPr lang="fr-FR" dirty="0" smtClean="0">
                <a:effectLst/>
              </a:rPr>
              <a:t> </a:t>
            </a:r>
            <a:r>
              <a:rPr lang="fr-FR" b="1" dirty="0" err="1" smtClean="0">
                <a:effectLst/>
              </a:rPr>
              <a:t>RecordsAffected</a:t>
            </a:r>
            <a:r>
              <a:rPr lang="fr-FR" dirty="0" smtClean="0">
                <a:effectLst/>
              </a:rPr>
              <a:t>, ce qui augmente le temps nécessaire pour fermer un objet </a:t>
            </a:r>
            <a:r>
              <a:rPr lang="fr-FR" b="1" dirty="0" err="1" smtClean="0">
                <a:effectLst/>
              </a:rPr>
              <a:t>SqlDataReader</a:t>
            </a:r>
            <a:r>
              <a:rPr lang="fr-FR" dirty="0" smtClean="0">
                <a:effectLst/>
              </a:rPr>
              <a:t> utilisé pour traiter une requête importante ou complexe. Lorsque les valeurs de retour et le nombre d'enregistrements affectés par une requête ne nous</a:t>
            </a:r>
            <a:r>
              <a:rPr lang="fr-FR" baseline="0" dirty="0" smtClean="0">
                <a:effectLst/>
              </a:rPr>
              <a:t> servent pas dans nos traitements</a:t>
            </a:r>
            <a:r>
              <a:rPr lang="fr-FR" dirty="0" smtClean="0">
                <a:effectLst/>
              </a:rPr>
              <a:t>, le temps qu'il faut pour fermer le </a:t>
            </a:r>
            <a:r>
              <a:rPr lang="fr-FR" dirty="0" err="1" smtClean="0">
                <a:effectLst/>
              </a:rPr>
              <a:t>SqlDataReader</a:t>
            </a:r>
            <a:r>
              <a:rPr lang="fr-FR" dirty="0" smtClean="0">
                <a:effectLst/>
              </a:rPr>
              <a:t> peut être réduit en appelant la méthode Cancel d</a:t>
            </a:r>
            <a:r>
              <a:rPr lang="fr-FR" baseline="0" dirty="0" smtClean="0">
                <a:effectLst/>
              </a:rPr>
              <a:t>e l’objet </a:t>
            </a:r>
            <a:r>
              <a:rPr lang="fr-FR" dirty="0" err="1" smtClean="0">
                <a:effectLst/>
              </a:rPr>
              <a:t>SqlCommand</a:t>
            </a:r>
            <a:r>
              <a:rPr lang="fr-FR" dirty="0" smtClean="0">
                <a:effectLst/>
              </a:rPr>
              <a:t> avant d'appeler la méthode Close.</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25</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26</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en-US" b="1" dirty="0" err="1" smtClean="0"/>
              <a:t>GetName</a:t>
            </a:r>
            <a:r>
              <a:rPr lang="en-US" b="1" baseline="0" dirty="0" smtClean="0"/>
              <a:t> : </a:t>
            </a:r>
            <a:r>
              <a:rPr lang="fr-FR" dirty="0" smtClean="0"/>
              <a:t>Obtient le nom de la colonne spécifiée.</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27</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28</a:t>
            </a:fld>
            <a:endParaRPr lang="fr-FR"/>
          </a:p>
        </p:txBody>
      </p:sp>
    </p:spTree>
    <p:extLst>
      <p:ext uri="{BB962C8B-B14F-4D97-AF65-F5344CB8AC3E}">
        <p14:creationId xmlns:p14="http://schemas.microsoft.com/office/powerpoint/2010/main" val="184925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dirty="0" smtClean="0"/>
              <a:t>Contrairement au texte de la commande, l'entrée de paramètre est traitée comme une valeur littérale et non pas comme du code exécutable.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effectLst/>
              </a:rPr>
              <a:t>Le serveur </a:t>
            </a:r>
            <a:r>
              <a:rPr lang="fr-FR" dirty="0" err="1" smtClean="0">
                <a:effectLst/>
              </a:rPr>
              <a:t>Sql</a:t>
            </a:r>
            <a:r>
              <a:rPr lang="fr-FR" dirty="0" smtClean="0">
                <a:effectLst/>
              </a:rPr>
              <a:t> met en cache les plans de requêtes paramétrés et les réutilise lors de l'exécution de requêtes répétées. Si vous n'avez pas paramétré votre requête, alors le serveur </a:t>
            </a:r>
            <a:r>
              <a:rPr lang="fr-FR" dirty="0" err="1" smtClean="0">
                <a:effectLst/>
              </a:rPr>
              <a:t>sql</a:t>
            </a:r>
            <a:r>
              <a:rPr lang="fr-FR" dirty="0" smtClean="0">
                <a:effectLst/>
              </a:rPr>
              <a:t> compilerait un nouveau plan sur chaque requête (avec une certaine exclusion) d'exécution si le texte de la requête serait différent.</a:t>
            </a:r>
            <a:endParaRPr lang="fr-FR" sz="1200" dirty="0" smtClean="0"/>
          </a:p>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29</a:t>
            </a:fld>
            <a:endParaRPr lang="fr-FR"/>
          </a:p>
        </p:txBody>
      </p:sp>
    </p:spTree>
    <p:extLst>
      <p:ext uri="{BB962C8B-B14F-4D97-AF65-F5344CB8AC3E}">
        <p14:creationId xmlns:p14="http://schemas.microsoft.com/office/powerpoint/2010/main" val="428433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30</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a:t>
            </a:fld>
            <a:endParaRPr lang="fr-FR"/>
          </a:p>
        </p:txBody>
      </p:sp>
    </p:spTree>
    <p:extLst>
      <p:ext uri="{BB962C8B-B14F-4D97-AF65-F5344CB8AC3E}">
        <p14:creationId xmlns:p14="http://schemas.microsoft.com/office/powerpoint/2010/main" val="2654261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le </a:t>
            </a:r>
            <a:r>
              <a:rPr lang="fr-FR" dirty="0" err="1" smtClean="0"/>
              <a:t>SelectCommand</a:t>
            </a:r>
            <a:r>
              <a:rPr lang="fr-FR" dirty="0" smtClean="0"/>
              <a:t> ne retourne aucune ligne, aucune table n’est ajoutée à la </a:t>
            </a:r>
            <a:r>
              <a:rPr lang="fr-FR" dirty="0" err="1" smtClean="0">
                <a:hlinkClick r:id="rId3"/>
              </a:rPr>
              <a:t>DataSet</a:t>
            </a:r>
            <a:r>
              <a:rPr lang="fr-FR" dirty="0" smtClean="0"/>
              <a:t>, et aucune exception n’est levée.</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31</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32</a:t>
            </a:fld>
            <a:endParaRPr lang="fr-FR"/>
          </a:p>
        </p:txBody>
      </p:sp>
    </p:spTree>
    <p:extLst>
      <p:ext uri="{BB962C8B-B14F-4D97-AF65-F5344CB8AC3E}">
        <p14:creationId xmlns:p14="http://schemas.microsoft.com/office/powerpoint/2010/main" val="1348325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33</a:t>
            </a:fld>
            <a:endParaRPr lang="fr-FR"/>
          </a:p>
        </p:txBody>
      </p:sp>
    </p:spTree>
    <p:extLst>
      <p:ext uri="{BB962C8B-B14F-4D97-AF65-F5344CB8AC3E}">
        <p14:creationId xmlns:p14="http://schemas.microsoft.com/office/powerpoint/2010/main" val="3306192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34</a:t>
            </a:fld>
            <a:endParaRPr lang="fr-FR"/>
          </a:p>
        </p:txBody>
      </p:sp>
    </p:spTree>
    <p:extLst>
      <p:ext uri="{BB962C8B-B14F-4D97-AF65-F5344CB8AC3E}">
        <p14:creationId xmlns:p14="http://schemas.microsoft.com/office/powerpoint/2010/main" val="1781960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35</a:t>
            </a:fld>
            <a:endParaRPr lang="fr-FR"/>
          </a:p>
        </p:txBody>
      </p:sp>
    </p:spTree>
    <p:extLst>
      <p:ext uri="{BB962C8B-B14F-4D97-AF65-F5344CB8AC3E}">
        <p14:creationId xmlns:p14="http://schemas.microsoft.com/office/powerpoint/2010/main" val="225022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dirty="0" smtClean="0"/>
              <a:t>Lorsqu’une application appelle la méthode Update, la </a:t>
            </a:r>
            <a:r>
              <a:rPr lang="fr-FR" dirty="0" err="1" smtClean="0">
                <a:hlinkClick r:id="rId3"/>
              </a:rPr>
              <a:t>DbDataAdapter</a:t>
            </a:r>
            <a:r>
              <a:rPr lang="fr-FR" dirty="0" smtClean="0"/>
              <a:t> examine la propriété </a:t>
            </a:r>
            <a:r>
              <a:rPr lang="fr-FR" dirty="0" err="1" smtClean="0">
                <a:hlinkClick r:id="rId4"/>
              </a:rPr>
              <a:t>RowState</a:t>
            </a:r>
            <a:r>
              <a:rPr lang="fr-FR" dirty="0" smtClean="0"/>
              <a:t> et exécute les instructions INSERT, UPDATE ou DELETE requises de manière itérative pour chaque ligne selon l’ordre des index configurés dans le </a:t>
            </a:r>
            <a:r>
              <a:rPr lang="fr-FR" dirty="0" err="1" smtClean="0">
                <a:hlinkClick r:id="rId5"/>
              </a:rPr>
              <a:t>DataSet</a:t>
            </a:r>
            <a:r>
              <a:rPr lang="fr-FR" dirty="0" smtClean="0"/>
              <a:t>. Par exemple, Update peut exécuter une instruction DELETE, suivie d’une instruction INSERT, puis une autre instruction DELETE, dues à l’ordre des lignes dans la </a:t>
            </a:r>
            <a:r>
              <a:rPr lang="fr-FR" dirty="0" err="1" smtClean="0">
                <a:hlinkClick r:id="rId6"/>
              </a:rPr>
              <a:t>DataTable</a:t>
            </a:r>
            <a:r>
              <a:rPr lang="fr-FR" dirty="0" smtClean="0"/>
              <a:t>.</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36</a:t>
            </a:fld>
            <a:endParaRPr lang="fr-FR"/>
          </a:p>
        </p:txBody>
      </p:sp>
    </p:spTree>
    <p:extLst>
      <p:ext uri="{BB962C8B-B14F-4D97-AF65-F5344CB8AC3E}">
        <p14:creationId xmlns:p14="http://schemas.microsoft.com/office/powerpoint/2010/main" val="2435387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37</a:t>
            </a:fld>
            <a:endParaRPr lang="fr-FR"/>
          </a:p>
        </p:txBody>
      </p:sp>
    </p:spTree>
    <p:extLst>
      <p:ext uri="{BB962C8B-B14F-4D97-AF65-F5344CB8AC3E}">
        <p14:creationId xmlns:p14="http://schemas.microsoft.com/office/powerpoint/2010/main" val="2154166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38</a:t>
            </a:fld>
            <a:endParaRPr lang="fr-FR"/>
          </a:p>
        </p:txBody>
      </p:sp>
    </p:spTree>
    <p:extLst>
      <p:ext uri="{BB962C8B-B14F-4D97-AF65-F5344CB8AC3E}">
        <p14:creationId xmlns:p14="http://schemas.microsoft.com/office/powerpoint/2010/main" val="2552308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39</a:t>
            </a:fld>
            <a:endParaRPr lang="fr-FR"/>
          </a:p>
        </p:txBody>
      </p:sp>
    </p:spTree>
    <p:extLst>
      <p:ext uri="{BB962C8B-B14F-4D97-AF65-F5344CB8AC3E}">
        <p14:creationId xmlns:p14="http://schemas.microsoft.com/office/powerpoint/2010/main" val="2890460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40</a:t>
            </a:fld>
            <a:endParaRPr lang="fr-FR"/>
          </a:p>
        </p:txBody>
      </p:sp>
    </p:spTree>
    <p:extLst>
      <p:ext uri="{BB962C8B-B14F-4D97-AF65-F5344CB8AC3E}">
        <p14:creationId xmlns:p14="http://schemas.microsoft.com/office/powerpoint/2010/main" val="39918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5</a:t>
            </a:fld>
            <a:endParaRPr lang="fr-FR"/>
          </a:p>
        </p:txBody>
      </p:sp>
    </p:spTree>
    <p:extLst>
      <p:ext uri="{BB962C8B-B14F-4D97-AF65-F5344CB8AC3E}">
        <p14:creationId xmlns:p14="http://schemas.microsoft.com/office/powerpoint/2010/main" val="3217482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41</a:t>
            </a:fld>
            <a:endParaRPr lang="fr-FR"/>
          </a:p>
        </p:txBody>
      </p:sp>
    </p:spTree>
    <p:extLst>
      <p:ext uri="{BB962C8B-B14F-4D97-AF65-F5344CB8AC3E}">
        <p14:creationId xmlns:p14="http://schemas.microsoft.com/office/powerpoint/2010/main" val="1304977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Lorsque l'événement se produit, la propriété </a:t>
            </a:r>
            <a:r>
              <a:rPr lang="fr-FR" b="1" dirty="0" err="1" smtClean="0"/>
              <a:t>Status</a:t>
            </a:r>
            <a:r>
              <a:rPr lang="fr-FR" dirty="0" smtClean="0"/>
              <a:t> est égale à </a:t>
            </a:r>
            <a:r>
              <a:rPr lang="fr-FR" b="1" dirty="0" smtClean="0"/>
              <a:t>Continue</a:t>
            </a:r>
            <a:r>
              <a:rPr lang="fr-FR" dirty="0" smtClean="0"/>
              <a:t> ou </a:t>
            </a:r>
            <a:r>
              <a:rPr lang="fr-FR" b="1" dirty="0" err="1" smtClean="0"/>
              <a:t>ErrorsOccurred</a:t>
            </a:r>
            <a:r>
              <a:rPr lang="fr-FR" dirty="0" smtClean="0"/>
              <a:t>. </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42</a:t>
            </a:fld>
            <a:endParaRPr lang="fr-FR"/>
          </a:p>
        </p:txBody>
      </p:sp>
    </p:spTree>
    <p:extLst>
      <p:ext uri="{BB962C8B-B14F-4D97-AF65-F5344CB8AC3E}">
        <p14:creationId xmlns:p14="http://schemas.microsoft.com/office/powerpoint/2010/main" val="3016504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43</a:t>
            </a:fld>
            <a:endParaRPr lang="fr-FR"/>
          </a:p>
        </p:txBody>
      </p:sp>
    </p:spTree>
    <p:extLst>
      <p:ext uri="{BB962C8B-B14F-4D97-AF65-F5344CB8AC3E}">
        <p14:creationId xmlns:p14="http://schemas.microsoft.com/office/powerpoint/2010/main" val="2183683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44</a:t>
            </a:fld>
            <a:endParaRPr lang="fr-FR"/>
          </a:p>
        </p:txBody>
      </p:sp>
    </p:spTree>
    <p:extLst>
      <p:ext uri="{BB962C8B-B14F-4D97-AF65-F5344CB8AC3E}">
        <p14:creationId xmlns:p14="http://schemas.microsoft.com/office/powerpoint/2010/main" val="364793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45</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46</a:t>
            </a:fld>
            <a:endParaRPr lang="fr-FR"/>
          </a:p>
        </p:txBody>
      </p:sp>
    </p:spTree>
    <p:extLst>
      <p:ext uri="{BB962C8B-B14F-4D97-AF65-F5344CB8AC3E}">
        <p14:creationId xmlns:p14="http://schemas.microsoft.com/office/powerpoint/2010/main" val="82849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47</a:t>
            </a:fld>
            <a:endParaRPr lang="fr-FR"/>
          </a:p>
        </p:txBody>
      </p:sp>
    </p:spTree>
    <p:extLst>
      <p:ext uri="{BB962C8B-B14F-4D97-AF65-F5344CB8AC3E}">
        <p14:creationId xmlns:p14="http://schemas.microsoft.com/office/powerpoint/2010/main" val="121304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48</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49</a:t>
            </a:fld>
            <a:endParaRPr lang="fr-FR"/>
          </a:p>
        </p:txBody>
      </p:sp>
    </p:spTree>
    <p:extLst>
      <p:ext uri="{BB962C8B-B14F-4D97-AF65-F5344CB8AC3E}">
        <p14:creationId xmlns:p14="http://schemas.microsoft.com/office/powerpoint/2010/main" val="238423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dirty="0" smtClean="0"/>
              <a:t>Le </a:t>
            </a:r>
            <a:r>
              <a:rPr lang="fr-FR" b="1" dirty="0" err="1" smtClean="0"/>
              <a:t>DataSet</a:t>
            </a:r>
            <a:r>
              <a:rPr lang="fr-FR" dirty="0" smtClean="0"/>
              <a:t> contient une collection d'un ou plusieurs objets </a:t>
            </a:r>
            <a:r>
              <a:rPr lang="fr-FR" dirty="0" err="1" smtClean="0">
                <a:hlinkClick r:id="rId3"/>
              </a:rPr>
              <a:t>DataTable</a:t>
            </a:r>
            <a:r>
              <a:rPr lang="fr-FR" dirty="0" smtClean="0"/>
              <a:t> constitués de lignes et de colonnes de données, ainsi que des informations concernant les contraintes de clé primaire, de clé étrangère et des informations relationnelles sur les données contenues dans les objets </a:t>
            </a:r>
            <a:r>
              <a:rPr lang="fr-FR" b="1" dirty="0" err="1" smtClean="0"/>
              <a:t>DataTable</a:t>
            </a:r>
            <a:r>
              <a:rPr lang="fr-FR" dirty="0" smtClean="0"/>
              <a:t>.</a:t>
            </a:r>
          </a:p>
          <a:p>
            <a:pPr algn="just"/>
            <a:endParaRPr lang="fr-FR" dirty="0" smtClean="0"/>
          </a:p>
          <a:p>
            <a:pPr algn="just"/>
            <a:r>
              <a:rPr lang="fr-FR" dirty="0" smtClean="0"/>
              <a:t>Représente un cache de données en mémoire.</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6</a:t>
            </a:fld>
            <a:endParaRPr lang="fr-FR"/>
          </a:p>
        </p:txBody>
      </p:sp>
    </p:spTree>
    <p:extLst>
      <p:ext uri="{BB962C8B-B14F-4D97-AF65-F5344CB8AC3E}">
        <p14:creationId xmlns:p14="http://schemas.microsoft.com/office/powerpoint/2010/main" val="224720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7</a:t>
            </a:fld>
            <a:endParaRPr lang="fr-FR"/>
          </a:p>
        </p:txBody>
      </p:sp>
    </p:spTree>
    <p:extLst>
      <p:ext uri="{BB962C8B-B14F-4D97-AF65-F5344CB8AC3E}">
        <p14:creationId xmlns:p14="http://schemas.microsoft.com/office/powerpoint/2010/main" val="758403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dirty="0" smtClean="0"/>
              <a:t>Le format de chaîne de connexion de base inclut une série de paires mot clé/valeur séparées par des points-virgules. Le signe égal (=) sert de lien entre chaque mot clé et sa valeur. </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8</a:t>
            </a:fld>
            <a:endParaRPr lang="fr-FR"/>
          </a:p>
        </p:txBody>
      </p:sp>
    </p:spTree>
    <p:extLst>
      <p:ext uri="{BB962C8B-B14F-4D97-AF65-F5344CB8AC3E}">
        <p14:creationId xmlns:p14="http://schemas.microsoft.com/office/powerpoint/2010/main" val="422895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attaque par injection de chaîne de connexion peut se produire lorsqu'une concaténation de chaîne dynamique est utilisée pour générer des chaînes de connexion se basant sur l'entrée d'utilisateur. Si la chaîne n'est pas validée et que du texte ou des caractères malveillants ne font pas l'objet d'un échappement, un attaquant peut éventuellement accéder à des données sensibles ou à d'autres ressources sur le serveur. Par exemple, un attaquant peut organiser une attaque en fournissant un point-virgule et en ajoutant une valeur supplémentaire. La chaîne de connexion est alors analysée à l'aide de l'algorithme « last one </a:t>
            </a:r>
            <a:r>
              <a:rPr lang="fr-FR" dirty="0" err="1" smtClean="0"/>
              <a:t>wins</a:t>
            </a:r>
            <a:r>
              <a:rPr lang="fr-FR" dirty="0" smtClean="0"/>
              <a:t> », de sorte que l'entrée hostile soit remplacée par une valeur légitime. </a:t>
            </a:r>
          </a:p>
          <a:p>
            <a:r>
              <a:rPr lang="fr-FR" dirty="0" smtClean="0"/>
              <a:t>Les classes de générateur de chaînes de connexion sont conçues pour éliminer le travail de recherche et pour se protéger contre les erreurs de syntaxe et les failles en matière de sécurité. Elles fournissent des méthodes et des propriétés qui correspondent aux paires clé/valeur connues autorisées par chaque fournisseur de données. La classe maintient une collection fixe de synonymes et peut traduire un synonyme vers le nom de la clé connue correspondante. Des vérifications sont effectuées pour contrôler la validité des paires clé/valeur et une paire non valide lève une exception. En outre, les valeurs injectées sont gérées de manière sécurisée. </a:t>
            </a:r>
          </a:p>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9</a:t>
            </a:fld>
            <a:endParaRPr lang="fr-FR"/>
          </a:p>
        </p:txBody>
      </p:sp>
    </p:spTree>
    <p:extLst>
      <p:ext uri="{BB962C8B-B14F-4D97-AF65-F5344CB8AC3E}">
        <p14:creationId xmlns:p14="http://schemas.microsoft.com/office/powerpoint/2010/main" val="66865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dirty="0" smtClean="0">
                <a:effectLst/>
              </a:rPr>
              <a:t>L'acronyme informatique anglais </a:t>
            </a:r>
            <a:r>
              <a:rPr lang="fr-FR" b="1" dirty="0" smtClean="0">
                <a:effectLst/>
              </a:rPr>
              <a:t>CRUD</a:t>
            </a:r>
            <a:r>
              <a:rPr lang="fr-FR" dirty="0" smtClean="0">
                <a:effectLst/>
              </a:rPr>
              <a:t> (pour </a:t>
            </a:r>
            <a:r>
              <a:rPr lang="fr-FR" i="1" dirty="0" err="1" smtClean="0">
                <a:effectLst/>
              </a:rPr>
              <a:t>create</a:t>
            </a:r>
            <a:r>
              <a:rPr lang="fr-FR" dirty="0" smtClean="0">
                <a:effectLst/>
              </a:rPr>
              <a:t>, </a:t>
            </a:r>
            <a:r>
              <a:rPr lang="fr-FR" i="1" dirty="0" err="1" smtClean="0">
                <a:effectLst/>
              </a:rPr>
              <a:t>read</a:t>
            </a:r>
            <a:r>
              <a:rPr lang="fr-FR" dirty="0" smtClean="0">
                <a:effectLst/>
              </a:rPr>
              <a:t>, </a:t>
            </a:r>
            <a:r>
              <a:rPr lang="fr-FR" i="1" dirty="0" smtClean="0">
                <a:effectLst/>
              </a:rPr>
              <a:t>update</a:t>
            </a:r>
            <a:r>
              <a:rPr lang="fr-FR" dirty="0" smtClean="0">
                <a:effectLst/>
              </a:rPr>
              <a:t>, </a:t>
            </a:r>
            <a:r>
              <a:rPr lang="fr-FR" i="1" dirty="0" err="1" smtClean="0">
                <a:effectLst/>
              </a:rPr>
              <a:t>delete</a:t>
            </a:r>
            <a:r>
              <a:rPr lang="fr-FR" dirty="0" smtClean="0">
                <a:effectLst/>
              </a:rPr>
              <a:t>) (parfois appelé SCRUD avec un "S" pour </a:t>
            </a:r>
            <a:r>
              <a:rPr lang="fr-FR" i="1" dirty="0" err="1" smtClean="0">
                <a:effectLst/>
              </a:rPr>
              <a:t>search</a:t>
            </a:r>
            <a:r>
              <a:rPr lang="fr-FR" dirty="0" smtClean="0">
                <a:effectLst/>
              </a:rPr>
              <a:t>) désigne les quatre opérations de base pour la </a:t>
            </a:r>
            <a:r>
              <a:rPr lang="fr-FR" dirty="0" smtClean="0">
                <a:effectLst/>
                <a:hlinkClick r:id="rId3" tooltip="Persistance (informatique)"/>
              </a:rPr>
              <a:t>persistance</a:t>
            </a:r>
            <a:r>
              <a:rPr lang="fr-FR" dirty="0" smtClean="0">
                <a:effectLst/>
              </a:rPr>
              <a:t> des données, en particulier le stockage d'informations en </a:t>
            </a:r>
            <a:r>
              <a:rPr lang="fr-FR" dirty="0" smtClean="0">
                <a:effectLst/>
                <a:hlinkClick r:id="rId4" tooltip="Base de données"/>
              </a:rPr>
              <a:t>base de données</a:t>
            </a:r>
            <a:r>
              <a:rPr lang="fr-FR" dirty="0" smtClean="0">
                <a:effectLst/>
              </a:rPr>
              <a:t>.</a:t>
            </a:r>
          </a:p>
          <a:p>
            <a:pPr rtl="0"/>
            <a:r>
              <a:rPr lang="fr-FR" dirty="0" smtClean="0">
                <a:effectLst/>
              </a:rPr>
              <a:t>Soit :</a:t>
            </a:r>
          </a:p>
          <a:p>
            <a:pPr rtl="0"/>
            <a:r>
              <a:rPr lang="fr-FR" b="1" dirty="0" err="1" smtClean="0">
                <a:effectLst/>
              </a:rPr>
              <a:t>C</a:t>
            </a:r>
            <a:r>
              <a:rPr lang="fr-FR" dirty="0" err="1" smtClean="0">
                <a:effectLst/>
              </a:rPr>
              <a:t>reate</a:t>
            </a:r>
            <a:r>
              <a:rPr lang="fr-FR" dirty="0" smtClean="0">
                <a:effectLst/>
              </a:rPr>
              <a:t> : créer</a:t>
            </a:r>
          </a:p>
          <a:p>
            <a:pPr rtl="0"/>
            <a:r>
              <a:rPr lang="fr-FR" b="1" dirty="0" smtClean="0">
                <a:effectLst/>
              </a:rPr>
              <a:t>R</a:t>
            </a:r>
            <a:r>
              <a:rPr lang="fr-FR" dirty="0" smtClean="0">
                <a:effectLst/>
              </a:rPr>
              <a:t>ead : lire</a:t>
            </a:r>
          </a:p>
          <a:p>
            <a:pPr rtl="0"/>
            <a:r>
              <a:rPr lang="fr-FR" b="1" dirty="0" smtClean="0">
                <a:effectLst/>
              </a:rPr>
              <a:t>U</a:t>
            </a:r>
            <a:r>
              <a:rPr lang="fr-FR" dirty="0" smtClean="0">
                <a:effectLst/>
              </a:rPr>
              <a:t>pdate : mettre à jour</a:t>
            </a:r>
          </a:p>
          <a:p>
            <a:pPr rtl="0"/>
            <a:r>
              <a:rPr lang="fr-FR" b="1" dirty="0" err="1" smtClean="0">
                <a:effectLst/>
              </a:rPr>
              <a:t>D</a:t>
            </a:r>
            <a:r>
              <a:rPr lang="fr-FR" dirty="0" err="1" smtClean="0">
                <a:effectLst/>
              </a:rPr>
              <a:t>elete</a:t>
            </a:r>
            <a:r>
              <a:rPr lang="fr-FR" dirty="0" smtClean="0">
                <a:effectLst/>
              </a:rPr>
              <a:t> : supprimer</a:t>
            </a:r>
          </a:p>
          <a:p>
            <a:pPr rtl="0"/>
            <a:r>
              <a:rPr lang="fr-FR" dirty="0" smtClean="0">
                <a:effectLst/>
              </a:rPr>
              <a:t>Plus généralement, il désigne les opérations permettant la gestion d'une collection d'éléments.</a:t>
            </a:r>
          </a:p>
          <a:p>
            <a:pPr rtl="0"/>
            <a:r>
              <a:rPr lang="fr-FR" dirty="0" smtClean="0">
                <a:effectLst/>
              </a:rPr>
              <a:t>Ce terme est aussi un jeu de mot en anglais sur l'adjectif </a:t>
            </a:r>
            <a:r>
              <a:rPr lang="fr-FR" b="1" dirty="0" err="1" smtClean="0">
                <a:effectLst/>
              </a:rPr>
              <a:t>crude</a:t>
            </a:r>
            <a:r>
              <a:rPr lang="fr-FR" dirty="0" smtClean="0">
                <a:effectLst/>
              </a:rPr>
              <a:t> (en français </a:t>
            </a:r>
            <a:r>
              <a:rPr lang="fr-FR" b="1" dirty="0" smtClean="0">
                <a:effectLst/>
              </a:rPr>
              <a:t>brut</a:t>
            </a:r>
            <a:r>
              <a:rPr lang="fr-FR" dirty="0" smtClean="0">
                <a:effectLst/>
              </a:rPr>
              <a:t> ou </a:t>
            </a:r>
            <a:r>
              <a:rPr lang="fr-FR" b="1" dirty="0" smtClean="0">
                <a:effectLst/>
              </a:rPr>
              <a:t>rudimentaire</a:t>
            </a:r>
            <a:r>
              <a:rPr lang="fr-FR" dirty="0" smtClean="0">
                <a:effectLst/>
              </a:rPr>
              <a:t>).</a:t>
            </a:r>
          </a:p>
          <a:p>
            <a:endParaRPr lang="fr-FR" sz="1200" b="0" i="0" kern="1200" dirty="0" smtClean="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8B04247-C6FA-4726-B185-2A921F9CCD3D}" type="slidenum">
              <a:rPr lang="fr-FR" smtClean="0"/>
              <a:t>10</a:t>
            </a:fld>
            <a:endParaRPr lang="fr-FR"/>
          </a:p>
        </p:txBody>
      </p:sp>
    </p:spTree>
    <p:extLst>
      <p:ext uri="{BB962C8B-B14F-4D97-AF65-F5344CB8AC3E}">
        <p14:creationId xmlns:p14="http://schemas.microsoft.com/office/powerpoint/2010/main" val="3751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8510A2B9-6C04-4A6B-A615-914DE1D9F4EE}" type="datetimeFigureOut">
              <a:rPr lang="fr-FR" smtClean="0"/>
              <a:t>28/11/2016</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BA386864-8A39-4100-8E9A-8D5B9B8160C0}" type="slidenum">
              <a:rPr lang="fr-FR" smtClean="0"/>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Modifiez le style du titre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510A2B9-6C04-4A6B-A615-914DE1D9F4EE}" type="datetimeFigureOut">
              <a:rPr lang="fr-FR" smtClean="0"/>
              <a:t>28/11/2016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6864-8A39-4100-8E9A-8D5B9B8160C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510A2B9-6C04-4A6B-A615-914DE1D9F4EE}" type="datetimeFigureOut">
              <a:rPr lang="fr-FR" smtClean="0"/>
              <a:t>28/11/2016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6864-8A39-4100-8E9A-8D5B9B8160C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8510A2B9-6C04-4A6B-A615-914DE1D9F4EE}" type="datetimeFigureOut">
              <a:rPr lang="fr-FR" smtClean="0"/>
              <a:t>28/11/2016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6864-8A39-4100-8E9A-8D5B9B8160C0}" type="slidenum">
              <a:rPr lang="fr-FR" smtClean="0"/>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8510A2B9-6C04-4A6B-A615-914DE1D9F4EE}" type="datetimeFigureOut">
              <a:rPr lang="fr-FR" smtClean="0"/>
              <a:t>28/11/2016</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BA386864-8A39-4100-8E9A-8D5B9B8160C0}"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8510A2B9-6C04-4A6B-A615-914DE1D9F4EE}" type="datetimeFigureOut">
              <a:rPr lang="fr-FR" smtClean="0"/>
              <a:t>28/11/2016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386864-8A39-4100-8E9A-8D5B9B8160C0}" type="slidenum">
              <a:rPr lang="fr-FR" smtClean="0"/>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8510A2B9-6C04-4A6B-A615-914DE1D9F4EE}" type="datetimeFigureOut">
              <a:rPr lang="fr-FR" smtClean="0"/>
              <a:t>28/11/2016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A386864-8A39-4100-8E9A-8D5B9B8160C0}" type="slidenum">
              <a:rPr lang="fr-FR" smtClean="0"/>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8510A2B9-6C04-4A6B-A615-914DE1D9F4EE}" type="datetimeFigureOut">
              <a:rPr lang="fr-FR" smtClean="0"/>
              <a:t>28/11/2016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A386864-8A39-4100-8E9A-8D5B9B8160C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510A2B9-6C04-4A6B-A615-914DE1D9F4EE}" type="datetimeFigureOut">
              <a:rPr lang="fr-FR" smtClean="0"/>
              <a:t>28/11/2016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A386864-8A39-4100-8E9A-8D5B9B8160C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8510A2B9-6C04-4A6B-A615-914DE1D9F4EE}" type="datetimeFigureOut">
              <a:rPr lang="fr-FR" smtClean="0"/>
              <a:t>28/11/2016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386864-8A39-4100-8E9A-8D5B9B8160C0}" type="slidenum">
              <a:rPr lang="fr-FR" smtClean="0"/>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8510A2B9-6C04-4A6B-A615-914DE1D9F4EE}" type="datetimeFigureOut">
              <a:rPr lang="fr-FR" smtClean="0"/>
              <a:t>28/11/2016</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fld id="{BA386864-8A39-4100-8E9A-8D5B9B8160C0}" type="slidenum">
              <a:rPr lang="fr-FR" smtClean="0"/>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510A2B9-6C04-4A6B-A615-914DE1D9F4EE}" type="datetimeFigureOut">
              <a:rPr lang="fr-FR" smtClean="0"/>
              <a:t>28/11/2016</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A386864-8A39-4100-8E9A-8D5B9B8160C0}"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sz="4000" b="1" dirty="0" smtClean="0"/>
              <a:t>Accès aux données </a:t>
            </a:r>
          </a:p>
          <a:p>
            <a:r>
              <a:rPr lang="fr-FR" sz="4000" b="1" dirty="0" err="1" smtClean="0"/>
              <a:t>ADO.Net</a:t>
            </a:r>
            <a:endParaRPr lang="fr-FR" sz="4000" b="1" dirty="0" smtClean="0"/>
          </a:p>
          <a:p>
            <a:endParaRPr lang="fr-FR" sz="4000" b="1" dirty="0" smtClean="0"/>
          </a:p>
          <a:p>
            <a:endParaRPr lang="fr-FR" dirty="0"/>
          </a:p>
        </p:txBody>
      </p:sp>
      <p:sp>
        <p:nvSpPr>
          <p:cNvPr id="2" name="Titre 1"/>
          <p:cNvSpPr>
            <a:spLocks noGrp="1"/>
          </p:cNvSpPr>
          <p:nvPr>
            <p:ph type="ctrTitle"/>
          </p:nvPr>
        </p:nvSpPr>
        <p:spPr/>
        <p:txBody>
          <a:bodyPr>
            <a:normAutofit/>
          </a:bodyPr>
          <a:lstStyle/>
          <a:p>
            <a:r>
              <a:rPr lang="fr-FR" sz="5400" dirty="0" smtClean="0"/>
              <a:t>Technologies .NET</a:t>
            </a:r>
            <a:endParaRPr lang="fr-FR" sz="5400" dirty="0"/>
          </a:p>
        </p:txBody>
      </p:sp>
    </p:spTree>
    <p:extLst>
      <p:ext uri="{BB962C8B-B14F-4D97-AF65-F5344CB8AC3E}">
        <p14:creationId xmlns:p14="http://schemas.microsoft.com/office/powerpoint/2010/main" val="53445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710" y="116632"/>
            <a:ext cx="7772400" cy="63549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96144"/>
            <a:ext cx="8712968" cy="5701208"/>
          </a:xfrm>
        </p:spPr>
        <p:txBody>
          <a:bodyPr>
            <a:normAutofit fontScale="55000" lnSpcReduction="20000"/>
          </a:bodyPr>
          <a:lstStyle/>
          <a:p>
            <a:pPr algn="just"/>
            <a:r>
              <a:rPr lang="fr-FR" sz="4500" dirty="0" smtClean="0"/>
              <a:t>Première façon de manipuler la classe </a:t>
            </a:r>
            <a:r>
              <a:rPr lang="fr-FR" sz="4500" dirty="0" err="1" smtClean="0"/>
              <a:t>SqlConnection</a:t>
            </a:r>
            <a:endParaRPr lang="fr-FR" sz="4500" dirty="0" smtClean="0"/>
          </a:p>
          <a:p>
            <a:pPr marL="0" indent="0">
              <a:buNone/>
            </a:pPr>
            <a:endParaRPr lang="en-US" sz="2800" dirty="0" smtClean="0">
              <a:solidFill>
                <a:srgbClr val="000000"/>
              </a:solidFill>
              <a:latin typeface="Consolas" panose="020B0609020204030204" pitchFamily="49" charset="0"/>
            </a:endParaRPr>
          </a:p>
          <a:p>
            <a:pPr marL="0" indent="0">
              <a:buNone/>
            </a:pPr>
            <a:r>
              <a:rPr lang="en-US" sz="2700" dirty="0" err="1">
                <a:solidFill>
                  <a:srgbClr val="2B91AF"/>
                </a:solidFill>
                <a:latin typeface="Consolas" panose="020B0609020204030204" pitchFamily="49" charset="0"/>
              </a:rPr>
              <a:t>SqlConnection</a:t>
            </a:r>
            <a:r>
              <a:rPr lang="en-US" sz="2800" dirty="0" smtClean="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conn =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a:t>
            </a:r>
            <a:r>
              <a:rPr lang="en-US" sz="2700" dirty="0" err="1">
                <a:solidFill>
                  <a:srgbClr val="2B91AF"/>
                </a:solidFill>
                <a:latin typeface="Consolas" panose="020B0609020204030204" pitchFamily="49" charset="0"/>
              </a:rPr>
              <a:t>SqlConnection</a:t>
            </a:r>
            <a:r>
              <a:rPr lang="en-US" sz="2800" dirty="0" smtClean="0">
                <a:solidFill>
                  <a:srgbClr val="000000"/>
                </a:solidFill>
                <a:latin typeface="Consolas" panose="020B0609020204030204" pitchFamily="49" charset="0"/>
              </a:rPr>
              <a:t>(</a:t>
            </a:r>
            <a:r>
              <a:rPr lang="en-US" sz="2800" dirty="0" smtClean="0">
                <a:solidFill>
                  <a:srgbClr val="A31515"/>
                </a:solidFill>
                <a:latin typeface="Consolas" panose="020B0609020204030204" pitchFamily="49" charset="0"/>
              </a:rPr>
              <a:t>“Chaine2Connexion"</a:t>
            </a:r>
            <a:r>
              <a:rPr lang="en-US" sz="2800" dirty="0" smtClean="0">
                <a:solidFill>
                  <a:srgbClr val="000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err="1" smtClean="0">
                <a:solidFill>
                  <a:srgbClr val="0000FF"/>
                </a:solidFill>
                <a:latin typeface="Consolas" panose="020B0609020204030204" pitchFamily="49" charset="0"/>
              </a:rPr>
              <a:t>try</a:t>
            </a:r>
            <a:endParaRPr lang="fr-FR" sz="2800" dirty="0">
              <a:solidFill>
                <a:srgbClr val="000000"/>
              </a:solidFill>
              <a:latin typeface="Consolas" panose="020B0609020204030204" pitchFamily="49" charset="0"/>
            </a:endParaRPr>
          </a:p>
          <a:p>
            <a:pPr marL="0" indent="0">
              <a:buNone/>
            </a:pPr>
            <a:r>
              <a:rPr lang="fr-FR" sz="2800" dirty="0" smtClean="0">
                <a:solidFill>
                  <a:srgbClr val="000000"/>
                </a:solidFill>
                <a:latin typeface="Consolas" panose="020B0609020204030204" pitchFamily="49" charset="0"/>
              </a:rPr>
              <a:t>{</a:t>
            </a:r>
            <a:endParaRPr lang="fr-FR" sz="2800" dirty="0">
              <a:solidFill>
                <a:srgbClr val="000000"/>
              </a:solidFill>
              <a:latin typeface="Consolas" panose="020B0609020204030204" pitchFamily="49" charset="0"/>
            </a:endParaRPr>
          </a:p>
          <a:p>
            <a:pPr marL="274320" lvl="1" indent="0">
              <a:buNone/>
            </a:pPr>
            <a:r>
              <a:rPr lang="fr-FR" sz="2600" dirty="0" err="1" smtClean="0">
                <a:solidFill>
                  <a:srgbClr val="000000"/>
                </a:solidFill>
                <a:latin typeface="Consolas" panose="020B0609020204030204" pitchFamily="49" charset="0"/>
              </a:rPr>
              <a:t>conn.Open</a:t>
            </a:r>
            <a:r>
              <a:rPr lang="fr-FR" sz="26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274320" lvl="1" indent="0">
              <a:buNone/>
            </a:pPr>
            <a:r>
              <a:rPr lang="fr-FR" sz="2600" dirty="0" smtClean="0">
                <a:solidFill>
                  <a:srgbClr val="008000"/>
                </a:solidFill>
                <a:latin typeface="Consolas" panose="020B0609020204030204" pitchFamily="49" charset="0"/>
              </a:rPr>
              <a:t>// </a:t>
            </a:r>
            <a:r>
              <a:rPr lang="fr-FR" sz="2600" dirty="0">
                <a:solidFill>
                  <a:srgbClr val="008000"/>
                </a:solidFill>
                <a:latin typeface="Consolas" panose="020B0609020204030204" pitchFamily="49" charset="0"/>
              </a:rPr>
              <a:t>Effectuer les </a:t>
            </a:r>
            <a:r>
              <a:rPr lang="fr-FR" sz="2600" dirty="0" smtClean="0">
                <a:solidFill>
                  <a:srgbClr val="008000"/>
                </a:solidFill>
                <a:latin typeface="Consolas" panose="020B0609020204030204" pitchFamily="49" charset="0"/>
              </a:rPr>
              <a:t>opérations </a:t>
            </a:r>
            <a:r>
              <a:rPr lang="fr-FR" sz="2600" dirty="0">
                <a:solidFill>
                  <a:srgbClr val="008000"/>
                </a:solidFill>
                <a:latin typeface="Consolas" panose="020B0609020204030204" pitchFamily="49" charset="0"/>
              </a:rPr>
              <a:t>DB ici (</a:t>
            </a:r>
            <a:r>
              <a:rPr lang="fr-FR" sz="2600" dirty="0" err="1">
                <a:solidFill>
                  <a:srgbClr val="008000"/>
                </a:solidFill>
                <a:latin typeface="Consolas" panose="020B0609020204030204" pitchFamily="49" charset="0"/>
              </a:rPr>
              <a:t>c-à-d</a:t>
            </a:r>
            <a:r>
              <a:rPr lang="fr-FR" sz="2600" dirty="0">
                <a:solidFill>
                  <a:srgbClr val="008000"/>
                </a:solidFill>
                <a:latin typeface="Consolas" panose="020B0609020204030204" pitchFamily="49" charset="0"/>
              </a:rPr>
              <a:t> n’importe quelle opération CRUD) </a:t>
            </a:r>
            <a:endParaRPr lang="fr-FR" sz="2600" dirty="0">
              <a:solidFill>
                <a:srgbClr val="000000"/>
              </a:solidFill>
              <a:latin typeface="Consolas" panose="020B0609020204030204" pitchFamily="49" charset="0"/>
            </a:endParaRPr>
          </a:p>
          <a:p>
            <a:pPr marL="0" indent="0">
              <a:buNone/>
            </a:pPr>
            <a:endParaRPr lang="fr-FR" sz="2800" dirty="0">
              <a:solidFill>
                <a:srgbClr val="000000"/>
              </a:solidFill>
              <a:latin typeface="Consolas" panose="020B0609020204030204" pitchFamily="49" charset="0"/>
            </a:endParaRPr>
          </a:p>
          <a:p>
            <a:pPr marL="274320" lvl="1" indent="0">
              <a:buNone/>
            </a:pPr>
            <a:r>
              <a:rPr lang="en-US" sz="2600" dirty="0" smtClean="0">
                <a:solidFill>
                  <a:srgbClr val="008000"/>
                </a:solidFill>
                <a:latin typeface="Consolas" panose="020B0609020204030204" pitchFamily="49" charset="0"/>
              </a:rPr>
              <a:t>// </a:t>
            </a:r>
            <a:r>
              <a:rPr lang="en-US" sz="2600" dirty="0" err="1" smtClean="0">
                <a:solidFill>
                  <a:srgbClr val="008000"/>
                </a:solidFill>
                <a:latin typeface="Consolas" panose="020B0609020204030204" pitchFamily="49" charset="0"/>
              </a:rPr>
              <a:t>Conn.Close</a:t>
            </a:r>
            <a:r>
              <a:rPr lang="en-US" sz="2600" dirty="0">
                <a:solidFill>
                  <a:srgbClr val="008000"/>
                </a:solidFill>
                <a:latin typeface="Consolas" panose="020B0609020204030204" pitchFamily="49" charset="0"/>
              </a:rPr>
              <a:t>();  // </a:t>
            </a:r>
            <a:r>
              <a:rPr lang="en-US" sz="2600" dirty="0" smtClean="0">
                <a:solidFill>
                  <a:srgbClr val="008000"/>
                </a:solidFill>
                <a:latin typeface="Consolas" panose="020B0609020204030204" pitchFamily="49" charset="0"/>
              </a:rPr>
              <a:t>Celle-ci ne </a:t>
            </a:r>
            <a:r>
              <a:rPr lang="en-US" sz="2600" dirty="0" err="1" smtClean="0">
                <a:solidFill>
                  <a:srgbClr val="008000"/>
                </a:solidFill>
                <a:latin typeface="Consolas" panose="020B0609020204030204" pitchFamily="49" charset="0"/>
              </a:rPr>
              <a:t>doit</a:t>
            </a:r>
            <a:r>
              <a:rPr lang="en-US" sz="2600" dirty="0" smtClean="0">
                <a:solidFill>
                  <a:srgbClr val="008000"/>
                </a:solidFill>
                <a:latin typeface="Consolas" panose="020B0609020204030204" pitchFamily="49" charset="0"/>
              </a:rPr>
              <a:t> </a:t>
            </a:r>
            <a:r>
              <a:rPr lang="en-US" sz="2600" dirty="0" err="1" smtClean="0">
                <a:solidFill>
                  <a:srgbClr val="008000"/>
                </a:solidFill>
                <a:latin typeface="Consolas" panose="020B0609020204030204" pitchFamily="49" charset="0"/>
              </a:rPr>
              <a:t>jamais</a:t>
            </a:r>
            <a:r>
              <a:rPr lang="en-US" sz="2600" dirty="0" smtClean="0">
                <a:solidFill>
                  <a:srgbClr val="008000"/>
                </a:solidFill>
                <a:latin typeface="Consolas" panose="020B0609020204030204" pitchFamily="49" charset="0"/>
              </a:rPr>
              <a:t> </a:t>
            </a:r>
            <a:r>
              <a:rPr lang="en-US" sz="2600" dirty="0" err="1" smtClean="0">
                <a:solidFill>
                  <a:srgbClr val="008000"/>
                </a:solidFill>
                <a:latin typeface="Consolas" panose="020B0609020204030204" pitchFamily="49" charset="0"/>
              </a:rPr>
              <a:t>être</a:t>
            </a:r>
            <a:r>
              <a:rPr lang="en-US" sz="2600" dirty="0" smtClean="0">
                <a:solidFill>
                  <a:srgbClr val="008000"/>
                </a:solidFill>
                <a:latin typeface="Consolas" panose="020B0609020204030204" pitchFamily="49" charset="0"/>
              </a:rPr>
              <a:t> </a:t>
            </a:r>
            <a:r>
              <a:rPr lang="en-US" sz="2600" dirty="0" err="1" smtClean="0">
                <a:solidFill>
                  <a:srgbClr val="008000"/>
                </a:solidFill>
                <a:latin typeface="Consolas" panose="020B0609020204030204" pitchFamily="49" charset="0"/>
              </a:rPr>
              <a:t>ici</a:t>
            </a:r>
            <a:r>
              <a:rPr lang="en-US" sz="2600" dirty="0" smtClean="0">
                <a:solidFill>
                  <a:srgbClr val="008000"/>
                </a:solidFill>
                <a:latin typeface="Consolas" panose="020B0609020204030204" pitchFamily="49" charset="0"/>
              </a:rPr>
              <a:t>.</a:t>
            </a:r>
            <a:endParaRPr lang="en-US" sz="2600" dirty="0">
              <a:solidFill>
                <a:srgbClr val="000000"/>
              </a:solidFill>
              <a:latin typeface="Consolas" panose="020B0609020204030204" pitchFamily="49" charset="0"/>
            </a:endParaRPr>
          </a:p>
          <a:p>
            <a:pPr marL="0" indent="0">
              <a:buNone/>
            </a:pPr>
            <a:r>
              <a:rPr lang="fr-FR" sz="2800" dirty="0" smtClean="0">
                <a:solidFill>
                  <a:srgbClr val="000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smtClean="0">
                <a:solidFill>
                  <a:srgbClr val="0000FF"/>
                </a:solidFill>
                <a:latin typeface="Consolas" panose="020B0609020204030204" pitchFamily="49" charset="0"/>
              </a:rPr>
              <a:t>catch</a:t>
            </a:r>
            <a:r>
              <a:rPr lang="fr-FR" sz="2800" dirty="0" smtClean="0">
                <a:solidFill>
                  <a:srgbClr val="000000"/>
                </a:solidFill>
                <a:latin typeface="Consolas" panose="020B0609020204030204" pitchFamily="49" charset="0"/>
              </a:rPr>
              <a:t> </a:t>
            </a:r>
            <a:r>
              <a:rPr lang="fr-FR" sz="2800" dirty="0">
                <a:solidFill>
                  <a:srgbClr val="000000"/>
                </a:solidFill>
                <a:latin typeface="Consolas" panose="020B0609020204030204" pitchFamily="49" charset="0"/>
              </a:rPr>
              <a:t>(</a:t>
            </a:r>
            <a:r>
              <a:rPr lang="fr-FR" sz="2800" dirty="0">
                <a:solidFill>
                  <a:srgbClr val="2B91AF"/>
                </a:solidFill>
                <a:latin typeface="Consolas" panose="020B0609020204030204" pitchFamily="49" charset="0"/>
              </a:rPr>
              <a:t>Exception</a:t>
            </a:r>
            <a:r>
              <a:rPr lang="fr-FR" sz="2800" dirty="0">
                <a:solidFill>
                  <a:srgbClr val="000000"/>
                </a:solidFill>
                <a:latin typeface="Consolas" panose="020B0609020204030204" pitchFamily="49" charset="0"/>
              </a:rPr>
              <a:t> ex)</a:t>
            </a:r>
          </a:p>
          <a:p>
            <a:pPr marL="0" indent="0">
              <a:buNone/>
            </a:pPr>
            <a:r>
              <a:rPr lang="fr-FR" sz="2800" dirty="0" smtClean="0">
                <a:solidFill>
                  <a:srgbClr val="000000"/>
                </a:solidFill>
                <a:latin typeface="Consolas" panose="020B0609020204030204" pitchFamily="49" charset="0"/>
              </a:rPr>
              <a:t>{</a:t>
            </a:r>
            <a:endParaRPr lang="fr-FR" sz="2800" dirty="0">
              <a:solidFill>
                <a:srgbClr val="000000"/>
              </a:solidFill>
              <a:latin typeface="Consolas" panose="020B0609020204030204" pitchFamily="49" charset="0"/>
            </a:endParaRPr>
          </a:p>
          <a:p>
            <a:pPr marL="274320" lvl="1" indent="0">
              <a:buNone/>
            </a:pPr>
            <a:r>
              <a:rPr lang="fr-FR" sz="2600" dirty="0" smtClean="0">
                <a:solidFill>
                  <a:srgbClr val="008000"/>
                </a:solidFill>
                <a:latin typeface="Consolas" panose="020B0609020204030204" pitchFamily="49" charset="0"/>
              </a:rPr>
              <a:t>// </a:t>
            </a:r>
            <a:r>
              <a:rPr lang="fr-FR" sz="2600" dirty="0">
                <a:solidFill>
                  <a:srgbClr val="008000"/>
                </a:solidFill>
                <a:latin typeface="Consolas" panose="020B0609020204030204" pitchFamily="49" charset="0"/>
              </a:rPr>
              <a:t>Gérer l’exception, peut être la </a:t>
            </a:r>
            <a:r>
              <a:rPr lang="fr-FR" sz="2600" dirty="0" err="1">
                <a:solidFill>
                  <a:srgbClr val="008000"/>
                </a:solidFill>
                <a:latin typeface="Consolas" panose="020B0609020204030204" pitchFamily="49" charset="0"/>
              </a:rPr>
              <a:t>logger</a:t>
            </a:r>
            <a:r>
              <a:rPr lang="fr-FR" sz="2600" dirty="0">
                <a:solidFill>
                  <a:srgbClr val="008000"/>
                </a:solidFill>
                <a:latin typeface="Consolas" panose="020B0609020204030204" pitchFamily="49" charset="0"/>
              </a:rPr>
              <a:t> et faire le </a:t>
            </a:r>
            <a:r>
              <a:rPr lang="fr-FR" sz="2600" dirty="0" smtClean="0">
                <a:solidFill>
                  <a:srgbClr val="008000"/>
                </a:solidFill>
                <a:latin typeface="Consolas" panose="020B0609020204030204" pitchFamily="49" charset="0"/>
              </a:rPr>
              <a:t>nécessaire.</a:t>
            </a:r>
            <a:endParaRPr lang="fr-FR" sz="2600" dirty="0">
              <a:solidFill>
                <a:srgbClr val="000000"/>
              </a:solidFill>
              <a:latin typeface="Consolas" panose="020B0609020204030204" pitchFamily="49" charset="0"/>
            </a:endParaRPr>
          </a:p>
          <a:p>
            <a:pPr marL="0" indent="0">
              <a:buNone/>
            </a:pPr>
            <a:r>
              <a:rPr lang="fr-FR" sz="2800" dirty="0" smtClean="0">
                <a:solidFill>
                  <a:srgbClr val="000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err="1" smtClean="0">
                <a:solidFill>
                  <a:srgbClr val="0000FF"/>
                </a:solidFill>
                <a:latin typeface="Consolas" panose="020B0609020204030204" pitchFamily="49" charset="0"/>
              </a:rPr>
              <a:t>finally</a:t>
            </a:r>
            <a:endParaRPr lang="fr-FR" sz="2800" dirty="0">
              <a:solidFill>
                <a:srgbClr val="000000"/>
              </a:solidFill>
              <a:latin typeface="Consolas" panose="020B0609020204030204" pitchFamily="49" charset="0"/>
            </a:endParaRPr>
          </a:p>
          <a:p>
            <a:pPr marL="0" indent="0">
              <a:buNone/>
            </a:pPr>
            <a:r>
              <a:rPr lang="fr-FR" sz="2800" dirty="0" smtClean="0">
                <a:solidFill>
                  <a:srgbClr val="000000"/>
                </a:solidFill>
                <a:latin typeface="Consolas" panose="020B0609020204030204" pitchFamily="49" charset="0"/>
              </a:rPr>
              <a:t>{</a:t>
            </a:r>
            <a:endParaRPr lang="fr-FR" sz="2800" dirty="0">
              <a:solidFill>
                <a:srgbClr val="000000"/>
              </a:solidFill>
              <a:latin typeface="Consolas" panose="020B0609020204030204" pitchFamily="49" charset="0"/>
            </a:endParaRPr>
          </a:p>
          <a:p>
            <a:pPr marL="274320" lvl="1" indent="0">
              <a:buNone/>
            </a:pPr>
            <a:r>
              <a:rPr lang="fr-FR" sz="2600" dirty="0" smtClean="0">
                <a:solidFill>
                  <a:srgbClr val="008000"/>
                </a:solidFill>
                <a:latin typeface="Consolas" panose="020B0609020204030204" pitchFamily="49" charset="0"/>
              </a:rPr>
              <a:t>// </a:t>
            </a:r>
            <a:r>
              <a:rPr lang="fr-FR" sz="2600" dirty="0">
                <a:solidFill>
                  <a:srgbClr val="008000"/>
                </a:solidFill>
                <a:latin typeface="Consolas" panose="020B0609020204030204" pitchFamily="49" charset="0"/>
              </a:rPr>
              <a:t>Connexion doit être toujours fermer ici ainsi elle se fermera toujours.</a:t>
            </a:r>
            <a:endParaRPr lang="fr-FR" sz="2600" dirty="0">
              <a:solidFill>
                <a:srgbClr val="000000"/>
              </a:solidFill>
              <a:latin typeface="Consolas" panose="020B0609020204030204" pitchFamily="49" charset="0"/>
            </a:endParaRPr>
          </a:p>
          <a:p>
            <a:pPr marL="274320" lvl="1" indent="0">
              <a:buNone/>
            </a:pPr>
            <a:r>
              <a:rPr lang="fr-FR" sz="2600" dirty="0" err="1" smtClean="0">
                <a:solidFill>
                  <a:srgbClr val="000000"/>
                </a:solidFill>
                <a:latin typeface="Consolas" panose="020B0609020204030204" pitchFamily="49" charset="0"/>
              </a:rPr>
              <a:t>conn.Close</a:t>
            </a:r>
            <a:r>
              <a:rPr lang="fr-FR" sz="2600" dirty="0">
                <a:solidFill>
                  <a:srgbClr val="000000"/>
                </a:solidFill>
                <a:latin typeface="Consolas" panose="020B0609020204030204" pitchFamily="49" charset="0"/>
              </a:rPr>
              <a:t>();</a:t>
            </a:r>
          </a:p>
          <a:p>
            <a:pPr marL="0" indent="0">
              <a:buNone/>
            </a:pPr>
            <a:r>
              <a:rPr lang="fr-FR" sz="2800" dirty="0" smtClean="0">
                <a:solidFill>
                  <a:srgbClr val="000000"/>
                </a:solidFill>
                <a:latin typeface="Consolas" panose="020B0609020204030204" pitchFamily="49" charset="0"/>
              </a:rPr>
              <a:t>}</a:t>
            </a:r>
            <a:endParaRPr lang="fr-FR" dirty="0" smtClean="0"/>
          </a:p>
        </p:txBody>
      </p:sp>
    </p:spTree>
    <p:extLst>
      <p:ext uri="{BB962C8B-B14F-4D97-AF65-F5344CB8AC3E}">
        <p14:creationId xmlns:p14="http://schemas.microsoft.com/office/powerpoint/2010/main" val="2886956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710" y="116632"/>
            <a:ext cx="7772400" cy="63549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96144"/>
            <a:ext cx="8712968" cy="4117032"/>
          </a:xfrm>
        </p:spPr>
        <p:txBody>
          <a:bodyPr>
            <a:normAutofit fontScale="62500" lnSpcReduction="20000"/>
          </a:bodyPr>
          <a:lstStyle/>
          <a:p>
            <a:pPr algn="just"/>
            <a:r>
              <a:rPr lang="fr-FR" sz="3200" dirty="0" smtClean="0"/>
              <a:t>Deuxième façon de manipuler la classe </a:t>
            </a:r>
            <a:r>
              <a:rPr lang="fr-FR" sz="3200" b="1" dirty="0" err="1" smtClean="0"/>
              <a:t>SqlConnection</a:t>
            </a:r>
            <a:r>
              <a:rPr lang="fr-FR" sz="3200" dirty="0"/>
              <a:t> </a:t>
            </a:r>
            <a:r>
              <a:rPr lang="fr-FR" sz="3200" dirty="0" smtClean="0"/>
              <a:t>(la plus Recommandée)</a:t>
            </a:r>
          </a:p>
          <a:p>
            <a:pPr algn="just"/>
            <a:endParaRPr lang="fr-FR" b="1" dirty="0" smtClean="0"/>
          </a:p>
          <a:p>
            <a:pPr algn="just"/>
            <a:endParaRPr lang="fr-FR" b="1" dirty="0" smtClean="0"/>
          </a:p>
          <a:p>
            <a:pPr marL="0" indent="0">
              <a:buNone/>
            </a:pPr>
            <a:r>
              <a:rPr lang="fr-FR" sz="2800" dirty="0" err="1">
                <a:solidFill>
                  <a:srgbClr val="0000FF"/>
                </a:solidFill>
                <a:latin typeface="Consolas" panose="020B0609020204030204" pitchFamily="49" charset="0"/>
              </a:rPr>
              <a:t>using</a:t>
            </a:r>
            <a:r>
              <a:rPr lang="fr-FR" sz="28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SqlConnection</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conn</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SqlConnection</a:t>
            </a:r>
            <a:r>
              <a:rPr lang="fr-FR" sz="2800" dirty="0">
                <a:solidFill>
                  <a:srgbClr val="000000"/>
                </a:solidFill>
                <a:latin typeface="Consolas" panose="020B0609020204030204" pitchFamily="49" charset="0"/>
              </a:rPr>
              <a:t>(</a:t>
            </a:r>
            <a:r>
              <a:rPr lang="fr-FR" sz="2800" dirty="0">
                <a:solidFill>
                  <a:srgbClr val="A31515"/>
                </a:solidFill>
                <a:latin typeface="Consolas" panose="020B0609020204030204" pitchFamily="49" charset="0"/>
              </a:rPr>
              <a:t>"Chaine2Connexion"</a:t>
            </a: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a:t>
            </a:r>
          </a:p>
          <a:p>
            <a:pPr marL="274320" lvl="1" indent="0">
              <a:buNone/>
            </a:pPr>
            <a:r>
              <a:rPr lang="fr-FR" sz="2600" dirty="0" err="1" smtClean="0">
                <a:solidFill>
                  <a:srgbClr val="0000FF"/>
                </a:solidFill>
                <a:latin typeface="Consolas" panose="020B0609020204030204" pitchFamily="49" charset="0"/>
              </a:rPr>
              <a:t>try</a:t>
            </a:r>
            <a:endParaRPr lang="fr-FR" sz="2600" dirty="0">
              <a:solidFill>
                <a:srgbClr val="000000"/>
              </a:solidFill>
              <a:latin typeface="Consolas" panose="020B0609020204030204" pitchFamily="49" charset="0"/>
            </a:endParaRPr>
          </a:p>
          <a:p>
            <a:pPr marL="274320" lvl="1" indent="0">
              <a:buNone/>
            </a:pPr>
            <a:r>
              <a:rPr lang="fr-FR" sz="2600" dirty="0" smtClean="0">
                <a:solidFill>
                  <a:srgbClr val="000000"/>
                </a:solidFill>
                <a:latin typeface="Consolas" panose="020B0609020204030204" pitchFamily="49" charset="0"/>
              </a:rPr>
              <a:t>{</a:t>
            </a:r>
            <a:endParaRPr lang="fr-FR" sz="2600" dirty="0">
              <a:solidFill>
                <a:srgbClr val="000000"/>
              </a:solidFill>
              <a:latin typeface="Consolas" panose="020B0609020204030204" pitchFamily="49" charset="0"/>
            </a:endParaRPr>
          </a:p>
          <a:p>
            <a:pPr marL="548640" lvl="2" indent="0">
              <a:buNone/>
            </a:pPr>
            <a:r>
              <a:rPr lang="fr-FR" sz="2200" dirty="0" err="1" smtClean="0">
                <a:solidFill>
                  <a:srgbClr val="000000"/>
                </a:solidFill>
                <a:latin typeface="Consolas" panose="020B0609020204030204" pitchFamily="49" charset="0"/>
              </a:rPr>
              <a:t>conn.Open</a:t>
            </a:r>
            <a:r>
              <a:rPr lang="fr-FR" sz="2200" dirty="0">
                <a:solidFill>
                  <a:srgbClr val="000000"/>
                </a:solidFill>
                <a:latin typeface="Consolas" panose="020B0609020204030204" pitchFamily="49" charset="0"/>
              </a:rPr>
              <a:t>();</a:t>
            </a:r>
          </a:p>
          <a:p>
            <a:pPr marL="548640" lvl="2" indent="0">
              <a:buNone/>
            </a:pPr>
            <a:r>
              <a:rPr lang="fr-FR" sz="2200" dirty="0" smtClean="0">
                <a:solidFill>
                  <a:srgbClr val="008000"/>
                </a:solidFill>
                <a:latin typeface="Consolas" panose="020B0609020204030204" pitchFamily="49" charset="0"/>
              </a:rPr>
              <a:t>// </a:t>
            </a:r>
            <a:r>
              <a:rPr lang="fr-FR" sz="2200" dirty="0">
                <a:solidFill>
                  <a:srgbClr val="008000"/>
                </a:solidFill>
                <a:latin typeface="Consolas" panose="020B0609020204030204" pitchFamily="49" charset="0"/>
              </a:rPr>
              <a:t>Effectuer les </a:t>
            </a:r>
            <a:r>
              <a:rPr lang="fr-FR" sz="2200" dirty="0" smtClean="0">
                <a:solidFill>
                  <a:srgbClr val="008000"/>
                </a:solidFill>
                <a:latin typeface="Consolas" panose="020B0609020204030204" pitchFamily="49" charset="0"/>
              </a:rPr>
              <a:t>opérations </a:t>
            </a:r>
            <a:r>
              <a:rPr lang="fr-FR" sz="2200" dirty="0">
                <a:solidFill>
                  <a:srgbClr val="008000"/>
                </a:solidFill>
                <a:latin typeface="Consolas" panose="020B0609020204030204" pitchFamily="49" charset="0"/>
              </a:rPr>
              <a:t>DB ici (</a:t>
            </a:r>
            <a:r>
              <a:rPr lang="fr-FR" sz="2200" dirty="0" err="1">
                <a:solidFill>
                  <a:srgbClr val="008000"/>
                </a:solidFill>
                <a:latin typeface="Consolas" panose="020B0609020204030204" pitchFamily="49" charset="0"/>
              </a:rPr>
              <a:t>c-à-d</a:t>
            </a:r>
            <a:r>
              <a:rPr lang="fr-FR" sz="2200" dirty="0">
                <a:solidFill>
                  <a:srgbClr val="008000"/>
                </a:solidFill>
                <a:latin typeface="Consolas" panose="020B0609020204030204" pitchFamily="49" charset="0"/>
              </a:rPr>
              <a:t> n’importe quelle opération CRUD) </a:t>
            </a:r>
            <a:endParaRPr lang="fr-FR" sz="2200" dirty="0">
              <a:solidFill>
                <a:srgbClr val="000000"/>
              </a:solidFill>
              <a:latin typeface="Consolas" panose="020B0609020204030204" pitchFamily="49" charset="0"/>
            </a:endParaRPr>
          </a:p>
          <a:p>
            <a:pPr marL="274320" lvl="1" indent="0">
              <a:buNone/>
            </a:pPr>
            <a:r>
              <a:rPr lang="fr-FR" sz="2600" dirty="0" smtClean="0">
                <a:solidFill>
                  <a:srgbClr val="000000"/>
                </a:solidFill>
                <a:latin typeface="Consolas" panose="020B0609020204030204" pitchFamily="49" charset="0"/>
              </a:rPr>
              <a:t>}</a:t>
            </a:r>
            <a:endParaRPr lang="fr-FR" sz="2600" dirty="0">
              <a:solidFill>
                <a:srgbClr val="000000"/>
              </a:solidFill>
              <a:latin typeface="Consolas" panose="020B0609020204030204" pitchFamily="49" charset="0"/>
            </a:endParaRPr>
          </a:p>
          <a:p>
            <a:pPr marL="274320" lvl="1" indent="0">
              <a:buNone/>
            </a:pPr>
            <a:r>
              <a:rPr lang="fr-FR" sz="2600" dirty="0" smtClean="0">
                <a:solidFill>
                  <a:srgbClr val="0000FF"/>
                </a:solidFill>
                <a:latin typeface="Consolas" panose="020B0609020204030204" pitchFamily="49" charset="0"/>
              </a:rPr>
              <a:t>catch</a:t>
            </a:r>
            <a:r>
              <a:rPr lang="fr-FR" sz="2600" dirty="0" smtClean="0">
                <a:solidFill>
                  <a:srgbClr val="000000"/>
                </a:solidFill>
                <a:latin typeface="Consolas" panose="020B0609020204030204" pitchFamily="49" charset="0"/>
              </a:rPr>
              <a:t> </a:t>
            </a:r>
            <a:r>
              <a:rPr lang="fr-FR" sz="2600" dirty="0">
                <a:solidFill>
                  <a:srgbClr val="000000"/>
                </a:solidFill>
                <a:latin typeface="Consolas" panose="020B0609020204030204" pitchFamily="49" charset="0"/>
              </a:rPr>
              <a:t>(</a:t>
            </a:r>
            <a:r>
              <a:rPr lang="fr-FR" sz="2600" dirty="0">
                <a:solidFill>
                  <a:srgbClr val="2B91AF"/>
                </a:solidFill>
                <a:latin typeface="Consolas" panose="020B0609020204030204" pitchFamily="49" charset="0"/>
              </a:rPr>
              <a:t>Exception</a:t>
            </a:r>
            <a:r>
              <a:rPr lang="fr-FR" sz="2600" dirty="0">
                <a:solidFill>
                  <a:srgbClr val="000000"/>
                </a:solidFill>
                <a:latin typeface="Consolas" panose="020B0609020204030204" pitchFamily="49" charset="0"/>
              </a:rPr>
              <a:t> ex)</a:t>
            </a:r>
          </a:p>
          <a:p>
            <a:pPr marL="274320" lvl="1" indent="0">
              <a:buNone/>
            </a:pPr>
            <a:r>
              <a:rPr lang="fr-FR" sz="2600" dirty="0" smtClean="0">
                <a:solidFill>
                  <a:srgbClr val="000000"/>
                </a:solidFill>
                <a:latin typeface="Consolas" panose="020B0609020204030204" pitchFamily="49" charset="0"/>
              </a:rPr>
              <a:t>{</a:t>
            </a:r>
            <a:endParaRPr lang="fr-FR" sz="2600" dirty="0">
              <a:solidFill>
                <a:srgbClr val="000000"/>
              </a:solidFill>
              <a:latin typeface="Consolas" panose="020B0609020204030204" pitchFamily="49" charset="0"/>
            </a:endParaRPr>
          </a:p>
          <a:p>
            <a:pPr marL="548640" lvl="2" indent="0">
              <a:buNone/>
            </a:pPr>
            <a:r>
              <a:rPr lang="fr-FR" sz="2200" dirty="0" smtClean="0">
                <a:solidFill>
                  <a:srgbClr val="008000"/>
                </a:solidFill>
                <a:latin typeface="Consolas" panose="020B0609020204030204" pitchFamily="49" charset="0"/>
              </a:rPr>
              <a:t>// </a:t>
            </a:r>
            <a:r>
              <a:rPr lang="fr-FR" sz="2200" dirty="0">
                <a:solidFill>
                  <a:srgbClr val="008000"/>
                </a:solidFill>
                <a:latin typeface="Consolas" panose="020B0609020204030204" pitchFamily="49" charset="0"/>
              </a:rPr>
              <a:t>Gérer l’exception, peut être la </a:t>
            </a:r>
            <a:r>
              <a:rPr lang="fr-FR" sz="2200" dirty="0" err="1">
                <a:solidFill>
                  <a:srgbClr val="008000"/>
                </a:solidFill>
                <a:latin typeface="Consolas" panose="020B0609020204030204" pitchFamily="49" charset="0"/>
              </a:rPr>
              <a:t>logger</a:t>
            </a:r>
            <a:r>
              <a:rPr lang="fr-FR" sz="2200" dirty="0">
                <a:solidFill>
                  <a:srgbClr val="008000"/>
                </a:solidFill>
                <a:latin typeface="Consolas" panose="020B0609020204030204" pitchFamily="49" charset="0"/>
              </a:rPr>
              <a:t> et faire le </a:t>
            </a:r>
            <a:r>
              <a:rPr lang="fr-FR" sz="2200" dirty="0" smtClean="0">
                <a:solidFill>
                  <a:srgbClr val="008000"/>
                </a:solidFill>
                <a:latin typeface="Consolas" panose="020B0609020204030204" pitchFamily="49" charset="0"/>
              </a:rPr>
              <a:t>nécessaire.</a:t>
            </a:r>
            <a:endParaRPr lang="fr-FR" sz="2200" dirty="0">
              <a:solidFill>
                <a:srgbClr val="000000"/>
              </a:solidFill>
              <a:latin typeface="Consolas" panose="020B0609020204030204" pitchFamily="49" charset="0"/>
            </a:endParaRPr>
          </a:p>
          <a:p>
            <a:pPr marL="274320" lvl="1" indent="0">
              <a:buNone/>
            </a:pPr>
            <a:r>
              <a:rPr lang="fr-FR" sz="2600" dirty="0" smtClean="0">
                <a:solidFill>
                  <a:srgbClr val="000000"/>
                </a:solidFill>
                <a:latin typeface="Consolas" panose="020B0609020204030204" pitchFamily="49" charset="0"/>
              </a:rPr>
              <a:t>}</a:t>
            </a:r>
          </a:p>
          <a:p>
            <a:pPr marL="0" indent="0">
              <a:buNone/>
            </a:pPr>
            <a:r>
              <a:rPr lang="fr-FR" sz="2400" dirty="0" smtClean="0">
                <a:solidFill>
                  <a:srgbClr val="000000"/>
                </a:solidFill>
                <a:latin typeface="Consolas" panose="020B0609020204030204" pitchFamily="49" charset="0"/>
              </a:rPr>
              <a:t>} </a:t>
            </a:r>
            <a:r>
              <a:rPr lang="fr-FR" sz="2400" dirty="0" smtClean="0">
                <a:solidFill>
                  <a:srgbClr val="008000"/>
                </a:solidFill>
                <a:latin typeface="Consolas" panose="020B0609020204030204" pitchFamily="49" charset="0"/>
              </a:rPr>
              <a:t>// la connexion </a:t>
            </a:r>
            <a:r>
              <a:rPr lang="fr-FR" sz="2400" dirty="0">
                <a:solidFill>
                  <a:srgbClr val="008000"/>
                </a:solidFill>
                <a:latin typeface="Consolas" panose="020B0609020204030204" pitchFamily="49" charset="0"/>
              </a:rPr>
              <a:t>sera toujours </a:t>
            </a:r>
            <a:r>
              <a:rPr lang="fr-FR" sz="2400" dirty="0" smtClean="0">
                <a:solidFill>
                  <a:srgbClr val="008000"/>
                </a:solidFill>
                <a:latin typeface="Consolas" panose="020B0609020204030204" pitchFamily="49" charset="0"/>
              </a:rPr>
              <a:t>automatiquement </a:t>
            </a:r>
            <a:r>
              <a:rPr lang="fr-FR" sz="2400" dirty="0">
                <a:solidFill>
                  <a:srgbClr val="008000"/>
                </a:solidFill>
                <a:latin typeface="Consolas" panose="020B0609020204030204" pitchFamily="49" charset="0"/>
              </a:rPr>
              <a:t>fermée </a:t>
            </a:r>
            <a:r>
              <a:rPr lang="fr-FR" sz="2400" dirty="0" smtClean="0">
                <a:solidFill>
                  <a:srgbClr val="008000"/>
                </a:solidFill>
                <a:latin typeface="Consolas" panose="020B0609020204030204" pitchFamily="49" charset="0"/>
              </a:rPr>
              <a:t>ici.</a:t>
            </a:r>
            <a:endParaRPr lang="fr-FR" sz="2400" dirty="0">
              <a:solidFill>
                <a:srgbClr val="000000"/>
              </a:solidFill>
              <a:latin typeface="Consolas" panose="020B0609020204030204" pitchFamily="49" charset="0"/>
            </a:endParaRPr>
          </a:p>
          <a:p>
            <a:pPr algn="just"/>
            <a:endParaRPr lang="fr-FR" b="1" dirty="0" smtClean="0"/>
          </a:p>
          <a:p>
            <a:pPr algn="just"/>
            <a:endParaRPr lang="fr-FR" dirty="0" smtClean="0"/>
          </a:p>
        </p:txBody>
      </p:sp>
    </p:spTree>
    <p:extLst>
      <p:ext uri="{BB962C8B-B14F-4D97-AF65-F5344CB8AC3E}">
        <p14:creationId xmlns:p14="http://schemas.microsoft.com/office/powerpoint/2010/main" val="3395488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710" y="116632"/>
            <a:ext cx="7772400" cy="63549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323528" y="896144"/>
            <a:ext cx="8496944" cy="4117032"/>
          </a:xfrm>
        </p:spPr>
        <p:txBody>
          <a:bodyPr>
            <a:normAutofit fontScale="92500" lnSpcReduction="20000"/>
          </a:bodyPr>
          <a:lstStyle/>
          <a:p>
            <a:pPr algn="just"/>
            <a:r>
              <a:rPr lang="fr-FR" sz="2400" b="1" dirty="0" smtClean="0"/>
              <a:t>Exemple</a:t>
            </a:r>
            <a:r>
              <a:rPr lang="fr-FR" sz="2400" dirty="0" smtClean="0"/>
              <a:t> : </a:t>
            </a:r>
            <a:r>
              <a:rPr lang="fr-FR" sz="2400" dirty="0"/>
              <a:t>Cet exemple montre comment récupérer une chaîne de connexion partielle d'un fichier de configuration et comment la compléter en définissant les propriétés </a:t>
            </a:r>
            <a:r>
              <a:rPr lang="fr-FR" sz="2400" b="1" dirty="0" err="1"/>
              <a:t>DataSource</a:t>
            </a:r>
            <a:r>
              <a:rPr lang="fr-FR" sz="2400" dirty="0"/>
              <a:t>, </a:t>
            </a:r>
            <a:r>
              <a:rPr lang="fr-FR" sz="2400" b="1" dirty="0" err="1"/>
              <a:t>UserID</a:t>
            </a:r>
            <a:r>
              <a:rPr lang="fr-FR" sz="2400" dirty="0"/>
              <a:t> et </a:t>
            </a:r>
            <a:r>
              <a:rPr lang="fr-FR" sz="2400" b="1" dirty="0" err="1"/>
              <a:t>Password</a:t>
            </a:r>
            <a:r>
              <a:rPr lang="fr-FR" sz="2400" dirty="0"/>
              <a:t> de </a:t>
            </a:r>
            <a:r>
              <a:rPr lang="fr-FR" sz="2400" b="1" dirty="0" err="1"/>
              <a:t>SqlConnectionStringBuilder</a:t>
            </a:r>
            <a:r>
              <a:rPr lang="fr-FR" sz="2400" dirty="0" smtClean="0"/>
              <a:t>.</a:t>
            </a:r>
          </a:p>
          <a:p>
            <a:pPr algn="just"/>
            <a:endParaRPr lang="fr-FR" sz="2400" dirty="0"/>
          </a:p>
          <a:p>
            <a:pPr marL="0" indent="0" algn="just">
              <a:buNone/>
            </a:pPr>
            <a:r>
              <a:rPr lang="fr-FR" sz="2400" dirty="0" smtClean="0"/>
              <a:t> </a:t>
            </a:r>
          </a:p>
          <a:p>
            <a:pPr algn="just"/>
            <a:r>
              <a:rPr lang="fr-FR" sz="2400" dirty="0" smtClean="0"/>
              <a:t>Le </a:t>
            </a:r>
            <a:r>
              <a:rPr lang="fr-FR" sz="2400" dirty="0"/>
              <a:t>fichier de configuration est défini comme suit. </a:t>
            </a:r>
            <a:endParaRPr lang="fr-FR" sz="2400" dirty="0" smtClean="0"/>
          </a:p>
          <a:p>
            <a:pPr marL="0" indent="0">
              <a:buNone/>
            </a:pPr>
            <a:r>
              <a:rPr lang="fr-FR" sz="2400" dirty="0">
                <a:solidFill>
                  <a:srgbClr val="0000FF"/>
                </a:solidFill>
              </a:rPr>
              <a:t>&lt;</a:t>
            </a:r>
            <a:r>
              <a:rPr lang="fr-FR" sz="2400" dirty="0" err="1">
                <a:solidFill>
                  <a:srgbClr val="A31515"/>
                </a:solidFill>
              </a:rPr>
              <a:t>connectionStrings</a:t>
            </a:r>
            <a:r>
              <a:rPr lang="fr-FR" sz="2400" dirty="0">
                <a:solidFill>
                  <a:srgbClr val="0000FF"/>
                </a:solidFill>
              </a:rPr>
              <a:t>&gt;</a:t>
            </a:r>
            <a:endParaRPr lang="fr-FR" sz="2400" dirty="0">
              <a:solidFill>
                <a:srgbClr val="000000"/>
              </a:solidFill>
            </a:endParaRPr>
          </a:p>
          <a:p>
            <a:pPr marL="0" indent="0">
              <a:buNone/>
            </a:pPr>
            <a:r>
              <a:rPr lang="fr-FR" sz="2400" dirty="0">
                <a:solidFill>
                  <a:srgbClr val="0000FF"/>
                </a:solidFill>
              </a:rPr>
              <a:t>  &lt;</a:t>
            </a:r>
            <a:r>
              <a:rPr lang="fr-FR" sz="2400" dirty="0" err="1">
                <a:solidFill>
                  <a:srgbClr val="A31515"/>
                </a:solidFill>
              </a:rPr>
              <a:t>add</a:t>
            </a:r>
            <a:r>
              <a:rPr lang="fr-FR" sz="2400" dirty="0">
                <a:solidFill>
                  <a:srgbClr val="0000FF"/>
                </a:solidFill>
              </a:rPr>
              <a:t> </a:t>
            </a:r>
            <a:r>
              <a:rPr lang="fr-FR" sz="2400" dirty="0" err="1">
                <a:solidFill>
                  <a:srgbClr val="FF0000"/>
                </a:solidFill>
              </a:rPr>
              <a:t>name</a:t>
            </a:r>
            <a:r>
              <a:rPr lang="fr-FR" sz="2400" dirty="0">
                <a:solidFill>
                  <a:srgbClr val="0000FF"/>
                </a:solidFill>
              </a:rPr>
              <a:t>=</a:t>
            </a:r>
            <a:r>
              <a:rPr lang="fr-FR" sz="2400" dirty="0">
                <a:solidFill>
                  <a:srgbClr val="000000"/>
                </a:solidFill>
              </a:rPr>
              <a:t>"</a:t>
            </a:r>
            <a:r>
              <a:rPr lang="fr-FR" sz="2400" dirty="0" err="1">
                <a:solidFill>
                  <a:srgbClr val="0000FF"/>
                </a:solidFill>
              </a:rPr>
              <a:t>partialConnectString</a:t>
            </a:r>
            <a:r>
              <a:rPr lang="fr-FR" sz="2400" dirty="0">
                <a:solidFill>
                  <a:srgbClr val="000000"/>
                </a:solidFill>
              </a:rPr>
              <a:t>"</a:t>
            </a:r>
            <a:r>
              <a:rPr lang="fr-FR" sz="2400" dirty="0">
                <a:solidFill>
                  <a:srgbClr val="0000FF"/>
                </a:solidFill>
              </a:rPr>
              <a:t> </a:t>
            </a:r>
            <a:endParaRPr lang="fr-FR" sz="2400" dirty="0">
              <a:solidFill>
                <a:srgbClr val="000000"/>
              </a:solidFill>
            </a:endParaRPr>
          </a:p>
          <a:p>
            <a:pPr marL="0" indent="0">
              <a:buNone/>
            </a:pPr>
            <a:r>
              <a:rPr lang="fr-FR" sz="2400" dirty="0">
                <a:solidFill>
                  <a:srgbClr val="0000FF"/>
                </a:solidFill>
              </a:rPr>
              <a:t>    </a:t>
            </a:r>
            <a:r>
              <a:rPr lang="fr-FR" sz="2400" dirty="0" err="1">
                <a:solidFill>
                  <a:srgbClr val="FF0000"/>
                </a:solidFill>
              </a:rPr>
              <a:t>connectionString</a:t>
            </a:r>
            <a:r>
              <a:rPr lang="fr-FR" sz="2400" dirty="0">
                <a:solidFill>
                  <a:srgbClr val="0000FF"/>
                </a:solidFill>
              </a:rPr>
              <a:t>=</a:t>
            </a:r>
            <a:r>
              <a:rPr lang="fr-FR" sz="2400" dirty="0">
                <a:solidFill>
                  <a:srgbClr val="000000"/>
                </a:solidFill>
              </a:rPr>
              <a:t>"</a:t>
            </a:r>
            <a:r>
              <a:rPr lang="fr-FR" sz="2400" dirty="0">
                <a:solidFill>
                  <a:srgbClr val="0000FF"/>
                </a:solidFill>
              </a:rPr>
              <a:t>Initial </a:t>
            </a:r>
            <a:r>
              <a:rPr lang="fr-FR" sz="2400" dirty="0" err="1">
                <a:solidFill>
                  <a:srgbClr val="0000FF"/>
                </a:solidFill>
              </a:rPr>
              <a:t>Catalog</a:t>
            </a:r>
            <a:r>
              <a:rPr lang="fr-FR" sz="2400" dirty="0">
                <a:solidFill>
                  <a:srgbClr val="0000FF"/>
                </a:solidFill>
              </a:rPr>
              <a:t>=AdventureWorks2014;</a:t>
            </a:r>
            <a:r>
              <a:rPr lang="fr-FR" sz="2400" dirty="0">
                <a:solidFill>
                  <a:srgbClr val="000000"/>
                </a:solidFill>
              </a:rPr>
              <a:t>"</a:t>
            </a:r>
          </a:p>
          <a:p>
            <a:pPr marL="0" indent="0">
              <a:buNone/>
            </a:pPr>
            <a:r>
              <a:rPr lang="fr-FR" sz="2400" dirty="0">
                <a:solidFill>
                  <a:srgbClr val="0000FF"/>
                </a:solidFill>
              </a:rPr>
              <a:t>    </a:t>
            </a:r>
            <a:r>
              <a:rPr lang="fr-FR" sz="2400" dirty="0" err="1">
                <a:solidFill>
                  <a:srgbClr val="FF0000"/>
                </a:solidFill>
              </a:rPr>
              <a:t>providerName</a:t>
            </a:r>
            <a:r>
              <a:rPr lang="fr-FR" sz="2400" dirty="0">
                <a:solidFill>
                  <a:srgbClr val="0000FF"/>
                </a:solidFill>
              </a:rPr>
              <a:t>=</a:t>
            </a:r>
            <a:r>
              <a:rPr lang="fr-FR" sz="2400" dirty="0">
                <a:solidFill>
                  <a:srgbClr val="000000"/>
                </a:solidFill>
              </a:rPr>
              <a:t>"</a:t>
            </a:r>
            <a:r>
              <a:rPr lang="fr-FR" sz="2400" dirty="0" err="1">
                <a:solidFill>
                  <a:srgbClr val="0000FF"/>
                </a:solidFill>
              </a:rPr>
              <a:t>System.Data.SqlClient</a:t>
            </a:r>
            <a:r>
              <a:rPr lang="fr-FR" sz="2400" dirty="0">
                <a:solidFill>
                  <a:srgbClr val="000000"/>
                </a:solidFill>
              </a:rPr>
              <a:t>"</a:t>
            </a:r>
            <a:r>
              <a:rPr lang="fr-FR" sz="2400" dirty="0">
                <a:solidFill>
                  <a:srgbClr val="0000FF"/>
                </a:solidFill>
              </a:rPr>
              <a:t> /&gt;</a:t>
            </a:r>
            <a:endParaRPr lang="fr-FR" sz="2400" dirty="0">
              <a:solidFill>
                <a:srgbClr val="000000"/>
              </a:solidFill>
            </a:endParaRPr>
          </a:p>
          <a:p>
            <a:pPr marL="0" indent="0">
              <a:buNone/>
            </a:pPr>
            <a:r>
              <a:rPr lang="fr-FR" sz="2400" dirty="0">
                <a:solidFill>
                  <a:srgbClr val="0000FF"/>
                </a:solidFill>
              </a:rPr>
              <a:t>&lt;/</a:t>
            </a:r>
            <a:r>
              <a:rPr lang="fr-FR" sz="2400" dirty="0" err="1">
                <a:solidFill>
                  <a:srgbClr val="A31515"/>
                </a:solidFill>
              </a:rPr>
              <a:t>connectionStrings</a:t>
            </a:r>
            <a:r>
              <a:rPr lang="fr-FR" sz="2400" dirty="0">
                <a:solidFill>
                  <a:srgbClr val="0000FF"/>
                </a:solidFill>
              </a:rPr>
              <a:t>&gt;</a:t>
            </a:r>
            <a:endParaRPr lang="fr-FR" sz="2400" dirty="0" smtClean="0"/>
          </a:p>
        </p:txBody>
      </p:sp>
    </p:spTree>
    <p:extLst>
      <p:ext uri="{BB962C8B-B14F-4D97-AF65-F5344CB8AC3E}">
        <p14:creationId xmlns:p14="http://schemas.microsoft.com/office/powerpoint/2010/main" val="3453544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710" y="260648"/>
            <a:ext cx="7772400" cy="50405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968152"/>
            <a:ext cx="8712968" cy="5773216"/>
          </a:xfrm>
        </p:spPr>
        <p:txBody>
          <a:bodyPr>
            <a:normAutofit fontScale="47500" lnSpcReduction="20000"/>
          </a:bodyPr>
          <a:lstStyle/>
          <a:p>
            <a:pPr marL="0" indent="0">
              <a:buNone/>
            </a:pPr>
            <a:r>
              <a:rPr lang="en-US" sz="2800" dirty="0">
                <a:solidFill>
                  <a:srgbClr val="0000FF"/>
                </a:solidFill>
                <a:latin typeface="Consolas" panose="020B0609020204030204" pitchFamily="49" charset="0"/>
              </a:rPr>
              <a:t>private</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static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BuildConnectionString</a:t>
            </a:r>
            <a:r>
              <a:rPr lang="en-US" sz="2800" dirty="0">
                <a:solidFill>
                  <a:srgbClr val="000000"/>
                </a:solidFill>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dataSource</a:t>
            </a:r>
            <a:r>
              <a:rPr lang="en-US"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string</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userName</a:t>
            </a: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string</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userPassword</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Extraire la chaine de connexion partielle "</a:t>
            </a:r>
            <a:r>
              <a:rPr lang="fr-FR" sz="2800" dirty="0" err="1">
                <a:solidFill>
                  <a:srgbClr val="008000"/>
                </a:solidFill>
                <a:latin typeface="Consolas" panose="020B0609020204030204" pitchFamily="49" charset="0"/>
              </a:rPr>
              <a:t>databaseConnection</a:t>
            </a:r>
            <a:r>
              <a:rPr lang="fr-FR" sz="2800" dirty="0">
                <a:solidFill>
                  <a:srgbClr val="008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à partir du fichier </a:t>
            </a:r>
            <a:r>
              <a:rPr lang="fr-FR" sz="2800" dirty="0" err="1">
                <a:solidFill>
                  <a:srgbClr val="008000"/>
                </a:solidFill>
                <a:latin typeface="Consolas" panose="020B0609020204030204" pitchFamily="49" charset="0"/>
              </a:rPr>
              <a:t>App.config</a:t>
            </a:r>
            <a:r>
              <a:rPr lang="fr-FR" sz="2800" dirty="0">
                <a:solidFill>
                  <a:srgbClr val="008000"/>
                </a:solidFill>
                <a:latin typeface="Consolas" panose="020B0609020204030204" pitchFamily="49" charset="0"/>
              </a:rPr>
              <a:t> or </a:t>
            </a:r>
            <a:r>
              <a:rPr lang="fr-FR" sz="2800" dirty="0" err="1">
                <a:solidFill>
                  <a:srgbClr val="008000"/>
                </a:solidFill>
                <a:latin typeface="Consolas" panose="020B0609020204030204" pitchFamily="49" charset="0"/>
              </a:rPr>
              <a:t>Web.config</a:t>
            </a:r>
            <a:r>
              <a:rPr lang="fr-FR" sz="2800" dirty="0">
                <a:solidFill>
                  <a:srgbClr val="008000"/>
                </a:solidFill>
                <a:latin typeface="Consolas" panose="020B0609020204030204" pitchFamily="49" charset="0"/>
              </a:rPr>
              <a:t> de l'application.</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3200" dirty="0" err="1">
                <a:solidFill>
                  <a:srgbClr val="2B91AF"/>
                </a:solidFill>
                <a:latin typeface="Consolas" panose="020B0609020204030204" pitchFamily="49" charset="0"/>
              </a:rPr>
              <a:t>ConnectionStringSettings</a:t>
            </a:r>
            <a:r>
              <a:rPr lang="fr-FR" sz="2800" dirty="0">
                <a:solidFill>
                  <a:srgbClr val="000000"/>
                </a:solidFill>
                <a:latin typeface="Consolas" panose="020B0609020204030204" pitchFamily="49" charset="0"/>
              </a:rPr>
              <a:t> settings = </a:t>
            </a:r>
            <a:r>
              <a:rPr lang="fr-FR" sz="2800" dirty="0" smtClean="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smtClean="0">
                <a:solidFill>
                  <a:srgbClr val="000000"/>
                </a:solidFill>
                <a:latin typeface="Consolas" panose="020B0609020204030204" pitchFamily="49" charset="0"/>
              </a:rPr>
              <a:t>   </a:t>
            </a:r>
            <a:r>
              <a:rPr lang="fr-FR" sz="3200" dirty="0" err="1" smtClean="0">
                <a:solidFill>
                  <a:srgbClr val="2B91AF"/>
                </a:solidFill>
                <a:latin typeface="Consolas" panose="020B0609020204030204" pitchFamily="49" charset="0"/>
              </a:rPr>
              <a:t>ConfigurationManager.ConnectionStrings</a:t>
            </a:r>
            <a:r>
              <a:rPr lang="fr-FR" sz="2800" dirty="0">
                <a:solidFill>
                  <a:srgbClr val="000000"/>
                </a:solidFill>
                <a:latin typeface="Consolas" panose="020B0609020204030204" pitchFamily="49" charset="0"/>
              </a:rPr>
              <a:t>[</a:t>
            </a:r>
            <a:r>
              <a:rPr lang="fr-FR" sz="2800" dirty="0">
                <a:solidFill>
                  <a:srgbClr val="A31515"/>
                </a:solidFill>
                <a:latin typeface="Consolas" panose="020B0609020204030204" pitchFamily="49" charset="0"/>
              </a:rPr>
              <a:t>"</a:t>
            </a:r>
            <a:r>
              <a:rPr lang="fr-FR" sz="2800" dirty="0" err="1">
                <a:solidFill>
                  <a:srgbClr val="A31515"/>
                </a:solidFill>
                <a:latin typeface="Consolas" panose="020B0609020204030204" pitchFamily="49" charset="0"/>
              </a:rPr>
              <a:t>partialConnectString</a:t>
            </a:r>
            <a:r>
              <a:rPr lang="fr-FR" sz="2800" dirty="0">
                <a:solidFill>
                  <a:srgbClr val="A31515"/>
                </a:solidFill>
                <a:latin typeface="Consolas" panose="020B0609020204030204" pitchFamily="49" charset="0"/>
              </a:rPr>
              <a:t>"</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if</a:t>
            </a:r>
            <a:r>
              <a:rPr lang="fr-FR" sz="2800" dirty="0">
                <a:solidFill>
                  <a:srgbClr val="000000"/>
                </a:solidFill>
                <a:latin typeface="Consolas" panose="020B0609020204030204" pitchFamily="49" charset="0"/>
              </a:rPr>
              <a:t> (</a:t>
            </a:r>
            <a:r>
              <a:rPr lang="fr-FR" sz="2800" dirty="0" err="1">
                <a:solidFill>
                  <a:srgbClr val="0000FF"/>
                </a:solidFill>
                <a:latin typeface="Consolas" panose="020B0609020204030204" pitchFamily="49" charset="0"/>
              </a:rPr>
              <a:t>null</a:t>
            </a:r>
            <a:r>
              <a:rPr lang="fr-FR" sz="2800" dirty="0">
                <a:solidFill>
                  <a:srgbClr val="000000"/>
                </a:solidFill>
                <a:latin typeface="Consolas" panose="020B0609020204030204" pitchFamily="49" charset="0"/>
              </a:rPr>
              <a:t> != settings)</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Extraire la chaine de connexion partielle.</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string</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connectString</a:t>
            </a:r>
            <a:r>
              <a:rPr lang="fr-FR" sz="2800" dirty="0">
                <a:solidFill>
                  <a:srgbClr val="000000"/>
                </a:solidFill>
                <a:latin typeface="Consolas" panose="020B0609020204030204" pitchFamily="49" charset="0"/>
              </a:rPr>
              <a:t> = </a:t>
            </a:r>
            <a:r>
              <a:rPr lang="fr-FR" sz="2800" dirty="0" err="1">
                <a:solidFill>
                  <a:srgbClr val="000000"/>
                </a:solidFill>
                <a:latin typeface="Consolas" panose="020B0609020204030204" pitchFamily="49" charset="0"/>
              </a:rPr>
              <a:t>settings.ConnectionString</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Créer une nouvelle instance de la classe </a:t>
            </a:r>
            <a:r>
              <a:rPr lang="fr-FR" sz="2800" dirty="0" err="1">
                <a:solidFill>
                  <a:srgbClr val="008000"/>
                </a:solidFill>
                <a:latin typeface="Consolas" panose="020B0609020204030204" pitchFamily="49" charset="0"/>
              </a:rPr>
              <a:t>SqlConnectionStringBuilder</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à partir de la chaine de connexion partielle extraite depuis le fichier .config.</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3300" dirty="0" err="1">
                <a:solidFill>
                  <a:srgbClr val="2B91AF"/>
                </a:solidFill>
                <a:latin typeface="Consolas" panose="020B0609020204030204" pitchFamily="49" charset="0"/>
              </a:rPr>
              <a:t>SqlConnectionStringBuilder</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builder</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endParaRPr lang="fr-FR" sz="2800" dirty="0" smtClean="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smtClean="0">
                <a:solidFill>
                  <a:srgbClr val="000000"/>
                </a:solidFill>
                <a:latin typeface="Consolas" panose="020B0609020204030204" pitchFamily="49" charset="0"/>
              </a:rPr>
              <a:t>       </a:t>
            </a:r>
            <a:r>
              <a:rPr lang="fr-FR" sz="3300" dirty="0" err="1" smtClean="0">
                <a:solidFill>
                  <a:srgbClr val="2B91AF"/>
                </a:solidFill>
                <a:latin typeface="Consolas" panose="020B0609020204030204" pitchFamily="49" charset="0"/>
              </a:rPr>
              <a:t>SqlConnectionStringBuilder</a:t>
            </a:r>
            <a:r>
              <a:rPr lang="fr-FR" sz="2800" dirty="0" smtClean="0">
                <a:solidFill>
                  <a:srgbClr val="000000"/>
                </a:solidFill>
                <a:latin typeface="Consolas" panose="020B0609020204030204" pitchFamily="49" charset="0"/>
              </a:rPr>
              <a:t>(</a:t>
            </a:r>
            <a:r>
              <a:rPr lang="fr-FR" sz="2800" dirty="0" err="1" smtClean="0">
                <a:solidFill>
                  <a:srgbClr val="000000"/>
                </a:solidFill>
                <a:latin typeface="Consolas" panose="020B0609020204030204" pitchFamily="49" charset="0"/>
              </a:rPr>
              <a:t>connectString</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Fournir les valeurs </a:t>
            </a:r>
            <a:r>
              <a:rPr lang="fr-FR" sz="2800" dirty="0" err="1">
                <a:solidFill>
                  <a:srgbClr val="008000"/>
                </a:solidFill>
                <a:latin typeface="Consolas" panose="020B0609020204030204" pitchFamily="49" charset="0"/>
              </a:rPr>
              <a:t>additionelles</a:t>
            </a:r>
            <a:r>
              <a:rPr lang="fr-FR" sz="2800" dirty="0">
                <a:solidFill>
                  <a:srgbClr val="008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builder.DataSource</a:t>
            </a:r>
            <a:r>
              <a:rPr lang="fr-FR" sz="2800" dirty="0">
                <a:solidFill>
                  <a:srgbClr val="000000"/>
                </a:solidFill>
                <a:latin typeface="Consolas" panose="020B0609020204030204" pitchFamily="49" charset="0"/>
              </a:rPr>
              <a:t> = </a:t>
            </a:r>
            <a:r>
              <a:rPr lang="fr-FR" sz="2800" dirty="0" err="1">
                <a:solidFill>
                  <a:srgbClr val="000000"/>
                </a:solidFill>
                <a:latin typeface="Consolas" panose="020B0609020204030204" pitchFamily="49" charset="0"/>
              </a:rPr>
              <a:t>dataSource</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builder.UserID</a:t>
            </a:r>
            <a:r>
              <a:rPr lang="fr-FR" sz="2800" dirty="0">
                <a:solidFill>
                  <a:srgbClr val="000000"/>
                </a:solidFill>
                <a:latin typeface="Consolas" panose="020B0609020204030204" pitchFamily="49" charset="0"/>
              </a:rPr>
              <a:t> = </a:t>
            </a:r>
            <a:r>
              <a:rPr lang="fr-FR" sz="2800" dirty="0" err="1">
                <a:solidFill>
                  <a:srgbClr val="000000"/>
                </a:solidFill>
                <a:latin typeface="Consolas" panose="020B0609020204030204" pitchFamily="49" charset="0"/>
              </a:rPr>
              <a:t>userName</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builder.Password</a:t>
            </a:r>
            <a:r>
              <a:rPr lang="fr-FR" sz="2800" dirty="0">
                <a:solidFill>
                  <a:srgbClr val="000000"/>
                </a:solidFill>
                <a:latin typeface="Consolas" panose="020B0609020204030204" pitchFamily="49" charset="0"/>
              </a:rPr>
              <a:t> = </a:t>
            </a:r>
            <a:r>
              <a:rPr lang="fr-FR" sz="2800" dirty="0" err="1">
                <a:solidFill>
                  <a:srgbClr val="000000"/>
                </a:solidFill>
                <a:latin typeface="Consolas" panose="020B0609020204030204" pitchFamily="49" charset="0"/>
              </a:rPr>
              <a:t>userPassword</a:t>
            </a:r>
            <a:r>
              <a:rPr lang="fr-FR" sz="2800" dirty="0" smtClean="0">
                <a:solidFill>
                  <a:srgbClr val="000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61674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260648"/>
            <a:ext cx="7772400" cy="1143000"/>
          </a:xfrm>
        </p:spPr>
        <p:txBody>
          <a:bodyPr>
            <a:normAutofit/>
          </a:bodyPr>
          <a:lstStyle/>
          <a:p>
            <a:pPr algn="ctr"/>
            <a:r>
              <a:rPr lang="fr-FR" dirty="0"/>
              <a:t>Les classes utilisées</a:t>
            </a:r>
          </a:p>
        </p:txBody>
      </p:sp>
      <p:sp>
        <p:nvSpPr>
          <p:cNvPr id="3" name="Espace réservé du contenu 2"/>
          <p:cNvSpPr>
            <a:spLocks noGrp="1"/>
          </p:cNvSpPr>
          <p:nvPr>
            <p:ph sz="quarter" idx="1"/>
          </p:nvPr>
        </p:nvSpPr>
        <p:spPr>
          <a:xfrm>
            <a:off x="611560" y="1700808"/>
            <a:ext cx="8060432" cy="4572000"/>
          </a:xfrm>
        </p:spPr>
        <p:txBody>
          <a:bodyPr>
            <a:normAutofit/>
          </a:bodyPr>
          <a:lstStyle/>
          <a:p>
            <a:pPr algn="just"/>
            <a:r>
              <a:rPr lang="fr-FR" dirty="0"/>
              <a:t>La </a:t>
            </a:r>
            <a:r>
              <a:rPr lang="fr-FR" dirty="0" smtClean="0"/>
              <a:t>classe </a:t>
            </a:r>
            <a:r>
              <a:rPr lang="fr-FR" b="1" dirty="0" err="1" smtClean="0"/>
              <a:t>SqlTransaction</a:t>
            </a:r>
            <a:r>
              <a:rPr lang="fr-FR" dirty="0" smtClean="0"/>
              <a:t> permet </a:t>
            </a:r>
            <a:r>
              <a:rPr lang="fr-FR" dirty="0"/>
              <a:t>de gérer le concept général de transaction : </a:t>
            </a:r>
          </a:p>
          <a:p>
            <a:pPr lvl="1" algn="just"/>
            <a:r>
              <a:rPr lang="fr-FR" dirty="0" err="1" smtClean="0"/>
              <a:t>Transaction.Commit</a:t>
            </a:r>
            <a:r>
              <a:rPr lang="fr-FR" dirty="0"/>
              <a:t>(); </a:t>
            </a:r>
            <a:r>
              <a:rPr lang="fr-FR" dirty="0" smtClean="0"/>
              <a:t>Valide </a:t>
            </a:r>
            <a:r>
              <a:rPr lang="fr-FR" dirty="0"/>
              <a:t>la requête</a:t>
            </a:r>
          </a:p>
          <a:p>
            <a:pPr lvl="1" algn="just"/>
            <a:r>
              <a:rPr lang="fr-FR" dirty="0" err="1" smtClean="0"/>
              <a:t>Transaction.Rollback</a:t>
            </a:r>
            <a:r>
              <a:rPr lang="fr-FR" dirty="0" smtClean="0"/>
              <a:t>(); Annule la requête</a:t>
            </a:r>
          </a:p>
          <a:p>
            <a:pPr lvl="1" algn="just"/>
            <a:endParaRPr lang="fr-FR" dirty="0" smtClean="0"/>
          </a:p>
          <a:p>
            <a:pPr algn="just"/>
            <a:r>
              <a:rPr lang="fr-FR" dirty="0" smtClean="0"/>
              <a:t>Les </a:t>
            </a:r>
            <a:r>
              <a:rPr lang="fr-FR" dirty="0"/>
              <a:t>transactions sont utiles pour les mises à jour de données lourdes et critiques. En cas d’erreur au milieu du processus, le </a:t>
            </a:r>
            <a:r>
              <a:rPr lang="fr-FR" b="1" dirty="0" err="1"/>
              <a:t>R</a:t>
            </a:r>
            <a:r>
              <a:rPr lang="fr-FR" b="1" dirty="0" err="1" smtClean="0"/>
              <a:t>ollback</a:t>
            </a:r>
            <a:r>
              <a:rPr lang="fr-FR" dirty="0" smtClean="0"/>
              <a:t> </a:t>
            </a:r>
            <a:r>
              <a:rPr lang="fr-FR" dirty="0"/>
              <a:t>(généralement dans un catch) permet de ramener les données dans leur état précédent le </a:t>
            </a:r>
            <a:r>
              <a:rPr lang="fr-FR" b="1" dirty="0" err="1"/>
              <a:t>B</a:t>
            </a:r>
            <a:r>
              <a:rPr lang="fr-FR" b="1" dirty="0" err="1" smtClean="0"/>
              <a:t>eginTransaction</a:t>
            </a:r>
            <a:r>
              <a:rPr lang="fr-FR" dirty="0" smtClean="0"/>
              <a:t>.</a:t>
            </a:r>
            <a:endParaRPr lang="fr-FR" dirty="0"/>
          </a:p>
        </p:txBody>
      </p:sp>
    </p:spTree>
    <p:extLst>
      <p:ext uri="{BB962C8B-B14F-4D97-AF65-F5344CB8AC3E}">
        <p14:creationId xmlns:p14="http://schemas.microsoft.com/office/powerpoint/2010/main" val="3214063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710" y="116632"/>
            <a:ext cx="7772400" cy="63549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96144"/>
            <a:ext cx="8712968" cy="5629200"/>
          </a:xfrm>
        </p:spPr>
        <p:txBody>
          <a:bodyPr>
            <a:normAutofit fontScale="47500" lnSpcReduction="20000"/>
          </a:bodyPr>
          <a:lstStyle/>
          <a:p>
            <a:pPr algn="just"/>
            <a:r>
              <a:rPr lang="fr-FR" sz="5900" b="1" dirty="0" smtClean="0"/>
              <a:t>Utilisation d’une transaction </a:t>
            </a:r>
          </a:p>
          <a:p>
            <a:pPr algn="just"/>
            <a:endParaRPr lang="fr-FR" dirty="0" smtClean="0"/>
          </a:p>
          <a:p>
            <a:pPr marL="0" indent="0">
              <a:buNone/>
            </a:pPr>
            <a:r>
              <a:rPr lang="en-US" sz="2800" dirty="0">
                <a:solidFill>
                  <a:srgbClr val="0000FF"/>
                </a:solidFill>
                <a:latin typeface="Consolas" panose="020B0609020204030204" pitchFamily="49" charset="0"/>
              </a:rPr>
              <a:t>using</a:t>
            </a:r>
            <a:r>
              <a:rPr lang="en-US" sz="2800" dirty="0">
                <a:solidFill>
                  <a:srgbClr val="000000"/>
                </a:solidFill>
                <a:latin typeface="Consolas" panose="020B0609020204030204" pitchFamily="49" charset="0"/>
              </a:rPr>
              <a:t> (</a:t>
            </a:r>
            <a:r>
              <a:rPr lang="en-US" sz="3200" dirty="0" err="1">
                <a:solidFill>
                  <a:srgbClr val="2B91AF"/>
                </a:solidFill>
                <a:latin typeface="Consolas" panose="020B0609020204030204" pitchFamily="49" charset="0"/>
              </a:rPr>
              <a:t>SqlConnection</a:t>
            </a:r>
            <a:r>
              <a:rPr lang="en-US" sz="2800" dirty="0">
                <a:solidFill>
                  <a:srgbClr val="000000"/>
                </a:solidFill>
                <a:latin typeface="Consolas" panose="020B0609020204030204" pitchFamily="49" charset="0"/>
              </a:rPr>
              <a:t> connection =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SqlConnection</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connectionString</a:t>
            </a:r>
            <a:r>
              <a:rPr lang="en-US"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connection.Open</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SqlTransaction</a:t>
            </a:r>
            <a:r>
              <a:rPr lang="fr-FR" sz="2800" dirty="0">
                <a:solidFill>
                  <a:srgbClr val="000000"/>
                </a:solidFill>
                <a:latin typeface="Consolas" panose="020B0609020204030204" pitchFamily="49" charset="0"/>
              </a:rPr>
              <a:t> transaction;</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Commencer une transaction.</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transaction = </a:t>
            </a:r>
            <a:r>
              <a:rPr lang="fr-FR" sz="2800" dirty="0" err="1">
                <a:solidFill>
                  <a:srgbClr val="000000"/>
                </a:solidFill>
                <a:latin typeface="Consolas" panose="020B0609020204030204" pitchFamily="49" charset="0"/>
              </a:rPr>
              <a:t>connection.BeginTransaction</a:t>
            </a:r>
            <a:r>
              <a:rPr lang="fr-FR" sz="2800" dirty="0">
                <a:solidFill>
                  <a:srgbClr val="000000"/>
                </a:solidFill>
                <a:latin typeface="Consolas" panose="020B0609020204030204" pitchFamily="49" charset="0"/>
              </a:rPr>
              <a:t>(</a:t>
            </a:r>
            <a:r>
              <a:rPr lang="fr-FR" sz="2800" dirty="0">
                <a:solidFill>
                  <a:srgbClr val="A31515"/>
                </a:solidFill>
                <a:latin typeface="Consolas" panose="020B0609020204030204" pitchFamily="49" charset="0"/>
              </a:rPr>
              <a:t>"</a:t>
            </a:r>
            <a:r>
              <a:rPr lang="fr-FR" sz="2800" dirty="0" err="1">
                <a:solidFill>
                  <a:srgbClr val="A31515"/>
                </a:solidFill>
                <a:latin typeface="Consolas" panose="020B0609020204030204" pitchFamily="49" charset="0"/>
              </a:rPr>
              <a:t>ExempleTransaction</a:t>
            </a:r>
            <a:r>
              <a:rPr lang="fr-FR" sz="2800" dirty="0">
                <a:solidFill>
                  <a:srgbClr val="A31515"/>
                </a:solidFill>
                <a:latin typeface="Consolas" panose="020B0609020204030204" pitchFamily="49" charset="0"/>
              </a:rPr>
              <a:t>"</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FF"/>
                </a:solidFill>
                <a:latin typeface="Consolas" panose="020B0609020204030204" pitchFamily="49" charset="0"/>
              </a:rPr>
              <a:t>try</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Commit de la transaction.</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transaction.Commit</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catch</a:t>
            </a:r>
            <a:r>
              <a:rPr lang="fr-FR" sz="2800" dirty="0">
                <a:solidFill>
                  <a:srgbClr val="000000"/>
                </a:solidFill>
                <a:latin typeface="Consolas" panose="020B0609020204030204" pitchFamily="49" charset="0"/>
              </a:rPr>
              <a:t> (</a:t>
            </a:r>
            <a:r>
              <a:rPr lang="fr-FR" sz="2800" dirty="0">
                <a:solidFill>
                  <a:srgbClr val="2B91AF"/>
                </a:solidFill>
                <a:latin typeface="Consolas" panose="020B0609020204030204" pitchFamily="49" charset="0"/>
              </a:rPr>
              <a:t>Exception</a:t>
            </a:r>
            <a:r>
              <a:rPr lang="fr-FR" sz="2800" dirty="0">
                <a:solidFill>
                  <a:srgbClr val="000000"/>
                </a:solidFill>
                <a:latin typeface="Consolas" panose="020B0609020204030204" pitchFamily="49" charset="0"/>
              </a:rPr>
              <a:t> ex)</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a:t>
            </a:r>
            <a:r>
              <a:rPr lang="fr-FR" sz="2800" dirty="0" err="1">
                <a:solidFill>
                  <a:srgbClr val="008000"/>
                </a:solidFill>
                <a:latin typeface="Consolas" panose="020B0609020204030204" pitchFamily="49" charset="0"/>
              </a:rPr>
              <a:t>Rollback</a:t>
            </a:r>
            <a:r>
              <a:rPr lang="fr-FR" sz="2800" dirty="0">
                <a:solidFill>
                  <a:srgbClr val="008000"/>
                </a:solidFill>
                <a:latin typeface="Consolas" panose="020B0609020204030204" pitchFamily="49" charset="0"/>
              </a:rPr>
              <a:t> la transaction.</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transaction.Rollback</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endParaRPr lang="fr-FR" dirty="0" smtClean="0"/>
          </a:p>
        </p:txBody>
      </p:sp>
    </p:spTree>
    <p:extLst>
      <p:ext uri="{BB962C8B-B14F-4D97-AF65-F5344CB8AC3E}">
        <p14:creationId xmlns:p14="http://schemas.microsoft.com/office/powerpoint/2010/main" val="4141760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260648"/>
            <a:ext cx="7772400" cy="1143000"/>
          </a:xfrm>
        </p:spPr>
        <p:txBody>
          <a:bodyPr>
            <a:normAutofit/>
          </a:bodyPr>
          <a:lstStyle/>
          <a:p>
            <a:pPr algn="ctr"/>
            <a:r>
              <a:rPr lang="fr-FR" dirty="0"/>
              <a:t>Les classes utilisées</a:t>
            </a:r>
          </a:p>
        </p:txBody>
      </p:sp>
      <p:sp>
        <p:nvSpPr>
          <p:cNvPr id="3" name="Espace réservé du contenu 2"/>
          <p:cNvSpPr>
            <a:spLocks noGrp="1"/>
          </p:cNvSpPr>
          <p:nvPr>
            <p:ph sz="quarter" idx="1"/>
          </p:nvPr>
        </p:nvSpPr>
        <p:spPr>
          <a:xfrm>
            <a:off x="611560" y="1700808"/>
            <a:ext cx="8060432" cy="4572000"/>
          </a:xfrm>
        </p:spPr>
        <p:txBody>
          <a:bodyPr>
            <a:normAutofit/>
          </a:bodyPr>
          <a:lstStyle/>
          <a:p>
            <a:pPr algn="just"/>
            <a:r>
              <a:rPr lang="fr-FR" dirty="0"/>
              <a:t>La classe </a:t>
            </a:r>
            <a:r>
              <a:rPr lang="fr-FR" b="1" dirty="0" err="1" smtClean="0"/>
              <a:t>SqlCommand</a:t>
            </a:r>
            <a:r>
              <a:rPr lang="fr-FR" dirty="0"/>
              <a:t> </a:t>
            </a:r>
            <a:r>
              <a:rPr lang="fr-FR" dirty="0" smtClean="0"/>
              <a:t>représente </a:t>
            </a:r>
            <a:r>
              <a:rPr lang="fr-FR" dirty="0"/>
              <a:t>une instruction </a:t>
            </a:r>
            <a:r>
              <a:rPr lang="fr-FR" dirty="0" err="1"/>
              <a:t>Transact</a:t>
            </a:r>
            <a:r>
              <a:rPr lang="fr-FR" dirty="0"/>
              <a:t>-SQL ou une procédure stockée à exécuter par rapport à une base de données SQL </a:t>
            </a:r>
            <a:r>
              <a:rPr lang="fr-FR" dirty="0" smtClean="0"/>
              <a:t>Server.</a:t>
            </a:r>
            <a:endParaRPr lang="fr-FR" dirty="0"/>
          </a:p>
          <a:p>
            <a:pPr marL="320040" lvl="1" indent="0" algn="just">
              <a:buNone/>
            </a:pPr>
            <a:endParaRPr lang="fr-FR" dirty="0" smtClean="0"/>
          </a:p>
          <a:p>
            <a:pPr algn="just"/>
            <a:r>
              <a:rPr lang="fr-FR" dirty="0" smtClean="0"/>
              <a:t>Cette classe ne peut être héritée car elle </a:t>
            </a:r>
            <a:r>
              <a:rPr lang="fr-FR" dirty="0" err="1" smtClean="0">
                <a:solidFill>
                  <a:srgbClr val="0000FF"/>
                </a:solidFill>
              </a:rPr>
              <a:t>sealed</a:t>
            </a:r>
            <a:r>
              <a:rPr lang="fr-FR" dirty="0" smtClean="0"/>
              <a:t>.</a:t>
            </a:r>
          </a:p>
          <a:p>
            <a:pPr algn="just"/>
            <a:endParaRPr lang="fr-FR" dirty="0"/>
          </a:p>
          <a:p>
            <a:pPr algn="just"/>
            <a:r>
              <a:rPr lang="fr-FR" dirty="0" smtClean="0"/>
              <a:t>C’est la classe incontournable pour l’exécution des requêtes T-SQL.</a:t>
            </a:r>
            <a:endParaRPr lang="fr-FR" dirty="0"/>
          </a:p>
          <a:p>
            <a:endParaRPr lang="fr-FR" dirty="0"/>
          </a:p>
          <a:p>
            <a:pPr lvl="1"/>
            <a:endParaRPr lang="fr-FR" dirty="0"/>
          </a:p>
          <a:p>
            <a:endParaRPr lang="fr-FR" dirty="0"/>
          </a:p>
          <a:p>
            <a:pPr marL="109728" indent="0">
              <a:buNone/>
            </a:pPr>
            <a:endParaRPr lang="fr-FR" dirty="0"/>
          </a:p>
        </p:txBody>
      </p:sp>
    </p:spTree>
    <p:extLst>
      <p:ext uri="{BB962C8B-B14F-4D97-AF65-F5344CB8AC3E}">
        <p14:creationId xmlns:p14="http://schemas.microsoft.com/office/powerpoint/2010/main" val="1017250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260648"/>
            <a:ext cx="7772400" cy="720080"/>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1124744"/>
            <a:ext cx="8640960" cy="5400600"/>
          </a:xfrm>
        </p:spPr>
        <p:txBody>
          <a:bodyPr>
            <a:normAutofit fontScale="92500" lnSpcReduction="20000"/>
          </a:bodyPr>
          <a:lstStyle/>
          <a:p>
            <a:pPr algn="just"/>
            <a:r>
              <a:rPr lang="fr-FR" dirty="0" smtClean="0"/>
              <a:t>Parmi les propriétés de </a:t>
            </a:r>
            <a:r>
              <a:rPr lang="fr-FR" dirty="0"/>
              <a:t>classe </a:t>
            </a:r>
            <a:r>
              <a:rPr lang="fr-FR" b="1" dirty="0" err="1" smtClean="0"/>
              <a:t>SqlCommand</a:t>
            </a:r>
            <a:r>
              <a:rPr lang="fr-FR" dirty="0"/>
              <a:t> </a:t>
            </a:r>
            <a:r>
              <a:rPr lang="fr-FR" dirty="0" smtClean="0"/>
              <a:t>on trouve:</a:t>
            </a:r>
          </a:p>
          <a:p>
            <a:pPr algn="just"/>
            <a:endParaRPr lang="fr-FR" dirty="0"/>
          </a:p>
          <a:p>
            <a:pPr lvl="1" algn="just"/>
            <a:r>
              <a:rPr lang="fr-FR" b="1" dirty="0" err="1" smtClean="0"/>
              <a:t>CommandText</a:t>
            </a:r>
            <a:r>
              <a:rPr lang="fr-FR" b="1" dirty="0" smtClean="0"/>
              <a:t> :</a:t>
            </a:r>
            <a:r>
              <a:rPr lang="fr-FR" dirty="0"/>
              <a:t> Obtient ou définit </a:t>
            </a:r>
            <a:r>
              <a:rPr lang="fr-FR" dirty="0" smtClean="0"/>
              <a:t>soit </a:t>
            </a:r>
            <a:r>
              <a:rPr lang="fr-FR" dirty="0"/>
              <a:t>la requête T-SQL, soit le nom de la procédure à exécuter, soit la table à récupérer</a:t>
            </a:r>
            <a:r>
              <a:rPr lang="fr-FR" dirty="0" smtClean="0"/>
              <a:t>.</a:t>
            </a:r>
          </a:p>
          <a:p>
            <a:pPr lvl="1" algn="just"/>
            <a:endParaRPr lang="fr-FR" dirty="0"/>
          </a:p>
          <a:p>
            <a:pPr lvl="1" algn="just"/>
            <a:r>
              <a:rPr lang="fr-FR" b="1" dirty="0" err="1"/>
              <a:t>CommandType</a:t>
            </a:r>
            <a:r>
              <a:rPr lang="fr-FR" b="1" dirty="0"/>
              <a:t> </a:t>
            </a:r>
            <a:r>
              <a:rPr lang="fr-FR" b="1" dirty="0" smtClean="0"/>
              <a:t>: </a:t>
            </a:r>
            <a:r>
              <a:rPr lang="fr-FR" dirty="0"/>
              <a:t>Obtient ou définit </a:t>
            </a:r>
            <a:r>
              <a:rPr lang="fr-FR" dirty="0" smtClean="0"/>
              <a:t>la </a:t>
            </a:r>
            <a:r>
              <a:rPr lang="fr-FR" dirty="0"/>
              <a:t>façon dont </a:t>
            </a:r>
            <a:r>
              <a:rPr lang="fr-FR" dirty="0" smtClean="0"/>
              <a:t>la </a:t>
            </a:r>
            <a:r>
              <a:rPr lang="fr-FR" dirty="0"/>
              <a:t>chaîne </a:t>
            </a:r>
            <a:r>
              <a:rPr lang="fr-FR" dirty="0" smtClean="0"/>
              <a:t>stockée dans la propriété </a:t>
            </a:r>
            <a:r>
              <a:rPr lang="fr-FR" b="1" dirty="0" err="1" smtClean="0"/>
              <a:t>CommandText</a:t>
            </a:r>
            <a:r>
              <a:rPr lang="fr-FR" dirty="0" smtClean="0"/>
              <a:t> </a:t>
            </a:r>
            <a:r>
              <a:rPr lang="fr-FR" dirty="0"/>
              <a:t>est </a:t>
            </a:r>
            <a:r>
              <a:rPr lang="fr-FR" dirty="0" smtClean="0"/>
              <a:t>interprétée. C’est une énumération dont les valeurs sont : </a:t>
            </a:r>
            <a:r>
              <a:rPr lang="fr-FR" i="1" dirty="0" err="1" smtClean="0"/>
              <a:t>StoredProcedure</a:t>
            </a:r>
            <a:r>
              <a:rPr lang="fr-FR" dirty="0" smtClean="0"/>
              <a:t>, </a:t>
            </a:r>
            <a:r>
              <a:rPr lang="fr-FR" i="1" dirty="0" err="1" smtClean="0"/>
              <a:t>TableDirect</a:t>
            </a:r>
            <a:r>
              <a:rPr lang="fr-FR" dirty="0" smtClean="0"/>
              <a:t> ou </a:t>
            </a:r>
            <a:r>
              <a:rPr lang="fr-FR" i="1" dirty="0" err="1" smtClean="0"/>
              <a:t>Text</a:t>
            </a:r>
            <a:r>
              <a:rPr lang="fr-FR" dirty="0" smtClean="0"/>
              <a:t>. </a:t>
            </a:r>
            <a:r>
              <a:rPr lang="fr-FR" b="1" dirty="0" err="1"/>
              <a:t>TableDirect</a:t>
            </a:r>
            <a:r>
              <a:rPr lang="fr-FR" dirty="0"/>
              <a:t> est uniquement pris en charge par le fournisseur de données .NET Framework pour OLE DB. La valeur par défaut est </a:t>
            </a:r>
            <a:r>
              <a:rPr lang="fr-FR" b="1" dirty="0" err="1"/>
              <a:t>Text</a:t>
            </a:r>
            <a:r>
              <a:rPr lang="fr-FR" dirty="0"/>
              <a:t>.</a:t>
            </a:r>
            <a:endParaRPr lang="fr-FR" dirty="0" smtClean="0"/>
          </a:p>
          <a:p>
            <a:pPr lvl="1" algn="just"/>
            <a:endParaRPr lang="fr-FR" dirty="0" smtClean="0"/>
          </a:p>
          <a:p>
            <a:pPr lvl="1" algn="just"/>
            <a:r>
              <a:rPr lang="fr-FR" b="1" dirty="0" err="1" smtClean="0"/>
              <a:t>CommandTimeout</a:t>
            </a:r>
            <a:r>
              <a:rPr lang="fr-FR" b="1" dirty="0" smtClean="0"/>
              <a:t> : </a:t>
            </a:r>
            <a:r>
              <a:rPr lang="fr-FR" dirty="0"/>
              <a:t>Obtient ou </a:t>
            </a:r>
            <a:r>
              <a:rPr lang="fr-FR" dirty="0" smtClean="0"/>
              <a:t>définit la durée </a:t>
            </a:r>
            <a:r>
              <a:rPr lang="fr-FR" dirty="0"/>
              <a:t>en secondes d'attente de l'exécution de la commande. La valeur par défaut est 30 </a:t>
            </a:r>
            <a:r>
              <a:rPr lang="fr-FR" dirty="0" smtClean="0"/>
              <a:t>secondes.</a:t>
            </a:r>
          </a:p>
          <a:p>
            <a:pPr lvl="1" algn="just"/>
            <a:endParaRPr lang="fr-FR" dirty="0" smtClean="0"/>
          </a:p>
          <a:p>
            <a:pPr lvl="1" algn="just"/>
            <a:r>
              <a:rPr lang="fr-FR" b="1" dirty="0" err="1" smtClean="0"/>
              <a:t>Parameters</a:t>
            </a:r>
            <a:r>
              <a:rPr lang="fr-FR" b="1" dirty="0" smtClean="0"/>
              <a:t>: </a:t>
            </a:r>
            <a:r>
              <a:rPr lang="fr-FR" dirty="0" smtClean="0"/>
              <a:t>Contient </a:t>
            </a:r>
            <a:r>
              <a:rPr lang="fr-FR" dirty="0"/>
              <a:t>la liste des </a:t>
            </a:r>
            <a:r>
              <a:rPr lang="fr-FR" b="1" dirty="0" err="1"/>
              <a:t>SqlParameter</a:t>
            </a:r>
            <a:r>
              <a:rPr lang="fr-FR" dirty="0"/>
              <a:t> nécessaire à l’exécution de l'instruction </a:t>
            </a:r>
            <a:r>
              <a:rPr lang="fr-FR" dirty="0" err="1"/>
              <a:t>Transact</a:t>
            </a:r>
            <a:r>
              <a:rPr lang="fr-FR" dirty="0"/>
              <a:t>-SQL ou de la procédure stockée. La valeur par défaut est une collection vide</a:t>
            </a:r>
            <a:r>
              <a:rPr lang="fr-FR" dirty="0" smtClean="0"/>
              <a:t>.</a:t>
            </a:r>
            <a:endParaRPr lang="fr-FR" dirty="0"/>
          </a:p>
        </p:txBody>
      </p:sp>
    </p:spTree>
    <p:extLst>
      <p:ext uri="{BB962C8B-B14F-4D97-AF65-F5344CB8AC3E}">
        <p14:creationId xmlns:p14="http://schemas.microsoft.com/office/powerpoint/2010/main" val="2159473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16632"/>
            <a:ext cx="8424936" cy="648072"/>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980728"/>
            <a:ext cx="8640960" cy="5688632"/>
          </a:xfrm>
        </p:spPr>
        <p:txBody>
          <a:bodyPr>
            <a:normAutofit fontScale="55000" lnSpcReduction="20000"/>
          </a:bodyPr>
          <a:lstStyle/>
          <a:p>
            <a:pPr algn="just"/>
            <a:r>
              <a:rPr lang="fr-FR" sz="4400" b="1" dirty="0" smtClean="0"/>
              <a:t>Exemple : </a:t>
            </a:r>
            <a:r>
              <a:rPr lang="en-US" sz="4400" dirty="0" err="1" smtClean="0"/>
              <a:t>Montre</a:t>
            </a:r>
            <a:r>
              <a:rPr lang="en-US" sz="4400" dirty="0" smtClean="0"/>
              <a:t> comment </a:t>
            </a:r>
            <a:r>
              <a:rPr lang="en-US" sz="4400" dirty="0" err="1" smtClean="0"/>
              <a:t>créer</a:t>
            </a:r>
            <a:r>
              <a:rPr lang="en-US" sz="4400" dirty="0" smtClean="0"/>
              <a:t> </a:t>
            </a:r>
            <a:r>
              <a:rPr lang="en-US" sz="4400" dirty="0" err="1" smtClean="0"/>
              <a:t>une</a:t>
            </a:r>
            <a:r>
              <a:rPr lang="en-US" sz="4400" dirty="0" smtClean="0"/>
              <a:t> instance </a:t>
            </a:r>
            <a:r>
              <a:rPr lang="en-US" sz="4400" b="1" dirty="0" err="1" smtClean="0"/>
              <a:t>SqlCommand</a:t>
            </a:r>
            <a:r>
              <a:rPr lang="en-US" sz="4400" dirty="0" smtClean="0"/>
              <a:t> et </a:t>
            </a:r>
            <a:r>
              <a:rPr lang="en-US" sz="4400" dirty="0" err="1" smtClean="0"/>
              <a:t>ajouter</a:t>
            </a:r>
            <a:r>
              <a:rPr lang="en-US" sz="4400" dirty="0" smtClean="0"/>
              <a:t> des parameters à </a:t>
            </a:r>
            <a:r>
              <a:rPr lang="en-US" sz="4400" dirty="0" err="1" smtClean="0"/>
              <a:t>sa</a:t>
            </a:r>
            <a:r>
              <a:rPr lang="en-US" sz="4400" dirty="0" smtClean="0"/>
              <a:t> collection </a:t>
            </a:r>
            <a:r>
              <a:rPr lang="en-US" sz="4400" b="1" dirty="0" smtClean="0"/>
              <a:t>Parameters</a:t>
            </a:r>
            <a:r>
              <a:rPr lang="en-US" sz="4400" dirty="0" smtClean="0"/>
              <a:t>.</a:t>
            </a:r>
          </a:p>
          <a:p>
            <a:pPr algn="just"/>
            <a:endParaRPr lang="en-US" dirty="0" smtClean="0"/>
          </a:p>
          <a:p>
            <a:pPr marL="0" indent="0">
              <a:buNone/>
            </a:pPr>
            <a:r>
              <a:rPr lang="en-US" sz="2800" dirty="0">
                <a:solidFill>
                  <a:srgbClr val="0000FF"/>
                </a:solidFill>
                <a:latin typeface="Consolas" panose="020B0609020204030204" pitchFamily="49" charset="0"/>
              </a:rPr>
              <a:t>private</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static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UpdateDemographics</a:t>
            </a:r>
            <a:r>
              <a:rPr lang="en-US" sz="2800" dirty="0">
                <a:solidFill>
                  <a:srgbClr val="000000"/>
                </a:solidFill>
                <a:latin typeface="Consolas" panose="020B0609020204030204" pitchFamily="49" charset="0"/>
              </a:rPr>
              <a:t>(</a:t>
            </a:r>
            <a:r>
              <a:rPr lang="en-US" sz="2800" dirty="0">
                <a:solidFill>
                  <a:srgbClr val="2B91AF"/>
                </a:solidFill>
                <a:latin typeface="Consolas" panose="020B0609020204030204" pitchFamily="49" charset="0"/>
              </a:rPr>
              <a:t>Int32</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customerID</a:t>
            </a:r>
            <a:r>
              <a:rPr lang="en-US"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smtClean="0">
                <a:solidFill>
                  <a:srgbClr val="0000FF"/>
                </a:solidFill>
                <a:latin typeface="Consolas" panose="020B0609020204030204" pitchFamily="49" charset="0"/>
              </a:rPr>
              <a:t>string</a:t>
            </a:r>
            <a:r>
              <a:rPr lang="fr-FR" sz="2800" dirty="0" smtClean="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demoXml</a:t>
            </a: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string</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connectionString</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Met à jour le champ "</a:t>
            </a:r>
            <a:r>
              <a:rPr lang="fr-FR" sz="2800" dirty="0" err="1">
                <a:solidFill>
                  <a:srgbClr val="008000"/>
                </a:solidFill>
                <a:latin typeface="Consolas" panose="020B0609020204030204" pitchFamily="49" charset="0"/>
              </a:rPr>
              <a:t>demographics</a:t>
            </a:r>
            <a:r>
              <a:rPr lang="fr-FR" sz="2800" dirty="0">
                <a:solidFill>
                  <a:srgbClr val="008000"/>
                </a:solidFill>
                <a:latin typeface="Consolas" panose="020B0609020204030204" pitchFamily="49" charset="0"/>
              </a:rPr>
              <a:t>" d'un magasin, qui est de type XML </a:t>
            </a:r>
            <a:endParaRPr lang="fr-FR" sz="2800" dirty="0">
              <a:solidFill>
                <a:srgbClr val="000000"/>
              </a:solidFill>
              <a:latin typeface="Consolas" panose="020B0609020204030204" pitchFamily="49" charset="0"/>
            </a:endParaRPr>
          </a:p>
          <a:p>
            <a:pPr marL="0" indent="0">
              <a:buNone/>
            </a:pP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commandText</a:t>
            </a:r>
            <a:r>
              <a:rPr lang="en-US" sz="2800" dirty="0">
                <a:solidFill>
                  <a:srgbClr val="000000"/>
                </a:solidFill>
                <a:latin typeface="Consolas" panose="020B0609020204030204" pitchFamily="49" charset="0"/>
              </a:rPr>
              <a:t> = </a:t>
            </a:r>
            <a:r>
              <a:rPr lang="en-US" sz="2800" dirty="0">
                <a:solidFill>
                  <a:srgbClr val="A31515"/>
                </a:solidFill>
                <a:latin typeface="Consolas" panose="020B0609020204030204" pitchFamily="49" charset="0"/>
              </a:rPr>
              <a:t>"UPDATE </a:t>
            </a:r>
            <a:r>
              <a:rPr lang="en-US" sz="2800" dirty="0" err="1">
                <a:solidFill>
                  <a:srgbClr val="A31515"/>
                </a:solidFill>
                <a:latin typeface="Consolas" panose="020B0609020204030204" pitchFamily="49" charset="0"/>
              </a:rPr>
              <a:t>Sales.Store</a:t>
            </a:r>
            <a:r>
              <a:rPr lang="en-US" sz="2800" dirty="0">
                <a:solidFill>
                  <a:srgbClr val="A31515"/>
                </a:solidFill>
                <a:latin typeface="Consolas" panose="020B0609020204030204" pitchFamily="49" charset="0"/>
              </a:rPr>
              <a:t> SET Demographics = @demographics "</a:t>
            </a:r>
            <a:endParaRPr lang="en-US"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smtClean="0">
                <a:solidFill>
                  <a:srgbClr val="000000"/>
                </a:solidFill>
                <a:latin typeface="Consolas" panose="020B0609020204030204" pitchFamily="49" charset="0"/>
              </a:rPr>
              <a:t>+ </a:t>
            </a:r>
            <a:r>
              <a:rPr lang="fr-FR" sz="2800" dirty="0">
                <a:solidFill>
                  <a:srgbClr val="A31515"/>
                </a:solidFill>
                <a:latin typeface="Consolas" panose="020B0609020204030204" pitchFamily="49" charset="0"/>
              </a:rPr>
              <a:t>"WHERE </a:t>
            </a:r>
            <a:r>
              <a:rPr lang="fr-FR" sz="2800" dirty="0" err="1">
                <a:solidFill>
                  <a:srgbClr val="A31515"/>
                </a:solidFill>
                <a:latin typeface="Consolas" panose="020B0609020204030204" pitchFamily="49" charset="0"/>
              </a:rPr>
              <a:t>CustomerID</a:t>
            </a:r>
            <a:r>
              <a:rPr lang="fr-FR" sz="2800" dirty="0">
                <a:solidFill>
                  <a:srgbClr val="A31515"/>
                </a:solidFill>
                <a:latin typeface="Consolas" panose="020B0609020204030204" pitchFamily="49" charset="0"/>
              </a:rPr>
              <a:t> = @ID;"</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using</a:t>
            </a:r>
            <a:r>
              <a:rPr lang="en-US" sz="2800" dirty="0">
                <a:solidFill>
                  <a:srgbClr val="000000"/>
                </a:solidFill>
                <a:latin typeface="Consolas" panose="020B0609020204030204" pitchFamily="49" charset="0"/>
              </a:rPr>
              <a:t> (</a:t>
            </a:r>
            <a:r>
              <a:rPr lang="en-US" sz="2700" dirty="0" err="1">
                <a:solidFill>
                  <a:srgbClr val="2B91AF"/>
                </a:solidFill>
                <a:latin typeface="Consolas" panose="020B0609020204030204" pitchFamily="49" charset="0"/>
              </a:rPr>
              <a:t>SqlConnection</a:t>
            </a:r>
            <a:r>
              <a:rPr lang="en-US" sz="2800" dirty="0">
                <a:solidFill>
                  <a:srgbClr val="000000"/>
                </a:solidFill>
                <a:latin typeface="Consolas" panose="020B0609020204030204" pitchFamily="49" charset="0"/>
              </a:rPr>
              <a:t> connection =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a:t>
            </a:r>
            <a:r>
              <a:rPr lang="en-US" sz="2700" dirty="0" err="1">
                <a:solidFill>
                  <a:srgbClr val="2B91AF"/>
                </a:solidFill>
                <a:latin typeface="Consolas" panose="020B0609020204030204" pitchFamily="49" charset="0"/>
              </a:rPr>
              <a:t>SqlConnection</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connectionString</a:t>
            </a:r>
            <a:r>
              <a:rPr lang="en-US"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r>
              <a:rPr lang="en-US" sz="2700" dirty="0" err="1">
                <a:solidFill>
                  <a:srgbClr val="2B91AF"/>
                </a:solidFill>
                <a:latin typeface="Consolas" panose="020B0609020204030204" pitchFamily="49" charset="0"/>
              </a:rPr>
              <a:t>SqlCommand</a:t>
            </a:r>
            <a:r>
              <a:rPr lang="en-US" sz="2800" dirty="0">
                <a:solidFill>
                  <a:srgbClr val="000000"/>
                </a:solidFill>
                <a:latin typeface="Consolas" panose="020B0609020204030204" pitchFamily="49" charset="0"/>
              </a:rPr>
              <a:t> command =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a:t>
            </a:r>
            <a:r>
              <a:rPr lang="en-US" sz="2700" dirty="0" err="1">
                <a:solidFill>
                  <a:srgbClr val="2B91AF"/>
                </a:solidFill>
                <a:latin typeface="Consolas" panose="020B0609020204030204" pitchFamily="49" charset="0"/>
              </a:rPr>
              <a:t>SqlCommand</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commandText</a:t>
            </a:r>
            <a:r>
              <a:rPr lang="en-US" sz="2800" dirty="0">
                <a:solidFill>
                  <a:srgbClr val="000000"/>
                </a:solidFill>
                <a:latin typeface="Consolas" panose="020B0609020204030204" pitchFamily="49" charset="0"/>
              </a:rPr>
              <a:t>, connection);</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command.Parameters.Add</a:t>
            </a:r>
            <a:r>
              <a:rPr lang="fr-FR" sz="2800" dirty="0">
                <a:solidFill>
                  <a:srgbClr val="000000"/>
                </a:solidFill>
                <a:latin typeface="Consolas" panose="020B0609020204030204" pitchFamily="49" charset="0"/>
              </a:rPr>
              <a:t>(</a:t>
            </a:r>
            <a:r>
              <a:rPr lang="fr-FR" sz="2800" dirty="0">
                <a:solidFill>
                  <a:srgbClr val="A31515"/>
                </a:solidFill>
                <a:latin typeface="Consolas" panose="020B0609020204030204" pitchFamily="49" charset="0"/>
              </a:rPr>
              <a:t>"@ID"</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SqlDbType.Int</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command.Parameters</a:t>
            </a:r>
            <a:r>
              <a:rPr lang="fr-FR" sz="2800" dirty="0">
                <a:solidFill>
                  <a:srgbClr val="000000"/>
                </a:solidFill>
                <a:latin typeface="Consolas" panose="020B0609020204030204" pitchFamily="49" charset="0"/>
              </a:rPr>
              <a:t>[</a:t>
            </a:r>
            <a:r>
              <a:rPr lang="fr-FR" sz="2800" dirty="0">
                <a:solidFill>
                  <a:srgbClr val="A31515"/>
                </a:solidFill>
                <a:latin typeface="Consolas" panose="020B0609020204030204" pitchFamily="49" charset="0"/>
              </a:rPr>
              <a:t>"@ID"</a:t>
            </a:r>
            <a:r>
              <a:rPr lang="fr-FR" sz="2800" dirty="0">
                <a:solidFill>
                  <a:srgbClr val="000000"/>
                </a:solidFill>
                <a:latin typeface="Consolas" panose="020B0609020204030204" pitchFamily="49" charset="0"/>
              </a:rPr>
              <a:t>].Value = </a:t>
            </a:r>
            <a:r>
              <a:rPr lang="fr-FR" sz="2800" dirty="0" err="1">
                <a:solidFill>
                  <a:srgbClr val="000000"/>
                </a:solidFill>
                <a:latin typeface="Consolas" panose="020B0609020204030204" pitchFamily="49" charset="0"/>
              </a:rPr>
              <a:t>customerID</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Utilisation de "</a:t>
            </a:r>
            <a:r>
              <a:rPr lang="fr-FR" sz="2800" dirty="0" err="1">
                <a:solidFill>
                  <a:srgbClr val="008000"/>
                </a:solidFill>
                <a:latin typeface="Consolas" panose="020B0609020204030204" pitchFamily="49" charset="0"/>
              </a:rPr>
              <a:t>AddWithValue</a:t>
            </a:r>
            <a:r>
              <a:rPr lang="fr-FR" sz="2800" dirty="0">
                <a:solidFill>
                  <a:srgbClr val="008000"/>
                </a:solidFill>
                <a:latin typeface="Consolas" panose="020B0609020204030204" pitchFamily="49" charset="0"/>
              </a:rPr>
              <a:t>" pour MAJ </a:t>
            </a:r>
            <a:r>
              <a:rPr lang="fr-FR" sz="2800" dirty="0" err="1">
                <a:solidFill>
                  <a:srgbClr val="008000"/>
                </a:solidFill>
                <a:latin typeface="Consolas" panose="020B0609020204030204" pitchFamily="49" charset="0"/>
              </a:rPr>
              <a:t>Demographics</a:t>
            </a:r>
            <a:r>
              <a:rPr lang="fr-FR" sz="2800" dirty="0">
                <a:solidFill>
                  <a:srgbClr val="008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SQL Server convertira implicitement la chaine en XML.</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command.Parameters.AddWithValue</a:t>
            </a:r>
            <a:r>
              <a:rPr lang="fr-FR" sz="2800" dirty="0">
                <a:solidFill>
                  <a:srgbClr val="000000"/>
                </a:solidFill>
                <a:latin typeface="Consolas" panose="020B0609020204030204" pitchFamily="49" charset="0"/>
              </a:rPr>
              <a:t>(</a:t>
            </a:r>
            <a:r>
              <a:rPr lang="fr-FR" sz="2800" dirty="0">
                <a:solidFill>
                  <a:srgbClr val="A31515"/>
                </a:solidFill>
                <a:latin typeface="Consolas" panose="020B0609020204030204" pitchFamily="49" charset="0"/>
              </a:rPr>
              <a:t>"@</a:t>
            </a:r>
            <a:r>
              <a:rPr lang="fr-FR" sz="2800" dirty="0" err="1">
                <a:solidFill>
                  <a:srgbClr val="A31515"/>
                </a:solidFill>
                <a:latin typeface="Consolas" panose="020B0609020204030204" pitchFamily="49" charset="0"/>
              </a:rPr>
              <a:t>demographics</a:t>
            </a:r>
            <a:r>
              <a:rPr lang="fr-FR" sz="2800" dirty="0">
                <a:solidFill>
                  <a:srgbClr val="A31515"/>
                </a:solidFill>
                <a:latin typeface="Consolas" panose="020B0609020204030204" pitchFamily="49" charset="0"/>
              </a:rPr>
              <a:t>"</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demoXml</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a:t>
            </a:r>
            <a:endParaRPr lang="fr-FR" b="1" dirty="0" smtClean="0"/>
          </a:p>
        </p:txBody>
      </p:sp>
    </p:spTree>
    <p:extLst>
      <p:ext uri="{BB962C8B-B14F-4D97-AF65-F5344CB8AC3E}">
        <p14:creationId xmlns:p14="http://schemas.microsoft.com/office/powerpoint/2010/main" val="1945001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188640"/>
            <a:ext cx="7772400" cy="576064"/>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980728"/>
            <a:ext cx="8568952" cy="5544616"/>
          </a:xfrm>
        </p:spPr>
        <p:txBody>
          <a:bodyPr>
            <a:normAutofit fontScale="92500" lnSpcReduction="20000"/>
          </a:bodyPr>
          <a:lstStyle/>
          <a:p>
            <a:pPr algn="just"/>
            <a:r>
              <a:rPr lang="fr-FR" dirty="0"/>
              <a:t>Parmi les </a:t>
            </a:r>
            <a:r>
              <a:rPr lang="fr-FR" dirty="0" smtClean="0"/>
              <a:t>méthodes </a:t>
            </a:r>
            <a:r>
              <a:rPr lang="fr-FR" dirty="0"/>
              <a:t>de classe </a:t>
            </a:r>
            <a:r>
              <a:rPr lang="fr-FR" b="1" dirty="0" err="1"/>
              <a:t>SqlCommand</a:t>
            </a:r>
            <a:r>
              <a:rPr lang="fr-FR" dirty="0"/>
              <a:t> on trouve</a:t>
            </a:r>
            <a:r>
              <a:rPr lang="fr-FR" dirty="0" smtClean="0"/>
              <a:t>:</a:t>
            </a:r>
          </a:p>
          <a:p>
            <a:pPr algn="just"/>
            <a:endParaRPr lang="fr-FR" dirty="0"/>
          </a:p>
          <a:p>
            <a:pPr lvl="1" algn="just"/>
            <a:r>
              <a:rPr lang="fr-FR" b="1" dirty="0" err="1" smtClean="0"/>
              <a:t>ExecuteReader</a:t>
            </a:r>
            <a:r>
              <a:rPr lang="fr-FR" dirty="0"/>
              <a:t> </a:t>
            </a:r>
            <a:r>
              <a:rPr lang="fr-FR" dirty="0" smtClean="0"/>
              <a:t>: Exécute </a:t>
            </a:r>
            <a:r>
              <a:rPr lang="fr-FR" dirty="0"/>
              <a:t>la commande et retourne un </a:t>
            </a:r>
            <a:r>
              <a:rPr lang="fr-FR" b="1" dirty="0" err="1"/>
              <a:t>SqlDataReader</a:t>
            </a:r>
            <a:r>
              <a:rPr lang="fr-FR" dirty="0" smtClean="0"/>
              <a:t>. Elle est </a:t>
            </a:r>
            <a:r>
              <a:rPr lang="fr-FR" dirty="0"/>
              <a:t>utilisée pour récupérer un jeu </a:t>
            </a:r>
            <a:r>
              <a:rPr lang="fr-FR" dirty="0" smtClean="0"/>
              <a:t>d'enregistrement.</a:t>
            </a:r>
          </a:p>
          <a:p>
            <a:pPr lvl="1" algn="just"/>
            <a:endParaRPr lang="fr-FR" dirty="0" smtClean="0"/>
          </a:p>
          <a:p>
            <a:pPr lvl="1" algn="just"/>
            <a:r>
              <a:rPr lang="fr-FR" b="1" dirty="0" err="1" smtClean="0"/>
              <a:t>ExecuteNonQuery</a:t>
            </a:r>
            <a:r>
              <a:rPr lang="fr-FR" b="1" dirty="0"/>
              <a:t> </a:t>
            </a:r>
            <a:r>
              <a:rPr lang="fr-FR" b="1" dirty="0" smtClean="0"/>
              <a:t>: </a:t>
            </a:r>
            <a:r>
              <a:rPr lang="fr-FR" dirty="0"/>
              <a:t>Exécute une instruction T-SQL (UPDATE, INSERT et </a:t>
            </a:r>
            <a:r>
              <a:rPr lang="fr-FR" dirty="0" smtClean="0"/>
              <a:t>DELETE) qui ne retourne pas de lignes. Elle retourne </a:t>
            </a:r>
            <a:r>
              <a:rPr lang="fr-FR" dirty="0"/>
              <a:t>le nombre de lignes affectées.</a:t>
            </a:r>
            <a:endParaRPr lang="fr-FR" dirty="0" smtClean="0"/>
          </a:p>
          <a:p>
            <a:pPr marL="320040" lvl="1" indent="0" algn="just">
              <a:buNone/>
            </a:pPr>
            <a:endParaRPr lang="fr-FR" dirty="0"/>
          </a:p>
          <a:p>
            <a:pPr lvl="1" algn="just"/>
            <a:r>
              <a:rPr lang="fr-FR" b="1" dirty="0" err="1"/>
              <a:t>ExecuteScalar</a:t>
            </a:r>
            <a:r>
              <a:rPr lang="fr-FR" dirty="0"/>
              <a:t> : Exécute la requête et retourne la première colonne de la première ligne du jeu de résultats retourné par la requête</a:t>
            </a:r>
            <a:r>
              <a:rPr lang="fr-FR" dirty="0" smtClean="0"/>
              <a:t>. Toutes </a:t>
            </a:r>
            <a:r>
              <a:rPr lang="fr-FR" dirty="0"/>
              <a:t>les autres colonnes et lignes sont ignorées</a:t>
            </a:r>
            <a:r>
              <a:rPr lang="fr-FR" dirty="0" smtClean="0"/>
              <a:t>.</a:t>
            </a:r>
          </a:p>
          <a:p>
            <a:pPr lvl="1" algn="just"/>
            <a:endParaRPr lang="fr-FR" dirty="0" smtClean="0"/>
          </a:p>
          <a:p>
            <a:pPr lvl="1" algn="just"/>
            <a:r>
              <a:rPr lang="fr-FR" b="1" dirty="0" err="1" smtClean="0"/>
              <a:t>ExecuteXmlReader</a:t>
            </a:r>
            <a:r>
              <a:rPr lang="fr-FR" b="1" dirty="0"/>
              <a:t> </a:t>
            </a:r>
            <a:r>
              <a:rPr lang="fr-FR" b="1" dirty="0" smtClean="0"/>
              <a:t>: </a:t>
            </a:r>
            <a:r>
              <a:rPr lang="fr-FR" dirty="0"/>
              <a:t>Exécute la commande et retourne un </a:t>
            </a:r>
            <a:r>
              <a:rPr lang="fr-FR" dirty="0" smtClean="0"/>
              <a:t>objet </a:t>
            </a:r>
            <a:r>
              <a:rPr lang="fr-FR" b="1" dirty="0" err="1" smtClean="0"/>
              <a:t>XmlReader</a:t>
            </a:r>
            <a:r>
              <a:rPr lang="fr-FR" dirty="0" smtClean="0"/>
              <a:t>. Elle surtout utilisée pour retourner des champs de type XML.</a:t>
            </a:r>
          </a:p>
          <a:p>
            <a:pPr lvl="1" algn="just"/>
            <a:endParaRPr lang="fr-FR" dirty="0"/>
          </a:p>
          <a:p>
            <a:pPr algn="just"/>
            <a:r>
              <a:rPr lang="fr-FR" b="1" dirty="0" smtClean="0"/>
              <a:t>NB</a:t>
            </a:r>
            <a:r>
              <a:rPr lang="fr-FR" dirty="0" smtClean="0"/>
              <a:t> : Toutes ces méthodes ont </a:t>
            </a:r>
            <a:r>
              <a:rPr lang="fr-FR" dirty="0"/>
              <a:t>leur version </a:t>
            </a:r>
            <a:r>
              <a:rPr lang="fr-FR" dirty="0" smtClean="0"/>
              <a:t>asynchrone.</a:t>
            </a:r>
          </a:p>
          <a:p>
            <a:pPr lvl="1" algn="just"/>
            <a:endParaRPr lang="fr-FR" dirty="0"/>
          </a:p>
          <a:p>
            <a:endParaRPr lang="fr-FR" dirty="0"/>
          </a:p>
          <a:p>
            <a:pPr lvl="1"/>
            <a:endParaRPr lang="fr-FR" dirty="0"/>
          </a:p>
          <a:p>
            <a:endParaRPr lang="fr-FR" dirty="0"/>
          </a:p>
          <a:p>
            <a:pPr marL="109728" indent="0">
              <a:buNone/>
            </a:pPr>
            <a:endParaRPr lang="fr-FR" dirty="0"/>
          </a:p>
        </p:txBody>
      </p:sp>
    </p:spTree>
    <p:extLst>
      <p:ext uri="{BB962C8B-B14F-4D97-AF65-F5344CB8AC3E}">
        <p14:creationId xmlns:p14="http://schemas.microsoft.com/office/powerpoint/2010/main" val="3786100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188640"/>
            <a:ext cx="7772400" cy="864096"/>
          </a:xfrm>
        </p:spPr>
        <p:txBody>
          <a:bodyPr/>
          <a:lstStyle/>
          <a:p>
            <a:pPr algn="ctr"/>
            <a:r>
              <a:rPr lang="fr-FR" dirty="0"/>
              <a:t>Accès aux données</a:t>
            </a:r>
          </a:p>
        </p:txBody>
      </p:sp>
      <p:sp>
        <p:nvSpPr>
          <p:cNvPr id="3" name="Espace réservé du contenu 2"/>
          <p:cNvSpPr>
            <a:spLocks noGrp="1"/>
          </p:cNvSpPr>
          <p:nvPr>
            <p:ph sz="quarter" idx="1"/>
          </p:nvPr>
        </p:nvSpPr>
        <p:spPr>
          <a:xfrm>
            <a:off x="395536" y="1340768"/>
            <a:ext cx="8424936" cy="5184576"/>
          </a:xfrm>
        </p:spPr>
        <p:txBody>
          <a:bodyPr>
            <a:noAutofit/>
          </a:bodyPr>
          <a:lstStyle/>
          <a:p>
            <a:pPr algn="just"/>
            <a:r>
              <a:rPr lang="fr-FR" dirty="0"/>
              <a:t>ADO.NET est une évolution de </a:t>
            </a:r>
            <a:r>
              <a:rPr lang="fr-FR" dirty="0">
                <a:solidFill>
                  <a:srgbClr val="FF0000"/>
                </a:solidFill>
              </a:rPr>
              <a:t>ADO</a:t>
            </a:r>
            <a:r>
              <a:rPr lang="fr-FR" dirty="0"/>
              <a:t> (</a:t>
            </a:r>
            <a:r>
              <a:rPr lang="fr-FR" dirty="0">
                <a:solidFill>
                  <a:srgbClr val="FF0000"/>
                </a:solidFill>
              </a:rPr>
              <a:t>A</a:t>
            </a:r>
            <a:r>
              <a:rPr lang="fr-FR" dirty="0"/>
              <a:t>ctiveX </a:t>
            </a:r>
            <a:r>
              <a:rPr lang="fr-FR" dirty="0">
                <a:solidFill>
                  <a:srgbClr val="FF0000"/>
                </a:solidFill>
              </a:rPr>
              <a:t>D</a:t>
            </a:r>
            <a:r>
              <a:rPr lang="fr-FR" dirty="0"/>
              <a:t>ata </a:t>
            </a:r>
            <a:r>
              <a:rPr lang="fr-FR" dirty="0" err="1">
                <a:solidFill>
                  <a:srgbClr val="FF0000"/>
                </a:solidFill>
              </a:rPr>
              <a:t>O</a:t>
            </a:r>
            <a:r>
              <a:rPr lang="fr-FR" dirty="0" err="1"/>
              <a:t>bjects</a:t>
            </a:r>
            <a:r>
              <a:rPr lang="fr-FR" dirty="0" smtClean="0"/>
              <a:t>).</a:t>
            </a:r>
          </a:p>
          <a:p>
            <a:pPr algn="just"/>
            <a:endParaRPr lang="fr-FR" sz="3200" dirty="0" smtClean="0"/>
          </a:p>
          <a:p>
            <a:pPr algn="just"/>
            <a:r>
              <a:rPr lang="fr-FR" sz="3200" dirty="0" smtClean="0"/>
              <a:t>ADO.NET fait partie </a:t>
            </a:r>
            <a:r>
              <a:rPr lang="fr-FR" sz="3200" dirty="0"/>
              <a:t>intégrante du </a:t>
            </a:r>
            <a:r>
              <a:rPr lang="fr-FR" sz="3200" dirty="0" smtClean="0"/>
              <a:t>Framework</a:t>
            </a:r>
            <a:r>
              <a:rPr lang="fr-FR" sz="3200" dirty="0"/>
              <a:t> </a:t>
            </a:r>
            <a:r>
              <a:rPr lang="fr-FR" sz="3200" dirty="0" smtClean="0"/>
              <a:t>.NET.</a:t>
            </a:r>
          </a:p>
          <a:p>
            <a:pPr algn="just"/>
            <a:endParaRPr lang="fr-FR" sz="3200" dirty="0" smtClean="0"/>
          </a:p>
          <a:p>
            <a:pPr algn="just"/>
            <a:r>
              <a:rPr lang="fr-FR" sz="3200" dirty="0"/>
              <a:t>F</a:t>
            </a:r>
            <a:r>
              <a:rPr lang="fr-FR" sz="3200" dirty="0" smtClean="0"/>
              <a:t>ournit </a:t>
            </a:r>
            <a:r>
              <a:rPr lang="fr-FR" sz="3200" dirty="0"/>
              <a:t>un nombre important </a:t>
            </a:r>
            <a:r>
              <a:rPr lang="fr-FR" sz="3200" dirty="0" smtClean="0"/>
              <a:t>de classes permettant </a:t>
            </a:r>
            <a:r>
              <a:rPr lang="fr-FR" sz="3200" dirty="0"/>
              <a:t>de se connecter au server </a:t>
            </a:r>
            <a:r>
              <a:rPr lang="fr-FR" sz="3200" dirty="0" smtClean="0"/>
              <a:t>SQL, d’accéder </a:t>
            </a:r>
            <a:r>
              <a:rPr lang="fr-FR" sz="3200" dirty="0"/>
              <a:t>aux données, </a:t>
            </a:r>
            <a:r>
              <a:rPr lang="fr-FR" sz="3200" dirty="0" smtClean="0"/>
              <a:t>et </a:t>
            </a:r>
            <a:r>
              <a:rPr lang="fr-FR" sz="3200" dirty="0"/>
              <a:t>de manipuler ces données pour les rendre exploitables dans un langage objet</a:t>
            </a:r>
            <a:r>
              <a:rPr lang="fr-FR" sz="3200" dirty="0" smtClean="0"/>
              <a:t>.</a:t>
            </a:r>
            <a:endParaRPr lang="fr-FR" sz="3200" dirty="0"/>
          </a:p>
        </p:txBody>
      </p:sp>
    </p:spTree>
    <p:extLst>
      <p:ext uri="{BB962C8B-B14F-4D97-AF65-F5344CB8AC3E}">
        <p14:creationId xmlns:p14="http://schemas.microsoft.com/office/powerpoint/2010/main" val="3142389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116632"/>
            <a:ext cx="7772400" cy="50405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764704"/>
            <a:ext cx="8568952" cy="5904656"/>
          </a:xfrm>
        </p:spPr>
        <p:txBody>
          <a:bodyPr>
            <a:normAutofit lnSpcReduction="10000"/>
          </a:bodyPr>
          <a:lstStyle/>
          <a:p>
            <a:pPr marL="0" indent="0">
              <a:buNone/>
            </a:pPr>
            <a:r>
              <a:rPr lang="en-US" sz="1200" dirty="0" smtClean="0">
                <a:solidFill>
                  <a:srgbClr val="0000FF"/>
                </a:solidFill>
                <a:latin typeface="Consolas" panose="020B0609020204030204" pitchFamily="49" charset="0"/>
              </a:rPr>
              <a:t>private</a:t>
            </a:r>
            <a:r>
              <a:rPr lang="en-US" sz="1200" dirty="0" smtClean="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UpdateDemographics</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Int32</a:t>
            </a:r>
            <a:r>
              <a:rPr lang="en-US" sz="1200" dirty="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customerID</a:t>
            </a:r>
            <a:r>
              <a:rPr lang="en-US" sz="1200" dirty="0" smtClean="0">
                <a:solidFill>
                  <a:srgbClr val="000000"/>
                </a:solidFill>
                <a:latin typeface="Consolas" panose="020B0609020204030204" pitchFamily="49" charset="0"/>
              </a:rPr>
              <a:t>, </a:t>
            </a:r>
            <a:r>
              <a:rPr lang="fr-FR" sz="1200" dirty="0" smtClean="0">
                <a:solidFill>
                  <a:srgbClr val="0000FF"/>
                </a:solidFill>
                <a:latin typeface="Consolas" panose="020B0609020204030204" pitchFamily="49" charset="0"/>
              </a:rPr>
              <a:t>string</a:t>
            </a:r>
            <a:r>
              <a:rPr lang="fr-FR" sz="1200" dirty="0" smtClean="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demoXml</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string</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connectionString</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Met à jour le champ "</a:t>
            </a:r>
            <a:r>
              <a:rPr lang="fr-FR" sz="1200" dirty="0" err="1">
                <a:solidFill>
                  <a:srgbClr val="008000"/>
                </a:solidFill>
                <a:latin typeface="Consolas" panose="020B0609020204030204" pitchFamily="49" charset="0"/>
              </a:rPr>
              <a:t>demographics</a:t>
            </a:r>
            <a:r>
              <a:rPr lang="fr-FR" sz="1200" dirty="0">
                <a:solidFill>
                  <a:srgbClr val="008000"/>
                </a:solidFill>
                <a:latin typeface="Consolas" panose="020B0609020204030204" pitchFamily="49" charset="0"/>
              </a:rPr>
              <a:t>" d'un magasin, qui est de type XML </a:t>
            </a:r>
            <a:endParaRPr lang="fr-FR"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commandText</a:t>
            </a:r>
            <a:r>
              <a:rPr lang="en-US" sz="1200" dirty="0">
                <a:solidFill>
                  <a:srgbClr val="000000"/>
                </a:solidFill>
                <a:latin typeface="Consolas" panose="020B0609020204030204" pitchFamily="49" charset="0"/>
              </a:rPr>
              <a:t> = </a:t>
            </a:r>
            <a:r>
              <a:rPr lang="en-US" sz="1200" dirty="0">
                <a:solidFill>
                  <a:srgbClr val="A31515"/>
                </a:solidFill>
                <a:latin typeface="Consolas" panose="020B0609020204030204" pitchFamily="49" charset="0"/>
              </a:rPr>
              <a:t>"UPDATE </a:t>
            </a:r>
            <a:r>
              <a:rPr lang="en-US" sz="1200" dirty="0" err="1">
                <a:solidFill>
                  <a:srgbClr val="A31515"/>
                </a:solidFill>
                <a:latin typeface="Consolas" panose="020B0609020204030204" pitchFamily="49" charset="0"/>
              </a:rPr>
              <a:t>Sales.Store</a:t>
            </a:r>
            <a:r>
              <a:rPr lang="en-US" sz="1200" dirty="0">
                <a:solidFill>
                  <a:srgbClr val="A31515"/>
                </a:solidFill>
                <a:latin typeface="Consolas" panose="020B0609020204030204" pitchFamily="49" charset="0"/>
              </a:rPr>
              <a:t> SET Demographics = @demographics </a:t>
            </a:r>
            <a:r>
              <a:rPr lang="en-US" sz="1200" dirty="0" smtClean="0">
                <a:solidFill>
                  <a:srgbClr val="A31515"/>
                </a:solidFill>
                <a:latin typeface="Consolas" panose="020B0609020204030204" pitchFamily="49" charset="0"/>
              </a:rPr>
              <a:t>"</a:t>
            </a:r>
            <a:endParaRPr lang="en-US" sz="1200" dirty="0" smtClean="0">
              <a:solidFill>
                <a:srgbClr val="000000"/>
              </a:solidFill>
              <a:latin typeface="Consolas" panose="020B0609020204030204" pitchFamily="49" charset="0"/>
            </a:endParaRPr>
          </a:p>
          <a:p>
            <a:pPr marL="0" indent="0">
              <a:buNone/>
            </a:pPr>
            <a:r>
              <a:rPr lang="fr-FR" sz="1200" dirty="0" smtClean="0">
                <a:solidFill>
                  <a:srgbClr val="000000"/>
                </a:solidFill>
                <a:latin typeface="Consolas" panose="020B0609020204030204" pitchFamily="49" charset="0"/>
              </a:rPr>
              <a:t>                       + </a:t>
            </a:r>
            <a:r>
              <a:rPr lang="fr-FR" sz="1200" dirty="0" smtClean="0">
                <a:solidFill>
                  <a:srgbClr val="A31515"/>
                </a:solidFill>
                <a:latin typeface="Consolas" panose="020B0609020204030204" pitchFamily="49" charset="0"/>
              </a:rPr>
              <a:t>"WHERE </a:t>
            </a:r>
            <a:r>
              <a:rPr lang="fr-FR" sz="1200" dirty="0" err="1" smtClean="0">
                <a:solidFill>
                  <a:srgbClr val="A31515"/>
                </a:solidFill>
                <a:latin typeface="Consolas" panose="020B0609020204030204" pitchFamily="49" charset="0"/>
              </a:rPr>
              <a:t>CustomerID</a:t>
            </a:r>
            <a:r>
              <a:rPr lang="fr-FR" sz="1200" dirty="0" smtClean="0">
                <a:solidFill>
                  <a:srgbClr val="A31515"/>
                </a:solidFill>
                <a:latin typeface="Consolas" panose="020B0609020204030204" pitchFamily="49" charset="0"/>
              </a:rPr>
              <a:t> = @ID;"</a:t>
            </a:r>
            <a:r>
              <a:rPr lang="fr-FR" sz="1200" dirty="0" smtClean="0">
                <a:solidFill>
                  <a:srgbClr val="000000"/>
                </a:solidFill>
                <a:latin typeface="Consolas" panose="020B0609020204030204" pitchFamily="49" charset="0"/>
              </a:rPr>
              <a:t>;</a:t>
            </a:r>
          </a:p>
          <a:p>
            <a:pPr marL="0" indent="0">
              <a:buNone/>
            </a:pPr>
            <a:endParaRPr lang="fr-FR"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SqlConnection</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connection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SqlConnection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connectionString</a:t>
            </a:r>
            <a:r>
              <a:rPr lang="en-US"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SqlCommand</a:t>
            </a:r>
            <a:r>
              <a:rPr lang="en-US" sz="1200" dirty="0">
                <a:solidFill>
                  <a:srgbClr val="000000"/>
                </a:solidFill>
                <a:latin typeface="Consolas" panose="020B0609020204030204" pitchFamily="49" charset="0"/>
              </a:rPr>
              <a:t> command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SqlCommand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commandText</a:t>
            </a:r>
            <a:r>
              <a:rPr lang="en-US" sz="1200" dirty="0">
                <a:solidFill>
                  <a:srgbClr val="000000"/>
                </a:solidFill>
                <a:latin typeface="Consolas" panose="020B0609020204030204" pitchFamily="49" charset="0"/>
              </a:rPr>
              <a:t>, connection);</a:t>
            </a:r>
          </a:p>
          <a:p>
            <a:pPr marL="0" indent="0">
              <a:buNone/>
            </a:pP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command.Parameters.Add</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SqlDbType.Int</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command.Parameters</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"@ID"</a:t>
            </a:r>
            <a:r>
              <a:rPr lang="fr-FR" sz="1200" dirty="0">
                <a:solidFill>
                  <a:srgbClr val="000000"/>
                </a:solidFill>
                <a:latin typeface="Consolas" panose="020B0609020204030204" pitchFamily="49" charset="0"/>
              </a:rPr>
              <a:t>].Value = </a:t>
            </a:r>
            <a:r>
              <a:rPr lang="fr-FR" sz="1200" dirty="0" err="1">
                <a:solidFill>
                  <a:srgbClr val="000000"/>
                </a:solidFill>
                <a:latin typeface="Consolas" panose="020B0609020204030204" pitchFamily="49" charset="0"/>
              </a:rPr>
              <a:t>customerID</a:t>
            </a:r>
            <a:r>
              <a:rPr lang="fr-FR" sz="1200" dirty="0" smtClean="0">
                <a:solidFill>
                  <a:srgbClr val="000000"/>
                </a:solidFill>
                <a:latin typeface="Consolas" panose="020B0609020204030204" pitchFamily="49" charset="0"/>
              </a:rPr>
              <a:t>;</a:t>
            </a:r>
          </a:p>
          <a:p>
            <a:pPr marL="0" indent="0">
              <a:buNone/>
            </a:pPr>
            <a:endParaRPr lang="fr-FR" sz="1200" dirty="0">
              <a:solidFill>
                <a:srgbClr val="000000"/>
              </a:solidFill>
              <a:latin typeface="Consolas" panose="020B0609020204030204" pitchFamily="49" charset="0"/>
            </a:endParaRPr>
          </a:p>
          <a:p>
            <a:pPr marL="0" indent="0">
              <a:buNone/>
            </a:pP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Utilisation de "</a:t>
            </a:r>
            <a:r>
              <a:rPr lang="fr-FR" sz="1200" dirty="0" err="1">
                <a:solidFill>
                  <a:srgbClr val="008000"/>
                </a:solidFill>
                <a:latin typeface="Consolas" panose="020B0609020204030204" pitchFamily="49" charset="0"/>
              </a:rPr>
              <a:t>AddWithValue</a:t>
            </a:r>
            <a:r>
              <a:rPr lang="fr-FR" sz="1200" dirty="0">
                <a:solidFill>
                  <a:srgbClr val="008000"/>
                </a:solidFill>
                <a:latin typeface="Consolas" panose="020B0609020204030204" pitchFamily="49" charset="0"/>
              </a:rPr>
              <a:t>" pour MAJ </a:t>
            </a:r>
            <a:r>
              <a:rPr lang="fr-FR" sz="1200" dirty="0" err="1">
                <a:solidFill>
                  <a:srgbClr val="008000"/>
                </a:solidFill>
                <a:latin typeface="Consolas" panose="020B0609020204030204" pitchFamily="49" charset="0"/>
              </a:rPr>
              <a:t>Demographics</a:t>
            </a:r>
            <a:r>
              <a:rPr lang="fr-FR" sz="1200" dirty="0" smtClean="0">
                <a:solidFill>
                  <a:srgbClr val="008000"/>
                </a:solidFill>
                <a:latin typeface="Consolas" panose="020B0609020204030204" pitchFamily="49" charset="0"/>
              </a:rPr>
              <a:t>.</a:t>
            </a:r>
            <a:endParaRPr lang="fr-FR" sz="1200" dirty="0" smtClean="0">
              <a:solidFill>
                <a:srgbClr val="000000"/>
              </a:solidFill>
              <a:latin typeface="Consolas" panose="020B0609020204030204" pitchFamily="49" charset="0"/>
            </a:endParaRPr>
          </a:p>
          <a:p>
            <a:pPr marL="0" indent="0">
              <a:buNone/>
            </a:pPr>
            <a:r>
              <a:rPr lang="fr-FR" sz="1200" dirty="0" smtClean="0">
                <a:solidFill>
                  <a:srgbClr val="000000"/>
                </a:solidFill>
                <a:latin typeface="Consolas" panose="020B0609020204030204" pitchFamily="49" charset="0"/>
              </a:rPr>
              <a:t>        </a:t>
            </a:r>
            <a:r>
              <a:rPr lang="fr-FR" sz="1200" dirty="0" smtClean="0">
                <a:solidFill>
                  <a:srgbClr val="008000"/>
                </a:solidFill>
                <a:latin typeface="Consolas" panose="020B0609020204030204" pitchFamily="49" charset="0"/>
              </a:rPr>
              <a:t>// SQL Server convertira implicitement la chaine en XML.</a:t>
            </a:r>
            <a:endParaRPr lang="fr-FR" sz="1200" dirty="0" smtClean="0">
              <a:solidFill>
                <a:srgbClr val="000000"/>
              </a:solidFill>
              <a:latin typeface="Consolas" panose="020B0609020204030204" pitchFamily="49" charset="0"/>
            </a:endParaRPr>
          </a:p>
          <a:p>
            <a:pPr marL="0" indent="0">
              <a:buNone/>
            </a:pPr>
            <a:r>
              <a:rPr lang="fr-FR" sz="1200" dirty="0" smtClean="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command.Parameters.AddWithValue</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demographics</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demoXml</a:t>
            </a:r>
            <a:r>
              <a:rPr lang="fr-FR" sz="1200" dirty="0">
                <a:solidFill>
                  <a:srgbClr val="000000"/>
                </a:solidFill>
                <a:latin typeface="Consolas" panose="020B0609020204030204" pitchFamily="49" charset="0"/>
              </a:rPr>
              <a:t>);</a:t>
            </a:r>
          </a:p>
          <a:p>
            <a:pPr marL="0" indent="0">
              <a:buNone/>
            </a:pPr>
            <a:endParaRPr lang="fr-FR" sz="1200" dirty="0">
              <a:solidFill>
                <a:srgbClr val="000000"/>
              </a:solidFill>
              <a:latin typeface="Consolas" panose="020B0609020204030204" pitchFamily="49" charset="0"/>
            </a:endParaRPr>
          </a:p>
          <a:p>
            <a:pPr marL="0" indent="0">
              <a:buNone/>
            </a:pP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try</a:t>
            </a:r>
            <a:endParaRPr lang="fr-FR" sz="1200" dirty="0">
              <a:solidFill>
                <a:srgbClr val="000000"/>
              </a:solidFill>
              <a:latin typeface="Consolas" panose="020B0609020204030204" pitchFamily="49" charset="0"/>
            </a:endParaRPr>
          </a:p>
          <a:p>
            <a:pPr marL="0" indent="0">
              <a:buNone/>
            </a:pPr>
            <a:r>
              <a:rPr lang="fr-FR" sz="1200" dirty="0">
                <a:solidFill>
                  <a:srgbClr val="000000"/>
                </a:solidFill>
                <a:latin typeface="Consolas" panose="020B0609020204030204" pitchFamily="49" charset="0"/>
              </a:rPr>
              <a:t>        {</a:t>
            </a:r>
          </a:p>
          <a:p>
            <a:pPr marL="0" indent="0">
              <a:buNone/>
            </a:pP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connection.Open</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Int32</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rowsAffected</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command.</a:t>
            </a:r>
            <a:r>
              <a:rPr lang="fr-FR" sz="1200" b="1" dirty="0" err="1">
                <a:solidFill>
                  <a:srgbClr val="000000"/>
                </a:solidFill>
                <a:latin typeface="Consolas" panose="020B0609020204030204" pitchFamily="49" charset="0"/>
              </a:rPr>
              <a:t>ExecuteNonQuery</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p>
          <a:p>
            <a:pPr marL="0" indent="0">
              <a:buNone/>
            </a:pP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catch</a:t>
            </a:r>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Exception</a:t>
            </a:r>
            <a:r>
              <a:rPr lang="fr-FR" sz="1200" dirty="0">
                <a:solidFill>
                  <a:srgbClr val="000000"/>
                </a:solidFill>
                <a:latin typeface="Consolas" panose="020B0609020204030204" pitchFamily="49" charset="0"/>
              </a:rPr>
              <a:t> ex) { }</a:t>
            </a:r>
          </a:p>
          <a:p>
            <a:pPr marL="0" indent="0">
              <a:buNone/>
            </a:pPr>
            <a:r>
              <a:rPr lang="fr-FR" sz="1200" dirty="0">
                <a:solidFill>
                  <a:srgbClr val="000000"/>
                </a:solidFill>
                <a:latin typeface="Consolas" panose="020B0609020204030204" pitchFamily="49" charset="0"/>
              </a:rPr>
              <a:t>    }</a:t>
            </a:r>
          </a:p>
          <a:p>
            <a:pPr marL="0" indent="0">
              <a:buNone/>
            </a:pPr>
            <a:r>
              <a:rPr lang="fr-FR" sz="1200" dirty="0" smtClean="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2794116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116632"/>
            <a:ext cx="7772400" cy="50405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764704"/>
            <a:ext cx="8568952" cy="5904656"/>
          </a:xfrm>
        </p:spPr>
        <p:txBody>
          <a:bodyPr>
            <a:normAutofit fontScale="92500" lnSpcReduction="20000"/>
          </a:bodyPr>
          <a:lstStyle/>
          <a:p>
            <a:pPr marL="0" indent="0" algn="just">
              <a:buNone/>
            </a:pPr>
            <a:r>
              <a:rPr lang="en-US" b="1" dirty="0" err="1" smtClean="0"/>
              <a:t>Exemple</a:t>
            </a:r>
            <a:r>
              <a:rPr lang="en-US" dirty="0" smtClean="0"/>
              <a:t> : </a:t>
            </a:r>
            <a:r>
              <a:rPr lang="en-US" dirty="0" err="1" smtClean="0"/>
              <a:t>Cet</a:t>
            </a:r>
            <a:r>
              <a:rPr lang="en-US" dirty="0" smtClean="0"/>
              <a:t> </a:t>
            </a:r>
            <a:r>
              <a:rPr lang="en-US" dirty="0" err="1" smtClean="0"/>
              <a:t>exemple</a:t>
            </a:r>
            <a:r>
              <a:rPr lang="en-US" dirty="0" smtClean="0"/>
              <a:t> </a:t>
            </a:r>
            <a:r>
              <a:rPr lang="en-US" dirty="0" err="1" smtClean="0"/>
              <a:t>montre</a:t>
            </a:r>
            <a:r>
              <a:rPr lang="en-US" dirty="0" smtClean="0"/>
              <a:t> </a:t>
            </a:r>
            <a:r>
              <a:rPr lang="en-US" dirty="0" err="1" smtClean="0"/>
              <a:t>l’utilisation</a:t>
            </a:r>
            <a:r>
              <a:rPr lang="en-US" dirty="0" smtClean="0"/>
              <a:t> de la </a:t>
            </a:r>
            <a:r>
              <a:rPr lang="en-US" dirty="0" err="1" smtClean="0"/>
              <a:t>méthode</a:t>
            </a:r>
            <a:r>
              <a:rPr lang="en-US" dirty="0" smtClean="0"/>
              <a:t> </a:t>
            </a:r>
            <a:r>
              <a:rPr lang="en-US" b="1" dirty="0" err="1" smtClean="0"/>
              <a:t>ExecuteScalar</a:t>
            </a:r>
            <a:r>
              <a:rPr lang="en-US" dirty="0" smtClean="0"/>
              <a:t> pour </a:t>
            </a:r>
            <a:r>
              <a:rPr lang="en-US" dirty="0" err="1" smtClean="0"/>
              <a:t>retourner</a:t>
            </a:r>
            <a:r>
              <a:rPr lang="en-US" dirty="0" smtClean="0"/>
              <a:t> la nouvelle </a:t>
            </a:r>
            <a:r>
              <a:rPr lang="en-US" dirty="0" err="1" smtClean="0"/>
              <a:t>valeur</a:t>
            </a:r>
            <a:r>
              <a:rPr lang="en-US" dirty="0" smtClean="0"/>
              <a:t> de la </a:t>
            </a:r>
            <a:r>
              <a:rPr lang="en-US" dirty="0" err="1" smtClean="0"/>
              <a:t>colonne</a:t>
            </a:r>
            <a:r>
              <a:rPr lang="en-US" dirty="0" smtClean="0"/>
              <a:t> Identity.</a:t>
            </a:r>
          </a:p>
          <a:p>
            <a:endParaRPr lang="en-US" sz="1400" dirty="0" smtClean="0">
              <a:solidFill>
                <a:srgbClr val="0000FF"/>
              </a:solidFill>
              <a:latin typeface="Consolas" panose="020B0609020204030204" pitchFamily="49" charset="0"/>
            </a:endParaRPr>
          </a:p>
          <a:p>
            <a:pPr marL="0" indent="0">
              <a:buNone/>
            </a:pPr>
            <a:r>
              <a:rPr lang="en-US" sz="1400" dirty="0" smtClean="0">
                <a:solidFill>
                  <a:srgbClr val="0000FF"/>
                </a:solidFill>
                <a:latin typeface="Consolas" panose="020B0609020204030204" pitchFamily="49" charset="0"/>
              </a:rPr>
              <a:t>static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AddProductCategory</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newName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connString</a:t>
            </a:r>
            <a:r>
              <a:rPr lang="en-US"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Int32</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newProdID</a:t>
            </a:r>
            <a:r>
              <a:rPr lang="fr-FR" sz="1400" dirty="0">
                <a:solidFill>
                  <a:srgbClr val="000000"/>
                </a:solidFill>
                <a:latin typeface="Consolas" panose="020B0609020204030204" pitchFamily="49" charset="0"/>
              </a:rPr>
              <a:t> = 0;</a:t>
            </a:r>
          </a:p>
          <a:p>
            <a:pPr marL="0" indent="0">
              <a:buNone/>
            </a:pP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string</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sql</a:t>
            </a:r>
            <a:r>
              <a:rPr lang="fr-FR" sz="1400" dirty="0">
                <a:solidFill>
                  <a:srgbClr val="000000"/>
                </a:solidFill>
                <a:latin typeface="Consolas" panose="020B0609020204030204" pitchFamily="49" charset="0"/>
              </a:rPr>
              <a:t> </a:t>
            </a:r>
            <a:r>
              <a:rPr lang="fr-FR" sz="1400" dirty="0" smtClean="0">
                <a:solidFill>
                  <a:srgbClr val="000000"/>
                </a:solidFill>
                <a:latin typeface="Consolas" panose="020B0609020204030204" pitchFamily="49" charset="0"/>
              </a:rPr>
              <a:t>= </a:t>
            </a:r>
            <a:r>
              <a:rPr lang="en-US" sz="1400" dirty="0" smtClean="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INSERT INTO </a:t>
            </a:r>
            <a:r>
              <a:rPr lang="en-US" sz="1400" dirty="0" err="1">
                <a:solidFill>
                  <a:srgbClr val="A31515"/>
                </a:solidFill>
                <a:latin typeface="Consolas" panose="020B0609020204030204" pitchFamily="49" charset="0"/>
              </a:rPr>
              <a:t>Production.ProductCategory</a:t>
            </a:r>
            <a:r>
              <a:rPr lang="en-US" sz="1400" dirty="0">
                <a:solidFill>
                  <a:srgbClr val="A31515"/>
                </a:solidFill>
                <a:latin typeface="Consolas" panose="020B0609020204030204" pitchFamily="49" charset="0"/>
              </a:rPr>
              <a:t> (Name) VALUES (@Name); "</a:t>
            </a:r>
            <a:endParaRPr lang="en-US" sz="1400" dirty="0">
              <a:solidFill>
                <a:srgbClr val="000000"/>
              </a:solidFill>
              <a:latin typeface="Consolas" panose="020B0609020204030204" pitchFamily="49" charset="0"/>
            </a:endParaRPr>
          </a:p>
          <a:p>
            <a:pPr marL="0" indent="0">
              <a:buNone/>
            </a:pPr>
            <a:r>
              <a:rPr lang="fr-FR" sz="1400" dirty="0">
                <a:solidFill>
                  <a:srgbClr val="000000"/>
                </a:solidFill>
                <a:latin typeface="Consolas" panose="020B0609020204030204" pitchFamily="49" charset="0"/>
              </a:rPr>
              <a:t>        </a:t>
            </a:r>
            <a:r>
              <a:rPr lang="fr-FR" sz="1400" dirty="0" smtClean="0">
                <a:solidFill>
                  <a:srgbClr val="000000"/>
                </a:solidFill>
                <a:latin typeface="Consolas" panose="020B0609020204030204" pitchFamily="49" charset="0"/>
              </a:rPr>
              <a:t>       + </a:t>
            </a:r>
            <a:r>
              <a:rPr lang="fr-FR" sz="1400" dirty="0">
                <a:solidFill>
                  <a:srgbClr val="A31515"/>
                </a:solidFill>
                <a:latin typeface="Consolas" panose="020B0609020204030204" pitchFamily="49" charset="0"/>
              </a:rPr>
              <a:t>"SELECT CAST(</a:t>
            </a:r>
            <a:r>
              <a:rPr lang="fr-FR" sz="1400" dirty="0" err="1">
                <a:solidFill>
                  <a:srgbClr val="A31515"/>
                </a:solidFill>
                <a:latin typeface="Consolas" panose="020B0609020204030204" pitchFamily="49" charset="0"/>
              </a:rPr>
              <a:t>scope_identity</a:t>
            </a:r>
            <a:r>
              <a:rPr lang="fr-FR" sz="1400" dirty="0">
                <a:solidFill>
                  <a:srgbClr val="A31515"/>
                </a:solidFill>
                <a:latin typeface="Consolas" panose="020B0609020204030204" pitchFamily="49" charset="0"/>
              </a:rPr>
              <a:t>() AS </a:t>
            </a:r>
            <a:r>
              <a:rPr lang="fr-FR" sz="1400" dirty="0" err="1">
                <a:solidFill>
                  <a:srgbClr val="A31515"/>
                </a:solidFill>
                <a:latin typeface="Consolas" panose="020B0609020204030204" pitchFamily="49" charset="0"/>
              </a:rPr>
              <a:t>int</a:t>
            </a:r>
            <a:r>
              <a:rPr lang="fr-FR" sz="1400" dirty="0" smtClean="0">
                <a:solidFill>
                  <a:srgbClr val="A31515"/>
                </a:solidFill>
                <a:latin typeface="Consolas" panose="020B0609020204030204" pitchFamily="49" charset="0"/>
              </a:rPr>
              <a:t>)"</a:t>
            </a:r>
            <a:r>
              <a:rPr lang="fr-FR" sz="1400" dirty="0" smtClean="0">
                <a:solidFill>
                  <a:srgbClr val="000000"/>
                </a:solidFill>
                <a:latin typeface="Consolas" panose="020B0609020204030204" pitchFamily="49" charset="0"/>
              </a:rPr>
              <a:t>;</a:t>
            </a:r>
          </a:p>
          <a:p>
            <a:pPr marL="0" indent="0">
              <a:buNone/>
            </a:pPr>
            <a:endParaRPr lang="fr-FR"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SqlConnection</a:t>
            </a:r>
            <a:r>
              <a:rPr lang="en-US" sz="1400" dirty="0">
                <a:solidFill>
                  <a:srgbClr val="000000"/>
                </a:solidFill>
                <a:latin typeface="Consolas" panose="020B0609020204030204" pitchFamily="49" charset="0"/>
              </a:rPr>
              <a:t> conn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SqlConnection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connString</a:t>
            </a:r>
            <a:r>
              <a:rPr lang="en-US"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SqlCommand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cmd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SqlCommand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sql</a:t>
            </a:r>
            <a:r>
              <a:rPr lang="en-US" sz="1400" dirty="0">
                <a:solidFill>
                  <a:srgbClr val="000000"/>
                </a:solidFill>
                <a:latin typeface="Consolas" panose="020B0609020204030204" pitchFamily="49" charset="0"/>
              </a:rPr>
              <a:t>, conn);</a:t>
            </a:r>
          </a:p>
          <a:p>
            <a:pPr marL="0" indent="0">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cmd.Parameters.Add</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"@Name"</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SqlDbType.VarChar</a:t>
            </a:r>
            <a:r>
              <a:rPr lang="fr-FR"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cmd.Parameters</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name</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].Value = </a:t>
            </a:r>
            <a:r>
              <a:rPr lang="fr-FR" sz="1400" dirty="0" err="1">
                <a:solidFill>
                  <a:srgbClr val="000000"/>
                </a:solidFill>
                <a:latin typeface="Consolas" panose="020B0609020204030204" pitchFamily="49" charset="0"/>
              </a:rPr>
              <a:t>newName</a:t>
            </a:r>
            <a:r>
              <a:rPr lang="fr-FR"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try</a:t>
            </a:r>
            <a:endParaRPr lang="fr-FR" sz="1400" dirty="0">
              <a:solidFill>
                <a:srgbClr val="000000"/>
              </a:solidFill>
              <a:latin typeface="Consolas" panose="020B0609020204030204" pitchFamily="49" charset="0"/>
            </a:endParaRPr>
          </a:p>
          <a:p>
            <a:pPr marL="0" indent="0">
              <a:buNone/>
            </a:pPr>
            <a:r>
              <a:rPr lang="fr-FR" sz="1400" dirty="0">
                <a:solidFill>
                  <a:srgbClr val="000000"/>
                </a:solidFill>
                <a:latin typeface="Consolas" panose="020B0609020204030204" pitchFamily="49" charset="0"/>
              </a:rPr>
              <a:t>        {</a:t>
            </a:r>
          </a:p>
          <a:p>
            <a:pPr marL="0" indent="0">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conn.Open</a:t>
            </a:r>
            <a:r>
              <a:rPr lang="fr-FR"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newProdID</a:t>
            </a:r>
            <a:r>
              <a:rPr lang="fr-FR" sz="1400" dirty="0">
                <a:solidFill>
                  <a:srgbClr val="000000"/>
                </a:solidFill>
                <a:latin typeface="Consolas" panose="020B0609020204030204" pitchFamily="49" charset="0"/>
              </a:rPr>
              <a:t> = (</a:t>
            </a:r>
            <a:r>
              <a:rPr lang="fr-FR" sz="1400" dirty="0">
                <a:solidFill>
                  <a:srgbClr val="2B91AF"/>
                </a:solidFill>
                <a:latin typeface="Consolas" panose="020B0609020204030204" pitchFamily="49" charset="0"/>
              </a:rPr>
              <a:t>Int32</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cmd.ExecuteScalar</a:t>
            </a:r>
            <a:r>
              <a:rPr lang="fr-FR"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        }</a:t>
            </a:r>
          </a:p>
          <a:p>
            <a:pPr marL="0" indent="0">
              <a:buNone/>
            </a:pP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catch</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Exception</a:t>
            </a:r>
            <a:r>
              <a:rPr lang="fr-FR" sz="1400" dirty="0">
                <a:solidFill>
                  <a:srgbClr val="000000"/>
                </a:solidFill>
                <a:latin typeface="Consolas" panose="020B0609020204030204" pitchFamily="49" charset="0"/>
              </a:rPr>
              <a:t> ex</a:t>
            </a:r>
            <a:r>
              <a:rPr lang="fr-FR" sz="1400" dirty="0" smtClean="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a:p>
            <a:pPr marL="0" indent="0">
              <a:buNone/>
            </a:pPr>
            <a:r>
              <a:rPr lang="fr-FR" sz="1400" dirty="0">
                <a:solidFill>
                  <a:srgbClr val="000000"/>
                </a:solidFill>
                <a:latin typeface="Consolas" panose="020B0609020204030204" pitchFamily="49" charset="0"/>
              </a:rPr>
              <a:t>    }</a:t>
            </a:r>
          </a:p>
          <a:p>
            <a:pPr marL="0" indent="0">
              <a:buNone/>
            </a:pP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return</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newProdID</a:t>
            </a:r>
            <a:r>
              <a:rPr lang="fr-FR" sz="1400" dirty="0">
                <a:solidFill>
                  <a:srgbClr val="000000"/>
                </a:solidFill>
                <a:latin typeface="Consolas" panose="020B0609020204030204" pitchFamily="49" charset="0"/>
              </a:rPr>
              <a:t>;</a:t>
            </a:r>
          </a:p>
          <a:p>
            <a:pPr marL="0" indent="0">
              <a:buNone/>
            </a:pPr>
            <a:r>
              <a:rPr lang="fr-FR" sz="1400" dirty="0">
                <a:solidFill>
                  <a:srgbClr val="000000"/>
                </a:solidFill>
                <a:latin typeface="Consolas" panose="020B0609020204030204" pitchFamily="49" charset="0"/>
              </a:rPr>
              <a:t>}</a:t>
            </a:r>
            <a:endParaRPr lang="fr-FR" sz="1400" dirty="0"/>
          </a:p>
        </p:txBody>
      </p:sp>
    </p:spTree>
    <p:extLst>
      <p:ext uri="{BB962C8B-B14F-4D97-AF65-F5344CB8AC3E}">
        <p14:creationId xmlns:p14="http://schemas.microsoft.com/office/powerpoint/2010/main" val="1644829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188640"/>
            <a:ext cx="7772400" cy="576064"/>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980728"/>
            <a:ext cx="8568952" cy="5544616"/>
          </a:xfrm>
        </p:spPr>
        <p:txBody>
          <a:bodyPr>
            <a:normAutofit fontScale="85000" lnSpcReduction="10000"/>
          </a:bodyPr>
          <a:lstStyle/>
          <a:p>
            <a:pPr algn="just"/>
            <a:r>
              <a:rPr lang="fr-FR" dirty="0" smtClean="0"/>
              <a:t>La classe </a:t>
            </a:r>
            <a:r>
              <a:rPr lang="fr-FR" b="1" dirty="0" err="1" smtClean="0"/>
              <a:t>SqlDataReader</a:t>
            </a:r>
            <a:r>
              <a:rPr lang="fr-FR" b="1" dirty="0" smtClean="0"/>
              <a:t> </a:t>
            </a:r>
            <a:r>
              <a:rPr lang="fr-FR" dirty="0" smtClean="0"/>
              <a:t>fournit </a:t>
            </a:r>
            <a:r>
              <a:rPr lang="fr-FR" dirty="0"/>
              <a:t>un moyen de </a:t>
            </a:r>
            <a:r>
              <a:rPr lang="fr-FR" dirty="0" smtClean="0"/>
              <a:t>lire, en avant uniquement (</a:t>
            </a:r>
            <a:r>
              <a:rPr lang="en-US" dirty="0" smtClean="0"/>
              <a:t>forward-only)</a:t>
            </a:r>
            <a:r>
              <a:rPr lang="fr-FR" dirty="0" smtClean="0"/>
              <a:t>, un jeu </a:t>
            </a:r>
            <a:r>
              <a:rPr lang="fr-FR" dirty="0"/>
              <a:t>de lignes à partir d’une base de données SQL Server. </a:t>
            </a:r>
            <a:r>
              <a:rPr lang="fr-FR" dirty="0" smtClean="0"/>
              <a:t>Elle ne peut </a:t>
            </a:r>
            <a:r>
              <a:rPr lang="fr-FR" dirty="0"/>
              <a:t>pas être héritée</a:t>
            </a:r>
            <a:r>
              <a:rPr lang="fr-FR" dirty="0" smtClean="0"/>
              <a:t>.</a:t>
            </a:r>
            <a:endParaRPr lang="fr-FR" dirty="0"/>
          </a:p>
          <a:p>
            <a:pPr algn="just"/>
            <a:endParaRPr lang="fr-FR" dirty="0" smtClean="0"/>
          </a:p>
          <a:p>
            <a:pPr algn="just"/>
            <a:r>
              <a:rPr lang="fr-FR" dirty="0" smtClean="0"/>
              <a:t>Elle est obtenue à partir de l’exécution de la méthode </a:t>
            </a:r>
            <a:r>
              <a:rPr lang="en-US" b="1" dirty="0" err="1" smtClean="0"/>
              <a:t>SqlCommand.ExecuteReader</a:t>
            </a:r>
            <a:r>
              <a:rPr lang="en-US" b="1" dirty="0" smtClean="0"/>
              <a:t>()</a:t>
            </a:r>
            <a:r>
              <a:rPr lang="en-US" dirty="0" smtClean="0"/>
              <a:t>.</a:t>
            </a:r>
          </a:p>
          <a:p>
            <a:pPr algn="just"/>
            <a:endParaRPr lang="fr-FR" dirty="0"/>
          </a:p>
          <a:p>
            <a:pPr algn="just"/>
            <a:r>
              <a:rPr lang="fr-FR" dirty="0" smtClean="0"/>
              <a:t>Pour </a:t>
            </a:r>
            <a:r>
              <a:rPr lang="fr-FR" dirty="0"/>
              <a:t>une meilleure performance, le </a:t>
            </a:r>
            <a:r>
              <a:rPr lang="fr-FR" b="1" dirty="0" err="1" smtClean="0"/>
              <a:t>sqlDataReader</a:t>
            </a:r>
            <a:r>
              <a:rPr lang="fr-FR" dirty="0" smtClean="0"/>
              <a:t> </a:t>
            </a:r>
            <a:r>
              <a:rPr lang="fr-FR" dirty="0"/>
              <a:t>fournit une série de méthodes qui </a:t>
            </a:r>
            <a:r>
              <a:rPr lang="fr-FR" dirty="0" smtClean="0"/>
              <a:t>permettent </a:t>
            </a:r>
            <a:r>
              <a:rPr lang="fr-FR" dirty="0"/>
              <a:t>d'accéder aux valeurs de colonne dans leurs types de données natifs (</a:t>
            </a:r>
            <a:r>
              <a:rPr lang="fr-FR" b="1" dirty="0" err="1"/>
              <a:t>GetDateTime</a:t>
            </a:r>
            <a:r>
              <a:rPr lang="fr-FR" dirty="0"/>
              <a:t>, </a:t>
            </a:r>
            <a:r>
              <a:rPr lang="fr-FR" b="1" dirty="0" err="1"/>
              <a:t>GetDouble</a:t>
            </a:r>
            <a:r>
              <a:rPr lang="fr-FR" dirty="0"/>
              <a:t>, </a:t>
            </a:r>
            <a:r>
              <a:rPr lang="fr-FR" b="1" dirty="0" err="1"/>
              <a:t>GetGuid</a:t>
            </a:r>
            <a:r>
              <a:rPr lang="fr-FR" dirty="0"/>
              <a:t>, </a:t>
            </a:r>
            <a:r>
              <a:rPr lang="fr-FR" b="1" dirty="0"/>
              <a:t>GetInt32</a:t>
            </a:r>
            <a:r>
              <a:rPr lang="fr-FR" dirty="0"/>
              <a:t>, etc.). </a:t>
            </a:r>
            <a:endParaRPr lang="fr-FR" dirty="0" smtClean="0"/>
          </a:p>
          <a:p>
            <a:pPr algn="just"/>
            <a:endParaRPr lang="fr-FR" dirty="0"/>
          </a:p>
          <a:p>
            <a:pPr algn="just"/>
            <a:r>
              <a:rPr lang="fr-FR" dirty="0" smtClean="0"/>
              <a:t>On doit toujours </a:t>
            </a:r>
            <a:r>
              <a:rPr lang="fr-FR" dirty="0"/>
              <a:t>appeler la méthode </a:t>
            </a:r>
            <a:r>
              <a:rPr lang="fr-FR" b="1" dirty="0"/>
              <a:t>Close</a:t>
            </a:r>
            <a:r>
              <a:rPr lang="fr-FR" dirty="0"/>
              <a:t> lorsque </a:t>
            </a:r>
            <a:r>
              <a:rPr lang="fr-FR" dirty="0" smtClean="0"/>
              <a:t>on a fini </a:t>
            </a:r>
            <a:r>
              <a:rPr lang="fr-FR" dirty="0"/>
              <a:t>d'utiliser l'objet </a:t>
            </a:r>
            <a:r>
              <a:rPr lang="fr-FR" b="1" dirty="0" err="1" smtClean="0"/>
              <a:t>sqlDataReader</a:t>
            </a:r>
            <a:r>
              <a:rPr lang="fr-FR" dirty="0"/>
              <a:t>. </a:t>
            </a:r>
            <a:endParaRPr lang="fr-FR" dirty="0" smtClean="0"/>
          </a:p>
          <a:p>
            <a:pPr algn="just"/>
            <a:endParaRPr lang="fr-FR" dirty="0" smtClean="0"/>
          </a:p>
          <a:p>
            <a:pPr algn="just"/>
            <a:r>
              <a:rPr lang="fr-FR" dirty="0"/>
              <a:t>Si </a:t>
            </a:r>
            <a:r>
              <a:rPr lang="fr-FR" b="1" dirty="0"/>
              <a:t>Command</a:t>
            </a:r>
            <a:r>
              <a:rPr lang="fr-FR" dirty="0"/>
              <a:t> contient des paramètres de sortie ou des valeurs de retour, ils ne seront pas disponibles avant la fermeture du </a:t>
            </a:r>
            <a:r>
              <a:rPr lang="fr-FR" b="1" dirty="0" err="1" smtClean="0"/>
              <a:t>sqlDataReader</a:t>
            </a:r>
            <a:r>
              <a:rPr lang="fr-FR" dirty="0"/>
              <a:t>. </a:t>
            </a:r>
          </a:p>
          <a:p>
            <a:endParaRPr lang="fr-FR" dirty="0"/>
          </a:p>
          <a:p>
            <a:pPr lvl="1"/>
            <a:endParaRPr lang="fr-FR" dirty="0"/>
          </a:p>
          <a:p>
            <a:endParaRPr lang="fr-FR" dirty="0"/>
          </a:p>
          <a:p>
            <a:pPr marL="109728" indent="0">
              <a:buNone/>
            </a:pPr>
            <a:endParaRPr lang="fr-FR" dirty="0"/>
          </a:p>
        </p:txBody>
      </p:sp>
    </p:spTree>
    <p:extLst>
      <p:ext uri="{BB962C8B-B14F-4D97-AF65-F5344CB8AC3E}">
        <p14:creationId xmlns:p14="http://schemas.microsoft.com/office/powerpoint/2010/main" val="2625460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188640"/>
            <a:ext cx="7772400" cy="576064"/>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980728"/>
            <a:ext cx="8568952" cy="5544616"/>
          </a:xfrm>
        </p:spPr>
        <p:txBody>
          <a:bodyPr>
            <a:normAutofit/>
          </a:bodyPr>
          <a:lstStyle/>
          <a:p>
            <a:pPr algn="just"/>
            <a:r>
              <a:rPr lang="fr-FR" dirty="0"/>
              <a:t>L'utilisation du </a:t>
            </a:r>
            <a:r>
              <a:rPr lang="fr-FR" b="1" dirty="0" err="1" smtClean="0"/>
              <a:t>sqlDataReader</a:t>
            </a:r>
            <a:r>
              <a:rPr lang="fr-FR" dirty="0" smtClean="0"/>
              <a:t> </a:t>
            </a:r>
            <a:r>
              <a:rPr lang="fr-FR" dirty="0"/>
              <a:t>peut augmenter les performances de l'application en extrayant les données dès qu'elles sont disponibles, puis en ne stockant (par défaut) qu'une seule ligne à la fois dans la mémoire, ce qui réduit la charge du système. </a:t>
            </a:r>
            <a:endParaRPr lang="fr-FR" dirty="0" smtClean="0"/>
          </a:p>
          <a:p>
            <a:pPr algn="just"/>
            <a:endParaRPr lang="fr-FR" dirty="0" smtClean="0"/>
          </a:p>
          <a:p>
            <a:pPr algn="just"/>
            <a:r>
              <a:rPr lang="fr-FR" dirty="0" smtClean="0"/>
              <a:t>Pendant </a:t>
            </a:r>
            <a:r>
              <a:rPr lang="fr-FR" dirty="0"/>
              <a:t>l'ouverture d'un </a:t>
            </a:r>
            <a:r>
              <a:rPr lang="fr-FR" b="1" dirty="0" err="1" smtClean="0"/>
              <a:t>sqlDataReader</a:t>
            </a:r>
            <a:r>
              <a:rPr lang="fr-FR" dirty="0"/>
              <a:t>, </a:t>
            </a:r>
            <a:r>
              <a:rPr lang="fr-FR" dirty="0" smtClean="0"/>
              <a:t>l’objet </a:t>
            </a:r>
            <a:r>
              <a:rPr lang="fr-FR" b="1" dirty="0" smtClean="0"/>
              <a:t>Connection,</a:t>
            </a:r>
            <a:r>
              <a:rPr lang="fr-FR" dirty="0" smtClean="0"/>
              <a:t> qui lui est associé, est </a:t>
            </a:r>
            <a:r>
              <a:rPr lang="fr-FR" dirty="0"/>
              <a:t>utilisé </a:t>
            </a:r>
            <a:r>
              <a:rPr lang="fr-FR" dirty="0" smtClean="0"/>
              <a:t>exclusivement </a:t>
            </a:r>
            <a:r>
              <a:rPr lang="fr-FR" dirty="0"/>
              <a:t>par </a:t>
            </a:r>
            <a:r>
              <a:rPr lang="fr-FR" dirty="0" smtClean="0"/>
              <a:t>lui. On ne peut </a:t>
            </a:r>
            <a:r>
              <a:rPr lang="fr-FR" dirty="0"/>
              <a:t>pas exécuter de commandes </a:t>
            </a:r>
            <a:r>
              <a:rPr lang="fr-FR" dirty="0" smtClean="0"/>
              <a:t>cet objet </a:t>
            </a:r>
            <a:r>
              <a:rPr lang="fr-FR" b="1" dirty="0" smtClean="0"/>
              <a:t>Connection</a:t>
            </a:r>
            <a:r>
              <a:rPr lang="fr-FR" dirty="0"/>
              <a:t>, y compris la création d'un autre </a:t>
            </a:r>
            <a:r>
              <a:rPr lang="fr-FR" b="1" dirty="0" err="1" smtClean="0"/>
              <a:t>sqlDataReader</a:t>
            </a:r>
            <a:r>
              <a:rPr lang="fr-FR" dirty="0"/>
              <a:t>, jusqu'à la fermeture du </a:t>
            </a:r>
            <a:r>
              <a:rPr lang="fr-FR" b="1" dirty="0" err="1" smtClean="0"/>
              <a:t>sqlDataReader</a:t>
            </a:r>
            <a:r>
              <a:rPr lang="fr-FR" dirty="0" smtClean="0"/>
              <a:t> </a:t>
            </a:r>
            <a:r>
              <a:rPr lang="fr-FR" dirty="0"/>
              <a:t>d'origine. </a:t>
            </a:r>
            <a:endParaRPr lang="fr-FR" dirty="0" smtClean="0"/>
          </a:p>
          <a:p>
            <a:endParaRPr lang="fr-FR" dirty="0"/>
          </a:p>
          <a:p>
            <a:pPr lvl="1"/>
            <a:endParaRPr lang="fr-FR" dirty="0"/>
          </a:p>
          <a:p>
            <a:endParaRPr lang="fr-FR" dirty="0"/>
          </a:p>
          <a:p>
            <a:pPr marL="109728" indent="0">
              <a:buNone/>
            </a:pPr>
            <a:endParaRPr lang="fr-FR" dirty="0"/>
          </a:p>
        </p:txBody>
      </p:sp>
    </p:spTree>
    <p:extLst>
      <p:ext uri="{BB962C8B-B14F-4D97-AF65-F5344CB8AC3E}">
        <p14:creationId xmlns:p14="http://schemas.microsoft.com/office/powerpoint/2010/main" val="1989792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260648"/>
            <a:ext cx="7772400" cy="720080"/>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1124744"/>
            <a:ext cx="8640960" cy="5400600"/>
          </a:xfrm>
        </p:spPr>
        <p:txBody>
          <a:bodyPr>
            <a:normAutofit fontScale="92500" lnSpcReduction="10000"/>
          </a:bodyPr>
          <a:lstStyle/>
          <a:p>
            <a:pPr algn="just"/>
            <a:r>
              <a:rPr lang="fr-FR" dirty="0" smtClean="0"/>
              <a:t>Parmi les propriétés de </a:t>
            </a:r>
            <a:r>
              <a:rPr lang="fr-FR" dirty="0"/>
              <a:t>classe </a:t>
            </a:r>
            <a:r>
              <a:rPr lang="fr-FR" b="1" dirty="0" err="1"/>
              <a:t>sqlDataReader</a:t>
            </a:r>
            <a:r>
              <a:rPr lang="fr-FR" dirty="0"/>
              <a:t> on </a:t>
            </a:r>
            <a:r>
              <a:rPr lang="fr-FR" dirty="0" smtClean="0"/>
              <a:t>trouve:</a:t>
            </a:r>
          </a:p>
          <a:p>
            <a:pPr algn="just"/>
            <a:endParaRPr lang="fr-FR" dirty="0"/>
          </a:p>
          <a:p>
            <a:pPr lvl="1" algn="just"/>
            <a:r>
              <a:rPr lang="en-US" b="1" dirty="0" err="1" smtClean="0"/>
              <a:t>FieldCount</a:t>
            </a:r>
            <a:r>
              <a:rPr lang="en-US" dirty="0" smtClean="0"/>
              <a:t> </a:t>
            </a:r>
            <a:r>
              <a:rPr lang="fr-FR" b="1" dirty="0" smtClean="0"/>
              <a:t>:</a:t>
            </a:r>
            <a:r>
              <a:rPr lang="fr-FR" dirty="0" smtClean="0"/>
              <a:t> </a:t>
            </a:r>
            <a:r>
              <a:rPr lang="fr-FR" dirty="0"/>
              <a:t>Obtient le nombre de colonnes figurant dans la ligne actuelle, y compris les champs </a:t>
            </a:r>
            <a:r>
              <a:rPr lang="fr-FR" dirty="0" smtClean="0"/>
              <a:t>masqués.</a:t>
            </a:r>
          </a:p>
          <a:p>
            <a:pPr lvl="1" algn="just"/>
            <a:endParaRPr lang="fr-FR" dirty="0"/>
          </a:p>
          <a:p>
            <a:pPr lvl="1" algn="just"/>
            <a:r>
              <a:rPr lang="en-US" b="1" dirty="0" err="1"/>
              <a:t>VisibleFieldCount</a:t>
            </a:r>
            <a:r>
              <a:rPr lang="en-US" b="1" dirty="0"/>
              <a:t> </a:t>
            </a:r>
            <a:r>
              <a:rPr lang="fr-FR" b="1" dirty="0" smtClean="0"/>
              <a:t>: </a:t>
            </a:r>
            <a:r>
              <a:rPr lang="fr-FR" dirty="0"/>
              <a:t>Obtient le nombre de champs dans </a:t>
            </a:r>
            <a:r>
              <a:rPr lang="fr-FR" b="1" dirty="0" err="1" smtClean="0"/>
              <a:t>SqlDataReader</a:t>
            </a:r>
            <a:r>
              <a:rPr lang="fr-FR" dirty="0" smtClean="0"/>
              <a:t> qui </a:t>
            </a:r>
            <a:r>
              <a:rPr lang="fr-FR" dirty="0"/>
              <a:t>ne sont pas masqués</a:t>
            </a:r>
            <a:r>
              <a:rPr lang="fr-FR" dirty="0" smtClean="0"/>
              <a:t>.</a:t>
            </a:r>
          </a:p>
          <a:p>
            <a:pPr lvl="1" algn="just"/>
            <a:endParaRPr lang="fr-FR" dirty="0" smtClean="0"/>
          </a:p>
          <a:p>
            <a:pPr lvl="1" algn="just"/>
            <a:r>
              <a:rPr lang="en-US" b="1" dirty="0" err="1" smtClean="0"/>
              <a:t>HasRows</a:t>
            </a:r>
            <a:r>
              <a:rPr lang="en-US" b="1" dirty="0" smtClean="0"/>
              <a:t> </a:t>
            </a:r>
            <a:r>
              <a:rPr lang="fr-FR" b="1" dirty="0" smtClean="0"/>
              <a:t>: </a:t>
            </a:r>
            <a:r>
              <a:rPr lang="fr-FR" dirty="0"/>
              <a:t>Obtient une valeur </a:t>
            </a:r>
            <a:r>
              <a:rPr lang="fr-FR" dirty="0" smtClean="0"/>
              <a:t>booléenne qui </a:t>
            </a:r>
            <a:r>
              <a:rPr lang="fr-FR" dirty="0"/>
              <a:t>indique si le </a:t>
            </a:r>
            <a:r>
              <a:rPr lang="fr-FR" b="1" dirty="0" err="1"/>
              <a:t>SqlDataReader</a:t>
            </a:r>
            <a:r>
              <a:rPr lang="fr-FR" dirty="0"/>
              <a:t> contient une ou plusieurs </a:t>
            </a:r>
            <a:r>
              <a:rPr lang="fr-FR" dirty="0" smtClean="0"/>
              <a:t>lignes : </a:t>
            </a:r>
            <a:r>
              <a:rPr lang="fr-FR" b="1" dirty="0" err="1"/>
              <a:t>true</a:t>
            </a:r>
            <a:r>
              <a:rPr lang="fr-FR" dirty="0"/>
              <a:t> Si le </a:t>
            </a:r>
            <a:r>
              <a:rPr lang="fr-FR" b="1" dirty="0" err="1"/>
              <a:t>SqlDataReader</a:t>
            </a:r>
            <a:r>
              <a:rPr lang="fr-FR" dirty="0"/>
              <a:t> contient une ou plusieurs lignes ; sinon </a:t>
            </a:r>
            <a:r>
              <a:rPr lang="fr-FR" b="1" dirty="0"/>
              <a:t>false</a:t>
            </a:r>
            <a:r>
              <a:rPr lang="fr-FR" dirty="0"/>
              <a:t>.</a:t>
            </a:r>
            <a:endParaRPr lang="fr-FR" dirty="0" smtClean="0"/>
          </a:p>
          <a:p>
            <a:pPr lvl="1" algn="just"/>
            <a:endParaRPr lang="fr-FR" dirty="0" smtClean="0"/>
          </a:p>
          <a:p>
            <a:pPr lvl="1" algn="just"/>
            <a:r>
              <a:rPr lang="en-US" b="1" dirty="0" err="1" smtClean="0"/>
              <a:t>RecordsAffected</a:t>
            </a:r>
            <a:r>
              <a:rPr lang="en-US" b="1" dirty="0" smtClean="0"/>
              <a:t> </a:t>
            </a:r>
            <a:r>
              <a:rPr lang="fr-FR" b="1" dirty="0" smtClean="0"/>
              <a:t>: </a:t>
            </a:r>
            <a:r>
              <a:rPr lang="fr-FR" dirty="0"/>
              <a:t>Obtient le nombre de lignes modifiées, insérées ou supprimées par l’exécution de l’instruction </a:t>
            </a:r>
            <a:r>
              <a:rPr lang="fr-FR" dirty="0" err="1" smtClean="0"/>
              <a:t>Transact</a:t>
            </a:r>
            <a:r>
              <a:rPr lang="fr-FR" dirty="0" smtClean="0"/>
              <a:t>-SQL. On l’appelle après que l’objet  </a:t>
            </a:r>
            <a:r>
              <a:rPr lang="fr-FR" b="1" dirty="0" err="1"/>
              <a:t>SqlDataReader</a:t>
            </a:r>
            <a:r>
              <a:rPr lang="fr-FR" dirty="0"/>
              <a:t> est fermé.</a:t>
            </a:r>
          </a:p>
        </p:txBody>
      </p:sp>
    </p:spTree>
    <p:extLst>
      <p:ext uri="{BB962C8B-B14F-4D97-AF65-F5344CB8AC3E}">
        <p14:creationId xmlns:p14="http://schemas.microsoft.com/office/powerpoint/2010/main" val="2031400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116632"/>
            <a:ext cx="7772400" cy="648072"/>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36712"/>
            <a:ext cx="8640960" cy="5832648"/>
          </a:xfrm>
        </p:spPr>
        <p:txBody>
          <a:bodyPr>
            <a:normAutofit fontScale="92500" lnSpcReduction="10000"/>
          </a:bodyPr>
          <a:lstStyle/>
          <a:p>
            <a:pPr algn="just"/>
            <a:r>
              <a:rPr lang="fr-FR" dirty="0" smtClean="0"/>
              <a:t>Parmi les méthodes de </a:t>
            </a:r>
            <a:r>
              <a:rPr lang="fr-FR" dirty="0"/>
              <a:t>classe </a:t>
            </a:r>
            <a:r>
              <a:rPr lang="fr-FR" b="1" dirty="0" err="1"/>
              <a:t>sqlDataReader</a:t>
            </a:r>
            <a:r>
              <a:rPr lang="fr-FR" dirty="0"/>
              <a:t> on </a:t>
            </a:r>
            <a:r>
              <a:rPr lang="fr-FR" dirty="0" smtClean="0"/>
              <a:t>trouve:</a:t>
            </a:r>
          </a:p>
          <a:p>
            <a:pPr algn="just"/>
            <a:endParaRPr lang="fr-FR" dirty="0"/>
          </a:p>
          <a:p>
            <a:pPr lvl="1" algn="just"/>
            <a:r>
              <a:rPr lang="en-US" b="1" dirty="0" smtClean="0"/>
              <a:t>Close() </a:t>
            </a:r>
            <a:r>
              <a:rPr lang="fr-FR" b="1" dirty="0" smtClean="0"/>
              <a:t>:</a:t>
            </a:r>
            <a:r>
              <a:rPr lang="fr-FR" dirty="0" smtClean="0"/>
              <a:t> </a:t>
            </a:r>
            <a:r>
              <a:rPr lang="en-US" dirty="0" err="1"/>
              <a:t>Ferme</a:t>
            </a:r>
            <a:r>
              <a:rPr lang="en-US" dirty="0"/>
              <a:t> </a:t>
            </a:r>
            <a:r>
              <a:rPr lang="en-US" dirty="0" err="1"/>
              <a:t>l'objet</a:t>
            </a:r>
            <a:r>
              <a:rPr lang="en-US" dirty="0"/>
              <a:t> </a:t>
            </a:r>
            <a:r>
              <a:rPr lang="en-US" b="1" dirty="0" err="1" smtClean="0"/>
              <a:t>SqlDataReader</a:t>
            </a:r>
            <a:r>
              <a:rPr lang="en-US" b="1" dirty="0" smtClean="0"/>
              <a:t> </a:t>
            </a:r>
            <a:r>
              <a:rPr lang="en-US" dirty="0" err="1" smtClean="0"/>
              <a:t>en</a:t>
            </a:r>
            <a:r>
              <a:rPr lang="en-US" dirty="0" smtClean="0"/>
              <a:t> </a:t>
            </a:r>
            <a:r>
              <a:rPr lang="en-US" dirty="0" err="1" smtClean="0"/>
              <a:t>cours</a:t>
            </a:r>
            <a:r>
              <a:rPr lang="en-US" dirty="0" smtClean="0"/>
              <a:t> </a:t>
            </a:r>
            <a:r>
              <a:rPr lang="en-US" dirty="0" err="1" smtClean="0"/>
              <a:t>d’utilisation</a:t>
            </a:r>
            <a:r>
              <a:rPr lang="fr-FR" dirty="0" smtClean="0"/>
              <a:t>. Si on est dans bloc </a:t>
            </a:r>
            <a:r>
              <a:rPr lang="fr-FR" b="1" dirty="0" err="1" smtClean="0"/>
              <a:t>Using</a:t>
            </a:r>
            <a:r>
              <a:rPr lang="fr-FR" dirty="0"/>
              <a:t> </a:t>
            </a:r>
            <a:r>
              <a:rPr lang="fr-FR" dirty="0" smtClean="0"/>
              <a:t>et on veut utiliser l’objet connexion associé on doit explicitement appeler la méthode Close().</a:t>
            </a:r>
          </a:p>
          <a:p>
            <a:pPr marL="320040" lvl="1" indent="0" algn="just">
              <a:buNone/>
            </a:pPr>
            <a:endParaRPr lang="fr-FR" dirty="0"/>
          </a:p>
          <a:p>
            <a:pPr lvl="1" algn="just"/>
            <a:r>
              <a:rPr lang="en-US" b="1" dirty="0" smtClean="0"/>
              <a:t>Read() </a:t>
            </a:r>
            <a:r>
              <a:rPr lang="fr-FR" b="1" dirty="0" smtClean="0"/>
              <a:t>: </a:t>
            </a:r>
            <a:r>
              <a:rPr lang="fr-FR" dirty="0"/>
              <a:t>Fait passer le </a:t>
            </a:r>
            <a:r>
              <a:rPr lang="fr-FR" b="1" dirty="0" err="1"/>
              <a:t>SqlDataReader</a:t>
            </a:r>
            <a:r>
              <a:rPr lang="fr-FR" dirty="0"/>
              <a:t> à l’enregistrement suivant</a:t>
            </a:r>
            <a:r>
              <a:rPr lang="fr-FR" dirty="0" smtClean="0"/>
              <a:t>. Elle renvoie un booléen : </a:t>
            </a:r>
            <a:r>
              <a:rPr lang="fr-FR" b="1" dirty="0" err="1"/>
              <a:t>true</a:t>
            </a:r>
            <a:r>
              <a:rPr lang="fr-FR" dirty="0"/>
              <a:t> s’il existe des lignes supplémentaires ; sinon, </a:t>
            </a:r>
            <a:r>
              <a:rPr lang="fr-FR" b="1" dirty="0"/>
              <a:t>false</a:t>
            </a:r>
            <a:r>
              <a:rPr lang="fr-FR" dirty="0" smtClean="0"/>
              <a:t>. </a:t>
            </a:r>
            <a:r>
              <a:rPr lang="en-US" dirty="0" smtClean="0"/>
              <a:t>La position par </a:t>
            </a:r>
            <a:r>
              <a:rPr lang="en-US" dirty="0" err="1" smtClean="0"/>
              <a:t>défaut</a:t>
            </a:r>
            <a:r>
              <a:rPr lang="en-US" dirty="0" smtClean="0"/>
              <a:t> de </a:t>
            </a:r>
            <a:r>
              <a:rPr lang="en-US" b="1" dirty="0" err="1"/>
              <a:t>SqlDataReader</a:t>
            </a:r>
            <a:r>
              <a:rPr lang="en-US" dirty="0" smtClean="0"/>
              <a:t> </a:t>
            </a:r>
            <a:r>
              <a:rPr lang="en-US" dirty="0" err="1" smtClean="0"/>
              <a:t>est</a:t>
            </a:r>
            <a:r>
              <a:rPr lang="en-US" dirty="0" smtClean="0"/>
              <a:t> </a:t>
            </a:r>
            <a:r>
              <a:rPr lang="en-US" dirty="0" err="1" smtClean="0"/>
              <a:t>avant</a:t>
            </a:r>
            <a:r>
              <a:rPr lang="en-US" dirty="0" smtClean="0"/>
              <a:t> le premier </a:t>
            </a:r>
            <a:r>
              <a:rPr lang="en-US" dirty="0" err="1" smtClean="0"/>
              <a:t>enregistrement</a:t>
            </a:r>
            <a:r>
              <a:rPr lang="en-US" dirty="0" smtClean="0"/>
              <a:t>. </a:t>
            </a:r>
            <a:r>
              <a:rPr lang="fr-FR" dirty="0"/>
              <a:t>Par conséquent, </a:t>
            </a:r>
            <a:r>
              <a:rPr lang="fr-FR" dirty="0" smtClean="0"/>
              <a:t>on doit appeler la méthode </a:t>
            </a:r>
            <a:r>
              <a:rPr lang="fr-FR" b="1" dirty="0" smtClean="0"/>
              <a:t>Read</a:t>
            </a:r>
            <a:r>
              <a:rPr lang="fr-FR" dirty="0" smtClean="0"/>
              <a:t> </a:t>
            </a:r>
            <a:r>
              <a:rPr lang="fr-FR" dirty="0"/>
              <a:t>pour commencer à accéder à toutes les données.</a:t>
            </a:r>
            <a:r>
              <a:rPr lang="en-US" dirty="0" smtClean="0"/>
              <a:t>.</a:t>
            </a:r>
            <a:endParaRPr lang="fr-FR" dirty="0" smtClean="0"/>
          </a:p>
          <a:p>
            <a:pPr lvl="1" algn="just"/>
            <a:endParaRPr lang="fr-FR" dirty="0" smtClean="0"/>
          </a:p>
          <a:p>
            <a:pPr lvl="1" algn="just"/>
            <a:r>
              <a:rPr lang="en-US" b="1" dirty="0" err="1" smtClean="0"/>
              <a:t>NextResult</a:t>
            </a:r>
            <a:r>
              <a:rPr lang="en-US" b="1" dirty="0" smtClean="0"/>
              <a:t>() </a:t>
            </a:r>
            <a:r>
              <a:rPr lang="fr-FR" b="1" dirty="0" smtClean="0"/>
              <a:t>: </a:t>
            </a:r>
            <a:r>
              <a:rPr lang="fr-FR" dirty="0"/>
              <a:t>Avance le lecteur de données jusqu’au résultat suivant, lors de la lecture des résultats d’instructions </a:t>
            </a:r>
            <a:r>
              <a:rPr lang="fr-FR" dirty="0" smtClean="0"/>
              <a:t>T-SQL qui retournent plusieurs jeux de résultats. Elle renvoie un booléen : </a:t>
            </a:r>
            <a:r>
              <a:rPr lang="fr-FR" b="1" dirty="0" err="1" smtClean="0"/>
              <a:t>true</a:t>
            </a:r>
            <a:r>
              <a:rPr lang="fr-FR" dirty="0" smtClean="0"/>
              <a:t> </a:t>
            </a:r>
            <a:r>
              <a:rPr lang="fr-FR" dirty="0"/>
              <a:t>s’il existe plusieurs jeux de résultats ; dans le cas contraire </a:t>
            </a:r>
            <a:r>
              <a:rPr lang="fr-FR" b="1" dirty="0"/>
              <a:t>false</a:t>
            </a:r>
            <a:r>
              <a:rPr lang="fr-FR" dirty="0"/>
              <a:t>. Par défaut, le lecteur de données est positionné sur le premier résultat.</a:t>
            </a:r>
            <a:endParaRPr lang="fr-FR" dirty="0" smtClean="0"/>
          </a:p>
        </p:txBody>
      </p:sp>
    </p:spTree>
    <p:extLst>
      <p:ext uri="{BB962C8B-B14F-4D97-AF65-F5344CB8AC3E}">
        <p14:creationId xmlns:p14="http://schemas.microsoft.com/office/powerpoint/2010/main" val="2109277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116632"/>
            <a:ext cx="7772400" cy="648072"/>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36712"/>
            <a:ext cx="8640960" cy="5760640"/>
          </a:xfrm>
        </p:spPr>
        <p:txBody>
          <a:bodyPr>
            <a:normAutofit fontScale="70000" lnSpcReduction="20000"/>
          </a:bodyPr>
          <a:lstStyle/>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LireCategorieData</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connectionString</a:t>
            </a:r>
            <a:r>
              <a:rPr lang="en-US"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"Data Source=(local);Initial Catalog=</a:t>
            </a:r>
            <a:r>
              <a:rPr lang="en-US" sz="1800" dirty="0" err="1">
                <a:solidFill>
                  <a:srgbClr val="A31515"/>
                </a:solidFill>
                <a:latin typeface="Consolas" panose="020B0609020204030204" pitchFamily="49" charset="0"/>
              </a:rPr>
              <a:t>Northwind</a:t>
            </a:r>
            <a:r>
              <a:rPr lang="en-US" sz="1800" dirty="0">
                <a:solidFill>
                  <a:srgbClr val="A31515"/>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 </a:t>
            </a:r>
            <a:r>
              <a:rPr lang="fr-FR" sz="1800" dirty="0">
                <a:solidFill>
                  <a:srgbClr val="A31515"/>
                </a:solidFill>
                <a:latin typeface="Consolas" panose="020B0609020204030204" pitchFamily="49" charset="0"/>
              </a:rPr>
              <a:t>"Integrated Security=SSPI"</a:t>
            </a:r>
            <a:r>
              <a:rPr lang="fr-FR"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queryString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"SELECT </a:t>
            </a:r>
            <a:r>
              <a:rPr lang="en-US" sz="1800" dirty="0" err="1">
                <a:solidFill>
                  <a:srgbClr val="A31515"/>
                </a:solidFill>
                <a:latin typeface="Consolas" panose="020B0609020204030204" pitchFamily="49" charset="0"/>
              </a:rPr>
              <a:t>CategoryID</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CategoryName</a:t>
            </a:r>
            <a:r>
              <a:rPr lang="en-US" sz="1800" dirty="0">
                <a:solidFill>
                  <a:srgbClr val="A31515"/>
                </a:solidFill>
                <a:latin typeface="Consolas" panose="020B0609020204030204" pitchFamily="49" charset="0"/>
              </a:rPr>
              <a:t> FROM Categories;"</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900" dirty="0" err="1">
                <a:solidFill>
                  <a:srgbClr val="2B91AF"/>
                </a:solidFill>
                <a:latin typeface="Consolas" panose="020B0609020204030204" pitchFamily="49" charset="0"/>
              </a:rPr>
              <a:t>SqlConnection</a:t>
            </a:r>
            <a:r>
              <a:rPr lang="en-US" sz="1800" dirty="0">
                <a:solidFill>
                  <a:srgbClr val="000000"/>
                </a:solidFill>
                <a:latin typeface="Consolas" panose="020B0609020204030204" pitchFamily="49" charset="0"/>
              </a:rPr>
              <a:t> connection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900" dirty="0" err="1">
                <a:solidFill>
                  <a:srgbClr val="2B91AF"/>
                </a:solidFill>
                <a:latin typeface="Consolas" panose="020B0609020204030204" pitchFamily="49" charset="0"/>
              </a:rPr>
              <a:t>SqlConnection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connectionString</a:t>
            </a:r>
            <a:r>
              <a:rPr lang="en-US"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900" dirty="0" err="1">
                <a:solidFill>
                  <a:srgbClr val="2B91AF"/>
                </a:solidFill>
                <a:latin typeface="Consolas" panose="020B0609020204030204" pitchFamily="49" charset="0"/>
              </a:rPr>
              <a:t>SqlCommand</a:t>
            </a:r>
            <a:r>
              <a:rPr lang="en-US" sz="1800" dirty="0">
                <a:solidFill>
                  <a:srgbClr val="000000"/>
                </a:solidFill>
                <a:latin typeface="Consolas" panose="020B0609020204030204" pitchFamily="49" charset="0"/>
              </a:rPr>
              <a:t> command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900" dirty="0" err="1">
                <a:solidFill>
                  <a:srgbClr val="2B91AF"/>
                </a:solidFill>
                <a:latin typeface="Consolas" panose="020B0609020204030204" pitchFamily="49" charset="0"/>
              </a:rPr>
              <a:t>SqlCommand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queryString</a:t>
            </a:r>
            <a:r>
              <a:rPr lang="en-US" sz="1800" dirty="0">
                <a:solidFill>
                  <a:srgbClr val="000000"/>
                </a:solidFill>
                <a:latin typeface="Consolas" panose="020B0609020204030204" pitchFamily="49" charset="0"/>
              </a:rPr>
              <a:t>, connection);</a:t>
            </a:r>
          </a:p>
          <a:p>
            <a:pPr marL="0" indent="0">
              <a:buNone/>
            </a:pP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connection.Open</a:t>
            </a:r>
            <a:r>
              <a:rPr lang="fr-FR" sz="1800" dirty="0" smtClean="0">
                <a:solidFill>
                  <a:srgbClr val="000000"/>
                </a:solidFill>
                <a:latin typeface="Consolas" panose="020B0609020204030204" pitchFamily="49" charset="0"/>
              </a:rPr>
              <a:t>();</a:t>
            </a:r>
            <a:endParaRPr lang="fr-FR"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a:t>
            </a:r>
            <a:r>
              <a:rPr lang="fr-FR" sz="1900" dirty="0" err="1">
                <a:solidFill>
                  <a:srgbClr val="2B91AF"/>
                </a:solidFill>
                <a:latin typeface="Consolas" panose="020B0609020204030204" pitchFamily="49" charset="0"/>
              </a:rPr>
              <a:t>SqlDataReader</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dirty="0">
                <a:solidFill>
                  <a:srgbClr val="000000"/>
                </a:solidFill>
                <a:latin typeface="Consolas" panose="020B0609020204030204" pitchFamily="49" charset="0"/>
              </a:rPr>
              <a:t> = </a:t>
            </a:r>
            <a:r>
              <a:rPr lang="fr-FR" sz="1800" dirty="0" err="1">
                <a:solidFill>
                  <a:srgbClr val="000000"/>
                </a:solidFill>
                <a:latin typeface="Consolas" panose="020B0609020204030204" pitchFamily="49" charset="0"/>
              </a:rPr>
              <a:t>command.ExecuteReader</a:t>
            </a:r>
            <a:r>
              <a:rPr lang="fr-FR" sz="1800" dirty="0" smtClean="0">
                <a:solidFill>
                  <a:srgbClr val="000000"/>
                </a:solidFill>
                <a:latin typeface="Consolas" panose="020B0609020204030204" pitchFamily="49" charset="0"/>
              </a:rPr>
              <a:t>();</a:t>
            </a:r>
          </a:p>
          <a:p>
            <a:pPr marL="0" indent="0">
              <a:buNone/>
            </a:pPr>
            <a:endParaRPr lang="fr-FR"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a:t>
            </a:r>
            <a:r>
              <a:rPr lang="fr-FR" sz="1800" dirty="0">
                <a:solidFill>
                  <a:srgbClr val="0000FF"/>
                </a:solidFill>
                <a:latin typeface="Consolas" panose="020B0609020204030204" pitchFamily="49" charset="0"/>
              </a:rPr>
              <a:t>if</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HasRows</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On </a:t>
            </a:r>
            <a:r>
              <a:rPr lang="en-US" sz="1800" dirty="0" err="1" smtClean="0">
                <a:solidFill>
                  <a:srgbClr val="008000"/>
                </a:solidFill>
                <a:latin typeface="Consolas" panose="020B0609020204030204" pitchFamily="49" charset="0"/>
              </a:rPr>
              <a:t>appelle</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Read </a:t>
            </a:r>
            <a:r>
              <a:rPr lang="en-US" sz="1800" dirty="0" err="1" smtClean="0">
                <a:solidFill>
                  <a:srgbClr val="008000"/>
                </a:solidFill>
                <a:latin typeface="Consolas" panose="020B0609020204030204" pitchFamily="49" charset="0"/>
              </a:rPr>
              <a:t>avant</a:t>
            </a:r>
            <a:r>
              <a:rPr lang="en-US"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l’accès</a:t>
            </a:r>
            <a:r>
              <a:rPr lang="en-US" sz="1800" dirty="0" smtClean="0">
                <a:solidFill>
                  <a:srgbClr val="008000"/>
                </a:solidFill>
                <a:latin typeface="Consolas" panose="020B0609020204030204" pitchFamily="49" charset="0"/>
              </a:rPr>
              <a:t> au </a:t>
            </a:r>
            <a:r>
              <a:rPr lang="en-US" sz="1800" dirty="0" err="1" smtClean="0">
                <a:solidFill>
                  <a:srgbClr val="008000"/>
                </a:solidFill>
                <a:latin typeface="Consolas" panose="020B0609020204030204" pitchFamily="49" charset="0"/>
              </a:rPr>
              <a:t>données</a:t>
            </a:r>
            <a:r>
              <a:rPr lang="en-US" sz="1800" dirty="0" smtClean="0">
                <a:solidFill>
                  <a:srgbClr val="008000"/>
                </a:solidFill>
                <a:latin typeface="Consolas" panose="020B0609020204030204" pitchFamily="49" charset="0"/>
              </a:rPr>
              <a:t>. </a:t>
            </a:r>
            <a:endParaRPr lang="en-US"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while</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Read</a:t>
            </a:r>
            <a:r>
              <a:rPr lang="fr-FR" sz="1800" b="1" dirty="0">
                <a:solidFill>
                  <a:srgbClr val="000000"/>
                </a:solidFill>
                <a:latin typeface="Consolas" panose="020B0609020204030204" pitchFamily="49" charset="0"/>
              </a:rPr>
              <a:t>()</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                </a:t>
            </a:r>
            <a:r>
              <a:rPr lang="fr-FR" sz="1800" dirty="0" err="1">
                <a:solidFill>
                  <a:srgbClr val="2B91AF"/>
                </a:solidFill>
                <a:latin typeface="Consolas" panose="020B0609020204030204" pitchFamily="49" charset="0"/>
              </a:rPr>
              <a:t>Console</a:t>
            </a:r>
            <a:r>
              <a:rPr lang="fr-FR" sz="1800" dirty="0" err="1">
                <a:solidFill>
                  <a:srgbClr val="000000"/>
                </a:solidFill>
                <a:latin typeface="Consolas" panose="020B0609020204030204" pitchFamily="49" charset="0"/>
              </a:rPr>
              <a:t>.WriteLine</a:t>
            </a:r>
            <a:r>
              <a:rPr lang="fr-FR" sz="1800" dirty="0">
                <a:solidFill>
                  <a:srgbClr val="000000"/>
                </a:solidFill>
                <a:latin typeface="Consolas" panose="020B0609020204030204" pitchFamily="49" charset="0"/>
              </a:rPr>
              <a:t>(</a:t>
            </a:r>
            <a:r>
              <a:rPr lang="fr-FR" sz="1800" dirty="0">
                <a:solidFill>
                  <a:srgbClr val="A31515"/>
                </a:solidFill>
                <a:latin typeface="Consolas" panose="020B0609020204030204" pitchFamily="49" charset="0"/>
              </a:rPr>
              <a:t>"{0}\t{1}"</a:t>
            </a:r>
            <a:r>
              <a:rPr lang="fr-FR" sz="1800" dirty="0">
                <a:solidFill>
                  <a:srgbClr val="000000"/>
                </a:solidFill>
                <a:latin typeface="Consolas" panose="020B0609020204030204" pitchFamily="49" charset="0"/>
              </a:rPr>
              <a:t>, reader.</a:t>
            </a:r>
            <a:r>
              <a:rPr lang="fr-FR" sz="1800" b="1" dirty="0">
                <a:solidFill>
                  <a:srgbClr val="000000"/>
                </a:solidFill>
                <a:latin typeface="Consolas" panose="020B0609020204030204" pitchFamily="49" charset="0"/>
              </a:rPr>
              <a:t>GetInt32(0)</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GetString</a:t>
            </a:r>
            <a:r>
              <a:rPr lang="fr-FR" sz="1800" b="1" dirty="0">
                <a:solidFill>
                  <a:srgbClr val="000000"/>
                </a:solidFill>
                <a:latin typeface="Consolas" panose="020B0609020204030204" pitchFamily="49" charset="0"/>
              </a:rPr>
              <a:t>(1)</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        }</a:t>
            </a:r>
          </a:p>
          <a:p>
            <a:pPr marL="0" indent="0">
              <a:buNone/>
            </a:pPr>
            <a:endParaRPr lang="fr-FR"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On </a:t>
            </a:r>
            <a:r>
              <a:rPr lang="en-US" sz="1800" dirty="0" err="1" smtClean="0">
                <a:solidFill>
                  <a:srgbClr val="008000"/>
                </a:solidFill>
                <a:latin typeface="Consolas" panose="020B0609020204030204" pitchFamily="49" charset="0"/>
              </a:rPr>
              <a:t>ferme</a:t>
            </a:r>
            <a:r>
              <a:rPr lang="en-US" sz="1800" dirty="0" smtClean="0">
                <a:solidFill>
                  <a:srgbClr val="008000"/>
                </a:solidFill>
                <a:latin typeface="Consolas" panose="020B0609020204030204" pitchFamily="49" charset="0"/>
              </a:rPr>
              <a:t> le flux </a:t>
            </a:r>
            <a:r>
              <a:rPr lang="en-US" sz="1800" dirty="0" err="1" smtClean="0">
                <a:solidFill>
                  <a:srgbClr val="008000"/>
                </a:solidFill>
                <a:latin typeface="Consolas" panose="020B0609020204030204" pitchFamily="49" charset="0"/>
              </a:rPr>
              <a:t>quand</a:t>
            </a:r>
            <a:r>
              <a:rPr lang="en-US" sz="1800" dirty="0" smtClean="0">
                <a:solidFill>
                  <a:srgbClr val="008000"/>
                </a:solidFill>
                <a:latin typeface="Consolas" panose="020B0609020204030204" pitchFamily="49" charset="0"/>
              </a:rPr>
              <a:t> on a </a:t>
            </a:r>
            <a:r>
              <a:rPr lang="en-US" sz="1800" dirty="0" err="1" smtClean="0">
                <a:solidFill>
                  <a:srgbClr val="008000"/>
                </a:solidFill>
                <a:latin typeface="Consolas" panose="020B0609020204030204" pitchFamily="49" charset="0"/>
              </a:rPr>
              <a:t>fini</a:t>
            </a:r>
            <a:r>
              <a:rPr lang="en-US" sz="1800" dirty="0" smtClean="0">
                <a:solidFill>
                  <a:srgbClr val="008000"/>
                </a:solidFill>
                <a:latin typeface="Consolas" panose="020B0609020204030204" pitchFamily="49" charset="0"/>
              </a:rPr>
              <a:t> de lire. </a:t>
            </a:r>
            <a:endParaRPr lang="en-US"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reader.Close</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a:t>
            </a:r>
            <a:endParaRPr lang="fr-FR" sz="1800" dirty="0" smtClean="0"/>
          </a:p>
        </p:txBody>
      </p:sp>
    </p:spTree>
    <p:extLst>
      <p:ext uri="{BB962C8B-B14F-4D97-AF65-F5344CB8AC3E}">
        <p14:creationId xmlns:p14="http://schemas.microsoft.com/office/powerpoint/2010/main" val="816440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16632"/>
            <a:ext cx="8496944" cy="648072"/>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179512" y="908720"/>
            <a:ext cx="8856984" cy="5688632"/>
          </a:xfrm>
        </p:spPr>
        <p:txBody>
          <a:bodyPr>
            <a:normAutofit fontScale="70000" lnSpcReduction="20000"/>
          </a:bodyPr>
          <a:lstStyle/>
          <a:p>
            <a:pPr marL="0" indent="0">
              <a:buNone/>
            </a:pPr>
            <a:r>
              <a:rPr lang="fr-FR" sz="1800" dirty="0" err="1" smtClean="0">
                <a:solidFill>
                  <a:srgbClr val="0000FF"/>
                </a:solidFill>
                <a:latin typeface="Consolas" panose="020B0609020204030204" pitchFamily="49" charset="0"/>
              </a:rPr>
              <a:t>static</a:t>
            </a:r>
            <a:r>
              <a:rPr lang="fr-FR" sz="1800" dirty="0" smtClean="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void</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AfficherMultipleResultats</a:t>
            </a:r>
            <a:r>
              <a:rPr lang="fr-FR" sz="1800" dirty="0">
                <a:solidFill>
                  <a:srgbClr val="000000"/>
                </a:solidFill>
                <a:latin typeface="Consolas" panose="020B0609020204030204" pitchFamily="49" charset="0"/>
              </a:rPr>
              <a:t>(</a:t>
            </a:r>
            <a:r>
              <a:rPr lang="fr-FR" sz="1900" dirty="0" err="1">
                <a:solidFill>
                  <a:srgbClr val="2B91AF"/>
                </a:solidFill>
                <a:latin typeface="Consolas" panose="020B0609020204030204" pitchFamily="49" charset="0"/>
              </a:rPr>
              <a:t>SqlConnection</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connection</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900" dirty="0" err="1">
                <a:solidFill>
                  <a:srgbClr val="2B91AF"/>
                </a:solidFill>
                <a:latin typeface="Consolas" panose="020B0609020204030204" pitchFamily="49" charset="0"/>
              </a:rPr>
              <a:t>SqlConnection</a:t>
            </a:r>
            <a:r>
              <a:rPr lang="en-US" sz="1800" dirty="0">
                <a:solidFill>
                  <a:srgbClr val="000000"/>
                </a:solidFill>
                <a:latin typeface="Consolas" panose="020B0609020204030204" pitchFamily="49" charset="0"/>
              </a:rPr>
              <a:t> connection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900" dirty="0" err="1">
                <a:solidFill>
                  <a:srgbClr val="2B91AF"/>
                </a:solidFill>
                <a:latin typeface="Consolas" panose="020B0609020204030204" pitchFamily="49" charset="0"/>
              </a:rPr>
              <a:t>SqlConnection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connectionString</a:t>
            </a:r>
            <a:r>
              <a:rPr lang="en-US"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        </a:t>
            </a:r>
            <a:r>
              <a:rPr lang="fr-FR" sz="1800" dirty="0" err="1">
                <a:solidFill>
                  <a:srgbClr val="2B91AF"/>
                </a:solidFill>
                <a:latin typeface="Consolas" panose="020B0609020204030204" pitchFamily="49" charset="0"/>
              </a:rPr>
              <a:t>SqlCommand</a:t>
            </a:r>
            <a:r>
              <a:rPr lang="fr-FR" sz="1800" dirty="0">
                <a:solidFill>
                  <a:srgbClr val="000000"/>
                </a:solidFill>
                <a:latin typeface="Consolas" panose="020B0609020204030204" pitchFamily="49" charset="0"/>
              </a:rPr>
              <a:t> command = </a:t>
            </a:r>
            <a:r>
              <a:rPr lang="fr-FR" sz="1800" dirty="0">
                <a:solidFill>
                  <a:srgbClr val="0000FF"/>
                </a:solidFill>
                <a:latin typeface="Consolas" panose="020B0609020204030204" pitchFamily="49" charset="0"/>
              </a:rPr>
              <a:t>new</a:t>
            </a:r>
            <a:r>
              <a:rPr lang="fr-FR" sz="1800" dirty="0">
                <a:solidFill>
                  <a:srgbClr val="000000"/>
                </a:solidFill>
                <a:latin typeface="Consolas" panose="020B0609020204030204" pitchFamily="49" charset="0"/>
              </a:rPr>
              <a:t> </a:t>
            </a:r>
            <a:r>
              <a:rPr lang="fr-FR" sz="1800" dirty="0" err="1" smtClean="0">
                <a:solidFill>
                  <a:srgbClr val="2B91AF"/>
                </a:solidFill>
                <a:latin typeface="Consolas" panose="020B0609020204030204" pitchFamily="49" charset="0"/>
              </a:rPr>
              <a:t>SqlCommand</a:t>
            </a:r>
            <a:r>
              <a:rPr lang="fr-FR" sz="1800" dirty="0" smtClean="0">
                <a:solidFill>
                  <a:srgbClr val="2B91AF"/>
                </a:solidFill>
                <a:latin typeface="Consolas" panose="020B0609020204030204" pitchFamily="49" charset="0"/>
              </a:rPr>
              <a:t> </a:t>
            </a:r>
            <a:r>
              <a:rPr lang="fr-FR" sz="1800" dirty="0" smtClean="0">
                <a:solidFill>
                  <a:srgbClr val="000000"/>
                </a:solidFill>
                <a:latin typeface="Consolas" panose="020B0609020204030204" pitchFamily="49" charset="0"/>
              </a:rPr>
              <a:t>(</a:t>
            </a:r>
            <a:endParaRPr lang="fr-FR"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"SELECT </a:t>
            </a:r>
            <a:r>
              <a:rPr lang="en-US" sz="1800" dirty="0" err="1">
                <a:solidFill>
                  <a:srgbClr val="A31515"/>
                </a:solidFill>
                <a:latin typeface="Consolas" panose="020B0609020204030204" pitchFamily="49" charset="0"/>
              </a:rPr>
              <a:t>CategoryID</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CategoryName</a:t>
            </a:r>
            <a:r>
              <a:rPr lang="en-US" sz="1800" dirty="0">
                <a:solidFill>
                  <a:srgbClr val="A31515"/>
                </a:solidFill>
                <a:latin typeface="Consolas" panose="020B0609020204030204" pitchFamily="49" charset="0"/>
              </a:rPr>
              <a:t> FROM </a:t>
            </a:r>
            <a:r>
              <a:rPr lang="en-US" sz="1800" dirty="0" err="1">
                <a:solidFill>
                  <a:srgbClr val="A31515"/>
                </a:solidFill>
                <a:latin typeface="Consolas" panose="020B0609020204030204" pitchFamily="49" charset="0"/>
              </a:rPr>
              <a:t>dbo.Categories</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"SELECT </a:t>
            </a:r>
            <a:r>
              <a:rPr lang="en-US" sz="1800" dirty="0" err="1">
                <a:solidFill>
                  <a:srgbClr val="A31515"/>
                </a:solidFill>
                <a:latin typeface="Consolas" panose="020B0609020204030204" pitchFamily="49" charset="0"/>
              </a:rPr>
              <a:t>EmployeeID</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LastName</a:t>
            </a:r>
            <a:r>
              <a:rPr lang="en-US" sz="1800" dirty="0">
                <a:solidFill>
                  <a:srgbClr val="A31515"/>
                </a:solidFill>
                <a:latin typeface="Consolas" panose="020B0609020204030204" pitchFamily="49" charset="0"/>
              </a:rPr>
              <a:t> FROM </a:t>
            </a:r>
            <a:r>
              <a:rPr lang="en-US" sz="1800" dirty="0" err="1">
                <a:solidFill>
                  <a:srgbClr val="A31515"/>
                </a:solidFill>
                <a:latin typeface="Consolas" panose="020B0609020204030204" pitchFamily="49" charset="0"/>
              </a:rPr>
              <a:t>dbo.Employees</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connection</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connection.Open</a:t>
            </a:r>
            <a:r>
              <a:rPr lang="fr-FR" sz="1800" dirty="0">
                <a:solidFill>
                  <a:srgbClr val="000000"/>
                </a:solidFill>
                <a:latin typeface="Consolas" panose="020B0609020204030204" pitchFamily="49" charset="0"/>
              </a:rPr>
              <a:t>();</a:t>
            </a:r>
          </a:p>
          <a:p>
            <a:pPr marL="0" indent="0">
              <a:buNone/>
            </a:pPr>
            <a:endParaRPr lang="fr-FR"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a:t>
            </a:r>
            <a:r>
              <a:rPr lang="fr-FR" sz="1800" dirty="0" err="1">
                <a:solidFill>
                  <a:srgbClr val="2B91AF"/>
                </a:solidFill>
                <a:latin typeface="Consolas" panose="020B0609020204030204" pitchFamily="49" charset="0"/>
              </a:rPr>
              <a:t>SqlDataReader</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dirty="0">
                <a:solidFill>
                  <a:srgbClr val="000000"/>
                </a:solidFill>
                <a:latin typeface="Consolas" panose="020B0609020204030204" pitchFamily="49" charset="0"/>
              </a:rPr>
              <a:t> = </a:t>
            </a:r>
            <a:r>
              <a:rPr lang="fr-FR" sz="1800" dirty="0" err="1">
                <a:solidFill>
                  <a:srgbClr val="000000"/>
                </a:solidFill>
                <a:latin typeface="Consolas" panose="020B0609020204030204" pitchFamily="49" charset="0"/>
              </a:rPr>
              <a:t>command.ExecuteReader</a:t>
            </a:r>
            <a:r>
              <a:rPr lang="fr-FR" sz="1800" dirty="0">
                <a:solidFill>
                  <a:srgbClr val="000000"/>
                </a:solidFill>
                <a:latin typeface="Consolas" panose="020B0609020204030204" pitchFamily="49" charset="0"/>
              </a:rPr>
              <a:t>();</a:t>
            </a:r>
          </a:p>
          <a:p>
            <a:pPr marL="0" indent="0">
              <a:buNone/>
            </a:pPr>
            <a:endParaRPr lang="fr-FR"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while</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HasRows</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            </a:t>
            </a:r>
            <a:r>
              <a:rPr lang="fr-FR" sz="1800" dirty="0" err="1">
                <a:solidFill>
                  <a:srgbClr val="2B91AF"/>
                </a:solidFill>
                <a:latin typeface="Consolas" panose="020B0609020204030204" pitchFamily="49" charset="0"/>
              </a:rPr>
              <a:t>Console</a:t>
            </a:r>
            <a:r>
              <a:rPr lang="fr-FR" sz="1800" dirty="0" err="1">
                <a:solidFill>
                  <a:srgbClr val="000000"/>
                </a:solidFill>
                <a:latin typeface="Consolas" panose="020B0609020204030204" pitchFamily="49" charset="0"/>
              </a:rPr>
              <a:t>.WriteLine</a:t>
            </a:r>
            <a:r>
              <a:rPr lang="fr-FR" sz="1800" dirty="0">
                <a:solidFill>
                  <a:srgbClr val="000000"/>
                </a:solidFill>
                <a:latin typeface="Consolas" panose="020B0609020204030204" pitchFamily="49" charset="0"/>
              </a:rPr>
              <a:t>(</a:t>
            </a:r>
            <a:r>
              <a:rPr lang="fr-FR" sz="1800" dirty="0">
                <a:solidFill>
                  <a:srgbClr val="A31515"/>
                </a:solidFill>
                <a:latin typeface="Consolas" panose="020B0609020204030204" pitchFamily="49" charset="0"/>
              </a:rPr>
              <a:t>"\t{0}\t{1}"</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GetName</a:t>
            </a:r>
            <a:r>
              <a:rPr lang="fr-FR" sz="1800" b="1" dirty="0">
                <a:solidFill>
                  <a:srgbClr val="000000"/>
                </a:solidFill>
                <a:latin typeface="Consolas" panose="020B0609020204030204" pitchFamily="49" charset="0"/>
              </a:rPr>
              <a:t>(0)</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GetName</a:t>
            </a:r>
            <a:r>
              <a:rPr lang="fr-FR" sz="1800" b="1" dirty="0">
                <a:solidFill>
                  <a:srgbClr val="000000"/>
                </a:solidFill>
                <a:latin typeface="Consolas" panose="020B0609020204030204" pitchFamily="49" charset="0"/>
              </a:rPr>
              <a:t>(1)</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while</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Read</a:t>
            </a:r>
            <a:r>
              <a:rPr lang="fr-FR" sz="1800" b="1" dirty="0">
                <a:solidFill>
                  <a:srgbClr val="000000"/>
                </a:solidFill>
                <a:latin typeface="Consolas" panose="020B0609020204030204" pitchFamily="49" charset="0"/>
              </a:rPr>
              <a:t>()</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                </a:t>
            </a:r>
            <a:r>
              <a:rPr lang="fr-FR" sz="1800" dirty="0" err="1">
                <a:solidFill>
                  <a:srgbClr val="2B91AF"/>
                </a:solidFill>
                <a:latin typeface="Consolas" panose="020B0609020204030204" pitchFamily="49" charset="0"/>
              </a:rPr>
              <a:t>Console</a:t>
            </a:r>
            <a:r>
              <a:rPr lang="fr-FR" sz="1800" dirty="0" err="1">
                <a:solidFill>
                  <a:srgbClr val="000000"/>
                </a:solidFill>
                <a:latin typeface="Consolas" panose="020B0609020204030204" pitchFamily="49" charset="0"/>
              </a:rPr>
              <a:t>.WriteLine</a:t>
            </a:r>
            <a:r>
              <a:rPr lang="fr-FR" sz="1800" dirty="0">
                <a:solidFill>
                  <a:srgbClr val="000000"/>
                </a:solidFill>
                <a:latin typeface="Consolas" panose="020B0609020204030204" pitchFamily="49" charset="0"/>
              </a:rPr>
              <a:t>(</a:t>
            </a:r>
            <a:r>
              <a:rPr lang="fr-FR" sz="1800" dirty="0">
                <a:solidFill>
                  <a:srgbClr val="A31515"/>
                </a:solidFill>
                <a:latin typeface="Consolas" panose="020B0609020204030204" pitchFamily="49" charset="0"/>
              </a:rPr>
              <a:t>"\t{0}\t{1}"</a:t>
            </a:r>
            <a:r>
              <a:rPr lang="fr-FR" sz="1800" dirty="0">
                <a:solidFill>
                  <a:srgbClr val="000000"/>
                </a:solidFill>
                <a:latin typeface="Consolas" panose="020B0609020204030204" pitchFamily="49" charset="0"/>
              </a:rPr>
              <a:t>, reader.</a:t>
            </a:r>
            <a:r>
              <a:rPr lang="fr-FR" sz="1800" b="1" dirty="0">
                <a:solidFill>
                  <a:srgbClr val="000000"/>
                </a:solidFill>
                <a:latin typeface="Consolas" panose="020B0609020204030204" pitchFamily="49" charset="0"/>
              </a:rPr>
              <a:t>GetInt32(0)</a:t>
            </a:r>
            <a:r>
              <a:rPr lang="fr-FR" sz="1800" dirty="0">
                <a:solidFill>
                  <a:srgbClr val="000000"/>
                </a:solidFill>
                <a:latin typeface="Consolas" panose="020B0609020204030204" pitchFamily="49" charset="0"/>
              </a:rPr>
              <a:t>, </a:t>
            </a:r>
            <a:r>
              <a:rPr lang="fr-FR" sz="1800" dirty="0" err="1" smtClean="0">
                <a:solidFill>
                  <a:srgbClr val="000000"/>
                </a:solidFill>
                <a:latin typeface="Consolas" panose="020B0609020204030204" pitchFamily="49" charset="0"/>
              </a:rPr>
              <a:t>reader.</a:t>
            </a:r>
            <a:r>
              <a:rPr lang="fr-FR" sz="1800" b="1" dirty="0" err="1" smtClean="0">
                <a:solidFill>
                  <a:srgbClr val="000000"/>
                </a:solidFill>
                <a:latin typeface="Consolas" panose="020B0609020204030204" pitchFamily="49" charset="0"/>
              </a:rPr>
              <a:t>GetString</a:t>
            </a:r>
            <a:r>
              <a:rPr lang="fr-FR" sz="1800" dirty="0" smtClean="0">
                <a:solidFill>
                  <a:srgbClr val="000000"/>
                </a:solidFill>
                <a:latin typeface="Consolas" panose="020B0609020204030204" pitchFamily="49" charset="0"/>
              </a:rPr>
              <a:t>(1</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reader.</a:t>
            </a:r>
            <a:r>
              <a:rPr lang="fr-FR" sz="1800" b="1" dirty="0" err="1">
                <a:solidFill>
                  <a:srgbClr val="000000"/>
                </a:solidFill>
                <a:latin typeface="Consolas" panose="020B0609020204030204" pitchFamily="49" charset="0"/>
              </a:rPr>
              <a:t>NextResult</a:t>
            </a:r>
            <a:r>
              <a:rPr lang="fr-FR" sz="1800" b="1" dirty="0">
                <a:solidFill>
                  <a:srgbClr val="000000"/>
                </a:solidFill>
                <a:latin typeface="Consolas" panose="020B0609020204030204" pitchFamily="49" charset="0"/>
              </a:rPr>
              <a:t>()</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    }</a:t>
            </a:r>
          </a:p>
          <a:p>
            <a:pPr marL="0" indent="0">
              <a:buNone/>
            </a:pPr>
            <a:r>
              <a:rPr lang="fr-FR" sz="1800" dirty="0">
                <a:solidFill>
                  <a:srgbClr val="000000"/>
                </a:solidFill>
                <a:latin typeface="Consolas" panose="020B0609020204030204" pitchFamily="49" charset="0"/>
              </a:rPr>
              <a:t>}</a:t>
            </a:r>
            <a:endParaRPr lang="fr-FR" sz="1800" dirty="0" smtClean="0"/>
          </a:p>
        </p:txBody>
      </p:sp>
    </p:spTree>
    <p:extLst>
      <p:ext uri="{BB962C8B-B14F-4D97-AF65-F5344CB8AC3E}">
        <p14:creationId xmlns:p14="http://schemas.microsoft.com/office/powerpoint/2010/main" val="1922828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51520" y="260648"/>
            <a:ext cx="8712968" cy="6408711"/>
          </a:xfrm>
        </p:spPr>
        <p:txBody>
          <a:bodyPr>
            <a:normAutofit fontScale="92500" lnSpcReduction="10000"/>
          </a:bodyPr>
          <a:lstStyle/>
          <a:p>
            <a:pPr marL="0" indent="0">
              <a:buNone/>
            </a:pPr>
            <a:r>
              <a:rPr lang="en-US" sz="1400" dirty="0">
                <a:solidFill>
                  <a:srgbClr val="0000FF"/>
                </a:solidFill>
              </a:rPr>
              <a:t>static</a:t>
            </a:r>
            <a:r>
              <a:rPr lang="en-US" sz="1400" dirty="0">
                <a:solidFill>
                  <a:srgbClr val="000000"/>
                </a:solidFill>
              </a:rPr>
              <a:t> </a:t>
            </a:r>
            <a:r>
              <a:rPr lang="en-US" sz="1400" dirty="0">
                <a:solidFill>
                  <a:srgbClr val="0000FF"/>
                </a:solidFill>
              </a:rPr>
              <a:t>void</a:t>
            </a:r>
            <a:r>
              <a:rPr lang="en-US" sz="1400" dirty="0">
                <a:solidFill>
                  <a:srgbClr val="000000"/>
                </a:solidFill>
              </a:rPr>
              <a:t> </a:t>
            </a:r>
            <a:r>
              <a:rPr lang="en-US" sz="1400" dirty="0" err="1">
                <a:solidFill>
                  <a:srgbClr val="000000"/>
                </a:solidFill>
              </a:rPr>
              <a:t>GetSalesByCategory</a:t>
            </a:r>
            <a:r>
              <a:rPr lang="en-US" sz="1400" dirty="0">
                <a:solidFill>
                  <a:srgbClr val="000000"/>
                </a:solidFill>
              </a:rPr>
              <a:t>(</a:t>
            </a:r>
            <a:r>
              <a:rPr lang="en-US" sz="1400" dirty="0">
                <a:solidFill>
                  <a:srgbClr val="0000FF"/>
                </a:solidFill>
              </a:rPr>
              <a:t>string</a:t>
            </a:r>
            <a:r>
              <a:rPr lang="en-US" sz="1400" dirty="0">
                <a:solidFill>
                  <a:srgbClr val="000000"/>
                </a:solidFill>
              </a:rPr>
              <a:t> </a:t>
            </a:r>
            <a:r>
              <a:rPr lang="en-US" sz="1400" dirty="0" err="1">
                <a:solidFill>
                  <a:srgbClr val="000000"/>
                </a:solidFill>
              </a:rPr>
              <a:t>connectionString</a:t>
            </a:r>
            <a:r>
              <a:rPr lang="en-US" sz="1400" dirty="0">
                <a:solidFill>
                  <a:srgbClr val="000000"/>
                </a:solidFill>
              </a:rPr>
              <a:t>, </a:t>
            </a:r>
            <a:r>
              <a:rPr lang="en-US" sz="1400" dirty="0">
                <a:solidFill>
                  <a:srgbClr val="0000FF"/>
                </a:solidFill>
              </a:rPr>
              <a:t>string</a:t>
            </a:r>
            <a:r>
              <a:rPr lang="en-US" sz="1400" dirty="0">
                <a:solidFill>
                  <a:srgbClr val="000000"/>
                </a:solidFill>
              </a:rPr>
              <a:t> </a:t>
            </a:r>
            <a:r>
              <a:rPr lang="en-US" sz="1400" dirty="0" err="1">
                <a:solidFill>
                  <a:srgbClr val="000000"/>
                </a:solidFill>
              </a:rPr>
              <a:t>categoryName</a:t>
            </a:r>
            <a:r>
              <a:rPr lang="en-US" sz="1400" dirty="0">
                <a:solidFill>
                  <a:srgbClr val="000000"/>
                </a:solidFill>
              </a:rPr>
              <a:t>)</a:t>
            </a:r>
          </a:p>
          <a:p>
            <a:pPr marL="0" indent="0">
              <a:buNone/>
            </a:pPr>
            <a:r>
              <a:rPr lang="fr-FR" sz="1400" dirty="0">
                <a:solidFill>
                  <a:srgbClr val="000000"/>
                </a:solidFill>
              </a:rPr>
              <a:t>{</a:t>
            </a:r>
          </a:p>
          <a:p>
            <a:pPr marL="0" indent="0">
              <a:buNone/>
            </a:pPr>
            <a:r>
              <a:rPr lang="en-US" sz="1400" dirty="0">
                <a:solidFill>
                  <a:srgbClr val="000000"/>
                </a:solidFill>
              </a:rPr>
              <a:t>    </a:t>
            </a:r>
            <a:r>
              <a:rPr lang="en-US" sz="1400" dirty="0">
                <a:solidFill>
                  <a:srgbClr val="0000FF"/>
                </a:solidFill>
              </a:rPr>
              <a:t>using</a:t>
            </a:r>
            <a:r>
              <a:rPr lang="en-US" sz="1400" dirty="0">
                <a:solidFill>
                  <a:srgbClr val="000000"/>
                </a:solidFill>
              </a:rPr>
              <a:t> (</a:t>
            </a:r>
            <a:r>
              <a:rPr lang="en-US" sz="1400" dirty="0" err="1">
                <a:solidFill>
                  <a:srgbClr val="2B91AF"/>
                </a:solidFill>
              </a:rPr>
              <a:t>SqlConnection</a:t>
            </a:r>
            <a:r>
              <a:rPr lang="en-US" sz="1400" dirty="0">
                <a:solidFill>
                  <a:srgbClr val="000000"/>
                </a:solidFill>
              </a:rPr>
              <a:t> connection = </a:t>
            </a:r>
            <a:r>
              <a:rPr lang="en-US" sz="1400" dirty="0">
                <a:solidFill>
                  <a:srgbClr val="0000FF"/>
                </a:solidFill>
              </a:rPr>
              <a:t>new</a:t>
            </a:r>
            <a:r>
              <a:rPr lang="en-US" sz="1400" dirty="0">
                <a:solidFill>
                  <a:srgbClr val="000000"/>
                </a:solidFill>
              </a:rPr>
              <a:t> </a:t>
            </a:r>
            <a:r>
              <a:rPr lang="en-US" sz="1400" dirty="0" err="1">
                <a:solidFill>
                  <a:srgbClr val="2B91AF"/>
                </a:solidFill>
              </a:rPr>
              <a:t>SqlConnection</a:t>
            </a:r>
            <a:r>
              <a:rPr lang="en-US" sz="1400" dirty="0">
                <a:solidFill>
                  <a:srgbClr val="000000"/>
                </a:solidFill>
              </a:rPr>
              <a:t>(</a:t>
            </a:r>
            <a:r>
              <a:rPr lang="en-US" sz="1400" dirty="0" err="1">
                <a:solidFill>
                  <a:srgbClr val="000000"/>
                </a:solidFill>
              </a:rPr>
              <a:t>connectionString</a:t>
            </a:r>
            <a:r>
              <a:rPr lang="en-US" sz="1400" dirty="0">
                <a:solidFill>
                  <a:srgbClr val="000000"/>
                </a:solidFill>
              </a:rPr>
              <a:t>))</a:t>
            </a:r>
          </a:p>
          <a:p>
            <a:pPr marL="0" indent="0">
              <a:buNone/>
            </a:pPr>
            <a:r>
              <a:rPr lang="fr-FR" sz="1400" dirty="0">
                <a:solidFill>
                  <a:srgbClr val="000000"/>
                </a:solidFill>
              </a:rPr>
              <a:t>    </a:t>
            </a:r>
            <a:r>
              <a:rPr lang="fr-FR" sz="1400" dirty="0" smtClean="0">
                <a:solidFill>
                  <a:srgbClr val="000000"/>
                </a:solidFill>
              </a:rPr>
              <a:t>{</a:t>
            </a:r>
          </a:p>
          <a:p>
            <a:pPr marL="0" indent="0">
              <a:buNone/>
            </a:pPr>
            <a:r>
              <a:rPr lang="fr-FR" sz="1400" dirty="0" smtClean="0">
                <a:solidFill>
                  <a:srgbClr val="000000"/>
                </a:solidFill>
              </a:rPr>
              <a:t>        </a:t>
            </a:r>
            <a:r>
              <a:rPr lang="fr-FR" sz="1400" dirty="0" err="1" smtClean="0">
                <a:solidFill>
                  <a:srgbClr val="2B91AF"/>
                </a:solidFill>
              </a:rPr>
              <a:t>SqlCommand</a:t>
            </a:r>
            <a:r>
              <a:rPr lang="fr-FR" sz="1400" dirty="0" smtClean="0">
                <a:solidFill>
                  <a:srgbClr val="000000"/>
                </a:solidFill>
              </a:rPr>
              <a:t> command = </a:t>
            </a:r>
            <a:r>
              <a:rPr lang="fr-FR" sz="1400" dirty="0" smtClean="0">
                <a:solidFill>
                  <a:srgbClr val="0000FF"/>
                </a:solidFill>
              </a:rPr>
              <a:t>new</a:t>
            </a:r>
            <a:r>
              <a:rPr lang="fr-FR" sz="1400" dirty="0" smtClean="0">
                <a:solidFill>
                  <a:srgbClr val="000000"/>
                </a:solidFill>
              </a:rPr>
              <a:t> </a:t>
            </a:r>
            <a:r>
              <a:rPr lang="fr-FR" sz="1400" dirty="0" err="1" smtClean="0">
                <a:solidFill>
                  <a:srgbClr val="2B91AF"/>
                </a:solidFill>
              </a:rPr>
              <a:t>SqlCommand</a:t>
            </a:r>
            <a:r>
              <a:rPr lang="fr-FR" sz="1400" dirty="0" smtClean="0">
                <a:solidFill>
                  <a:srgbClr val="000000"/>
                </a:solidFill>
              </a:rPr>
              <a:t>(); 	</a:t>
            </a:r>
            <a:r>
              <a:rPr lang="fr-FR" sz="1400" dirty="0" smtClean="0">
                <a:solidFill>
                  <a:srgbClr val="008000"/>
                </a:solidFill>
              </a:rPr>
              <a:t>// </a:t>
            </a:r>
            <a:r>
              <a:rPr lang="fr-FR" sz="1400" dirty="0">
                <a:solidFill>
                  <a:srgbClr val="008000"/>
                </a:solidFill>
              </a:rPr>
              <a:t>Créer la commande et définir ses propriétés</a:t>
            </a:r>
            <a:r>
              <a:rPr lang="fr-FR" sz="1400" dirty="0" smtClean="0">
                <a:solidFill>
                  <a:srgbClr val="008000"/>
                </a:solidFill>
              </a:rPr>
              <a:t>.</a:t>
            </a:r>
            <a:endParaRPr lang="fr-FR" sz="1400" dirty="0" smtClean="0">
              <a:solidFill>
                <a:srgbClr val="000000"/>
              </a:solidFill>
            </a:endParaRPr>
          </a:p>
          <a:p>
            <a:pPr marL="0" indent="0">
              <a:buNone/>
            </a:pPr>
            <a:r>
              <a:rPr lang="fr-FR" sz="1400" dirty="0" smtClean="0">
                <a:solidFill>
                  <a:srgbClr val="000000"/>
                </a:solidFill>
              </a:rPr>
              <a:t>        </a:t>
            </a:r>
            <a:r>
              <a:rPr lang="fr-FR" sz="1400" dirty="0" err="1">
                <a:solidFill>
                  <a:srgbClr val="000000"/>
                </a:solidFill>
              </a:rPr>
              <a:t>command.Connection</a:t>
            </a:r>
            <a:r>
              <a:rPr lang="fr-FR" sz="1400" dirty="0">
                <a:solidFill>
                  <a:srgbClr val="000000"/>
                </a:solidFill>
              </a:rPr>
              <a:t> = </a:t>
            </a:r>
            <a:r>
              <a:rPr lang="fr-FR" sz="1400" dirty="0" err="1">
                <a:solidFill>
                  <a:srgbClr val="000000"/>
                </a:solidFill>
              </a:rPr>
              <a:t>connection</a:t>
            </a:r>
            <a:r>
              <a:rPr lang="fr-FR" sz="1400" dirty="0">
                <a:solidFill>
                  <a:srgbClr val="000000"/>
                </a:solidFill>
              </a:rPr>
              <a:t>;</a:t>
            </a:r>
          </a:p>
          <a:p>
            <a:pPr marL="0" indent="0">
              <a:buNone/>
            </a:pPr>
            <a:r>
              <a:rPr lang="fr-FR" sz="1400" dirty="0">
                <a:solidFill>
                  <a:srgbClr val="000000"/>
                </a:solidFill>
              </a:rPr>
              <a:t>        </a:t>
            </a:r>
            <a:r>
              <a:rPr lang="fr-FR" sz="1400" dirty="0" err="1">
                <a:solidFill>
                  <a:srgbClr val="000000"/>
                </a:solidFill>
              </a:rPr>
              <a:t>command.CommandText</a:t>
            </a:r>
            <a:r>
              <a:rPr lang="fr-FR" sz="1400" dirty="0">
                <a:solidFill>
                  <a:srgbClr val="000000"/>
                </a:solidFill>
              </a:rPr>
              <a:t> = </a:t>
            </a:r>
            <a:r>
              <a:rPr lang="fr-FR" sz="1400" dirty="0">
                <a:solidFill>
                  <a:srgbClr val="A31515"/>
                </a:solidFill>
              </a:rPr>
              <a:t>"</a:t>
            </a:r>
            <a:r>
              <a:rPr lang="fr-FR" sz="1400" dirty="0" err="1">
                <a:solidFill>
                  <a:srgbClr val="A31515"/>
                </a:solidFill>
              </a:rPr>
              <a:t>SalesByCategory</a:t>
            </a:r>
            <a:r>
              <a:rPr lang="fr-FR" sz="1400" dirty="0">
                <a:solidFill>
                  <a:srgbClr val="A31515"/>
                </a:solidFill>
              </a:rPr>
              <a:t>"</a:t>
            </a:r>
            <a:r>
              <a:rPr lang="fr-FR" sz="1400" dirty="0">
                <a:solidFill>
                  <a:srgbClr val="000000"/>
                </a:solidFill>
              </a:rPr>
              <a:t>;</a:t>
            </a:r>
          </a:p>
          <a:p>
            <a:pPr marL="0" indent="0">
              <a:buNone/>
            </a:pPr>
            <a:r>
              <a:rPr lang="fr-FR" sz="1400" dirty="0">
                <a:solidFill>
                  <a:srgbClr val="000000"/>
                </a:solidFill>
              </a:rPr>
              <a:t>        </a:t>
            </a:r>
            <a:r>
              <a:rPr lang="fr-FR" sz="1400" dirty="0" err="1">
                <a:solidFill>
                  <a:srgbClr val="000000"/>
                </a:solidFill>
              </a:rPr>
              <a:t>command.CommandType</a:t>
            </a:r>
            <a:r>
              <a:rPr lang="fr-FR" sz="1400" dirty="0">
                <a:solidFill>
                  <a:srgbClr val="000000"/>
                </a:solidFill>
              </a:rPr>
              <a:t> = </a:t>
            </a:r>
            <a:r>
              <a:rPr lang="fr-FR" sz="1400" dirty="0" err="1">
                <a:solidFill>
                  <a:srgbClr val="2B91AF"/>
                </a:solidFill>
              </a:rPr>
              <a:t>CommandType</a:t>
            </a:r>
            <a:r>
              <a:rPr lang="fr-FR" sz="1400" dirty="0" err="1">
                <a:solidFill>
                  <a:srgbClr val="000000"/>
                </a:solidFill>
              </a:rPr>
              <a:t>.StoredProcedure</a:t>
            </a:r>
            <a:r>
              <a:rPr lang="fr-FR" sz="1400" dirty="0" smtClean="0">
                <a:solidFill>
                  <a:srgbClr val="000000"/>
                </a:solidFill>
              </a:rPr>
              <a:t>;</a:t>
            </a:r>
          </a:p>
          <a:p>
            <a:pPr marL="0" indent="0">
              <a:buNone/>
            </a:pPr>
            <a:endParaRPr lang="fr-FR" sz="1400" dirty="0" smtClean="0">
              <a:solidFill>
                <a:srgbClr val="000000"/>
              </a:solidFill>
            </a:endParaRPr>
          </a:p>
          <a:p>
            <a:pPr marL="0" indent="0">
              <a:buNone/>
            </a:pPr>
            <a:r>
              <a:rPr lang="fr-FR" sz="1400" dirty="0" smtClean="0">
                <a:solidFill>
                  <a:srgbClr val="000000"/>
                </a:solidFill>
              </a:rPr>
              <a:t>        </a:t>
            </a:r>
            <a:r>
              <a:rPr lang="fr-FR" sz="1400" dirty="0" err="1" smtClean="0">
                <a:solidFill>
                  <a:srgbClr val="2B91AF"/>
                </a:solidFill>
              </a:rPr>
              <a:t>SqlParameter</a:t>
            </a:r>
            <a:r>
              <a:rPr lang="fr-FR" sz="1400" dirty="0" smtClean="0">
                <a:solidFill>
                  <a:srgbClr val="000000"/>
                </a:solidFill>
              </a:rPr>
              <a:t> </a:t>
            </a:r>
            <a:r>
              <a:rPr lang="fr-FR" sz="1400" dirty="0" err="1" smtClean="0">
                <a:solidFill>
                  <a:srgbClr val="000000"/>
                </a:solidFill>
              </a:rPr>
              <a:t>parameter</a:t>
            </a:r>
            <a:r>
              <a:rPr lang="fr-FR" sz="1400" dirty="0" smtClean="0">
                <a:solidFill>
                  <a:srgbClr val="000000"/>
                </a:solidFill>
              </a:rPr>
              <a:t> = </a:t>
            </a:r>
            <a:r>
              <a:rPr lang="fr-FR" sz="1400" dirty="0" smtClean="0">
                <a:solidFill>
                  <a:srgbClr val="0000FF"/>
                </a:solidFill>
              </a:rPr>
              <a:t>new</a:t>
            </a:r>
            <a:r>
              <a:rPr lang="fr-FR" sz="1400" dirty="0" smtClean="0">
                <a:solidFill>
                  <a:srgbClr val="000000"/>
                </a:solidFill>
              </a:rPr>
              <a:t> </a:t>
            </a:r>
            <a:r>
              <a:rPr lang="fr-FR" sz="1400" dirty="0" err="1" smtClean="0">
                <a:solidFill>
                  <a:srgbClr val="2B91AF"/>
                </a:solidFill>
              </a:rPr>
              <a:t>SqlParameter</a:t>
            </a:r>
            <a:r>
              <a:rPr lang="fr-FR" sz="1400" dirty="0" smtClean="0">
                <a:solidFill>
                  <a:srgbClr val="000000"/>
                </a:solidFill>
              </a:rPr>
              <a:t>(); 	</a:t>
            </a:r>
            <a:r>
              <a:rPr lang="fr-FR" sz="1400" dirty="0">
                <a:solidFill>
                  <a:srgbClr val="008000"/>
                </a:solidFill>
              </a:rPr>
              <a:t> // Ajout le paramètre en entrée et définir ses propriétés.</a:t>
            </a:r>
            <a:endParaRPr lang="fr-FR" sz="1400" dirty="0" smtClean="0">
              <a:solidFill>
                <a:srgbClr val="000000"/>
              </a:solidFill>
            </a:endParaRPr>
          </a:p>
          <a:p>
            <a:pPr marL="0" indent="0">
              <a:buNone/>
            </a:pPr>
            <a:r>
              <a:rPr lang="fr-FR" sz="1400" dirty="0" smtClean="0">
                <a:solidFill>
                  <a:srgbClr val="000000"/>
                </a:solidFill>
              </a:rPr>
              <a:t>        </a:t>
            </a:r>
            <a:r>
              <a:rPr lang="fr-FR" sz="1400" dirty="0" err="1">
                <a:solidFill>
                  <a:srgbClr val="000000"/>
                </a:solidFill>
              </a:rPr>
              <a:t>parameter.ParameterName</a:t>
            </a:r>
            <a:r>
              <a:rPr lang="fr-FR" sz="1400" dirty="0">
                <a:solidFill>
                  <a:srgbClr val="000000"/>
                </a:solidFill>
              </a:rPr>
              <a:t> = </a:t>
            </a:r>
            <a:r>
              <a:rPr lang="fr-FR" sz="1400" dirty="0">
                <a:solidFill>
                  <a:srgbClr val="A31515"/>
                </a:solidFill>
              </a:rPr>
              <a:t>"@</a:t>
            </a:r>
            <a:r>
              <a:rPr lang="fr-FR" sz="1400" dirty="0" err="1">
                <a:solidFill>
                  <a:srgbClr val="A31515"/>
                </a:solidFill>
              </a:rPr>
              <a:t>CategoryName</a:t>
            </a:r>
            <a:r>
              <a:rPr lang="fr-FR" sz="1400" dirty="0">
                <a:solidFill>
                  <a:srgbClr val="A31515"/>
                </a:solidFill>
              </a:rPr>
              <a:t>"</a:t>
            </a:r>
            <a:r>
              <a:rPr lang="fr-FR" sz="1400" dirty="0">
                <a:solidFill>
                  <a:srgbClr val="000000"/>
                </a:solidFill>
              </a:rPr>
              <a:t>;</a:t>
            </a:r>
          </a:p>
          <a:p>
            <a:pPr marL="0" indent="0">
              <a:buNone/>
            </a:pPr>
            <a:r>
              <a:rPr lang="fr-FR" sz="1400" dirty="0">
                <a:solidFill>
                  <a:srgbClr val="000000"/>
                </a:solidFill>
              </a:rPr>
              <a:t>        </a:t>
            </a:r>
            <a:r>
              <a:rPr lang="fr-FR" sz="1400" dirty="0" err="1">
                <a:solidFill>
                  <a:srgbClr val="000000"/>
                </a:solidFill>
              </a:rPr>
              <a:t>parameter.SqlDbType</a:t>
            </a:r>
            <a:r>
              <a:rPr lang="fr-FR" sz="1400" dirty="0">
                <a:solidFill>
                  <a:srgbClr val="000000"/>
                </a:solidFill>
              </a:rPr>
              <a:t> = </a:t>
            </a:r>
            <a:r>
              <a:rPr lang="fr-FR" sz="1400" dirty="0" err="1">
                <a:solidFill>
                  <a:srgbClr val="2B91AF"/>
                </a:solidFill>
              </a:rPr>
              <a:t>SqlDbType</a:t>
            </a:r>
            <a:r>
              <a:rPr lang="fr-FR" sz="1400" dirty="0" err="1">
                <a:solidFill>
                  <a:srgbClr val="000000"/>
                </a:solidFill>
              </a:rPr>
              <a:t>.NVarChar</a:t>
            </a:r>
            <a:r>
              <a:rPr lang="fr-FR" sz="1400" dirty="0">
                <a:solidFill>
                  <a:srgbClr val="000000"/>
                </a:solidFill>
              </a:rPr>
              <a:t>;</a:t>
            </a:r>
          </a:p>
          <a:p>
            <a:pPr marL="0" indent="0">
              <a:buNone/>
            </a:pPr>
            <a:r>
              <a:rPr lang="fr-FR" sz="1400" dirty="0">
                <a:solidFill>
                  <a:srgbClr val="000000"/>
                </a:solidFill>
              </a:rPr>
              <a:t>        </a:t>
            </a:r>
            <a:r>
              <a:rPr lang="fr-FR" sz="1400" dirty="0" err="1">
                <a:solidFill>
                  <a:srgbClr val="000000"/>
                </a:solidFill>
              </a:rPr>
              <a:t>parameter.Direction</a:t>
            </a:r>
            <a:r>
              <a:rPr lang="fr-FR" sz="1400" dirty="0">
                <a:solidFill>
                  <a:srgbClr val="000000"/>
                </a:solidFill>
              </a:rPr>
              <a:t> = </a:t>
            </a:r>
            <a:r>
              <a:rPr lang="fr-FR" sz="1400" dirty="0" err="1">
                <a:solidFill>
                  <a:srgbClr val="2B91AF"/>
                </a:solidFill>
              </a:rPr>
              <a:t>ParameterDirection</a:t>
            </a:r>
            <a:r>
              <a:rPr lang="fr-FR" sz="1400" dirty="0" err="1">
                <a:solidFill>
                  <a:srgbClr val="000000"/>
                </a:solidFill>
              </a:rPr>
              <a:t>.Input</a:t>
            </a:r>
            <a:r>
              <a:rPr lang="fr-FR" sz="1400" dirty="0">
                <a:solidFill>
                  <a:srgbClr val="000000"/>
                </a:solidFill>
              </a:rPr>
              <a:t>;</a:t>
            </a:r>
          </a:p>
          <a:p>
            <a:pPr marL="0" indent="0">
              <a:buNone/>
            </a:pPr>
            <a:r>
              <a:rPr lang="fr-FR" sz="1400" dirty="0">
                <a:solidFill>
                  <a:srgbClr val="000000"/>
                </a:solidFill>
              </a:rPr>
              <a:t>        </a:t>
            </a:r>
            <a:r>
              <a:rPr lang="fr-FR" sz="1400" dirty="0" err="1">
                <a:solidFill>
                  <a:srgbClr val="000000"/>
                </a:solidFill>
              </a:rPr>
              <a:t>parameter.Value</a:t>
            </a:r>
            <a:r>
              <a:rPr lang="fr-FR" sz="1400" dirty="0">
                <a:solidFill>
                  <a:srgbClr val="000000"/>
                </a:solidFill>
              </a:rPr>
              <a:t> = </a:t>
            </a:r>
            <a:r>
              <a:rPr lang="fr-FR" sz="1400" dirty="0" err="1">
                <a:solidFill>
                  <a:srgbClr val="000000"/>
                </a:solidFill>
              </a:rPr>
              <a:t>categoryName</a:t>
            </a:r>
            <a:r>
              <a:rPr lang="fr-FR" sz="1400" dirty="0" smtClean="0">
                <a:solidFill>
                  <a:srgbClr val="000000"/>
                </a:solidFill>
              </a:rPr>
              <a:t>;</a:t>
            </a:r>
          </a:p>
          <a:p>
            <a:pPr marL="0" indent="0">
              <a:buNone/>
            </a:pPr>
            <a:endParaRPr lang="fr-FR" sz="1400" dirty="0" smtClean="0">
              <a:solidFill>
                <a:srgbClr val="000000"/>
              </a:solidFill>
            </a:endParaRPr>
          </a:p>
          <a:p>
            <a:pPr marL="0" indent="0">
              <a:buNone/>
            </a:pPr>
            <a:r>
              <a:rPr lang="fr-FR" sz="1400" dirty="0" smtClean="0">
                <a:solidFill>
                  <a:srgbClr val="000000"/>
                </a:solidFill>
              </a:rPr>
              <a:t>        </a:t>
            </a:r>
            <a:r>
              <a:rPr lang="fr-FR" sz="1400" dirty="0" err="1" smtClean="0">
                <a:solidFill>
                  <a:srgbClr val="000000"/>
                </a:solidFill>
              </a:rPr>
              <a:t>command.Parameters.Add</a:t>
            </a:r>
            <a:r>
              <a:rPr lang="fr-FR" sz="1400" dirty="0" smtClean="0">
                <a:solidFill>
                  <a:srgbClr val="000000"/>
                </a:solidFill>
              </a:rPr>
              <a:t>(</a:t>
            </a:r>
            <a:r>
              <a:rPr lang="fr-FR" sz="1400" dirty="0" err="1" smtClean="0">
                <a:solidFill>
                  <a:srgbClr val="000000"/>
                </a:solidFill>
              </a:rPr>
              <a:t>parameter</a:t>
            </a:r>
            <a:r>
              <a:rPr lang="fr-FR" sz="1400" dirty="0" smtClean="0">
                <a:solidFill>
                  <a:srgbClr val="000000"/>
                </a:solidFill>
              </a:rPr>
              <a:t>); 	</a:t>
            </a:r>
            <a:r>
              <a:rPr lang="fr-FR" sz="1400" dirty="0" smtClean="0">
                <a:solidFill>
                  <a:srgbClr val="008000"/>
                </a:solidFill>
              </a:rPr>
              <a:t>// </a:t>
            </a:r>
            <a:r>
              <a:rPr lang="fr-FR" sz="1400" dirty="0">
                <a:solidFill>
                  <a:srgbClr val="008000"/>
                </a:solidFill>
              </a:rPr>
              <a:t>Ajout du paramètre à la collection </a:t>
            </a:r>
            <a:r>
              <a:rPr lang="fr-FR" sz="1400" dirty="0" err="1" smtClean="0">
                <a:solidFill>
                  <a:srgbClr val="008000"/>
                </a:solidFill>
              </a:rPr>
              <a:t>Parameters</a:t>
            </a:r>
            <a:r>
              <a:rPr lang="fr-FR" sz="1400" dirty="0" smtClean="0">
                <a:solidFill>
                  <a:srgbClr val="008000"/>
                </a:solidFill>
              </a:rPr>
              <a:t>. </a:t>
            </a:r>
            <a:endParaRPr lang="fr-FR" sz="1400" dirty="0" smtClean="0">
              <a:solidFill>
                <a:srgbClr val="000000"/>
              </a:solidFill>
            </a:endParaRPr>
          </a:p>
          <a:p>
            <a:pPr marL="0" indent="0">
              <a:buNone/>
            </a:pPr>
            <a:r>
              <a:rPr lang="fr-FR" sz="1400" dirty="0" smtClean="0">
                <a:solidFill>
                  <a:srgbClr val="000000"/>
                </a:solidFill>
              </a:rPr>
              <a:t>        </a:t>
            </a:r>
            <a:r>
              <a:rPr lang="fr-FR" sz="1400" dirty="0" err="1" smtClean="0">
                <a:solidFill>
                  <a:srgbClr val="000000"/>
                </a:solidFill>
              </a:rPr>
              <a:t>connection.Open</a:t>
            </a:r>
            <a:r>
              <a:rPr lang="fr-FR" sz="1400" dirty="0" smtClean="0">
                <a:solidFill>
                  <a:srgbClr val="000000"/>
                </a:solidFill>
              </a:rPr>
              <a:t>(); 		</a:t>
            </a:r>
            <a:r>
              <a:rPr lang="fr-FR" sz="1400" dirty="0" smtClean="0">
                <a:solidFill>
                  <a:srgbClr val="008000"/>
                </a:solidFill>
              </a:rPr>
              <a:t>// </a:t>
            </a:r>
            <a:r>
              <a:rPr lang="fr-FR" sz="1400" dirty="0">
                <a:solidFill>
                  <a:srgbClr val="008000"/>
                </a:solidFill>
              </a:rPr>
              <a:t>Ouvrir la connexion et exécuter la requête.</a:t>
            </a:r>
            <a:endParaRPr lang="fr-FR" sz="1400" dirty="0" smtClean="0">
              <a:solidFill>
                <a:srgbClr val="000000"/>
              </a:solidFill>
            </a:endParaRPr>
          </a:p>
          <a:p>
            <a:pPr marL="0" indent="0">
              <a:buNone/>
            </a:pPr>
            <a:r>
              <a:rPr lang="fr-FR" sz="1400" dirty="0" smtClean="0">
                <a:solidFill>
                  <a:srgbClr val="000000"/>
                </a:solidFill>
              </a:rPr>
              <a:t>        </a:t>
            </a:r>
            <a:r>
              <a:rPr lang="fr-FR" sz="1400" dirty="0" err="1">
                <a:solidFill>
                  <a:srgbClr val="2B91AF"/>
                </a:solidFill>
              </a:rPr>
              <a:t>SqlDataReader</a:t>
            </a:r>
            <a:r>
              <a:rPr lang="fr-FR" sz="1400" dirty="0">
                <a:solidFill>
                  <a:srgbClr val="000000"/>
                </a:solidFill>
              </a:rPr>
              <a:t> </a:t>
            </a:r>
            <a:r>
              <a:rPr lang="fr-FR" sz="1400" dirty="0" err="1">
                <a:solidFill>
                  <a:srgbClr val="000000"/>
                </a:solidFill>
              </a:rPr>
              <a:t>reader</a:t>
            </a:r>
            <a:r>
              <a:rPr lang="fr-FR" sz="1400" dirty="0">
                <a:solidFill>
                  <a:srgbClr val="000000"/>
                </a:solidFill>
              </a:rPr>
              <a:t> = </a:t>
            </a:r>
            <a:r>
              <a:rPr lang="fr-FR" sz="1400" dirty="0" err="1">
                <a:solidFill>
                  <a:srgbClr val="000000"/>
                </a:solidFill>
              </a:rPr>
              <a:t>command.ExecuteReader</a:t>
            </a:r>
            <a:r>
              <a:rPr lang="fr-FR" sz="1400" dirty="0" smtClean="0">
                <a:solidFill>
                  <a:srgbClr val="000000"/>
                </a:solidFill>
              </a:rPr>
              <a:t>();</a:t>
            </a:r>
          </a:p>
          <a:p>
            <a:pPr marL="0" indent="0">
              <a:buNone/>
            </a:pPr>
            <a:endParaRPr lang="fr-FR" sz="1400" dirty="0" smtClean="0">
              <a:solidFill>
                <a:srgbClr val="000000"/>
              </a:solidFill>
            </a:endParaRPr>
          </a:p>
          <a:p>
            <a:pPr marL="0" indent="0">
              <a:buNone/>
            </a:pPr>
            <a:r>
              <a:rPr lang="fr-FR" sz="1400" dirty="0" smtClean="0">
                <a:solidFill>
                  <a:srgbClr val="000000"/>
                </a:solidFill>
              </a:rPr>
              <a:t>        </a:t>
            </a:r>
            <a:r>
              <a:rPr lang="fr-FR" sz="1400" dirty="0">
                <a:solidFill>
                  <a:srgbClr val="0000FF"/>
                </a:solidFill>
              </a:rPr>
              <a:t>if</a:t>
            </a:r>
            <a:r>
              <a:rPr lang="fr-FR" sz="1400" dirty="0">
                <a:solidFill>
                  <a:srgbClr val="000000"/>
                </a:solidFill>
              </a:rPr>
              <a:t> (</a:t>
            </a:r>
            <a:r>
              <a:rPr lang="fr-FR" sz="1400" dirty="0" err="1">
                <a:solidFill>
                  <a:srgbClr val="000000"/>
                </a:solidFill>
              </a:rPr>
              <a:t>reader.HasRows</a:t>
            </a:r>
            <a:r>
              <a:rPr lang="fr-FR" sz="1400" dirty="0">
                <a:solidFill>
                  <a:srgbClr val="000000"/>
                </a:solidFill>
              </a:rPr>
              <a:t>)</a:t>
            </a:r>
          </a:p>
          <a:p>
            <a:pPr marL="548640" lvl="2" indent="0">
              <a:buNone/>
            </a:pPr>
            <a:r>
              <a:rPr lang="fr-FR" sz="1400" dirty="0" err="1" smtClean="0">
                <a:solidFill>
                  <a:srgbClr val="0000FF"/>
                </a:solidFill>
              </a:rPr>
              <a:t>while</a:t>
            </a:r>
            <a:r>
              <a:rPr lang="fr-FR" sz="1400" dirty="0" smtClean="0">
                <a:solidFill>
                  <a:srgbClr val="000000"/>
                </a:solidFill>
              </a:rPr>
              <a:t> </a:t>
            </a:r>
            <a:r>
              <a:rPr lang="fr-FR" sz="1400" dirty="0">
                <a:solidFill>
                  <a:srgbClr val="000000"/>
                </a:solidFill>
              </a:rPr>
              <a:t>(</a:t>
            </a:r>
            <a:r>
              <a:rPr lang="fr-FR" sz="1400" dirty="0" err="1">
                <a:solidFill>
                  <a:srgbClr val="000000"/>
                </a:solidFill>
              </a:rPr>
              <a:t>reader.Read</a:t>
            </a:r>
            <a:r>
              <a:rPr lang="fr-FR" sz="1400" dirty="0" smtClean="0">
                <a:solidFill>
                  <a:srgbClr val="000000"/>
                </a:solidFill>
              </a:rPr>
              <a:t>()) { </a:t>
            </a:r>
            <a:r>
              <a:rPr lang="fr-FR" sz="1400" dirty="0" err="1" smtClean="0">
                <a:solidFill>
                  <a:srgbClr val="2B91AF"/>
                </a:solidFill>
              </a:rPr>
              <a:t>Console</a:t>
            </a:r>
            <a:r>
              <a:rPr lang="fr-FR" sz="1400" dirty="0" err="1" smtClean="0">
                <a:solidFill>
                  <a:srgbClr val="000000"/>
                </a:solidFill>
              </a:rPr>
              <a:t>.WriteLine</a:t>
            </a:r>
            <a:r>
              <a:rPr lang="fr-FR" sz="1400" dirty="0">
                <a:solidFill>
                  <a:srgbClr val="000000"/>
                </a:solidFill>
              </a:rPr>
              <a:t>(</a:t>
            </a:r>
            <a:r>
              <a:rPr lang="fr-FR" sz="1400" dirty="0">
                <a:solidFill>
                  <a:srgbClr val="A31515"/>
                </a:solidFill>
              </a:rPr>
              <a:t>"{0}: {1:C}"</a:t>
            </a:r>
            <a:r>
              <a:rPr lang="fr-FR" sz="1400" dirty="0">
                <a:solidFill>
                  <a:srgbClr val="000000"/>
                </a:solidFill>
              </a:rPr>
              <a:t>, </a:t>
            </a:r>
            <a:r>
              <a:rPr lang="fr-FR" sz="1400" dirty="0" err="1">
                <a:solidFill>
                  <a:srgbClr val="000000"/>
                </a:solidFill>
              </a:rPr>
              <a:t>reader</a:t>
            </a:r>
            <a:r>
              <a:rPr lang="fr-FR" sz="1400" dirty="0">
                <a:solidFill>
                  <a:srgbClr val="000000"/>
                </a:solidFill>
              </a:rPr>
              <a:t>[0], </a:t>
            </a:r>
            <a:r>
              <a:rPr lang="fr-FR" sz="1400" dirty="0" err="1">
                <a:solidFill>
                  <a:srgbClr val="000000"/>
                </a:solidFill>
              </a:rPr>
              <a:t>reader</a:t>
            </a:r>
            <a:r>
              <a:rPr lang="fr-FR" sz="1400" dirty="0">
                <a:solidFill>
                  <a:srgbClr val="000000"/>
                </a:solidFill>
              </a:rPr>
              <a:t>[1</a:t>
            </a:r>
            <a:r>
              <a:rPr lang="fr-FR" sz="1400" dirty="0" smtClean="0">
                <a:solidFill>
                  <a:srgbClr val="000000"/>
                </a:solidFill>
              </a:rPr>
              <a:t>]); }</a:t>
            </a:r>
          </a:p>
          <a:p>
            <a:pPr marL="548640" lvl="2" indent="0">
              <a:buNone/>
            </a:pPr>
            <a:endParaRPr lang="fr-FR" sz="1400" dirty="0" smtClean="0">
              <a:solidFill>
                <a:srgbClr val="000000"/>
              </a:solidFill>
            </a:endParaRPr>
          </a:p>
          <a:p>
            <a:pPr marL="0" indent="0">
              <a:buNone/>
            </a:pPr>
            <a:r>
              <a:rPr lang="fr-FR" sz="1400" dirty="0" smtClean="0">
                <a:solidFill>
                  <a:srgbClr val="000000"/>
                </a:solidFill>
              </a:rPr>
              <a:t>        </a:t>
            </a:r>
            <a:r>
              <a:rPr lang="fr-FR" sz="1400" dirty="0" err="1" smtClean="0">
                <a:solidFill>
                  <a:srgbClr val="000000"/>
                </a:solidFill>
              </a:rPr>
              <a:t>reader.Close</a:t>
            </a:r>
            <a:r>
              <a:rPr lang="fr-FR" sz="1400" dirty="0" smtClean="0">
                <a:solidFill>
                  <a:srgbClr val="000000"/>
                </a:solidFill>
              </a:rPr>
              <a:t>();</a:t>
            </a:r>
          </a:p>
          <a:p>
            <a:pPr marL="0" indent="0">
              <a:buNone/>
            </a:pPr>
            <a:r>
              <a:rPr lang="fr-FR" sz="1400" dirty="0" smtClean="0">
                <a:solidFill>
                  <a:srgbClr val="000000"/>
                </a:solidFill>
              </a:rPr>
              <a:t>    </a:t>
            </a:r>
            <a:r>
              <a:rPr lang="fr-FR" sz="1400" dirty="0">
                <a:solidFill>
                  <a:srgbClr val="000000"/>
                </a:solidFill>
              </a:rPr>
              <a:t>}</a:t>
            </a:r>
          </a:p>
          <a:p>
            <a:pPr marL="0" indent="0">
              <a:buNone/>
            </a:pPr>
            <a:r>
              <a:rPr lang="fr-FR" sz="1400" dirty="0" smtClean="0">
                <a:solidFill>
                  <a:srgbClr val="000000"/>
                </a:solidFill>
              </a:rPr>
              <a:t>}</a:t>
            </a:r>
            <a:endParaRPr lang="fr-FR" sz="1400" dirty="0"/>
          </a:p>
        </p:txBody>
      </p:sp>
    </p:spTree>
    <p:extLst>
      <p:ext uri="{BB962C8B-B14F-4D97-AF65-F5344CB8AC3E}">
        <p14:creationId xmlns:p14="http://schemas.microsoft.com/office/powerpoint/2010/main" val="3616422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88640"/>
            <a:ext cx="8568952" cy="576064"/>
          </a:xfrm>
        </p:spPr>
        <p:txBody>
          <a:bodyPr>
            <a:normAutofit fontScale="90000"/>
          </a:bodyPr>
          <a:lstStyle/>
          <a:p>
            <a:pPr algn="ctr"/>
            <a:r>
              <a:rPr lang="fr-FR" dirty="0" smtClean="0"/>
              <a:t>Pourquoi </a:t>
            </a:r>
            <a:r>
              <a:rPr lang="fr-FR" dirty="0"/>
              <a:t>il faut utiliser les </a:t>
            </a:r>
            <a:r>
              <a:rPr lang="fr-FR" dirty="0" smtClean="0"/>
              <a:t>paramètres</a:t>
            </a:r>
            <a:r>
              <a:rPr lang="fr-FR" dirty="0"/>
              <a:t>?</a:t>
            </a:r>
          </a:p>
        </p:txBody>
      </p:sp>
      <p:sp>
        <p:nvSpPr>
          <p:cNvPr id="3" name="Espace réservé du contenu 2"/>
          <p:cNvSpPr>
            <a:spLocks noGrp="1"/>
          </p:cNvSpPr>
          <p:nvPr>
            <p:ph sz="quarter" idx="1"/>
          </p:nvPr>
        </p:nvSpPr>
        <p:spPr>
          <a:xfrm>
            <a:off x="467544" y="836712"/>
            <a:ext cx="8208912" cy="5688632"/>
          </a:xfrm>
        </p:spPr>
        <p:txBody>
          <a:bodyPr>
            <a:normAutofit fontScale="92500" lnSpcReduction="20000"/>
          </a:bodyPr>
          <a:lstStyle/>
          <a:p>
            <a:pPr algn="just"/>
            <a:r>
              <a:rPr lang="fr-FR" sz="3200" dirty="0"/>
              <a:t>Se protéger des attaques « par injection de code SQL </a:t>
            </a:r>
            <a:r>
              <a:rPr lang="fr-FR" sz="3200" dirty="0" smtClean="0"/>
              <a:t>». </a:t>
            </a:r>
          </a:p>
          <a:p>
            <a:pPr marL="0" indent="0" algn="just">
              <a:buNone/>
            </a:pPr>
            <a:endParaRPr lang="fr-FR" sz="1300" dirty="0" smtClean="0"/>
          </a:p>
          <a:p>
            <a:pPr marL="0" indent="0" algn="just">
              <a:buNone/>
            </a:pPr>
            <a:r>
              <a:rPr lang="fr-FR" sz="2400" dirty="0" smtClean="0"/>
              <a:t>Soit la requête suivante :</a:t>
            </a:r>
            <a:endParaRPr lang="fr-FR" sz="2400" dirty="0"/>
          </a:p>
          <a:p>
            <a:pPr marL="0" indent="0" algn="just">
              <a:buNone/>
            </a:pPr>
            <a:r>
              <a:rPr lang="en-US" sz="2400" b="1" dirty="0">
                <a:solidFill>
                  <a:srgbClr val="0000FF"/>
                </a:solidFill>
              </a:rPr>
              <a:t>SELECT</a:t>
            </a:r>
            <a:r>
              <a:rPr lang="en-US" sz="2400" b="1" dirty="0">
                <a:solidFill>
                  <a:prstClr val="black"/>
                </a:solidFill>
              </a:rPr>
              <a:t> </a:t>
            </a:r>
            <a:r>
              <a:rPr lang="en-US" sz="2400" b="1" dirty="0" err="1">
                <a:solidFill>
                  <a:prstClr val="black"/>
                </a:solidFill>
              </a:rPr>
              <a:t>empSalary</a:t>
            </a:r>
            <a:r>
              <a:rPr lang="en-US" sz="2400" b="1" dirty="0">
                <a:solidFill>
                  <a:prstClr val="black"/>
                </a:solidFill>
              </a:rPr>
              <a:t> </a:t>
            </a:r>
            <a:r>
              <a:rPr lang="en-US" sz="2400" b="1" dirty="0">
                <a:solidFill>
                  <a:srgbClr val="0000FF"/>
                </a:solidFill>
              </a:rPr>
              <a:t>from</a:t>
            </a:r>
            <a:r>
              <a:rPr lang="en-US" sz="2400" b="1" dirty="0">
                <a:solidFill>
                  <a:prstClr val="black"/>
                </a:solidFill>
              </a:rPr>
              <a:t> employee </a:t>
            </a:r>
            <a:r>
              <a:rPr lang="en-US" sz="2400" b="1" dirty="0">
                <a:solidFill>
                  <a:srgbClr val="0000FF"/>
                </a:solidFill>
              </a:rPr>
              <a:t>where</a:t>
            </a:r>
            <a:r>
              <a:rPr lang="en-US" sz="2400" b="1" dirty="0">
                <a:solidFill>
                  <a:prstClr val="black"/>
                </a:solidFill>
              </a:rPr>
              <a:t> salary </a:t>
            </a:r>
            <a:r>
              <a:rPr lang="en-US" sz="2400" b="1" dirty="0">
                <a:solidFill>
                  <a:srgbClr val="808080"/>
                </a:solidFill>
              </a:rPr>
              <a:t>=</a:t>
            </a:r>
            <a:r>
              <a:rPr lang="en-US" sz="2400" b="1" dirty="0">
                <a:solidFill>
                  <a:prstClr val="black"/>
                </a:solidFill>
              </a:rPr>
              <a:t> </a:t>
            </a:r>
            <a:r>
              <a:rPr lang="en-US" sz="2400" b="1" dirty="0" err="1" smtClean="0">
                <a:solidFill>
                  <a:prstClr val="black"/>
                </a:solidFill>
              </a:rPr>
              <a:t>txtSalary</a:t>
            </a:r>
            <a:r>
              <a:rPr lang="en-US" sz="2400" b="1" dirty="0" err="1" smtClean="0">
                <a:solidFill>
                  <a:srgbClr val="808080"/>
                </a:solidFill>
              </a:rPr>
              <a:t>.</a:t>
            </a:r>
            <a:r>
              <a:rPr lang="en-US" sz="2400" b="1" dirty="0" err="1" smtClean="0">
                <a:solidFill>
                  <a:srgbClr val="0000FF"/>
                </a:solidFill>
              </a:rPr>
              <a:t>Text</a:t>
            </a:r>
            <a:endParaRPr lang="en-US" sz="2400" b="1" dirty="0" smtClean="0">
              <a:solidFill>
                <a:srgbClr val="0000FF"/>
              </a:solidFill>
            </a:endParaRPr>
          </a:p>
          <a:p>
            <a:pPr marL="0" indent="0" algn="just">
              <a:buNone/>
            </a:pPr>
            <a:endParaRPr lang="en-US" sz="2400" b="1" dirty="0">
              <a:solidFill>
                <a:srgbClr val="0000FF"/>
              </a:solidFill>
            </a:endParaRPr>
          </a:p>
          <a:p>
            <a:pPr marL="0" indent="0" algn="just">
              <a:buNone/>
            </a:pPr>
            <a:r>
              <a:rPr lang="fr-FR" sz="2400" dirty="0" smtClean="0"/>
              <a:t>Supposant que l’utilisateur saisit :  </a:t>
            </a:r>
            <a:r>
              <a:rPr lang="fr-FR" sz="2400" b="1" dirty="0"/>
              <a:t>0 </a:t>
            </a:r>
            <a:r>
              <a:rPr lang="fr-FR" sz="2400" b="1" dirty="0" smtClean="0"/>
              <a:t>Or 1=1</a:t>
            </a:r>
            <a:endParaRPr lang="fr-FR" sz="2400" b="1" dirty="0"/>
          </a:p>
          <a:p>
            <a:pPr marL="274320" lvl="1" indent="0" algn="just">
              <a:buNone/>
            </a:pPr>
            <a:r>
              <a:rPr lang="en-US" dirty="0">
                <a:solidFill>
                  <a:srgbClr val="0000FF"/>
                </a:solidFill>
              </a:rPr>
              <a:t>SELECT</a:t>
            </a:r>
            <a:r>
              <a:rPr lang="en-US" dirty="0">
                <a:solidFill>
                  <a:prstClr val="black"/>
                </a:solidFill>
              </a:rPr>
              <a:t> </a:t>
            </a:r>
            <a:r>
              <a:rPr lang="en-US" dirty="0" err="1">
                <a:solidFill>
                  <a:prstClr val="black"/>
                </a:solidFill>
              </a:rPr>
              <a:t>empSalary</a:t>
            </a:r>
            <a:r>
              <a:rPr lang="en-US" dirty="0">
                <a:solidFill>
                  <a:prstClr val="black"/>
                </a:solidFill>
              </a:rPr>
              <a:t> </a:t>
            </a:r>
            <a:r>
              <a:rPr lang="en-US" dirty="0">
                <a:solidFill>
                  <a:srgbClr val="0000FF"/>
                </a:solidFill>
              </a:rPr>
              <a:t>from</a:t>
            </a:r>
            <a:r>
              <a:rPr lang="en-US" dirty="0">
                <a:solidFill>
                  <a:prstClr val="black"/>
                </a:solidFill>
              </a:rPr>
              <a:t> employee </a:t>
            </a:r>
            <a:r>
              <a:rPr lang="en-US" dirty="0">
                <a:solidFill>
                  <a:srgbClr val="0000FF"/>
                </a:solidFill>
              </a:rPr>
              <a:t>where</a:t>
            </a:r>
            <a:r>
              <a:rPr lang="en-US" dirty="0">
                <a:solidFill>
                  <a:prstClr val="black"/>
                </a:solidFill>
              </a:rPr>
              <a:t> salary </a:t>
            </a:r>
            <a:r>
              <a:rPr lang="en-US" dirty="0">
                <a:solidFill>
                  <a:srgbClr val="808080"/>
                </a:solidFill>
              </a:rPr>
              <a:t>=</a:t>
            </a:r>
            <a:r>
              <a:rPr lang="en-US" dirty="0">
                <a:solidFill>
                  <a:prstClr val="black"/>
                </a:solidFill>
              </a:rPr>
              <a:t> </a:t>
            </a:r>
            <a:r>
              <a:rPr lang="fr-FR" dirty="0"/>
              <a:t>0 Or </a:t>
            </a:r>
            <a:r>
              <a:rPr lang="fr-FR" dirty="0" smtClean="0"/>
              <a:t>1=1</a:t>
            </a:r>
          </a:p>
          <a:p>
            <a:pPr marL="274320" lvl="1" indent="0" algn="just">
              <a:buNone/>
            </a:pPr>
            <a:r>
              <a:rPr lang="fr-FR" dirty="0" smtClean="0"/>
              <a:t>Par conséquent, tous les </a:t>
            </a:r>
            <a:r>
              <a:rPr lang="fr-FR" dirty="0" err="1" smtClean="0"/>
              <a:t>salariers</a:t>
            </a:r>
            <a:r>
              <a:rPr lang="fr-FR" dirty="0" smtClean="0"/>
              <a:t> seraient sélectionnés et subiraient le même </a:t>
            </a:r>
            <a:r>
              <a:rPr lang="fr-FR" smtClean="0"/>
              <a:t>traitement.</a:t>
            </a:r>
          </a:p>
          <a:p>
            <a:pPr marL="274320" lvl="1" indent="0" algn="just">
              <a:buNone/>
            </a:pPr>
            <a:endParaRPr lang="fr-FR" dirty="0" smtClean="0"/>
          </a:p>
          <a:p>
            <a:pPr marL="0" indent="0" algn="just">
              <a:buNone/>
            </a:pPr>
            <a:r>
              <a:rPr lang="fr-FR" sz="2400" dirty="0"/>
              <a:t>Supposant que l’</a:t>
            </a:r>
            <a:r>
              <a:rPr lang="fr-FR" sz="2400" dirty="0" smtClean="0"/>
              <a:t>utilisateur </a:t>
            </a:r>
            <a:r>
              <a:rPr lang="fr-FR" sz="2400" dirty="0"/>
              <a:t>saisit : </a:t>
            </a:r>
            <a:r>
              <a:rPr lang="fr-FR" sz="2400" b="1" dirty="0" smtClean="0"/>
              <a:t>0</a:t>
            </a:r>
            <a:r>
              <a:rPr lang="fr-FR" sz="2400" b="1" dirty="0"/>
              <a:t>; Drop Table </a:t>
            </a:r>
            <a:r>
              <a:rPr lang="fr-FR" sz="2400" b="1" dirty="0" err="1" smtClean="0"/>
              <a:t>employee</a:t>
            </a:r>
            <a:endParaRPr lang="fr-FR" sz="2400" b="1" dirty="0" smtClean="0"/>
          </a:p>
          <a:p>
            <a:pPr marL="274320" lvl="1" indent="0" algn="just">
              <a:buNone/>
            </a:pPr>
            <a:r>
              <a:rPr lang="en-US" dirty="0">
                <a:solidFill>
                  <a:srgbClr val="0000FF"/>
                </a:solidFill>
              </a:rPr>
              <a:t>SELECT</a:t>
            </a:r>
            <a:r>
              <a:rPr lang="en-US" dirty="0">
                <a:solidFill>
                  <a:prstClr val="black"/>
                </a:solidFill>
              </a:rPr>
              <a:t> </a:t>
            </a:r>
            <a:r>
              <a:rPr lang="en-US" dirty="0" err="1">
                <a:solidFill>
                  <a:prstClr val="black"/>
                </a:solidFill>
              </a:rPr>
              <a:t>empSalary</a:t>
            </a:r>
            <a:r>
              <a:rPr lang="en-US" dirty="0">
                <a:solidFill>
                  <a:prstClr val="black"/>
                </a:solidFill>
              </a:rPr>
              <a:t> </a:t>
            </a:r>
            <a:r>
              <a:rPr lang="en-US" dirty="0">
                <a:solidFill>
                  <a:srgbClr val="0000FF"/>
                </a:solidFill>
              </a:rPr>
              <a:t>from</a:t>
            </a:r>
            <a:r>
              <a:rPr lang="en-US" dirty="0">
                <a:solidFill>
                  <a:prstClr val="black"/>
                </a:solidFill>
              </a:rPr>
              <a:t> employee </a:t>
            </a:r>
            <a:r>
              <a:rPr lang="en-US" dirty="0">
                <a:solidFill>
                  <a:srgbClr val="0000FF"/>
                </a:solidFill>
              </a:rPr>
              <a:t>where</a:t>
            </a:r>
            <a:r>
              <a:rPr lang="en-US" dirty="0">
                <a:solidFill>
                  <a:prstClr val="black"/>
                </a:solidFill>
              </a:rPr>
              <a:t> salary </a:t>
            </a:r>
            <a:r>
              <a:rPr lang="en-US" dirty="0">
                <a:solidFill>
                  <a:srgbClr val="808080"/>
                </a:solidFill>
              </a:rPr>
              <a:t>=</a:t>
            </a:r>
            <a:r>
              <a:rPr lang="en-US" dirty="0">
                <a:solidFill>
                  <a:prstClr val="black"/>
                </a:solidFill>
              </a:rPr>
              <a:t> </a:t>
            </a:r>
            <a:r>
              <a:rPr lang="fr-FR" b="1" dirty="0"/>
              <a:t>0; </a:t>
            </a:r>
            <a:r>
              <a:rPr lang="fr-FR" dirty="0">
                <a:solidFill>
                  <a:srgbClr val="0000FF"/>
                </a:solidFill>
              </a:rPr>
              <a:t>Drop</a:t>
            </a:r>
            <a:r>
              <a:rPr lang="fr-FR" b="1" dirty="0"/>
              <a:t> </a:t>
            </a:r>
            <a:r>
              <a:rPr lang="fr-FR" dirty="0">
                <a:solidFill>
                  <a:srgbClr val="0000FF"/>
                </a:solidFill>
              </a:rPr>
              <a:t>Table</a:t>
            </a:r>
            <a:r>
              <a:rPr lang="fr-FR" b="1" dirty="0"/>
              <a:t> </a:t>
            </a:r>
            <a:r>
              <a:rPr lang="fr-FR" b="1" dirty="0" err="1" smtClean="0"/>
              <a:t>Employee</a:t>
            </a:r>
            <a:endParaRPr lang="fr-FR" b="1" dirty="0"/>
          </a:p>
          <a:p>
            <a:pPr marL="274320" lvl="1" indent="0" algn="just">
              <a:buNone/>
            </a:pPr>
            <a:r>
              <a:rPr lang="fr-FR" dirty="0" smtClean="0"/>
              <a:t>Par </a:t>
            </a:r>
            <a:r>
              <a:rPr lang="fr-FR" dirty="0"/>
              <a:t>conséquent, </a:t>
            </a:r>
            <a:r>
              <a:rPr lang="fr-FR" dirty="0" smtClean="0"/>
              <a:t>la table </a:t>
            </a:r>
            <a:r>
              <a:rPr lang="fr-FR" dirty="0" err="1" smtClean="0"/>
              <a:t>Employee</a:t>
            </a:r>
            <a:r>
              <a:rPr lang="fr-FR" dirty="0" smtClean="0"/>
              <a:t> serait alors supprimée.</a:t>
            </a:r>
          </a:p>
          <a:p>
            <a:pPr marL="0" indent="0" algn="just">
              <a:buNone/>
            </a:pPr>
            <a:endParaRPr lang="fr-FR" sz="2400" dirty="0"/>
          </a:p>
          <a:p>
            <a:pPr marL="452628" indent="-342900" algn="just"/>
            <a:r>
              <a:rPr lang="fr-FR" sz="3200" dirty="0"/>
              <a:t>Les commandes paramétrées améliorent </a:t>
            </a:r>
            <a:r>
              <a:rPr lang="fr-FR" sz="3200" dirty="0" smtClean="0"/>
              <a:t>les </a:t>
            </a:r>
            <a:r>
              <a:rPr lang="fr-FR" sz="3200" dirty="0"/>
              <a:t>performances d'exécution des </a:t>
            </a:r>
            <a:r>
              <a:rPr lang="fr-FR" sz="3200" dirty="0" smtClean="0"/>
              <a:t>requêtes. </a:t>
            </a:r>
          </a:p>
        </p:txBody>
      </p:sp>
    </p:spTree>
    <p:extLst>
      <p:ext uri="{BB962C8B-B14F-4D97-AF65-F5344CB8AC3E}">
        <p14:creationId xmlns:p14="http://schemas.microsoft.com/office/powerpoint/2010/main" val="214732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188640"/>
            <a:ext cx="7772400" cy="864096"/>
          </a:xfrm>
        </p:spPr>
        <p:txBody>
          <a:bodyPr/>
          <a:lstStyle/>
          <a:p>
            <a:pPr algn="ctr"/>
            <a:r>
              <a:rPr lang="fr-FR" dirty="0" smtClean="0"/>
              <a:t>Espaces de noms utilisés</a:t>
            </a:r>
            <a:endParaRPr lang="fr-FR" dirty="0"/>
          </a:p>
        </p:txBody>
      </p:sp>
      <p:sp>
        <p:nvSpPr>
          <p:cNvPr id="3" name="Espace réservé du contenu 2"/>
          <p:cNvSpPr>
            <a:spLocks noGrp="1"/>
          </p:cNvSpPr>
          <p:nvPr>
            <p:ph sz="quarter" idx="1"/>
          </p:nvPr>
        </p:nvSpPr>
        <p:spPr>
          <a:xfrm>
            <a:off x="395536" y="1196752"/>
            <a:ext cx="8424936" cy="5328592"/>
          </a:xfrm>
        </p:spPr>
        <p:txBody>
          <a:bodyPr>
            <a:normAutofit fontScale="77500" lnSpcReduction="20000"/>
          </a:bodyPr>
          <a:lstStyle/>
          <a:p>
            <a:pPr algn="just"/>
            <a:r>
              <a:rPr lang="fr-FR" sz="3200" dirty="0"/>
              <a:t>Les espaces de noms </a:t>
            </a:r>
            <a:r>
              <a:rPr lang="fr-FR" sz="3200" b="1" dirty="0" err="1"/>
              <a:t>System.Data</a:t>
            </a:r>
            <a:r>
              <a:rPr lang="fr-FR" sz="3200" dirty="0"/>
              <a:t> contiennent des classes pour accéder et gérer des données à partir de sources diverses</a:t>
            </a:r>
            <a:r>
              <a:rPr lang="fr-FR" sz="3200" dirty="0" smtClean="0"/>
              <a:t>.</a:t>
            </a:r>
          </a:p>
          <a:p>
            <a:pPr algn="just"/>
            <a:endParaRPr lang="fr-FR" sz="3200" dirty="0" smtClean="0"/>
          </a:p>
          <a:p>
            <a:pPr algn="just"/>
            <a:r>
              <a:rPr lang="fr-FR" sz="3200" dirty="0" smtClean="0"/>
              <a:t>Nous utiliserons particulièrement :</a:t>
            </a:r>
          </a:p>
          <a:p>
            <a:pPr lvl="1" algn="just"/>
            <a:r>
              <a:rPr lang="fr-FR" sz="3200" b="1" dirty="0" err="1" smtClean="0"/>
              <a:t>System.Data</a:t>
            </a:r>
            <a:r>
              <a:rPr lang="fr-FR" sz="3200" dirty="0"/>
              <a:t> : </a:t>
            </a:r>
            <a:r>
              <a:rPr lang="fr-FR" sz="3200" dirty="0" smtClean="0"/>
              <a:t>Permet </a:t>
            </a:r>
            <a:r>
              <a:rPr lang="fr-FR" sz="3200" dirty="0"/>
              <a:t>d'accéder aux classes qui représentent l'architecture ADO.NET.</a:t>
            </a:r>
            <a:endParaRPr lang="fr-FR" sz="3200" dirty="0" smtClean="0"/>
          </a:p>
          <a:p>
            <a:pPr lvl="1" algn="just"/>
            <a:r>
              <a:rPr lang="fr-FR" sz="3200" b="1" dirty="0" err="1" smtClean="0"/>
              <a:t>System.Data.SQLClient</a:t>
            </a:r>
            <a:r>
              <a:rPr lang="fr-FR" sz="3200" b="1" dirty="0" smtClean="0"/>
              <a:t> :  </a:t>
            </a:r>
            <a:r>
              <a:rPr lang="fr-FR" sz="3200" dirty="0" smtClean="0"/>
              <a:t>Est </a:t>
            </a:r>
            <a:r>
              <a:rPr lang="fr-FR" sz="3200" dirty="0"/>
              <a:t>le fournisseur de </a:t>
            </a:r>
            <a:r>
              <a:rPr lang="fr-FR" sz="3200" dirty="0" smtClean="0"/>
              <a:t>données </a:t>
            </a:r>
            <a:r>
              <a:rPr lang="fr-FR" sz="3200" dirty="0"/>
              <a:t>.NET Framework pour SQL Server</a:t>
            </a:r>
            <a:r>
              <a:rPr lang="fr-FR" sz="3200" dirty="0" smtClean="0"/>
              <a:t>.</a:t>
            </a:r>
          </a:p>
          <a:p>
            <a:pPr marL="320040" lvl="1" indent="0" algn="just">
              <a:buNone/>
            </a:pPr>
            <a:r>
              <a:rPr lang="fr-FR" sz="3200" dirty="0" smtClean="0"/>
              <a:t> </a:t>
            </a:r>
          </a:p>
          <a:p>
            <a:pPr algn="just"/>
            <a:r>
              <a:rPr lang="fr-FR" sz="3600" dirty="0" smtClean="0"/>
              <a:t>D’autres </a:t>
            </a:r>
            <a:r>
              <a:rPr lang="fr-FR" sz="3600" dirty="0"/>
              <a:t>fournisseurs sont disponibles </a:t>
            </a:r>
            <a:r>
              <a:rPr lang="fr-FR" sz="3600" dirty="0" smtClean="0"/>
              <a:t>pour Oracle</a:t>
            </a:r>
            <a:r>
              <a:rPr lang="fr-FR" sz="3600" dirty="0"/>
              <a:t>, ODBC et </a:t>
            </a:r>
            <a:r>
              <a:rPr lang="fr-FR" sz="3600" dirty="0" err="1" smtClean="0"/>
              <a:t>OleDB</a:t>
            </a:r>
            <a:endParaRPr lang="fr-FR" sz="3600" dirty="0" smtClean="0"/>
          </a:p>
          <a:p>
            <a:pPr lvl="1" algn="just"/>
            <a:r>
              <a:rPr lang="fr-FR" sz="3400" dirty="0" err="1">
                <a:solidFill>
                  <a:srgbClr val="0000FF"/>
                </a:solidFill>
              </a:rPr>
              <a:t>using</a:t>
            </a:r>
            <a:r>
              <a:rPr lang="fr-FR" sz="3400" dirty="0" smtClean="0"/>
              <a:t> </a:t>
            </a:r>
            <a:r>
              <a:rPr lang="fr-FR" sz="3400" dirty="0" err="1"/>
              <a:t>System.Data.OleDb</a:t>
            </a:r>
            <a:r>
              <a:rPr lang="fr-FR" sz="3400" dirty="0"/>
              <a:t> </a:t>
            </a:r>
          </a:p>
          <a:p>
            <a:pPr lvl="1" algn="just"/>
            <a:r>
              <a:rPr lang="fr-FR" sz="3400" dirty="0" err="1" smtClean="0">
                <a:solidFill>
                  <a:srgbClr val="0000FF"/>
                </a:solidFill>
              </a:rPr>
              <a:t>using</a:t>
            </a:r>
            <a:r>
              <a:rPr lang="fr-FR" sz="3400" dirty="0" smtClean="0"/>
              <a:t> </a:t>
            </a:r>
            <a:r>
              <a:rPr lang="fr-FR" sz="3400" dirty="0" err="1"/>
              <a:t>System.Data.OracleClient</a:t>
            </a:r>
            <a:r>
              <a:rPr lang="fr-FR" sz="3400" dirty="0"/>
              <a:t> </a:t>
            </a:r>
          </a:p>
          <a:p>
            <a:pPr lvl="1" algn="just"/>
            <a:r>
              <a:rPr lang="fr-FR" sz="3400" dirty="0" err="1">
                <a:solidFill>
                  <a:srgbClr val="0000FF"/>
                </a:solidFill>
              </a:rPr>
              <a:t>using</a:t>
            </a:r>
            <a:r>
              <a:rPr lang="fr-FR" sz="3400" dirty="0"/>
              <a:t> </a:t>
            </a:r>
            <a:r>
              <a:rPr lang="fr-FR" sz="3400" dirty="0" err="1"/>
              <a:t>System.Data.Odbc</a:t>
            </a:r>
            <a:r>
              <a:rPr lang="fr-FR" sz="3400" dirty="0"/>
              <a:t> </a:t>
            </a:r>
            <a:endParaRPr lang="fr-FR" sz="3400" dirty="0" smtClean="0"/>
          </a:p>
        </p:txBody>
      </p:sp>
    </p:spTree>
    <p:extLst>
      <p:ext uri="{BB962C8B-B14F-4D97-AF65-F5344CB8AC3E}">
        <p14:creationId xmlns:p14="http://schemas.microsoft.com/office/powerpoint/2010/main" val="2218896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88640"/>
            <a:ext cx="8568952" cy="648072"/>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908720"/>
            <a:ext cx="8712968" cy="5688632"/>
          </a:xfrm>
        </p:spPr>
        <p:txBody>
          <a:bodyPr>
            <a:normAutofit lnSpcReduction="10000"/>
          </a:bodyPr>
          <a:lstStyle/>
          <a:p>
            <a:pPr algn="just"/>
            <a:r>
              <a:rPr lang="fr-FR" dirty="0"/>
              <a:t>La classe </a:t>
            </a:r>
            <a:r>
              <a:rPr lang="fr-FR" b="1" dirty="0" err="1" smtClean="0"/>
              <a:t>DataAdapter</a:t>
            </a:r>
            <a:r>
              <a:rPr lang="fr-FR" dirty="0" smtClean="0"/>
              <a:t> représente </a:t>
            </a:r>
            <a:r>
              <a:rPr lang="fr-FR" dirty="0"/>
              <a:t>un ensemble de commandes SQL et une connexion de base de données qui sont utilisées pour remplir </a:t>
            </a:r>
            <a:r>
              <a:rPr lang="fr-FR" dirty="0" smtClean="0"/>
              <a:t>un </a:t>
            </a:r>
            <a:r>
              <a:rPr lang="fr-FR" b="1" dirty="0" err="1" smtClean="0"/>
              <a:t>DataSet</a:t>
            </a:r>
            <a:r>
              <a:rPr lang="fr-FR" dirty="0" smtClean="0"/>
              <a:t> </a:t>
            </a:r>
            <a:r>
              <a:rPr lang="fr-FR" dirty="0"/>
              <a:t>et mettre à jour la source de données. </a:t>
            </a:r>
            <a:endParaRPr lang="fr-FR" dirty="0" smtClean="0"/>
          </a:p>
          <a:p>
            <a:pPr algn="just"/>
            <a:endParaRPr lang="fr-FR" dirty="0" smtClean="0"/>
          </a:p>
          <a:p>
            <a:pPr algn="just"/>
            <a:r>
              <a:rPr lang="fr-FR" dirty="0" smtClean="0"/>
              <a:t>Chaque </a:t>
            </a:r>
            <a:r>
              <a:rPr lang="fr-FR" dirty="0"/>
              <a:t>fournisseur de données </a:t>
            </a:r>
            <a:r>
              <a:rPr lang="fr-FR" dirty="0" smtClean="0"/>
              <a:t>propose </a:t>
            </a:r>
            <a:r>
              <a:rPr lang="fr-FR" dirty="0"/>
              <a:t>son objet </a:t>
            </a:r>
            <a:r>
              <a:rPr lang="fr-FR" b="1" dirty="0" err="1"/>
              <a:t>DataAdapter</a:t>
            </a:r>
            <a:r>
              <a:rPr lang="fr-FR" dirty="0"/>
              <a:t> </a:t>
            </a:r>
            <a:r>
              <a:rPr lang="fr-FR" dirty="0" smtClean="0"/>
              <a:t>spécifique.</a:t>
            </a:r>
          </a:p>
          <a:p>
            <a:pPr algn="just"/>
            <a:endParaRPr lang="fr-FR" dirty="0"/>
          </a:p>
          <a:p>
            <a:pPr algn="just"/>
            <a:r>
              <a:rPr lang="fr-FR" dirty="0" smtClean="0"/>
              <a:t>Le </a:t>
            </a:r>
            <a:r>
              <a:rPr lang="fr-FR" dirty="0"/>
              <a:t>fournisseur de </a:t>
            </a:r>
            <a:r>
              <a:rPr lang="fr-FR" dirty="0" smtClean="0"/>
              <a:t>données .NET </a:t>
            </a:r>
            <a:r>
              <a:rPr lang="fr-FR" dirty="0" err="1" smtClean="0"/>
              <a:t>framework</a:t>
            </a:r>
            <a:r>
              <a:rPr lang="fr-FR" dirty="0" smtClean="0"/>
              <a:t> pour </a:t>
            </a:r>
            <a:r>
              <a:rPr lang="fr-FR" dirty="0"/>
              <a:t>SQL Server</a:t>
            </a:r>
            <a:r>
              <a:rPr lang="fr-FR" dirty="0" smtClean="0"/>
              <a:t> fournit la classe</a:t>
            </a:r>
            <a:r>
              <a:rPr lang="fr-FR" b="1" dirty="0"/>
              <a:t> </a:t>
            </a:r>
            <a:r>
              <a:rPr lang="fr-FR" b="1" dirty="0" err="1"/>
              <a:t>SqlDataAdapter</a:t>
            </a:r>
            <a:r>
              <a:rPr lang="fr-FR" dirty="0" smtClean="0"/>
              <a:t>. </a:t>
            </a:r>
            <a:r>
              <a:rPr lang="fr-FR" dirty="0"/>
              <a:t>Elle sert de pont entre </a:t>
            </a:r>
            <a:r>
              <a:rPr lang="fr-FR" dirty="0" smtClean="0"/>
              <a:t>un </a:t>
            </a:r>
            <a:r>
              <a:rPr lang="fr-FR" b="1" dirty="0" err="1"/>
              <a:t>DataSet</a:t>
            </a:r>
            <a:r>
              <a:rPr lang="fr-FR" dirty="0"/>
              <a:t> et </a:t>
            </a:r>
            <a:r>
              <a:rPr lang="fr-FR" dirty="0" smtClean="0"/>
              <a:t>une </a:t>
            </a:r>
            <a:r>
              <a:rPr lang="fr-FR" b="1" dirty="0" smtClean="0"/>
              <a:t>BD SQL </a:t>
            </a:r>
            <a:r>
              <a:rPr lang="fr-FR" b="1" dirty="0"/>
              <a:t>Server </a:t>
            </a:r>
            <a:r>
              <a:rPr lang="fr-FR" dirty="0"/>
              <a:t>pour récupérer et enregistrer des </a:t>
            </a:r>
            <a:r>
              <a:rPr lang="fr-FR" dirty="0" smtClean="0"/>
              <a:t>données.</a:t>
            </a:r>
          </a:p>
          <a:p>
            <a:pPr algn="just"/>
            <a:endParaRPr lang="fr-FR" dirty="0" smtClean="0"/>
          </a:p>
          <a:p>
            <a:pPr algn="just"/>
            <a:r>
              <a:rPr lang="fr-FR" dirty="0" smtClean="0"/>
              <a:t>La </a:t>
            </a:r>
            <a:r>
              <a:rPr lang="fr-FR" dirty="0"/>
              <a:t>classe </a:t>
            </a:r>
            <a:r>
              <a:rPr lang="fr-FR" b="1" dirty="0" err="1"/>
              <a:t>SqlDataAdapter</a:t>
            </a:r>
            <a:r>
              <a:rPr lang="fr-FR" b="1" dirty="0"/>
              <a:t> </a:t>
            </a:r>
            <a:r>
              <a:rPr lang="fr-FR" dirty="0" smtClean="0"/>
              <a:t>ne </a:t>
            </a:r>
            <a:r>
              <a:rPr lang="fr-FR" dirty="0"/>
              <a:t>peut pas être héritée </a:t>
            </a:r>
            <a:r>
              <a:rPr lang="fr-FR" dirty="0" smtClean="0"/>
              <a:t>car </a:t>
            </a:r>
            <a:r>
              <a:rPr lang="fr-FR" dirty="0"/>
              <a:t>elle </a:t>
            </a:r>
            <a:r>
              <a:rPr lang="fr-FR" dirty="0" err="1">
                <a:solidFill>
                  <a:srgbClr val="0000FF"/>
                </a:solidFill>
              </a:rPr>
              <a:t>sealed</a:t>
            </a:r>
            <a:r>
              <a:rPr lang="fr-FR" dirty="0" smtClean="0"/>
              <a:t>. </a:t>
            </a:r>
            <a:endParaRPr lang="fr-FR" dirty="0"/>
          </a:p>
          <a:p>
            <a:pPr algn="just"/>
            <a:endParaRPr lang="fr-FR" dirty="0"/>
          </a:p>
          <a:p>
            <a:pPr marL="109728" indent="0" algn="just">
              <a:buNone/>
            </a:pPr>
            <a:endParaRPr lang="fr-FR" dirty="0"/>
          </a:p>
          <a:p>
            <a:pPr algn="just"/>
            <a:endParaRPr lang="fr-FR" dirty="0"/>
          </a:p>
          <a:p>
            <a:pPr lvl="1" algn="just"/>
            <a:endParaRPr lang="fr-FR" dirty="0"/>
          </a:p>
          <a:p>
            <a:pPr algn="just"/>
            <a:endParaRPr lang="fr-FR" dirty="0"/>
          </a:p>
          <a:p>
            <a:pPr marL="109728" indent="0" algn="just">
              <a:buNone/>
            </a:pPr>
            <a:endParaRPr lang="fr-FR" dirty="0"/>
          </a:p>
        </p:txBody>
      </p:sp>
    </p:spTree>
    <p:extLst>
      <p:ext uri="{BB962C8B-B14F-4D97-AF65-F5344CB8AC3E}">
        <p14:creationId xmlns:p14="http://schemas.microsoft.com/office/powerpoint/2010/main" val="4177727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260648"/>
            <a:ext cx="7772400" cy="720080"/>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1124744"/>
            <a:ext cx="8640960" cy="5400600"/>
          </a:xfrm>
        </p:spPr>
        <p:txBody>
          <a:bodyPr>
            <a:normAutofit fontScale="92500" lnSpcReduction="20000"/>
          </a:bodyPr>
          <a:lstStyle/>
          <a:p>
            <a:pPr algn="just"/>
            <a:r>
              <a:rPr lang="fr-FR" dirty="0" smtClean="0"/>
              <a:t>Parmi les propriétés de </a:t>
            </a:r>
            <a:r>
              <a:rPr lang="fr-FR" dirty="0"/>
              <a:t>classe </a:t>
            </a:r>
            <a:r>
              <a:rPr lang="fr-FR" b="1" dirty="0" err="1"/>
              <a:t>SqlDataAdapter</a:t>
            </a:r>
            <a:r>
              <a:rPr lang="fr-FR" dirty="0"/>
              <a:t> on </a:t>
            </a:r>
            <a:r>
              <a:rPr lang="fr-FR" dirty="0" smtClean="0"/>
              <a:t>trouve:</a:t>
            </a:r>
          </a:p>
          <a:p>
            <a:pPr algn="just"/>
            <a:endParaRPr lang="fr-FR" dirty="0"/>
          </a:p>
          <a:p>
            <a:pPr lvl="1" algn="just"/>
            <a:r>
              <a:rPr lang="fr-FR" b="1" dirty="0" err="1"/>
              <a:t>SelectCommand</a:t>
            </a:r>
            <a:r>
              <a:rPr lang="en-US" dirty="0" smtClean="0"/>
              <a:t> </a:t>
            </a:r>
            <a:r>
              <a:rPr lang="fr-FR" b="1" dirty="0" smtClean="0"/>
              <a:t>:</a:t>
            </a:r>
            <a:r>
              <a:rPr lang="fr-FR" dirty="0" smtClean="0"/>
              <a:t> </a:t>
            </a:r>
            <a:r>
              <a:rPr lang="fr-FR" dirty="0"/>
              <a:t>Obtient ou définit une instruction </a:t>
            </a:r>
            <a:r>
              <a:rPr lang="fr-FR" dirty="0" err="1" smtClean="0"/>
              <a:t>Transact</a:t>
            </a:r>
            <a:r>
              <a:rPr lang="fr-FR" dirty="0" smtClean="0"/>
              <a:t>-SQL </a:t>
            </a:r>
            <a:r>
              <a:rPr lang="fr-FR" dirty="0"/>
              <a:t>ou une procédure stockée utilisée pour sélectionner des enregistrements dans la source de </a:t>
            </a:r>
            <a:r>
              <a:rPr lang="fr-FR" dirty="0" smtClean="0"/>
              <a:t>données.</a:t>
            </a:r>
          </a:p>
          <a:p>
            <a:pPr lvl="1" algn="just"/>
            <a:endParaRPr lang="fr-FR" dirty="0"/>
          </a:p>
          <a:p>
            <a:pPr lvl="1" algn="just"/>
            <a:r>
              <a:rPr lang="fr-FR" b="1" dirty="0" err="1"/>
              <a:t>InsertCommand</a:t>
            </a:r>
            <a:r>
              <a:rPr lang="en-US" b="1" dirty="0" smtClean="0"/>
              <a:t> </a:t>
            </a:r>
            <a:r>
              <a:rPr lang="fr-FR" b="1" dirty="0" smtClean="0"/>
              <a:t>: </a:t>
            </a:r>
            <a:r>
              <a:rPr lang="fr-FR" dirty="0"/>
              <a:t>Obtient ou définit une instruction </a:t>
            </a:r>
            <a:r>
              <a:rPr lang="fr-FR" dirty="0" err="1"/>
              <a:t>Transact</a:t>
            </a:r>
            <a:r>
              <a:rPr lang="fr-FR" dirty="0"/>
              <a:t>-SQL ou une procédure stockée pour insérer de nouveaux enregistrements dans la source de données.</a:t>
            </a:r>
            <a:endParaRPr lang="fr-FR" dirty="0" smtClean="0"/>
          </a:p>
          <a:p>
            <a:pPr lvl="1" algn="just"/>
            <a:endParaRPr lang="fr-FR" dirty="0" smtClean="0"/>
          </a:p>
          <a:p>
            <a:pPr lvl="1" algn="just"/>
            <a:r>
              <a:rPr lang="fr-FR" b="1" dirty="0" err="1"/>
              <a:t>UpdateCommand</a:t>
            </a:r>
            <a:r>
              <a:rPr lang="en-US" b="1" dirty="0" smtClean="0"/>
              <a:t> </a:t>
            </a:r>
            <a:r>
              <a:rPr lang="fr-FR" b="1" dirty="0" smtClean="0"/>
              <a:t>: </a:t>
            </a:r>
            <a:r>
              <a:rPr lang="fr-FR" dirty="0"/>
              <a:t>Obtient ou définit une instruction </a:t>
            </a:r>
            <a:r>
              <a:rPr lang="fr-FR" dirty="0" err="1"/>
              <a:t>Transact</a:t>
            </a:r>
            <a:r>
              <a:rPr lang="fr-FR" dirty="0"/>
              <a:t>-SQL ou une procédure stockée utilisée pour mettre à jour des enregistrements dans la source de </a:t>
            </a:r>
            <a:r>
              <a:rPr lang="fr-FR" dirty="0" smtClean="0"/>
              <a:t>données.</a:t>
            </a:r>
          </a:p>
          <a:p>
            <a:pPr lvl="1" algn="just"/>
            <a:endParaRPr lang="fr-FR" dirty="0" smtClean="0"/>
          </a:p>
          <a:p>
            <a:pPr lvl="1" algn="just"/>
            <a:r>
              <a:rPr lang="fr-FR" b="1" dirty="0" err="1"/>
              <a:t>DeleteCommand</a:t>
            </a:r>
            <a:r>
              <a:rPr lang="fr-FR" b="1" dirty="0"/>
              <a:t> </a:t>
            </a:r>
            <a:r>
              <a:rPr lang="fr-FR" b="1" dirty="0" smtClean="0"/>
              <a:t>: </a:t>
            </a:r>
            <a:r>
              <a:rPr lang="fr-FR" dirty="0"/>
              <a:t>Obtient ou définit une instruction </a:t>
            </a:r>
            <a:r>
              <a:rPr lang="fr-FR" dirty="0" err="1"/>
              <a:t>Transact</a:t>
            </a:r>
            <a:r>
              <a:rPr lang="fr-FR" dirty="0"/>
              <a:t>-SQL ou une procédure stockée pour supprimer des enregistrements dans le jeu de </a:t>
            </a:r>
            <a:r>
              <a:rPr lang="fr-FR" dirty="0" smtClean="0"/>
              <a:t>données.</a:t>
            </a:r>
            <a:endParaRPr lang="fr-FR" dirty="0"/>
          </a:p>
        </p:txBody>
      </p:sp>
    </p:spTree>
    <p:extLst>
      <p:ext uri="{BB962C8B-B14F-4D97-AF65-F5344CB8AC3E}">
        <p14:creationId xmlns:p14="http://schemas.microsoft.com/office/powerpoint/2010/main" val="520113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La classe </a:t>
            </a:r>
            <a:r>
              <a:rPr lang="fr-FR" b="1" dirty="0" err="1" smtClean="0"/>
              <a:t>SqlDataAdapter</a:t>
            </a:r>
            <a:r>
              <a:rPr lang="fr-FR" b="1" dirty="0" smtClean="0"/>
              <a:t> (exemples)</a:t>
            </a:r>
            <a:endParaRPr lang="fr-FR" dirty="0"/>
          </a:p>
        </p:txBody>
      </p:sp>
      <p:sp>
        <p:nvSpPr>
          <p:cNvPr id="3" name="Espace réservé du contenu 2"/>
          <p:cNvSpPr>
            <a:spLocks noGrp="1"/>
          </p:cNvSpPr>
          <p:nvPr>
            <p:ph sz="quarter" idx="1"/>
          </p:nvPr>
        </p:nvSpPr>
        <p:spPr>
          <a:xfrm>
            <a:off x="251520" y="1124744"/>
            <a:ext cx="8712968" cy="5184576"/>
          </a:xfrm>
        </p:spPr>
        <p:txBody>
          <a:bodyPr>
            <a:normAutofit fontScale="32500" lnSpcReduction="20000"/>
          </a:bodyPr>
          <a:lstStyle/>
          <a:p>
            <a:pPr algn="just"/>
            <a:r>
              <a:rPr lang="fr-FR" sz="8600" dirty="0" smtClean="0"/>
              <a:t>Exemple d’initialisation de la  propriété </a:t>
            </a:r>
            <a:r>
              <a:rPr lang="fr-FR" sz="8800" b="1" dirty="0" err="1">
                <a:solidFill>
                  <a:srgbClr val="000000"/>
                </a:solidFill>
              </a:rPr>
              <a:t>SelectCommand</a:t>
            </a:r>
            <a:r>
              <a:rPr lang="fr-FR" sz="8600" dirty="0" smtClean="0"/>
              <a:t>:</a:t>
            </a:r>
          </a:p>
          <a:p>
            <a:pPr algn="just"/>
            <a:endParaRPr lang="fr-FR" sz="5100" dirty="0" smtClean="0"/>
          </a:p>
          <a:p>
            <a:pPr marL="0" indent="0">
              <a:buNone/>
            </a:pPr>
            <a:r>
              <a:rPr lang="fr-FR" sz="5400" dirty="0" err="1">
                <a:solidFill>
                  <a:srgbClr val="2B91AF"/>
                </a:solidFill>
                <a:latin typeface="Consolas" panose="020B0609020204030204" pitchFamily="49" charset="0"/>
              </a:rPr>
              <a:t>SqlDataAdapter</a:t>
            </a:r>
            <a:r>
              <a:rPr lang="fr-FR" sz="5400" dirty="0">
                <a:solidFill>
                  <a:srgbClr val="000000"/>
                </a:solidFill>
                <a:latin typeface="Consolas" panose="020B0609020204030204" pitchFamily="49" charset="0"/>
              </a:rPr>
              <a:t> adapter = </a:t>
            </a:r>
            <a:r>
              <a:rPr lang="fr-FR" sz="5400" dirty="0">
                <a:solidFill>
                  <a:srgbClr val="0000FF"/>
                </a:solidFill>
                <a:latin typeface="Consolas" panose="020B0609020204030204" pitchFamily="49" charset="0"/>
              </a:rPr>
              <a:t>new</a:t>
            </a:r>
            <a:r>
              <a:rPr lang="fr-FR" sz="5400" dirty="0">
                <a:solidFill>
                  <a:srgbClr val="000000"/>
                </a:solidFill>
                <a:latin typeface="Consolas" panose="020B0609020204030204" pitchFamily="49" charset="0"/>
              </a:rPr>
              <a:t> </a:t>
            </a:r>
            <a:r>
              <a:rPr lang="fr-FR" sz="5400" dirty="0" err="1">
                <a:solidFill>
                  <a:srgbClr val="2B91AF"/>
                </a:solidFill>
                <a:latin typeface="Consolas" panose="020B0609020204030204" pitchFamily="49" charset="0"/>
              </a:rPr>
              <a:t>SqlDataAdapter</a:t>
            </a:r>
            <a:r>
              <a:rPr lang="fr-FR" sz="5400" dirty="0">
                <a:solidFill>
                  <a:srgbClr val="000000"/>
                </a:solidFill>
                <a:latin typeface="Consolas" panose="020B0609020204030204" pitchFamily="49" charset="0"/>
              </a:rPr>
              <a:t>();</a:t>
            </a:r>
          </a:p>
          <a:p>
            <a:pPr marL="0" indent="0">
              <a:buNone/>
            </a:pPr>
            <a:endParaRPr lang="fr-FR" sz="5400" dirty="0">
              <a:solidFill>
                <a:srgbClr val="000000"/>
              </a:solidFill>
              <a:latin typeface="Consolas" panose="020B0609020204030204" pitchFamily="49" charset="0"/>
            </a:endParaRPr>
          </a:p>
          <a:p>
            <a:pPr marL="0" indent="0">
              <a:buNone/>
            </a:pPr>
            <a:r>
              <a:rPr lang="fr-FR" sz="5400" dirty="0">
                <a:solidFill>
                  <a:srgbClr val="008000"/>
                </a:solidFill>
                <a:latin typeface="Consolas" panose="020B0609020204030204" pitchFamily="49" charset="0"/>
              </a:rPr>
              <a:t>// Créer la commande </a:t>
            </a:r>
            <a:r>
              <a:rPr lang="fr-FR" sz="5400" dirty="0" err="1">
                <a:solidFill>
                  <a:srgbClr val="008000"/>
                </a:solidFill>
                <a:latin typeface="Consolas" panose="020B0609020204030204" pitchFamily="49" charset="0"/>
              </a:rPr>
              <a:t>SelectCommand</a:t>
            </a:r>
            <a:r>
              <a:rPr lang="fr-FR" sz="5400" dirty="0">
                <a:solidFill>
                  <a:srgbClr val="008000"/>
                </a:solidFill>
                <a:latin typeface="Consolas" panose="020B0609020204030204" pitchFamily="49" charset="0"/>
              </a:rPr>
              <a:t>.</a:t>
            </a:r>
            <a:endParaRPr lang="fr-FR" sz="5400" dirty="0">
              <a:solidFill>
                <a:srgbClr val="000000"/>
              </a:solidFill>
              <a:latin typeface="Consolas" panose="020B0609020204030204" pitchFamily="49" charset="0"/>
            </a:endParaRPr>
          </a:p>
          <a:p>
            <a:pPr marL="0" indent="0">
              <a:buNone/>
            </a:pPr>
            <a:r>
              <a:rPr lang="en-US" sz="5400" dirty="0" err="1">
                <a:solidFill>
                  <a:srgbClr val="2B91AF"/>
                </a:solidFill>
                <a:latin typeface="Consolas" panose="020B0609020204030204" pitchFamily="49" charset="0"/>
              </a:rPr>
              <a:t>SqlCommand</a:t>
            </a:r>
            <a:r>
              <a:rPr lang="en-US" sz="5400" dirty="0">
                <a:solidFill>
                  <a:srgbClr val="000000"/>
                </a:solidFill>
                <a:latin typeface="Consolas" panose="020B0609020204030204" pitchFamily="49" charset="0"/>
              </a:rPr>
              <a:t> command = </a:t>
            </a:r>
            <a:r>
              <a:rPr lang="en-US" sz="5400" dirty="0">
                <a:solidFill>
                  <a:srgbClr val="0000FF"/>
                </a:solidFill>
                <a:latin typeface="Consolas" panose="020B0609020204030204" pitchFamily="49" charset="0"/>
              </a:rPr>
              <a:t>new</a:t>
            </a:r>
            <a:r>
              <a:rPr lang="en-US" sz="5400" dirty="0">
                <a:solidFill>
                  <a:srgbClr val="000000"/>
                </a:solidFill>
                <a:latin typeface="Consolas" panose="020B0609020204030204" pitchFamily="49" charset="0"/>
              </a:rPr>
              <a:t> </a:t>
            </a:r>
            <a:r>
              <a:rPr lang="en-US" sz="5400" dirty="0" err="1">
                <a:solidFill>
                  <a:srgbClr val="2B91AF"/>
                </a:solidFill>
                <a:latin typeface="Consolas" panose="020B0609020204030204" pitchFamily="49" charset="0"/>
              </a:rPr>
              <a:t>SqlCommand</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"SELECT * FROM Customers "</a:t>
            </a:r>
            <a:r>
              <a:rPr lang="en-US" sz="5400" dirty="0">
                <a:solidFill>
                  <a:srgbClr val="000000"/>
                </a:solidFill>
                <a:latin typeface="Consolas" panose="020B0609020204030204" pitchFamily="49" charset="0"/>
              </a:rPr>
              <a:t> +</a:t>
            </a:r>
          </a:p>
          <a:p>
            <a:pPr marL="0" indent="0">
              <a:buNone/>
            </a:pPr>
            <a:r>
              <a:rPr lang="en-US" sz="5400" dirty="0">
                <a:solidFill>
                  <a:srgbClr val="000000"/>
                </a:solidFill>
                <a:latin typeface="Consolas" panose="020B0609020204030204" pitchFamily="49" charset="0"/>
              </a:rPr>
              <a:t>    </a:t>
            </a:r>
            <a:r>
              <a:rPr lang="en-US" sz="5400" dirty="0">
                <a:solidFill>
                  <a:srgbClr val="A31515"/>
                </a:solidFill>
                <a:latin typeface="Consolas" panose="020B0609020204030204" pitchFamily="49" charset="0"/>
              </a:rPr>
              <a:t>"WHERE Country = @Country AND City = @City"</a:t>
            </a:r>
            <a:r>
              <a:rPr lang="en-US" sz="5400" dirty="0">
                <a:solidFill>
                  <a:srgbClr val="000000"/>
                </a:solidFill>
                <a:latin typeface="Consolas" panose="020B0609020204030204" pitchFamily="49" charset="0"/>
              </a:rPr>
              <a:t>, connection);</a:t>
            </a:r>
          </a:p>
          <a:p>
            <a:pPr marL="0" indent="0">
              <a:buNone/>
            </a:pPr>
            <a:endParaRPr lang="fr-FR" sz="5400" dirty="0">
              <a:solidFill>
                <a:srgbClr val="000000"/>
              </a:solidFill>
              <a:latin typeface="Consolas" panose="020B0609020204030204" pitchFamily="49" charset="0"/>
            </a:endParaRPr>
          </a:p>
          <a:p>
            <a:pPr marL="0" indent="0">
              <a:buNone/>
            </a:pPr>
            <a:r>
              <a:rPr lang="fr-FR" sz="5400" dirty="0">
                <a:solidFill>
                  <a:srgbClr val="008000"/>
                </a:solidFill>
                <a:latin typeface="Consolas" panose="020B0609020204030204" pitchFamily="49" charset="0"/>
              </a:rPr>
              <a:t>// ajout des paramètres à la commande </a:t>
            </a:r>
            <a:r>
              <a:rPr lang="fr-FR" sz="5400" dirty="0" err="1">
                <a:solidFill>
                  <a:srgbClr val="008000"/>
                </a:solidFill>
                <a:latin typeface="Consolas" panose="020B0609020204030204" pitchFamily="49" charset="0"/>
              </a:rPr>
              <a:t>SelectCommand</a:t>
            </a:r>
            <a:r>
              <a:rPr lang="fr-FR" sz="5400" dirty="0">
                <a:solidFill>
                  <a:srgbClr val="008000"/>
                </a:solidFill>
                <a:latin typeface="Consolas" panose="020B0609020204030204" pitchFamily="49" charset="0"/>
              </a:rPr>
              <a:t>.</a:t>
            </a:r>
            <a:endParaRPr lang="fr-FR" sz="5400" dirty="0">
              <a:solidFill>
                <a:srgbClr val="000000"/>
              </a:solidFill>
              <a:latin typeface="Consolas" panose="020B0609020204030204" pitchFamily="49" charset="0"/>
            </a:endParaRPr>
          </a:p>
          <a:p>
            <a:pPr marL="0" indent="0">
              <a:buNone/>
            </a:pPr>
            <a:r>
              <a:rPr lang="fr-FR" sz="5400" dirty="0" err="1">
                <a:solidFill>
                  <a:srgbClr val="000000"/>
                </a:solidFill>
                <a:latin typeface="Consolas" panose="020B0609020204030204" pitchFamily="49" charset="0"/>
              </a:rPr>
              <a:t>command.Parameters.Add</a:t>
            </a:r>
            <a:r>
              <a:rPr lang="fr-FR" sz="5400" dirty="0">
                <a:solidFill>
                  <a:srgbClr val="000000"/>
                </a:solidFill>
                <a:latin typeface="Consolas" panose="020B0609020204030204" pitchFamily="49" charset="0"/>
              </a:rPr>
              <a:t>(</a:t>
            </a:r>
            <a:r>
              <a:rPr lang="fr-FR" sz="5400" dirty="0">
                <a:solidFill>
                  <a:srgbClr val="A31515"/>
                </a:solidFill>
                <a:latin typeface="Consolas" panose="020B0609020204030204" pitchFamily="49" charset="0"/>
              </a:rPr>
              <a:t>"@Country"</a:t>
            </a:r>
            <a:r>
              <a:rPr lang="fr-FR" sz="5400" dirty="0">
                <a:solidFill>
                  <a:srgbClr val="000000"/>
                </a:solidFill>
                <a:latin typeface="Consolas" panose="020B0609020204030204" pitchFamily="49" charset="0"/>
              </a:rPr>
              <a:t>, </a:t>
            </a:r>
            <a:r>
              <a:rPr lang="fr-FR" sz="5400" dirty="0" err="1">
                <a:solidFill>
                  <a:srgbClr val="2B91AF"/>
                </a:solidFill>
                <a:latin typeface="Consolas" panose="020B0609020204030204" pitchFamily="49" charset="0"/>
              </a:rPr>
              <a:t>SqlDbType</a:t>
            </a:r>
            <a:r>
              <a:rPr lang="fr-FR" sz="5400" dirty="0" err="1">
                <a:solidFill>
                  <a:srgbClr val="000000"/>
                </a:solidFill>
                <a:latin typeface="Consolas" panose="020B0609020204030204" pitchFamily="49" charset="0"/>
              </a:rPr>
              <a:t>.NVarChar</a:t>
            </a:r>
            <a:r>
              <a:rPr lang="fr-FR" sz="5400" dirty="0">
                <a:solidFill>
                  <a:srgbClr val="000000"/>
                </a:solidFill>
                <a:latin typeface="Consolas" panose="020B0609020204030204" pitchFamily="49" charset="0"/>
              </a:rPr>
              <a:t>, 15);</a:t>
            </a:r>
          </a:p>
          <a:p>
            <a:pPr marL="0" indent="0">
              <a:buNone/>
            </a:pPr>
            <a:r>
              <a:rPr lang="fr-FR" sz="5400" dirty="0" err="1">
                <a:solidFill>
                  <a:srgbClr val="000000"/>
                </a:solidFill>
                <a:latin typeface="Consolas" panose="020B0609020204030204" pitchFamily="49" charset="0"/>
              </a:rPr>
              <a:t>command.Parameters.Add</a:t>
            </a:r>
            <a:r>
              <a:rPr lang="fr-FR" sz="5400" dirty="0">
                <a:solidFill>
                  <a:srgbClr val="000000"/>
                </a:solidFill>
                <a:latin typeface="Consolas" panose="020B0609020204030204" pitchFamily="49" charset="0"/>
              </a:rPr>
              <a:t>(</a:t>
            </a:r>
            <a:r>
              <a:rPr lang="fr-FR" sz="5400" dirty="0">
                <a:solidFill>
                  <a:srgbClr val="A31515"/>
                </a:solidFill>
                <a:latin typeface="Consolas" panose="020B0609020204030204" pitchFamily="49" charset="0"/>
              </a:rPr>
              <a:t>"@City"</a:t>
            </a:r>
            <a:r>
              <a:rPr lang="fr-FR" sz="5400" dirty="0">
                <a:solidFill>
                  <a:srgbClr val="000000"/>
                </a:solidFill>
                <a:latin typeface="Consolas" panose="020B0609020204030204" pitchFamily="49" charset="0"/>
              </a:rPr>
              <a:t>, </a:t>
            </a:r>
            <a:r>
              <a:rPr lang="fr-FR" sz="5400" dirty="0" err="1">
                <a:solidFill>
                  <a:srgbClr val="2B91AF"/>
                </a:solidFill>
                <a:latin typeface="Consolas" panose="020B0609020204030204" pitchFamily="49" charset="0"/>
              </a:rPr>
              <a:t>SqlDbType</a:t>
            </a:r>
            <a:r>
              <a:rPr lang="fr-FR" sz="5400" dirty="0" err="1">
                <a:solidFill>
                  <a:srgbClr val="000000"/>
                </a:solidFill>
                <a:latin typeface="Consolas" panose="020B0609020204030204" pitchFamily="49" charset="0"/>
              </a:rPr>
              <a:t>.NVarChar</a:t>
            </a:r>
            <a:r>
              <a:rPr lang="fr-FR" sz="5400" dirty="0">
                <a:solidFill>
                  <a:srgbClr val="000000"/>
                </a:solidFill>
                <a:latin typeface="Consolas" panose="020B0609020204030204" pitchFamily="49" charset="0"/>
              </a:rPr>
              <a:t>, 15);</a:t>
            </a:r>
          </a:p>
          <a:p>
            <a:pPr marL="0" indent="0">
              <a:buNone/>
            </a:pPr>
            <a:endParaRPr lang="fr-FR" sz="5400" dirty="0">
              <a:solidFill>
                <a:srgbClr val="000000"/>
              </a:solidFill>
              <a:latin typeface="Consolas" panose="020B0609020204030204" pitchFamily="49" charset="0"/>
            </a:endParaRPr>
          </a:p>
          <a:p>
            <a:pPr marL="0" indent="0">
              <a:buNone/>
            </a:pPr>
            <a:r>
              <a:rPr lang="fr-FR" sz="5400" dirty="0">
                <a:solidFill>
                  <a:srgbClr val="008000"/>
                </a:solidFill>
                <a:latin typeface="Consolas" panose="020B0609020204030204" pitchFamily="49" charset="0"/>
              </a:rPr>
              <a:t>// Affectation de la commande à la propriété de </a:t>
            </a:r>
            <a:r>
              <a:rPr lang="fr-FR" sz="5400" dirty="0" err="1">
                <a:solidFill>
                  <a:srgbClr val="008000"/>
                </a:solidFill>
                <a:latin typeface="Consolas" panose="020B0609020204030204" pitchFamily="49" charset="0"/>
              </a:rPr>
              <a:t>SqlDataAdapter</a:t>
            </a:r>
            <a:endParaRPr lang="fr-FR" sz="5400" dirty="0">
              <a:solidFill>
                <a:srgbClr val="000000"/>
              </a:solidFill>
              <a:latin typeface="Consolas" panose="020B0609020204030204" pitchFamily="49" charset="0"/>
            </a:endParaRPr>
          </a:p>
          <a:p>
            <a:pPr marL="0" indent="0">
              <a:buNone/>
            </a:pPr>
            <a:r>
              <a:rPr lang="fr-FR" sz="5400" dirty="0" err="1">
                <a:solidFill>
                  <a:srgbClr val="000000"/>
                </a:solidFill>
                <a:latin typeface="Consolas" panose="020B0609020204030204" pitchFamily="49" charset="0"/>
              </a:rPr>
              <a:t>adapter.SelectCommand</a:t>
            </a:r>
            <a:r>
              <a:rPr lang="fr-FR" sz="5400" dirty="0">
                <a:solidFill>
                  <a:srgbClr val="000000"/>
                </a:solidFill>
                <a:latin typeface="Consolas" panose="020B0609020204030204" pitchFamily="49" charset="0"/>
              </a:rPr>
              <a:t> = command;</a:t>
            </a:r>
            <a:endParaRPr lang="fr-FR" sz="5100" dirty="0" smtClean="0"/>
          </a:p>
          <a:p>
            <a:pPr marL="0" indent="0" algn="just">
              <a:buNone/>
            </a:pPr>
            <a:endParaRPr lang="fr-FR" sz="2200" dirty="0" smtClean="0"/>
          </a:p>
          <a:p>
            <a:pPr marL="0" indent="0">
              <a:buNone/>
            </a:pPr>
            <a:endParaRPr lang="fr-FR" dirty="0"/>
          </a:p>
        </p:txBody>
      </p:sp>
    </p:spTree>
    <p:extLst>
      <p:ext uri="{BB962C8B-B14F-4D97-AF65-F5344CB8AC3E}">
        <p14:creationId xmlns:p14="http://schemas.microsoft.com/office/powerpoint/2010/main" val="1884404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La classe </a:t>
            </a:r>
            <a:r>
              <a:rPr lang="fr-FR" b="1" dirty="0" err="1" smtClean="0"/>
              <a:t>SqlDataAdapter</a:t>
            </a:r>
            <a:r>
              <a:rPr lang="fr-FR" b="1" dirty="0" smtClean="0"/>
              <a:t> (exemples)</a:t>
            </a:r>
            <a:endParaRPr lang="fr-FR" dirty="0"/>
          </a:p>
        </p:txBody>
      </p:sp>
      <p:sp>
        <p:nvSpPr>
          <p:cNvPr id="3" name="Espace réservé du contenu 2"/>
          <p:cNvSpPr>
            <a:spLocks noGrp="1"/>
          </p:cNvSpPr>
          <p:nvPr>
            <p:ph sz="quarter" idx="1"/>
          </p:nvPr>
        </p:nvSpPr>
        <p:spPr>
          <a:xfrm>
            <a:off x="107504" y="1124744"/>
            <a:ext cx="8856984" cy="5112568"/>
          </a:xfrm>
        </p:spPr>
        <p:txBody>
          <a:bodyPr>
            <a:normAutofit fontScale="25000" lnSpcReduction="20000"/>
          </a:bodyPr>
          <a:lstStyle/>
          <a:p>
            <a:pPr algn="just"/>
            <a:r>
              <a:rPr lang="fr-FR" sz="11200" dirty="0" smtClean="0"/>
              <a:t>Exemple d’initialisation de la  propriété </a:t>
            </a:r>
            <a:r>
              <a:rPr lang="fr-FR" sz="11200" b="1" dirty="0" err="1">
                <a:solidFill>
                  <a:srgbClr val="000000"/>
                </a:solidFill>
              </a:rPr>
              <a:t>InsertCommand</a:t>
            </a:r>
            <a:r>
              <a:rPr lang="fr-FR" sz="11200" dirty="0" smtClean="0"/>
              <a:t>:</a:t>
            </a:r>
          </a:p>
          <a:p>
            <a:pPr algn="just"/>
            <a:endParaRPr lang="fr-FR" sz="5100" dirty="0" smtClean="0"/>
          </a:p>
          <a:p>
            <a:pPr algn="just"/>
            <a:endParaRPr lang="fr-FR" sz="5100" dirty="0" smtClean="0"/>
          </a:p>
          <a:p>
            <a:pPr marL="0" indent="0">
              <a:buNone/>
            </a:pPr>
            <a:r>
              <a:rPr lang="fr-FR" sz="6400" dirty="0" err="1">
                <a:solidFill>
                  <a:srgbClr val="2B91AF"/>
                </a:solidFill>
                <a:latin typeface="Consolas" panose="020B0609020204030204" pitchFamily="49" charset="0"/>
              </a:rPr>
              <a:t>SqlDataAdapter</a:t>
            </a:r>
            <a:r>
              <a:rPr lang="fr-FR" sz="6400" dirty="0">
                <a:solidFill>
                  <a:srgbClr val="000000"/>
                </a:solidFill>
                <a:latin typeface="Consolas" panose="020B0609020204030204" pitchFamily="49" charset="0"/>
              </a:rPr>
              <a:t> adapter = </a:t>
            </a:r>
            <a:r>
              <a:rPr lang="fr-FR" sz="6400" dirty="0">
                <a:solidFill>
                  <a:srgbClr val="0000FF"/>
                </a:solidFill>
                <a:latin typeface="Consolas" panose="020B0609020204030204" pitchFamily="49" charset="0"/>
              </a:rPr>
              <a:t>new</a:t>
            </a:r>
            <a:r>
              <a:rPr lang="fr-FR" sz="6400" dirty="0">
                <a:solidFill>
                  <a:srgbClr val="000000"/>
                </a:solidFill>
                <a:latin typeface="Consolas" panose="020B0609020204030204" pitchFamily="49" charset="0"/>
              </a:rPr>
              <a:t> </a:t>
            </a:r>
            <a:r>
              <a:rPr lang="fr-FR" sz="6400" dirty="0" err="1">
                <a:solidFill>
                  <a:srgbClr val="2B91AF"/>
                </a:solidFill>
                <a:latin typeface="Consolas" panose="020B0609020204030204" pitchFamily="49" charset="0"/>
              </a:rPr>
              <a:t>SqlDataAdapter</a:t>
            </a:r>
            <a:r>
              <a:rPr lang="fr-FR" sz="6400" dirty="0" smtClean="0">
                <a:solidFill>
                  <a:srgbClr val="000000"/>
                </a:solidFill>
                <a:latin typeface="Consolas" panose="020B0609020204030204" pitchFamily="49" charset="0"/>
              </a:rPr>
              <a:t>();</a:t>
            </a:r>
          </a:p>
          <a:p>
            <a:pPr marL="0" indent="0">
              <a:buNone/>
            </a:pPr>
            <a:endParaRPr lang="fr-FR" sz="6400" dirty="0">
              <a:solidFill>
                <a:srgbClr val="000000"/>
              </a:solidFill>
              <a:latin typeface="Consolas" panose="020B0609020204030204" pitchFamily="49" charset="0"/>
            </a:endParaRPr>
          </a:p>
          <a:p>
            <a:pPr marL="0" indent="0">
              <a:buNone/>
            </a:pPr>
            <a:r>
              <a:rPr lang="fr-FR" sz="6400" dirty="0">
                <a:solidFill>
                  <a:srgbClr val="008000"/>
                </a:solidFill>
                <a:latin typeface="Consolas" panose="020B0609020204030204" pitchFamily="49" charset="0"/>
              </a:rPr>
              <a:t>//  Créer la commande </a:t>
            </a:r>
            <a:r>
              <a:rPr lang="fr-FR" sz="6400" dirty="0" err="1">
                <a:solidFill>
                  <a:srgbClr val="008000"/>
                </a:solidFill>
                <a:latin typeface="Consolas" panose="020B0609020204030204" pitchFamily="49" charset="0"/>
              </a:rPr>
              <a:t>InsertCommand</a:t>
            </a:r>
            <a:r>
              <a:rPr lang="fr-FR" sz="6400" dirty="0">
                <a:solidFill>
                  <a:srgbClr val="008000"/>
                </a:solidFill>
                <a:latin typeface="Consolas" panose="020B0609020204030204" pitchFamily="49" charset="0"/>
              </a:rPr>
              <a:t>.</a:t>
            </a:r>
            <a:endParaRPr lang="fr-FR" sz="6400" dirty="0">
              <a:solidFill>
                <a:srgbClr val="000000"/>
              </a:solidFill>
              <a:latin typeface="Consolas" panose="020B0609020204030204" pitchFamily="49" charset="0"/>
            </a:endParaRPr>
          </a:p>
          <a:p>
            <a:pPr marL="0" indent="0">
              <a:buNone/>
            </a:pPr>
            <a:r>
              <a:rPr lang="fr-FR" sz="6400" dirty="0">
                <a:solidFill>
                  <a:srgbClr val="000000"/>
                </a:solidFill>
                <a:latin typeface="Consolas" panose="020B0609020204030204" pitchFamily="49" charset="0"/>
              </a:rPr>
              <a:t>command = </a:t>
            </a:r>
            <a:r>
              <a:rPr lang="fr-FR" sz="6400" dirty="0">
                <a:solidFill>
                  <a:srgbClr val="0000FF"/>
                </a:solidFill>
                <a:latin typeface="Consolas" panose="020B0609020204030204" pitchFamily="49" charset="0"/>
              </a:rPr>
              <a:t>new</a:t>
            </a:r>
            <a:r>
              <a:rPr lang="fr-FR" sz="6400" dirty="0">
                <a:solidFill>
                  <a:srgbClr val="000000"/>
                </a:solidFill>
                <a:latin typeface="Consolas" panose="020B0609020204030204" pitchFamily="49" charset="0"/>
              </a:rPr>
              <a:t> </a:t>
            </a:r>
            <a:r>
              <a:rPr lang="fr-FR" sz="6400" dirty="0" err="1">
                <a:solidFill>
                  <a:srgbClr val="000000"/>
                </a:solidFill>
                <a:latin typeface="Consolas" panose="020B0609020204030204" pitchFamily="49" charset="0"/>
              </a:rPr>
              <a:t>SqlCommand</a:t>
            </a:r>
            <a:r>
              <a:rPr lang="fr-FR" sz="6400" dirty="0">
                <a:solidFill>
                  <a:srgbClr val="000000"/>
                </a:solidFill>
                <a:latin typeface="Consolas" panose="020B0609020204030204" pitchFamily="49" charset="0"/>
              </a:rPr>
              <a:t>(</a:t>
            </a:r>
          </a:p>
          <a:p>
            <a:pPr marL="0" indent="0">
              <a:buNone/>
            </a:pPr>
            <a:r>
              <a:rPr lang="en-US" sz="6400" dirty="0">
                <a:solidFill>
                  <a:srgbClr val="A31515"/>
                </a:solidFill>
                <a:latin typeface="Consolas" panose="020B0609020204030204" pitchFamily="49" charset="0"/>
              </a:rPr>
              <a:t>"INSERT INTO Customers (</a:t>
            </a:r>
            <a:r>
              <a:rPr lang="en-US" sz="6400" dirty="0" err="1">
                <a:solidFill>
                  <a:srgbClr val="A31515"/>
                </a:solidFill>
                <a:latin typeface="Consolas" panose="020B0609020204030204" pitchFamily="49" charset="0"/>
              </a:rPr>
              <a:t>CustomerID</a:t>
            </a:r>
            <a:r>
              <a:rPr lang="en-US" sz="6400" dirty="0">
                <a:solidFill>
                  <a:srgbClr val="A31515"/>
                </a:solidFill>
                <a:latin typeface="Consolas" panose="020B0609020204030204" pitchFamily="49" charset="0"/>
              </a:rPr>
              <a:t>, </a:t>
            </a:r>
            <a:r>
              <a:rPr lang="en-US" sz="6400" dirty="0" err="1">
                <a:solidFill>
                  <a:srgbClr val="A31515"/>
                </a:solidFill>
                <a:latin typeface="Consolas" panose="020B0609020204030204" pitchFamily="49" charset="0"/>
              </a:rPr>
              <a:t>CompanyName</a:t>
            </a:r>
            <a:r>
              <a:rPr lang="en-US" sz="6400" dirty="0">
                <a:solidFill>
                  <a:srgbClr val="A31515"/>
                </a:solidFill>
                <a:latin typeface="Consolas" panose="020B0609020204030204" pitchFamily="49" charset="0"/>
              </a:rPr>
              <a:t>) "</a:t>
            </a:r>
            <a:r>
              <a:rPr lang="en-US" sz="6400" dirty="0">
                <a:solidFill>
                  <a:srgbClr val="000000"/>
                </a:solidFill>
                <a:latin typeface="Consolas" panose="020B0609020204030204" pitchFamily="49" charset="0"/>
              </a:rPr>
              <a:t> +</a:t>
            </a:r>
          </a:p>
          <a:p>
            <a:pPr marL="0" indent="0">
              <a:buNone/>
            </a:pPr>
            <a:r>
              <a:rPr lang="fr-FR" sz="6400" dirty="0">
                <a:solidFill>
                  <a:srgbClr val="A31515"/>
                </a:solidFill>
                <a:latin typeface="Consolas" panose="020B0609020204030204" pitchFamily="49" charset="0"/>
              </a:rPr>
              <a:t>"VALUES (@</a:t>
            </a:r>
            <a:r>
              <a:rPr lang="fr-FR" sz="6400" dirty="0" err="1">
                <a:solidFill>
                  <a:srgbClr val="A31515"/>
                </a:solidFill>
                <a:latin typeface="Consolas" panose="020B0609020204030204" pitchFamily="49" charset="0"/>
              </a:rPr>
              <a:t>CustomerID</a:t>
            </a:r>
            <a:r>
              <a:rPr lang="fr-FR" sz="6400" dirty="0">
                <a:solidFill>
                  <a:srgbClr val="A31515"/>
                </a:solidFill>
                <a:latin typeface="Consolas" panose="020B0609020204030204" pitchFamily="49" charset="0"/>
              </a:rPr>
              <a:t>, @</a:t>
            </a:r>
            <a:r>
              <a:rPr lang="fr-FR" sz="6400" dirty="0" err="1">
                <a:solidFill>
                  <a:srgbClr val="A31515"/>
                </a:solidFill>
                <a:latin typeface="Consolas" panose="020B0609020204030204" pitchFamily="49" charset="0"/>
              </a:rPr>
              <a:t>CompanyName</a:t>
            </a:r>
            <a:r>
              <a:rPr lang="fr-FR" sz="6400" dirty="0">
                <a:solidFill>
                  <a:srgbClr val="A31515"/>
                </a:solidFill>
                <a:latin typeface="Consolas" panose="020B0609020204030204" pitchFamily="49" charset="0"/>
              </a:rPr>
              <a:t>)"</a:t>
            </a:r>
            <a:r>
              <a:rPr lang="fr-FR" sz="6400" dirty="0">
                <a:solidFill>
                  <a:srgbClr val="000000"/>
                </a:solidFill>
                <a:latin typeface="Consolas" panose="020B0609020204030204" pitchFamily="49" charset="0"/>
              </a:rPr>
              <a:t>, </a:t>
            </a:r>
            <a:r>
              <a:rPr lang="fr-FR" sz="6400" dirty="0" err="1">
                <a:solidFill>
                  <a:srgbClr val="000000"/>
                </a:solidFill>
                <a:latin typeface="Consolas" panose="020B0609020204030204" pitchFamily="49" charset="0"/>
              </a:rPr>
              <a:t>connection</a:t>
            </a:r>
            <a:r>
              <a:rPr lang="fr-FR" sz="6400" dirty="0">
                <a:solidFill>
                  <a:srgbClr val="000000"/>
                </a:solidFill>
                <a:latin typeface="Consolas" panose="020B0609020204030204" pitchFamily="49" charset="0"/>
              </a:rPr>
              <a:t>);</a:t>
            </a:r>
          </a:p>
          <a:p>
            <a:pPr marL="0" indent="0">
              <a:buNone/>
            </a:pPr>
            <a:endParaRPr lang="fr-FR" sz="6400" dirty="0">
              <a:solidFill>
                <a:srgbClr val="000000"/>
              </a:solidFill>
              <a:latin typeface="Consolas" panose="020B0609020204030204" pitchFamily="49" charset="0"/>
            </a:endParaRPr>
          </a:p>
          <a:p>
            <a:pPr marL="0" indent="0">
              <a:buNone/>
            </a:pPr>
            <a:r>
              <a:rPr lang="fr-FR" sz="6400" dirty="0">
                <a:solidFill>
                  <a:srgbClr val="008000"/>
                </a:solidFill>
                <a:latin typeface="Consolas" panose="020B0609020204030204" pitchFamily="49" charset="0"/>
              </a:rPr>
              <a:t>// Ajout des paramètres à la commande </a:t>
            </a:r>
            <a:r>
              <a:rPr lang="fr-FR" sz="6400" dirty="0" err="1">
                <a:solidFill>
                  <a:srgbClr val="008000"/>
                </a:solidFill>
                <a:latin typeface="Consolas" panose="020B0609020204030204" pitchFamily="49" charset="0"/>
              </a:rPr>
              <a:t>InsertCommand</a:t>
            </a:r>
            <a:r>
              <a:rPr lang="fr-FR" sz="6400" dirty="0">
                <a:solidFill>
                  <a:srgbClr val="008000"/>
                </a:solidFill>
                <a:latin typeface="Consolas" panose="020B0609020204030204" pitchFamily="49" charset="0"/>
              </a:rPr>
              <a:t>.</a:t>
            </a:r>
            <a:endParaRPr lang="fr-FR" sz="6400" dirty="0">
              <a:solidFill>
                <a:srgbClr val="000000"/>
              </a:solidFill>
              <a:latin typeface="Consolas" panose="020B0609020204030204" pitchFamily="49" charset="0"/>
            </a:endParaRPr>
          </a:p>
          <a:p>
            <a:pPr marL="0" indent="0">
              <a:buNone/>
            </a:pPr>
            <a:r>
              <a:rPr lang="fr-FR" sz="6400" dirty="0" err="1">
                <a:solidFill>
                  <a:srgbClr val="000000"/>
                </a:solidFill>
                <a:latin typeface="Consolas" panose="020B0609020204030204" pitchFamily="49" charset="0"/>
              </a:rPr>
              <a:t>command.Parameters.Add</a:t>
            </a:r>
            <a:r>
              <a:rPr lang="fr-FR" sz="6400" dirty="0">
                <a:solidFill>
                  <a:srgbClr val="000000"/>
                </a:solidFill>
                <a:latin typeface="Consolas" panose="020B0609020204030204" pitchFamily="49" charset="0"/>
              </a:rPr>
              <a:t>(</a:t>
            </a:r>
            <a:r>
              <a:rPr lang="fr-FR" sz="6400" dirty="0">
                <a:solidFill>
                  <a:srgbClr val="A31515"/>
                </a:solidFill>
                <a:latin typeface="Consolas" panose="020B0609020204030204" pitchFamily="49" charset="0"/>
              </a:rPr>
              <a:t>"@</a:t>
            </a:r>
            <a:r>
              <a:rPr lang="fr-FR" sz="6400" dirty="0" err="1">
                <a:solidFill>
                  <a:srgbClr val="A31515"/>
                </a:solidFill>
                <a:latin typeface="Consolas" panose="020B0609020204030204" pitchFamily="49" charset="0"/>
              </a:rPr>
              <a:t>CustomerID</a:t>
            </a:r>
            <a:r>
              <a:rPr lang="fr-FR" sz="6400" dirty="0">
                <a:solidFill>
                  <a:srgbClr val="A31515"/>
                </a:solidFill>
                <a:latin typeface="Consolas" panose="020B0609020204030204" pitchFamily="49" charset="0"/>
              </a:rPr>
              <a:t>"</a:t>
            </a:r>
            <a:r>
              <a:rPr lang="fr-FR" sz="6400" dirty="0">
                <a:solidFill>
                  <a:srgbClr val="000000"/>
                </a:solidFill>
                <a:latin typeface="Consolas" panose="020B0609020204030204" pitchFamily="49" charset="0"/>
              </a:rPr>
              <a:t>, </a:t>
            </a:r>
            <a:r>
              <a:rPr lang="fr-FR" sz="6400" dirty="0" err="1">
                <a:solidFill>
                  <a:srgbClr val="2B91AF"/>
                </a:solidFill>
                <a:latin typeface="Consolas" panose="020B0609020204030204" pitchFamily="49" charset="0"/>
              </a:rPr>
              <a:t>SqlDbType</a:t>
            </a:r>
            <a:r>
              <a:rPr lang="fr-FR" sz="6400" dirty="0" err="1">
                <a:solidFill>
                  <a:srgbClr val="000000"/>
                </a:solidFill>
                <a:latin typeface="Consolas" panose="020B0609020204030204" pitchFamily="49" charset="0"/>
              </a:rPr>
              <a:t>.NChar</a:t>
            </a:r>
            <a:r>
              <a:rPr lang="fr-FR" sz="6400" dirty="0">
                <a:solidFill>
                  <a:srgbClr val="000000"/>
                </a:solidFill>
                <a:latin typeface="Consolas" panose="020B0609020204030204" pitchFamily="49" charset="0"/>
              </a:rPr>
              <a:t>, 5, </a:t>
            </a:r>
            <a:r>
              <a:rPr lang="fr-FR" sz="6400" dirty="0">
                <a:solidFill>
                  <a:srgbClr val="A31515"/>
                </a:solidFill>
                <a:latin typeface="Consolas" panose="020B0609020204030204" pitchFamily="49" charset="0"/>
              </a:rPr>
              <a:t>"</a:t>
            </a:r>
            <a:r>
              <a:rPr lang="fr-FR" sz="6400" dirty="0" err="1">
                <a:solidFill>
                  <a:srgbClr val="A31515"/>
                </a:solidFill>
                <a:latin typeface="Consolas" panose="020B0609020204030204" pitchFamily="49" charset="0"/>
              </a:rPr>
              <a:t>CustomerID</a:t>
            </a:r>
            <a:r>
              <a:rPr lang="fr-FR" sz="6400" dirty="0">
                <a:solidFill>
                  <a:srgbClr val="A31515"/>
                </a:solidFill>
                <a:latin typeface="Consolas" panose="020B0609020204030204" pitchFamily="49" charset="0"/>
              </a:rPr>
              <a:t>"</a:t>
            </a:r>
            <a:r>
              <a:rPr lang="fr-FR" sz="6400" dirty="0">
                <a:solidFill>
                  <a:srgbClr val="000000"/>
                </a:solidFill>
                <a:latin typeface="Consolas" panose="020B0609020204030204" pitchFamily="49" charset="0"/>
              </a:rPr>
              <a:t>);</a:t>
            </a:r>
          </a:p>
          <a:p>
            <a:pPr marL="0" indent="0">
              <a:buNone/>
            </a:pPr>
            <a:r>
              <a:rPr lang="en-US" sz="6400" dirty="0" err="1">
                <a:solidFill>
                  <a:srgbClr val="000000"/>
                </a:solidFill>
                <a:latin typeface="Consolas" panose="020B0609020204030204" pitchFamily="49" charset="0"/>
              </a:rPr>
              <a:t>command.Parameters.Add</a:t>
            </a:r>
            <a:r>
              <a:rPr lang="en-US" sz="6400" dirty="0">
                <a:solidFill>
                  <a:srgbClr val="000000"/>
                </a:solidFill>
                <a:latin typeface="Consolas" panose="020B0609020204030204" pitchFamily="49" charset="0"/>
              </a:rPr>
              <a:t>(</a:t>
            </a:r>
            <a:r>
              <a:rPr lang="en-US" sz="6400" dirty="0">
                <a:solidFill>
                  <a:srgbClr val="A31515"/>
                </a:solidFill>
                <a:latin typeface="Consolas" panose="020B0609020204030204" pitchFamily="49" charset="0"/>
              </a:rPr>
              <a:t>"@</a:t>
            </a:r>
            <a:r>
              <a:rPr lang="en-US" sz="6400" dirty="0" err="1">
                <a:solidFill>
                  <a:srgbClr val="A31515"/>
                </a:solidFill>
                <a:latin typeface="Consolas" panose="020B0609020204030204" pitchFamily="49" charset="0"/>
              </a:rPr>
              <a:t>CompanyName</a:t>
            </a:r>
            <a:r>
              <a:rPr lang="en-US" sz="6400" dirty="0">
                <a:solidFill>
                  <a:srgbClr val="A31515"/>
                </a:solidFill>
                <a:latin typeface="Consolas" panose="020B0609020204030204" pitchFamily="49" charset="0"/>
              </a:rPr>
              <a:t>"</a:t>
            </a:r>
            <a:r>
              <a:rPr lang="en-US" sz="6400" dirty="0">
                <a:solidFill>
                  <a:srgbClr val="000000"/>
                </a:solidFill>
                <a:latin typeface="Consolas" panose="020B0609020204030204" pitchFamily="49" charset="0"/>
              </a:rPr>
              <a:t>, </a:t>
            </a:r>
            <a:r>
              <a:rPr lang="en-US" sz="6400" dirty="0" err="1">
                <a:solidFill>
                  <a:srgbClr val="2B91AF"/>
                </a:solidFill>
                <a:latin typeface="Consolas" panose="020B0609020204030204" pitchFamily="49" charset="0"/>
              </a:rPr>
              <a:t>SqlDbType</a:t>
            </a:r>
            <a:r>
              <a:rPr lang="en-US" sz="6400" dirty="0" err="1">
                <a:solidFill>
                  <a:srgbClr val="000000"/>
                </a:solidFill>
                <a:latin typeface="Consolas" panose="020B0609020204030204" pitchFamily="49" charset="0"/>
              </a:rPr>
              <a:t>.NVarChar</a:t>
            </a:r>
            <a:r>
              <a:rPr lang="en-US" sz="6400" dirty="0">
                <a:solidFill>
                  <a:srgbClr val="000000"/>
                </a:solidFill>
                <a:latin typeface="Consolas" panose="020B0609020204030204" pitchFamily="49" charset="0"/>
              </a:rPr>
              <a:t>, 40, </a:t>
            </a:r>
            <a:r>
              <a:rPr lang="en-US" sz="6400" dirty="0">
                <a:solidFill>
                  <a:srgbClr val="A31515"/>
                </a:solidFill>
                <a:latin typeface="Consolas" panose="020B0609020204030204" pitchFamily="49" charset="0"/>
              </a:rPr>
              <a:t>"</a:t>
            </a:r>
            <a:r>
              <a:rPr lang="en-US" sz="6400" dirty="0" err="1">
                <a:solidFill>
                  <a:srgbClr val="A31515"/>
                </a:solidFill>
                <a:latin typeface="Consolas" panose="020B0609020204030204" pitchFamily="49" charset="0"/>
              </a:rPr>
              <a:t>CompanyName</a:t>
            </a:r>
            <a:r>
              <a:rPr lang="en-US" sz="6400" dirty="0">
                <a:solidFill>
                  <a:srgbClr val="A31515"/>
                </a:solidFill>
                <a:latin typeface="Consolas" panose="020B0609020204030204" pitchFamily="49" charset="0"/>
              </a:rPr>
              <a:t>"</a:t>
            </a:r>
            <a:r>
              <a:rPr lang="en-US" sz="6400" dirty="0">
                <a:solidFill>
                  <a:srgbClr val="000000"/>
                </a:solidFill>
                <a:latin typeface="Consolas" panose="020B0609020204030204" pitchFamily="49" charset="0"/>
              </a:rPr>
              <a:t>);</a:t>
            </a:r>
          </a:p>
          <a:p>
            <a:pPr marL="0" indent="0">
              <a:buNone/>
            </a:pPr>
            <a:endParaRPr lang="fr-FR" sz="6400" dirty="0">
              <a:solidFill>
                <a:srgbClr val="000000"/>
              </a:solidFill>
              <a:latin typeface="Consolas" panose="020B0609020204030204" pitchFamily="49" charset="0"/>
            </a:endParaRPr>
          </a:p>
          <a:p>
            <a:pPr marL="0" indent="0">
              <a:buNone/>
            </a:pPr>
            <a:r>
              <a:rPr lang="fr-FR" sz="6400" dirty="0">
                <a:solidFill>
                  <a:srgbClr val="008000"/>
                </a:solidFill>
                <a:latin typeface="Consolas" panose="020B0609020204030204" pitchFamily="49" charset="0"/>
              </a:rPr>
              <a:t>// Affectation de la commande à la propriété de </a:t>
            </a:r>
            <a:r>
              <a:rPr lang="fr-FR" sz="6400" dirty="0" err="1">
                <a:solidFill>
                  <a:srgbClr val="008000"/>
                </a:solidFill>
                <a:latin typeface="Consolas" panose="020B0609020204030204" pitchFamily="49" charset="0"/>
              </a:rPr>
              <a:t>SqlDataAdapter</a:t>
            </a:r>
            <a:endParaRPr lang="fr-FR" sz="6400" dirty="0">
              <a:solidFill>
                <a:srgbClr val="000000"/>
              </a:solidFill>
              <a:latin typeface="Consolas" panose="020B0609020204030204" pitchFamily="49" charset="0"/>
            </a:endParaRPr>
          </a:p>
          <a:p>
            <a:pPr marL="0" indent="0">
              <a:buNone/>
            </a:pPr>
            <a:r>
              <a:rPr lang="fr-FR" sz="6400" dirty="0" err="1">
                <a:solidFill>
                  <a:srgbClr val="000000"/>
                </a:solidFill>
                <a:latin typeface="Consolas" panose="020B0609020204030204" pitchFamily="49" charset="0"/>
              </a:rPr>
              <a:t>adapter.InsertCommand</a:t>
            </a:r>
            <a:r>
              <a:rPr lang="fr-FR" sz="6400" dirty="0">
                <a:solidFill>
                  <a:srgbClr val="000000"/>
                </a:solidFill>
                <a:latin typeface="Consolas" panose="020B0609020204030204" pitchFamily="49" charset="0"/>
              </a:rPr>
              <a:t> = command</a:t>
            </a:r>
            <a:r>
              <a:rPr lang="fr-FR" sz="6400" dirty="0" smtClean="0">
                <a:solidFill>
                  <a:srgbClr val="000000"/>
                </a:solidFill>
                <a:latin typeface="Consolas" panose="020B0609020204030204" pitchFamily="49" charset="0"/>
              </a:rPr>
              <a:t>;</a:t>
            </a:r>
            <a:endParaRPr lang="fr-FR" sz="6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69219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La classe </a:t>
            </a:r>
            <a:r>
              <a:rPr lang="fr-FR" b="1" dirty="0" err="1" smtClean="0"/>
              <a:t>SqlDataAdapter</a:t>
            </a:r>
            <a:r>
              <a:rPr lang="fr-FR" b="1" dirty="0" smtClean="0"/>
              <a:t> (exemples)</a:t>
            </a:r>
            <a:endParaRPr lang="fr-FR" dirty="0"/>
          </a:p>
        </p:txBody>
      </p:sp>
      <p:sp>
        <p:nvSpPr>
          <p:cNvPr id="3" name="Espace réservé du contenu 2"/>
          <p:cNvSpPr>
            <a:spLocks noGrp="1"/>
          </p:cNvSpPr>
          <p:nvPr>
            <p:ph sz="quarter" idx="1"/>
          </p:nvPr>
        </p:nvSpPr>
        <p:spPr>
          <a:xfrm>
            <a:off x="251520" y="1124744"/>
            <a:ext cx="8712968" cy="5400600"/>
          </a:xfrm>
        </p:spPr>
        <p:txBody>
          <a:bodyPr>
            <a:normAutofit fontScale="47500" lnSpcReduction="20000"/>
          </a:bodyPr>
          <a:lstStyle/>
          <a:p>
            <a:pPr algn="just"/>
            <a:r>
              <a:rPr lang="fr-FR" sz="5900" dirty="0" smtClean="0"/>
              <a:t>Exemple d’initialisation de la  propriété </a:t>
            </a:r>
            <a:r>
              <a:rPr lang="fr-FR" sz="5900" b="1" dirty="0" err="1" smtClean="0">
                <a:solidFill>
                  <a:srgbClr val="000000"/>
                </a:solidFill>
              </a:rPr>
              <a:t>UpdateCommand</a:t>
            </a:r>
            <a:r>
              <a:rPr lang="fr-FR" sz="5900" b="1" dirty="0" smtClean="0">
                <a:solidFill>
                  <a:srgbClr val="000000"/>
                </a:solidFill>
              </a:rPr>
              <a:t> </a:t>
            </a:r>
            <a:r>
              <a:rPr lang="fr-FR" sz="5900" dirty="0" smtClean="0"/>
              <a:t>:</a:t>
            </a:r>
          </a:p>
          <a:p>
            <a:pPr algn="just"/>
            <a:endParaRPr lang="fr-FR" sz="2500" dirty="0" smtClean="0"/>
          </a:p>
          <a:p>
            <a:pPr marL="0" indent="0">
              <a:buNone/>
            </a:pPr>
            <a:r>
              <a:rPr lang="fr-FR" sz="3200" dirty="0" err="1">
                <a:solidFill>
                  <a:srgbClr val="2B91AF"/>
                </a:solidFill>
                <a:latin typeface="Consolas" panose="020B0609020204030204" pitchFamily="49" charset="0"/>
              </a:rPr>
              <a:t>SqlDataAdapter</a:t>
            </a:r>
            <a:r>
              <a:rPr lang="fr-FR" sz="3200" dirty="0">
                <a:solidFill>
                  <a:srgbClr val="000000"/>
                </a:solidFill>
                <a:latin typeface="Consolas" panose="020B0609020204030204" pitchFamily="49" charset="0"/>
              </a:rPr>
              <a:t> adapter = </a:t>
            </a:r>
            <a:r>
              <a:rPr lang="fr-FR" sz="3200" dirty="0">
                <a:solidFill>
                  <a:srgbClr val="0000FF"/>
                </a:solidFill>
                <a:latin typeface="Consolas" panose="020B0609020204030204" pitchFamily="49" charset="0"/>
              </a:rPr>
              <a:t>new</a:t>
            </a:r>
            <a:r>
              <a:rPr lang="fr-FR" sz="3200" dirty="0">
                <a:solidFill>
                  <a:srgbClr val="000000"/>
                </a:solidFill>
                <a:latin typeface="Consolas" panose="020B0609020204030204" pitchFamily="49" charset="0"/>
              </a:rPr>
              <a:t> </a:t>
            </a:r>
            <a:r>
              <a:rPr lang="fr-FR" sz="3200" dirty="0" err="1">
                <a:solidFill>
                  <a:srgbClr val="2B91AF"/>
                </a:solidFill>
                <a:latin typeface="Consolas" panose="020B0609020204030204" pitchFamily="49" charset="0"/>
              </a:rPr>
              <a:t>SqlDataAdapter</a:t>
            </a:r>
            <a:r>
              <a:rPr lang="fr-FR" sz="3200" dirty="0">
                <a:solidFill>
                  <a:srgbClr val="000000"/>
                </a:solidFill>
                <a:latin typeface="Consolas" panose="020B0609020204030204" pitchFamily="49" charset="0"/>
              </a:rPr>
              <a:t>();</a:t>
            </a:r>
          </a:p>
          <a:p>
            <a:pPr marL="0" indent="0">
              <a:buNone/>
            </a:pPr>
            <a:endParaRPr lang="fr-FR" sz="3200" dirty="0">
              <a:solidFill>
                <a:srgbClr val="000000"/>
              </a:solidFill>
              <a:latin typeface="Consolas" panose="020B0609020204030204" pitchFamily="49" charset="0"/>
            </a:endParaRPr>
          </a:p>
          <a:p>
            <a:pPr marL="0" indent="0">
              <a:buNone/>
            </a:pPr>
            <a:r>
              <a:rPr lang="fr-FR" sz="3200" dirty="0">
                <a:solidFill>
                  <a:srgbClr val="008000"/>
                </a:solidFill>
                <a:latin typeface="Consolas" panose="020B0609020204030204" pitchFamily="49" charset="0"/>
              </a:rPr>
              <a:t>// Créer la commande </a:t>
            </a:r>
            <a:r>
              <a:rPr lang="fr-FR" sz="3200" dirty="0" err="1">
                <a:solidFill>
                  <a:srgbClr val="008000"/>
                </a:solidFill>
                <a:latin typeface="Consolas" panose="020B0609020204030204" pitchFamily="49" charset="0"/>
              </a:rPr>
              <a:t>UpdateCommand</a:t>
            </a:r>
            <a:r>
              <a:rPr lang="fr-FR" sz="3200" dirty="0">
                <a:solidFill>
                  <a:srgbClr val="008000"/>
                </a:solidFill>
                <a:latin typeface="Consolas" panose="020B0609020204030204" pitchFamily="49" charset="0"/>
              </a:rPr>
              <a:t>.</a:t>
            </a:r>
            <a:endParaRPr lang="fr-FR" sz="3200" dirty="0">
              <a:solidFill>
                <a:srgbClr val="000000"/>
              </a:solidFill>
              <a:latin typeface="Consolas" panose="020B0609020204030204" pitchFamily="49" charset="0"/>
            </a:endParaRPr>
          </a:p>
          <a:p>
            <a:pPr marL="0" indent="0">
              <a:buNone/>
            </a:pPr>
            <a:r>
              <a:rPr lang="fr-FR" sz="3200" dirty="0">
                <a:solidFill>
                  <a:srgbClr val="000000"/>
                </a:solidFill>
                <a:latin typeface="Consolas" panose="020B0609020204030204" pitchFamily="49" charset="0"/>
              </a:rPr>
              <a:t>command = </a:t>
            </a:r>
            <a:r>
              <a:rPr lang="fr-FR" sz="3200" dirty="0">
                <a:solidFill>
                  <a:srgbClr val="0000FF"/>
                </a:solidFill>
                <a:latin typeface="Consolas" panose="020B0609020204030204" pitchFamily="49" charset="0"/>
              </a:rPr>
              <a:t>new</a:t>
            </a:r>
            <a:r>
              <a:rPr lang="fr-FR" sz="3200" dirty="0">
                <a:solidFill>
                  <a:srgbClr val="000000"/>
                </a:solidFill>
                <a:latin typeface="Consolas" panose="020B0609020204030204" pitchFamily="49" charset="0"/>
              </a:rPr>
              <a:t> </a:t>
            </a:r>
            <a:r>
              <a:rPr lang="fr-FR" sz="3200" dirty="0" err="1" smtClean="0">
                <a:solidFill>
                  <a:srgbClr val="000000"/>
                </a:solidFill>
                <a:latin typeface="Consolas" panose="020B0609020204030204" pitchFamily="49" charset="0"/>
              </a:rPr>
              <a:t>SqlCommand</a:t>
            </a:r>
            <a:r>
              <a:rPr lang="fr-FR" sz="3200" dirty="0" smtClean="0">
                <a:solidFill>
                  <a:srgbClr val="000000"/>
                </a:solidFill>
                <a:latin typeface="Consolas" panose="020B0609020204030204" pitchFamily="49" charset="0"/>
              </a:rPr>
              <a:t> (</a:t>
            </a:r>
            <a:endParaRPr lang="fr-FR" sz="3200" dirty="0">
              <a:solidFill>
                <a:srgbClr val="000000"/>
              </a:solidFill>
              <a:latin typeface="Consolas" panose="020B0609020204030204" pitchFamily="49" charset="0"/>
            </a:endParaRPr>
          </a:p>
          <a:p>
            <a:pPr marL="0" indent="0">
              <a:buNone/>
            </a:pPr>
            <a:r>
              <a:rPr lang="en-US" sz="3200" dirty="0">
                <a:solidFill>
                  <a:srgbClr val="A31515"/>
                </a:solidFill>
                <a:latin typeface="Consolas" panose="020B0609020204030204" pitchFamily="49" charset="0"/>
              </a:rPr>
              <a:t>"UPDATE Customers SET </a:t>
            </a:r>
            <a:r>
              <a:rPr lang="en-US" sz="3200" dirty="0" err="1">
                <a:solidFill>
                  <a:srgbClr val="A31515"/>
                </a:solidFill>
                <a:latin typeface="Consolas" panose="020B0609020204030204" pitchFamily="49" charset="0"/>
              </a:rPr>
              <a:t>CustomerID</a:t>
            </a:r>
            <a:r>
              <a:rPr lang="en-US" sz="3200" dirty="0">
                <a:solidFill>
                  <a:srgbClr val="A31515"/>
                </a:solidFill>
                <a:latin typeface="Consolas" panose="020B0609020204030204" pitchFamily="49" charset="0"/>
              </a:rPr>
              <a:t> = @</a:t>
            </a:r>
            <a:r>
              <a:rPr lang="en-US" sz="3200" dirty="0" err="1">
                <a:solidFill>
                  <a:srgbClr val="A31515"/>
                </a:solidFill>
                <a:latin typeface="Consolas" panose="020B0609020204030204" pitchFamily="49" charset="0"/>
              </a:rPr>
              <a:t>CustomerID</a:t>
            </a:r>
            <a:r>
              <a:rPr lang="en-US" sz="3200" dirty="0">
                <a:solidFill>
                  <a:srgbClr val="A31515"/>
                </a:solidFill>
                <a:latin typeface="Consolas" panose="020B0609020204030204" pitchFamily="49" charset="0"/>
              </a:rPr>
              <a:t>, </a:t>
            </a:r>
            <a:r>
              <a:rPr lang="en-US" sz="3200" dirty="0" err="1">
                <a:solidFill>
                  <a:srgbClr val="A31515"/>
                </a:solidFill>
                <a:latin typeface="Consolas" panose="020B0609020204030204" pitchFamily="49" charset="0"/>
              </a:rPr>
              <a:t>CompanyName</a:t>
            </a:r>
            <a:r>
              <a:rPr lang="en-US" sz="3200" dirty="0">
                <a:solidFill>
                  <a:srgbClr val="A31515"/>
                </a:solidFill>
                <a:latin typeface="Consolas" panose="020B0609020204030204" pitchFamily="49" charset="0"/>
              </a:rPr>
              <a:t> = @</a:t>
            </a:r>
            <a:r>
              <a:rPr lang="en-US" sz="3200" dirty="0" err="1">
                <a:solidFill>
                  <a:srgbClr val="A31515"/>
                </a:solidFill>
                <a:latin typeface="Consolas" panose="020B0609020204030204" pitchFamily="49" charset="0"/>
              </a:rPr>
              <a:t>CompanyName</a:t>
            </a:r>
            <a:r>
              <a:rPr lang="en-US" sz="3200" dirty="0">
                <a:solidFill>
                  <a:srgbClr val="A31515"/>
                </a:solidFill>
                <a:latin typeface="Consolas" panose="020B0609020204030204" pitchFamily="49" charset="0"/>
              </a:rPr>
              <a:t> "</a:t>
            </a:r>
            <a:r>
              <a:rPr lang="en-US" sz="3200" dirty="0">
                <a:solidFill>
                  <a:srgbClr val="000000"/>
                </a:solidFill>
                <a:latin typeface="Consolas" panose="020B0609020204030204" pitchFamily="49" charset="0"/>
              </a:rPr>
              <a:t> +</a:t>
            </a:r>
          </a:p>
          <a:p>
            <a:pPr marL="0" indent="0">
              <a:buNone/>
            </a:pPr>
            <a:r>
              <a:rPr lang="fr-FR" sz="3200" dirty="0">
                <a:solidFill>
                  <a:srgbClr val="A31515"/>
                </a:solidFill>
                <a:latin typeface="Consolas" panose="020B0609020204030204" pitchFamily="49" charset="0"/>
              </a:rPr>
              <a:t>"WHERE </a:t>
            </a:r>
            <a:r>
              <a:rPr lang="fr-FR" sz="3200" dirty="0" err="1">
                <a:solidFill>
                  <a:srgbClr val="A31515"/>
                </a:solidFill>
                <a:latin typeface="Consolas" panose="020B0609020204030204" pitchFamily="49" charset="0"/>
              </a:rPr>
              <a:t>CustomerID</a:t>
            </a:r>
            <a:r>
              <a:rPr lang="fr-FR" sz="3200" dirty="0">
                <a:solidFill>
                  <a:srgbClr val="A31515"/>
                </a:solidFill>
                <a:latin typeface="Consolas" panose="020B0609020204030204" pitchFamily="49" charset="0"/>
              </a:rPr>
              <a:t> = @</a:t>
            </a:r>
            <a:r>
              <a:rPr lang="fr-FR" sz="3200" dirty="0" err="1">
                <a:solidFill>
                  <a:srgbClr val="A31515"/>
                </a:solidFill>
                <a:latin typeface="Consolas" panose="020B0609020204030204" pitchFamily="49" charset="0"/>
              </a:rPr>
              <a:t>oldCustomerID</a:t>
            </a:r>
            <a:r>
              <a:rPr lang="fr-FR" sz="3200" dirty="0">
                <a:solidFill>
                  <a:srgbClr val="A31515"/>
                </a:solidFill>
                <a:latin typeface="Consolas" panose="020B0609020204030204" pitchFamily="49" charset="0"/>
              </a:rPr>
              <a:t>"</a:t>
            </a:r>
            <a:r>
              <a:rPr lang="fr-FR" sz="3200" dirty="0">
                <a:solidFill>
                  <a:srgbClr val="000000"/>
                </a:solidFill>
                <a:latin typeface="Consolas" panose="020B0609020204030204" pitchFamily="49" charset="0"/>
              </a:rPr>
              <a:t>, </a:t>
            </a:r>
            <a:r>
              <a:rPr lang="fr-FR" sz="3200" dirty="0" err="1">
                <a:solidFill>
                  <a:srgbClr val="000000"/>
                </a:solidFill>
                <a:latin typeface="Consolas" panose="020B0609020204030204" pitchFamily="49" charset="0"/>
              </a:rPr>
              <a:t>connection</a:t>
            </a:r>
            <a:r>
              <a:rPr lang="fr-FR" sz="3200" dirty="0">
                <a:solidFill>
                  <a:srgbClr val="000000"/>
                </a:solidFill>
                <a:latin typeface="Consolas" panose="020B0609020204030204" pitchFamily="49" charset="0"/>
              </a:rPr>
              <a:t>);</a:t>
            </a:r>
          </a:p>
          <a:p>
            <a:pPr marL="0" indent="0">
              <a:buNone/>
            </a:pPr>
            <a:endParaRPr lang="fr-FR" sz="3200" dirty="0">
              <a:solidFill>
                <a:srgbClr val="000000"/>
              </a:solidFill>
              <a:latin typeface="Consolas" panose="020B0609020204030204" pitchFamily="49" charset="0"/>
            </a:endParaRPr>
          </a:p>
          <a:p>
            <a:pPr marL="0" indent="0">
              <a:buNone/>
            </a:pPr>
            <a:r>
              <a:rPr lang="fr-FR" sz="3200" dirty="0" smtClean="0">
                <a:solidFill>
                  <a:srgbClr val="008000"/>
                </a:solidFill>
                <a:latin typeface="Consolas" panose="020B0609020204030204" pitchFamily="49" charset="0"/>
              </a:rPr>
              <a:t>// </a:t>
            </a:r>
            <a:r>
              <a:rPr lang="fr-FR" sz="3200" dirty="0">
                <a:solidFill>
                  <a:srgbClr val="008000"/>
                </a:solidFill>
                <a:latin typeface="Consolas" panose="020B0609020204030204" pitchFamily="49" charset="0"/>
              </a:rPr>
              <a:t>Ajout des paramètres à la commande </a:t>
            </a:r>
            <a:r>
              <a:rPr lang="fr-FR" sz="3200" dirty="0" err="1">
                <a:solidFill>
                  <a:srgbClr val="008000"/>
                </a:solidFill>
                <a:latin typeface="Consolas" panose="020B0609020204030204" pitchFamily="49" charset="0"/>
              </a:rPr>
              <a:t>UpdateCommand</a:t>
            </a:r>
            <a:r>
              <a:rPr lang="fr-FR" sz="3200" dirty="0">
                <a:solidFill>
                  <a:srgbClr val="008000"/>
                </a:solidFill>
                <a:latin typeface="Consolas" panose="020B0609020204030204" pitchFamily="49" charset="0"/>
              </a:rPr>
              <a:t>.</a:t>
            </a:r>
            <a:endParaRPr lang="fr-FR" sz="3200" dirty="0">
              <a:solidFill>
                <a:srgbClr val="000000"/>
              </a:solidFill>
              <a:latin typeface="Consolas" panose="020B0609020204030204" pitchFamily="49" charset="0"/>
            </a:endParaRPr>
          </a:p>
          <a:p>
            <a:pPr marL="0" indent="0">
              <a:buNone/>
            </a:pPr>
            <a:r>
              <a:rPr lang="fr-FR" sz="3200" dirty="0" err="1" smtClean="0">
                <a:solidFill>
                  <a:srgbClr val="000000"/>
                </a:solidFill>
                <a:latin typeface="Consolas" panose="020B0609020204030204" pitchFamily="49" charset="0"/>
              </a:rPr>
              <a:t>command.Parameters.Add</a:t>
            </a:r>
            <a:r>
              <a:rPr lang="fr-FR" sz="3200" dirty="0">
                <a:solidFill>
                  <a:srgbClr val="000000"/>
                </a:solidFill>
                <a:latin typeface="Consolas" panose="020B0609020204030204" pitchFamily="49" charset="0"/>
              </a:rPr>
              <a:t>(</a:t>
            </a:r>
            <a:r>
              <a:rPr lang="fr-FR" sz="3200" dirty="0">
                <a:solidFill>
                  <a:srgbClr val="A31515"/>
                </a:solidFill>
                <a:latin typeface="Consolas" panose="020B0609020204030204" pitchFamily="49" charset="0"/>
              </a:rPr>
              <a:t>"@</a:t>
            </a:r>
            <a:r>
              <a:rPr lang="fr-FR" sz="3200" dirty="0" err="1">
                <a:solidFill>
                  <a:srgbClr val="A31515"/>
                </a:solidFill>
                <a:latin typeface="Consolas" panose="020B0609020204030204" pitchFamily="49" charset="0"/>
              </a:rPr>
              <a:t>CustomerID</a:t>
            </a:r>
            <a:r>
              <a:rPr lang="fr-FR" sz="3200" dirty="0">
                <a:solidFill>
                  <a:srgbClr val="A31515"/>
                </a:solidFill>
                <a:latin typeface="Consolas" panose="020B0609020204030204" pitchFamily="49" charset="0"/>
              </a:rPr>
              <a:t>"</a:t>
            </a:r>
            <a:r>
              <a:rPr lang="fr-FR" sz="3200" dirty="0">
                <a:solidFill>
                  <a:srgbClr val="000000"/>
                </a:solidFill>
                <a:latin typeface="Consolas" panose="020B0609020204030204" pitchFamily="49" charset="0"/>
              </a:rPr>
              <a:t>, </a:t>
            </a:r>
            <a:r>
              <a:rPr lang="fr-FR" sz="3200" dirty="0" err="1">
                <a:solidFill>
                  <a:srgbClr val="2B91AF"/>
                </a:solidFill>
                <a:latin typeface="Consolas" panose="020B0609020204030204" pitchFamily="49" charset="0"/>
              </a:rPr>
              <a:t>SqlDbType</a:t>
            </a:r>
            <a:r>
              <a:rPr lang="fr-FR" sz="3200" dirty="0" err="1">
                <a:solidFill>
                  <a:srgbClr val="000000"/>
                </a:solidFill>
                <a:latin typeface="Consolas" panose="020B0609020204030204" pitchFamily="49" charset="0"/>
              </a:rPr>
              <a:t>.NChar</a:t>
            </a:r>
            <a:r>
              <a:rPr lang="fr-FR" sz="3200" dirty="0">
                <a:solidFill>
                  <a:srgbClr val="000000"/>
                </a:solidFill>
                <a:latin typeface="Consolas" panose="020B0609020204030204" pitchFamily="49" charset="0"/>
              </a:rPr>
              <a:t>, 5, </a:t>
            </a:r>
            <a:r>
              <a:rPr lang="fr-FR" sz="3200" dirty="0">
                <a:solidFill>
                  <a:srgbClr val="A31515"/>
                </a:solidFill>
                <a:latin typeface="Consolas" panose="020B0609020204030204" pitchFamily="49" charset="0"/>
              </a:rPr>
              <a:t>"</a:t>
            </a:r>
            <a:r>
              <a:rPr lang="fr-FR" sz="3200" dirty="0" err="1">
                <a:solidFill>
                  <a:srgbClr val="A31515"/>
                </a:solidFill>
                <a:latin typeface="Consolas" panose="020B0609020204030204" pitchFamily="49" charset="0"/>
              </a:rPr>
              <a:t>CustomerID</a:t>
            </a:r>
            <a:r>
              <a:rPr lang="fr-FR" sz="3200" dirty="0">
                <a:solidFill>
                  <a:srgbClr val="A31515"/>
                </a:solidFill>
                <a:latin typeface="Consolas" panose="020B0609020204030204" pitchFamily="49" charset="0"/>
              </a:rPr>
              <a:t>"</a:t>
            </a:r>
            <a:r>
              <a:rPr lang="fr-FR" sz="3200" dirty="0">
                <a:solidFill>
                  <a:srgbClr val="000000"/>
                </a:solidFill>
                <a:latin typeface="Consolas" panose="020B0609020204030204" pitchFamily="49" charset="0"/>
              </a:rPr>
              <a:t>);</a:t>
            </a:r>
          </a:p>
          <a:p>
            <a:pPr marL="0" indent="0">
              <a:buNone/>
            </a:pPr>
            <a:r>
              <a:rPr lang="en-US" sz="3200" dirty="0" err="1">
                <a:solidFill>
                  <a:srgbClr val="000000"/>
                </a:solidFill>
                <a:latin typeface="Consolas" panose="020B0609020204030204" pitchFamily="49" charset="0"/>
              </a:rPr>
              <a:t>command.Parameters.Add</a:t>
            </a:r>
            <a:r>
              <a:rPr lang="en-US" sz="3200" dirty="0">
                <a:solidFill>
                  <a:srgbClr val="000000"/>
                </a:solidFill>
                <a:latin typeface="Consolas" panose="020B0609020204030204" pitchFamily="49" charset="0"/>
              </a:rPr>
              <a:t>(</a:t>
            </a:r>
            <a:r>
              <a:rPr lang="en-US" sz="3200" dirty="0">
                <a:solidFill>
                  <a:srgbClr val="A31515"/>
                </a:solidFill>
                <a:latin typeface="Consolas" panose="020B0609020204030204" pitchFamily="49" charset="0"/>
              </a:rPr>
              <a:t>"@</a:t>
            </a:r>
            <a:r>
              <a:rPr lang="en-US" sz="3200" dirty="0" err="1">
                <a:solidFill>
                  <a:srgbClr val="A31515"/>
                </a:solidFill>
                <a:latin typeface="Consolas" panose="020B0609020204030204" pitchFamily="49" charset="0"/>
              </a:rPr>
              <a:t>CompanyName</a:t>
            </a:r>
            <a:r>
              <a:rPr lang="en-US" sz="3200" dirty="0">
                <a:solidFill>
                  <a:srgbClr val="A31515"/>
                </a:solidFill>
                <a:latin typeface="Consolas" panose="020B0609020204030204" pitchFamily="49" charset="0"/>
              </a:rPr>
              <a:t>"</a:t>
            </a:r>
            <a:r>
              <a:rPr lang="en-US" sz="3200" dirty="0">
                <a:solidFill>
                  <a:srgbClr val="000000"/>
                </a:solidFill>
                <a:latin typeface="Consolas" panose="020B0609020204030204" pitchFamily="49" charset="0"/>
              </a:rPr>
              <a:t>, </a:t>
            </a:r>
            <a:r>
              <a:rPr lang="en-US" sz="3200" dirty="0" err="1">
                <a:solidFill>
                  <a:srgbClr val="2B91AF"/>
                </a:solidFill>
                <a:latin typeface="Consolas" panose="020B0609020204030204" pitchFamily="49" charset="0"/>
              </a:rPr>
              <a:t>SqlDbType</a:t>
            </a:r>
            <a:r>
              <a:rPr lang="en-US" sz="3200" dirty="0" err="1">
                <a:solidFill>
                  <a:srgbClr val="000000"/>
                </a:solidFill>
                <a:latin typeface="Consolas" panose="020B0609020204030204" pitchFamily="49" charset="0"/>
              </a:rPr>
              <a:t>.NVarChar</a:t>
            </a:r>
            <a:r>
              <a:rPr lang="en-US" sz="3200" dirty="0">
                <a:solidFill>
                  <a:srgbClr val="000000"/>
                </a:solidFill>
                <a:latin typeface="Consolas" panose="020B0609020204030204" pitchFamily="49" charset="0"/>
              </a:rPr>
              <a:t>, 40, </a:t>
            </a:r>
            <a:r>
              <a:rPr lang="en-US" sz="3200" dirty="0">
                <a:solidFill>
                  <a:srgbClr val="A31515"/>
                </a:solidFill>
                <a:latin typeface="Consolas" panose="020B0609020204030204" pitchFamily="49" charset="0"/>
              </a:rPr>
              <a:t>"</a:t>
            </a:r>
            <a:r>
              <a:rPr lang="en-US" sz="3200" dirty="0" err="1">
                <a:solidFill>
                  <a:srgbClr val="A31515"/>
                </a:solidFill>
                <a:latin typeface="Consolas" panose="020B0609020204030204" pitchFamily="49" charset="0"/>
              </a:rPr>
              <a:t>CompanyName</a:t>
            </a:r>
            <a:r>
              <a:rPr lang="en-US" sz="3200" dirty="0">
                <a:solidFill>
                  <a:srgbClr val="A31515"/>
                </a:solidFill>
                <a:latin typeface="Consolas" panose="020B0609020204030204" pitchFamily="49" charset="0"/>
              </a:rPr>
              <a:t>"</a:t>
            </a:r>
            <a:r>
              <a:rPr lang="en-US" sz="3200" dirty="0">
                <a:solidFill>
                  <a:srgbClr val="000000"/>
                </a:solidFill>
                <a:latin typeface="Consolas" panose="020B0609020204030204" pitchFamily="49" charset="0"/>
              </a:rPr>
              <a:t>);</a:t>
            </a:r>
          </a:p>
          <a:p>
            <a:pPr marL="0" indent="0">
              <a:buNone/>
            </a:pPr>
            <a:r>
              <a:rPr lang="fr-FR" sz="3200" dirty="0" err="1">
                <a:solidFill>
                  <a:srgbClr val="2B91AF"/>
                </a:solidFill>
                <a:latin typeface="Consolas" panose="020B0609020204030204" pitchFamily="49" charset="0"/>
              </a:rPr>
              <a:t>SqlParameter</a:t>
            </a:r>
            <a:r>
              <a:rPr lang="fr-FR" sz="3200" dirty="0">
                <a:solidFill>
                  <a:srgbClr val="000000"/>
                </a:solidFill>
                <a:latin typeface="Consolas" panose="020B0609020204030204" pitchFamily="49" charset="0"/>
              </a:rPr>
              <a:t> </a:t>
            </a:r>
            <a:r>
              <a:rPr lang="fr-FR" sz="3200" dirty="0" err="1">
                <a:solidFill>
                  <a:srgbClr val="000000"/>
                </a:solidFill>
                <a:latin typeface="Consolas" panose="020B0609020204030204" pitchFamily="49" charset="0"/>
              </a:rPr>
              <a:t>parameter</a:t>
            </a:r>
            <a:r>
              <a:rPr lang="fr-FR" sz="3200" dirty="0">
                <a:solidFill>
                  <a:srgbClr val="000000"/>
                </a:solidFill>
                <a:latin typeface="Consolas" panose="020B0609020204030204" pitchFamily="49" charset="0"/>
              </a:rPr>
              <a:t> = </a:t>
            </a:r>
            <a:r>
              <a:rPr lang="fr-FR" sz="3200" dirty="0" err="1">
                <a:solidFill>
                  <a:srgbClr val="000000"/>
                </a:solidFill>
                <a:latin typeface="Consolas" panose="020B0609020204030204" pitchFamily="49" charset="0"/>
              </a:rPr>
              <a:t>command.Parameters.Add</a:t>
            </a:r>
            <a:r>
              <a:rPr lang="fr-FR" sz="3200" dirty="0">
                <a:solidFill>
                  <a:srgbClr val="000000"/>
                </a:solidFill>
                <a:latin typeface="Consolas" panose="020B0609020204030204" pitchFamily="49" charset="0"/>
              </a:rPr>
              <a:t>(</a:t>
            </a:r>
          </a:p>
          <a:p>
            <a:pPr marL="0" indent="0">
              <a:buNone/>
            </a:pPr>
            <a:r>
              <a:rPr lang="fr-FR" sz="3200" dirty="0">
                <a:solidFill>
                  <a:srgbClr val="A31515"/>
                </a:solidFill>
                <a:latin typeface="Consolas" panose="020B0609020204030204" pitchFamily="49" charset="0"/>
              </a:rPr>
              <a:t>"@</a:t>
            </a:r>
            <a:r>
              <a:rPr lang="fr-FR" sz="3200" dirty="0" err="1">
                <a:solidFill>
                  <a:srgbClr val="A31515"/>
                </a:solidFill>
                <a:latin typeface="Consolas" panose="020B0609020204030204" pitchFamily="49" charset="0"/>
              </a:rPr>
              <a:t>oldCustomerID</a:t>
            </a:r>
            <a:r>
              <a:rPr lang="fr-FR" sz="3200" dirty="0">
                <a:solidFill>
                  <a:srgbClr val="A31515"/>
                </a:solidFill>
                <a:latin typeface="Consolas" panose="020B0609020204030204" pitchFamily="49" charset="0"/>
              </a:rPr>
              <a:t>"</a:t>
            </a:r>
            <a:r>
              <a:rPr lang="fr-FR" sz="3200" dirty="0">
                <a:solidFill>
                  <a:srgbClr val="000000"/>
                </a:solidFill>
                <a:latin typeface="Consolas" panose="020B0609020204030204" pitchFamily="49" charset="0"/>
              </a:rPr>
              <a:t>, </a:t>
            </a:r>
            <a:r>
              <a:rPr lang="fr-FR" sz="3200" dirty="0" err="1">
                <a:solidFill>
                  <a:srgbClr val="2B91AF"/>
                </a:solidFill>
                <a:latin typeface="Consolas" panose="020B0609020204030204" pitchFamily="49" charset="0"/>
              </a:rPr>
              <a:t>SqlDbType</a:t>
            </a:r>
            <a:r>
              <a:rPr lang="fr-FR" sz="3200" dirty="0" err="1">
                <a:solidFill>
                  <a:srgbClr val="000000"/>
                </a:solidFill>
                <a:latin typeface="Consolas" panose="020B0609020204030204" pitchFamily="49" charset="0"/>
              </a:rPr>
              <a:t>.NChar</a:t>
            </a:r>
            <a:r>
              <a:rPr lang="fr-FR" sz="3200" dirty="0">
                <a:solidFill>
                  <a:srgbClr val="000000"/>
                </a:solidFill>
                <a:latin typeface="Consolas" panose="020B0609020204030204" pitchFamily="49" charset="0"/>
              </a:rPr>
              <a:t>, 5, </a:t>
            </a:r>
            <a:r>
              <a:rPr lang="fr-FR" sz="3200" dirty="0">
                <a:solidFill>
                  <a:srgbClr val="A31515"/>
                </a:solidFill>
                <a:latin typeface="Consolas" panose="020B0609020204030204" pitchFamily="49" charset="0"/>
              </a:rPr>
              <a:t>"</a:t>
            </a:r>
            <a:r>
              <a:rPr lang="fr-FR" sz="3200" dirty="0" err="1">
                <a:solidFill>
                  <a:srgbClr val="A31515"/>
                </a:solidFill>
                <a:latin typeface="Consolas" panose="020B0609020204030204" pitchFamily="49" charset="0"/>
              </a:rPr>
              <a:t>CustomerID</a:t>
            </a:r>
            <a:r>
              <a:rPr lang="fr-FR" sz="3200" dirty="0">
                <a:solidFill>
                  <a:srgbClr val="A31515"/>
                </a:solidFill>
                <a:latin typeface="Consolas" panose="020B0609020204030204" pitchFamily="49" charset="0"/>
              </a:rPr>
              <a:t>"</a:t>
            </a:r>
            <a:r>
              <a:rPr lang="fr-FR" sz="3200" dirty="0">
                <a:solidFill>
                  <a:srgbClr val="000000"/>
                </a:solidFill>
                <a:latin typeface="Consolas" panose="020B0609020204030204" pitchFamily="49" charset="0"/>
              </a:rPr>
              <a:t>);</a:t>
            </a:r>
          </a:p>
          <a:p>
            <a:pPr marL="0" indent="0">
              <a:buNone/>
            </a:pPr>
            <a:r>
              <a:rPr lang="fr-FR" sz="3200" dirty="0" err="1">
                <a:solidFill>
                  <a:srgbClr val="000000"/>
                </a:solidFill>
                <a:latin typeface="Consolas" panose="020B0609020204030204" pitchFamily="49" charset="0"/>
              </a:rPr>
              <a:t>parameter.SourceVersion</a:t>
            </a:r>
            <a:r>
              <a:rPr lang="fr-FR" sz="3200" dirty="0">
                <a:solidFill>
                  <a:srgbClr val="000000"/>
                </a:solidFill>
                <a:latin typeface="Consolas" panose="020B0609020204030204" pitchFamily="49" charset="0"/>
              </a:rPr>
              <a:t> = </a:t>
            </a:r>
            <a:r>
              <a:rPr lang="fr-FR" sz="3200" dirty="0" err="1">
                <a:solidFill>
                  <a:srgbClr val="2B91AF"/>
                </a:solidFill>
                <a:latin typeface="Consolas" panose="020B0609020204030204" pitchFamily="49" charset="0"/>
              </a:rPr>
              <a:t>DataRowVersion</a:t>
            </a:r>
            <a:r>
              <a:rPr lang="fr-FR" sz="3200" dirty="0" err="1">
                <a:solidFill>
                  <a:srgbClr val="000000"/>
                </a:solidFill>
                <a:latin typeface="Consolas" panose="020B0609020204030204" pitchFamily="49" charset="0"/>
              </a:rPr>
              <a:t>.Original</a:t>
            </a:r>
            <a:r>
              <a:rPr lang="fr-FR" sz="3200" dirty="0">
                <a:solidFill>
                  <a:srgbClr val="000000"/>
                </a:solidFill>
                <a:latin typeface="Consolas" panose="020B0609020204030204" pitchFamily="49" charset="0"/>
              </a:rPr>
              <a:t>;</a:t>
            </a:r>
          </a:p>
          <a:p>
            <a:pPr marL="0" indent="0">
              <a:buNone/>
            </a:pPr>
            <a:endParaRPr lang="fr-FR" sz="3200" dirty="0">
              <a:solidFill>
                <a:srgbClr val="000000"/>
              </a:solidFill>
              <a:latin typeface="Consolas" panose="020B0609020204030204" pitchFamily="49" charset="0"/>
            </a:endParaRPr>
          </a:p>
          <a:p>
            <a:pPr marL="0" indent="0">
              <a:buNone/>
            </a:pPr>
            <a:r>
              <a:rPr lang="fr-FR" sz="3200" dirty="0">
                <a:solidFill>
                  <a:srgbClr val="008000"/>
                </a:solidFill>
                <a:latin typeface="Consolas" panose="020B0609020204030204" pitchFamily="49" charset="0"/>
              </a:rPr>
              <a:t>// Affectation de la commande à la propriété de </a:t>
            </a:r>
            <a:r>
              <a:rPr lang="fr-FR" sz="3200" dirty="0" err="1">
                <a:solidFill>
                  <a:srgbClr val="008000"/>
                </a:solidFill>
                <a:latin typeface="Consolas" panose="020B0609020204030204" pitchFamily="49" charset="0"/>
              </a:rPr>
              <a:t>SqlDataAdapter</a:t>
            </a:r>
            <a:endParaRPr lang="fr-FR" sz="3200" dirty="0">
              <a:solidFill>
                <a:srgbClr val="000000"/>
              </a:solidFill>
              <a:latin typeface="Consolas" panose="020B0609020204030204" pitchFamily="49" charset="0"/>
            </a:endParaRPr>
          </a:p>
          <a:p>
            <a:pPr marL="0" indent="0">
              <a:buNone/>
            </a:pPr>
            <a:r>
              <a:rPr lang="fr-FR" sz="3200" dirty="0" err="1">
                <a:solidFill>
                  <a:srgbClr val="000000"/>
                </a:solidFill>
                <a:latin typeface="Consolas" panose="020B0609020204030204" pitchFamily="49" charset="0"/>
              </a:rPr>
              <a:t>adapter.UpdateCommand</a:t>
            </a:r>
            <a:r>
              <a:rPr lang="fr-FR" sz="3200" dirty="0">
                <a:solidFill>
                  <a:srgbClr val="000000"/>
                </a:solidFill>
                <a:latin typeface="Consolas" panose="020B0609020204030204" pitchFamily="49" charset="0"/>
              </a:rPr>
              <a:t> = command;</a:t>
            </a:r>
            <a:endParaRPr lang="fr-FR" sz="3200" dirty="0" smtClean="0"/>
          </a:p>
          <a:p>
            <a:pPr marL="0" indent="0">
              <a:buNone/>
            </a:pPr>
            <a:endParaRPr lang="fr-FR" sz="3200" dirty="0"/>
          </a:p>
        </p:txBody>
      </p:sp>
    </p:spTree>
    <p:extLst>
      <p:ext uri="{BB962C8B-B14F-4D97-AF65-F5344CB8AC3E}">
        <p14:creationId xmlns:p14="http://schemas.microsoft.com/office/powerpoint/2010/main" val="865734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La classe </a:t>
            </a:r>
            <a:r>
              <a:rPr lang="fr-FR" b="1" dirty="0" err="1" smtClean="0"/>
              <a:t>SqlDataAdapter</a:t>
            </a:r>
            <a:r>
              <a:rPr lang="fr-FR" b="1" dirty="0" smtClean="0"/>
              <a:t> (exemples)</a:t>
            </a:r>
            <a:endParaRPr lang="fr-FR" dirty="0"/>
          </a:p>
        </p:txBody>
      </p:sp>
      <p:sp>
        <p:nvSpPr>
          <p:cNvPr id="3" name="Espace réservé du contenu 2"/>
          <p:cNvSpPr>
            <a:spLocks noGrp="1"/>
          </p:cNvSpPr>
          <p:nvPr>
            <p:ph sz="quarter" idx="1"/>
          </p:nvPr>
        </p:nvSpPr>
        <p:spPr>
          <a:xfrm>
            <a:off x="251520" y="1124744"/>
            <a:ext cx="8712968" cy="5400600"/>
          </a:xfrm>
        </p:spPr>
        <p:txBody>
          <a:bodyPr>
            <a:normAutofit fontScale="55000" lnSpcReduction="20000"/>
          </a:bodyPr>
          <a:lstStyle/>
          <a:p>
            <a:pPr algn="just"/>
            <a:r>
              <a:rPr lang="fr-FR" sz="5100" dirty="0" smtClean="0"/>
              <a:t>Exemple d’initialisation de la  propriété </a:t>
            </a:r>
            <a:r>
              <a:rPr lang="fr-FR" sz="5100" b="1" dirty="0" err="1">
                <a:solidFill>
                  <a:srgbClr val="000000"/>
                </a:solidFill>
              </a:rPr>
              <a:t>DeleteCommand</a:t>
            </a:r>
            <a:r>
              <a:rPr lang="fr-FR" sz="5100" b="1" dirty="0" smtClean="0">
                <a:solidFill>
                  <a:srgbClr val="000000"/>
                </a:solidFill>
              </a:rPr>
              <a:t> </a:t>
            </a:r>
            <a:r>
              <a:rPr lang="fr-FR" sz="5100" dirty="0" smtClean="0"/>
              <a:t>:</a:t>
            </a:r>
          </a:p>
          <a:p>
            <a:pPr algn="just"/>
            <a:endParaRPr lang="fr-FR" sz="2500" dirty="0" smtClean="0"/>
          </a:p>
          <a:p>
            <a:pPr marL="0" indent="0">
              <a:buNone/>
            </a:pPr>
            <a:r>
              <a:rPr lang="fr-FR" sz="3200" dirty="0" err="1">
                <a:solidFill>
                  <a:srgbClr val="2B91AF"/>
                </a:solidFill>
                <a:latin typeface="Consolas" panose="020B0609020204030204" pitchFamily="49" charset="0"/>
              </a:rPr>
              <a:t>SqlDataAdapter</a:t>
            </a:r>
            <a:r>
              <a:rPr lang="fr-FR" sz="3200" dirty="0">
                <a:solidFill>
                  <a:srgbClr val="000000"/>
                </a:solidFill>
                <a:latin typeface="Consolas" panose="020B0609020204030204" pitchFamily="49" charset="0"/>
              </a:rPr>
              <a:t> adapter = </a:t>
            </a:r>
            <a:r>
              <a:rPr lang="fr-FR" sz="3200" dirty="0">
                <a:solidFill>
                  <a:srgbClr val="0000FF"/>
                </a:solidFill>
                <a:latin typeface="Consolas" panose="020B0609020204030204" pitchFamily="49" charset="0"/>
              </a:rPr>
              <a:t>new</a:t>
            </a:r>
            <a:r>
              <a:rPr lang="fr-FR" sz="3200" dirty="0">
                <a:solidFill>
                  <a:srgbClr val="000000"/>
                </a:solidFill>
                <a:latin typeface="Consolas" panose="020B0609020204030204" pitchFamily="49" charset="0"/>
              </a:rPr>
              <a:t> </a:t>
            </a:r>
            <a:r>
              <a:rPr lang="fr-FR" sz="3200" dirty="0" err="1">
                <a:solidFill>
                  <a:srgbClr val="2B91AF"/>
                </a:solidFill>
                <a:latin typeface="Consolas" panose="020B0609020204030204" pitchFamily="49" charset="0"/>
              </a:rPr>
              <a:t>SqlDataAdapter</a:t>
            </a:r>
            <a:r>
              <a:rPr lang="fr-FR" sz="3200" dirty="0">
                <a:solidFill>
                  <a:srgbClr val="000000"/>
                </a:solidFill>
                <a:latin typeface="Consolas" panose="020B0609020204030204" pitchFamily="49" charset="0"/>
              </a:rPr>
              <a:t>();</a:t>
            </a:r>
          </a:p>
          <a:p>
            <a:pPr marL="0" indent="0">
              <a:buNone/>
            </a:pPr>
            <a:endParaRPr lang="fr-FR" sz="3200" dirty="0">
              <a:solidFill>
                <a:srgbClr val="000000"/>
              </a:solidFill>
              <a:latin typeface="Consolas" panose="020B0609020204030204" pitchFamily="49" charset="0"/>
            </a:endParaRPr>
          </a:p>
          <a:p>
            <a:pPr marL="0" indent="0">
              <a:buNone/>
            </a:pPr>
            <a:r>
              <a:rPr lang="fr-FR" sz="3200" dirty="0">
                <a:solidFill>
                  <a:srgbClr val="008000"/>
                </a:solidFill>
                <a:latin typeface="Consolas" panose="020B0609020204030204" pitchFamily="49" charset="0"/>
              </a:rPr>
              <a:t>// Créer la commande </a:t>
            </a:r>
            <a:r>
              <a:rPr lang="fr-FR" sz="3200" dirty="0" err="1">
                <a:solidFill>
                  <a:srgbClr val="008000"/>
                </a:solidFill>
                <a:latin typeface="Consolas" panose="020B0609020204030204" pitchFamily="49" charset="0"/>
              </a:rPr>
              <a:t>UpdateCommand</a:t>
            </a:r>
            <a:r>
              <a:rPr lang="fr-FR" sz="3200" dirty="0">
                <a:solidFill>
                  <a:srgbClr val="008000"/>
                </a:solidFill>
                <a:latin typeface="Consolas" panose="020B0609020204030204" pitchFamily="49" charset="0"/>
              </a:rPr>
              <a:t>.</a:t>
            </a:r>
            <a:endParaRPr lang="fr-FR" sz="3200" dirty="0">
              <a:solidFill>
                <a:srgbClr val="000000"/>
              </a:solidFill>
              <a:latin typeface="Consolas" panose="020B0609020204030204" pitchFamily="49" charset="0"/>
            </a:endParaRPr>
          </a:p>
          <a:p>
            <a:pPr marL="0" indent="0">
              <a:buNone/>
            </a:pPr>
            <a:r>
              <a:rPr lang="fr-FR" sz="3200" dirty="0">
                <a:solidFill>
                  <a:srgbClr val="000000"/>
                </a:solidFill>
                <a:latin typeface="Consolas" panose="020B0609020204030204" pitchFamily="49" charset="0"/>
              </a:rPr>
              <a:t>command = </a:t>
            </a:r>
            <a:r>
              <a:rPr lang="fr-FR" sz="3200" dirty="0">
                <a:solidFill>
                  <a:srgbClr val="0000FF"/>
                </a:solidFill>
                <a:latin typeface="Consolas" panose="020B0609020204030204" pitchFamily="49" charset="0"/>
              </a:rPr>
              <a:t>new</a:t>
            </a:r>
            <a:r>
              <a:rPr lang="fr-FR" sz="3200" dirty="0">
                <a:solidFill>
                  <a:srgbClr val="000000"/>
                </a:solidFill>
                <a:latin typeface="Consolas" panose="020B0609020204030204" pitchFamily="49" charset="0"/>
              </a:rPr>
              <a:t> </a:t>
            </a:r>
            <a:r>
              <a:rPr lang="fr-FR" sz="3200" dirty="0" err="1" smtClean="0">
                <a:solidFill>
                  <a:srgbClr val="000000"/>
                </a:solidFill>
                <a:latin typeface="Consolas" panose="020B0609020204030204" pitchFamily="49" charset="0"/>
              </a:rPr>
              <a:t>SqlCommand</a:t>
            </a:r>
            <a:r>
              <a:rPr lang="fr-FR" sz="3200" dirty="0" smtClean="0">
                <a:solidFill>
                  <a:srgbClr val="000000"/>
                </a:solidFill>
                <a:latin typeface="Consolas" panose="020B0609020204030204" pitchFamily="49" charset="0"/>
              </a:rPr>
              <a:t> (</a:t>
            </a:r>
            <a:endParaRPr lang="fr-FR" sz="3200" dirty="0">
              <a:solidFill>
                <a:srgbClr val="000000"/>
              </a:solidFill>
              <a:latin typeface="Consolas" panose="020B0609020204030204" pitchFamily="49" charset="0"/>
            </a:endParaRPr>
          </a:p>
          <a:p>
            <a:pPr marL="0" indent="0">
              <a:buNone/>
            </a:pPr>
            <a:r>
              <a:rPr lang="en-US" sz="3200" dirty="0">
                <a:solidFill>
                  <a:srgbClr val="A31515"/>
                </a:solidFill>
                <a:latin typeface="Consolas" panose="020B0609020204030204" pitchFamily="49" charset="0"/>
              </a:rPr>
              <a:t>"DELETE FROM Customers WHERE </a:t>
            </a:r>
            <a:r>
              <a:rPr lang="en-US" sz="3200" dirty="0" err="1">
                <a:solidFill>
                  <a:srgbClr val="A31515"/>
                </a:solidFill>
                <a:latin typeface="Consolas" panose="020B0609020204030204" pitchFamily="49" charset="0"/>
              </a:rPr>
              <a:t>CustomerID</a:t>
            </a:r>
            <a:r>
              <a:rPr lang="en-US" sz="3200" dirty="0">
                <a:solidFill>
                  <a:srgbClr val="A31515"/>
                </a:solidFill>
                <a:latin typeface="Consolas" panose="020B0609020204030204" pitchFamily="49" charset="0"/>
              </a:rPr>
              <a:t> = @</a:t>
            </a:r>
            <a:r>
              <a:rPr lang="en-US" sz="3200" dirty="0" err="1">
                <a:solidFill>
                  <a:srgbClr val="A31515"/>
                </a:solidFill>
                <a:latin typeface="Consolas" panose="020B0609020204030204" pitchFamily="49" charset="0"/>
              </a:rPr>
              <a:t>CustomerID</a:t>
            </a:r>
            <a:r>
              <a:rPr lang="en-US" sz="3200" dirty="0">
                <a:solidFill>
                  <a:srgbClr val="A31515"/>
                </a:solidFill>
                <a:latin typeface="Consolas" panose="020B0609020204030204" pitchFamily="49" charset="0"/>
              </a:rPr>
              <a:t>"</a:t>
            </a:r>
            <a:r>
              <a:rPr lang="en-US" sz="3200" dirty="0">
                <a:solidFill>
                  <a:srgbClr val="000000"/>
                </a:solidFill>
                <a:latin typeface="Consolas" panose="020B0609020204030204" pitchFamily="49" charset="0"/>
              </a:rPr>
              <a:t>, connection);</a:t>
            </a:r>
          </a:p>
          <a:p>
            <a:pPr marL="0" indent="0">
              <a:buNone/>
            </a:pPr>
            <a:endParaRPr lang="fr-FR" sz="3200" dirty="0">
              <a:solidFill>
                <a:srgbClr val="000000"/>
              </a:solidFill>
              <a:latin typeface="Consolas" panose="020B0609020204030204" pitchFamily="49" charset="0"/>
            </a:endParaRPr>
          </a:p>
          <a:p>
            <a:pPr marL="0" indent="0">
              <a:buNone/>
            </a:pPr>
            <a:r>
              <a:rPr lang="fr-FR" sz="3200" dirty="0">
                <a:solidFill>
                  <a:srgbClr val="008000"/>
                </a:solidFill>
                <a:latin typeface="Consolas" panose="020B0609020204030204" pitchFamily="49" charset="0"/>
              </a:rPr>
              <a:t>// Ajout des paramètres à la commande </a:t>
            </a:r>
            <a:r>
              <a:rPr lang="fr-FR" sz="3200" dirty="0" err="1">
                <a:solidFill>
                  <a:srgbClr val="008000"/>
                </a:solidFill>
                <a:latin typeface="Consolas" panose="020B0609020204030204" pitchFamily="49" charset="0"/>
              </a:rPr>
              <a:t>DeleteCommand</a:t>
            </a:r>
            <a:r>
              <a:rPr lang="fr-FR" sz="3200" dirty="0">
                <a:solidFill>
                  <a:srgbClr val="008000"/>
                </a:solidFill>
                <a:latin typeface="Consolas" panose="020B0609020204030204" pitchFamily="49" charset="0"/>
              </a:rPr>
              <a:t>.</a:t>
            </a:r>
            <a:endParaRPr lang="fr-FR" sz="3200" dirty="0">
              <a:solidFill>
                <a:srgbClr val="000000"/>
              </a:solidFill>
              <a:latin typeface="Consolas" panose="020B0609020204030204" pitchFamily="49" charset="0"/>
            </a:endParaRPr>
          </a:p>
          <a:p>
            <a:pPr marL="0" indent="0">
              <a:buNone/>
            </a:pPr>
            <a:r>
              <a:rPr lang="fr-FR" sz="3200" dirty="0" err="1">
                <a:solidFill>
                  <a:srgbClr val="000000"/>
                </a:solidFill>
                <a:latin typeface="Consolas" panose="020B0609020204030204" pitchFamily="49" charset="0"/>
              </a:rPr>
              <a:t>parameter</a:t>
            </a:r>
            <a:r>
              <a:rPr lang="fr-FR" sz="3200" dirty="0">
                <a:solidFill>
                  <a:srgbClr val="000000"/>
                </a:solidFill>
                <a:latin typeface="Consolas" panose="020B0609020204030204" pitchFamily="49" charset="0"/>
              </a:rPr>
              <a:t> = </a:t>
            </a:r>
            <a:r>
              <a:rPr lang="fr-FR" sz="3200" dirty="0" err="1">
                <a:solidFill>
                  <a:srgbClr val="000000"/>
                </a:solidFill>
                <a:latin typeface="Consolas" panose="020B0609020204030204" pitchFamily="49" charset="0"/>
              </a:rPr>
              <a:t>command.Parameters.Add</a:t>
            </a:r>
            <a:r>
              <a:rPr lang="fr-FR" sz="3200" dirty="0">
                <a:solidFill>
                  <a:srgbClr val="000000"/>
                </a:solidFill>
                <a:latin typeface="Consolas" panose="020B0609020204030204" pitchFamily="49" charset="0"/>
              </a:rPr>
              <a:t>(</a:t>
            </a:r>
          </a:p>
          <a:p>
            <a:pPr marL="0" indent="0">
              <a:buNone/>
            </a:pPr>
            <a:r>
              <a:rPr lang="fr-FR" sz="3200" dirty="0">
                <a:solidFill>
                  <a:srgbClr val="A31515"/>
                </a:solidFill>
                <a:latin typeface="Consolas" panose="020B0609020204030204" pitchFamily="49" charset="0"/>
              </a:rPr>
              <a:t>"@</a:t>
            </a:r>
            <a:r>
              <a:rPr lang="fr-FR" sz="3200" dirty="0" err="1">
                <a:solidFill>
                  <a:srgbClr val="A31515"/>
                </a:solidFill>
                <a:latin typeface="Consolas" panose="020B0609020204030204" pitchFamily="49" charset="0"/>
              </a:rPr>
              <a:t>CustomerID</a:t>
            </a:r>
            <a:r>
              <a:rPr lang="fr-FR" sz="3200" dirty="0">
                <a:solidFill>
                  <a:srgbClr val="A31515"/>
                </a:solidFill>
                <a:latin typeface="Consolas" panose="020B0609020204030204" pitchFamily="49" charset="0"/>
              </a:rPr>
              <a:t>"</a:t>
            </a:r>
            <a:r>
              <a:rPr lang="fr-FR" sz="3200" dirty="0">
                <a:solidFill>
                  <a:srgbClr val="000000"/>
                </a:solidFill>
                <a:latin typeface="Consolas" panose="020B0609020204030204" pitchFamily="49" charset="0"/>
              </a:rPr>
              <a:t>, </a:t>
            </a:r>
            <a:r>
              <a:rPr lang="fr-FR" sz="3200" dirty="0" err="1">
                <a:solidFill>
                  <a:srgbClr val="2B91AF"/>
                </a:solidFill>
                <a:latin typeface="Consolas" panose="020B0609020204030204" pitchFamily="49" charset="0"/>
              </a:rPr>
              <a:t>SqlDbType</a:t>
            </a:r>
            <a:r>
              <a:rPr lang="fr-FR" sz="3200" dirty="0" err="1">
                <a:solidFill>
                  <a:srgbClr val="000000"/>
                </a:solidFill>
                <a:latin typeface="Consolas" panose="020B0609020204030204" pitchFamily="49" charset="0"/>
              </a:rPr>
              <a:t>.NChar</a:t>
            </a:r>
            <a:r>
              <a:rPr lang="fr-FR" sz="3200" dirty="0">
                <a:solidFill>
                  <a:srgbClr val="000000"/>
                </a:solidFill>
                <a:latin typeface="Consolas" panose="020B0609020204030204" pitchFamily="49" charset="0"/>
              </a:rPr>
              <a:t>, 5, </a:t>
            </a:r>
            <a:r>
              <a:rPr lang="fr-FR" sz="3200" dirty="0">
                <a:solidFill>
                  <a:srgbClr val="A31515"/>
                </a:solidFill>
                <a:latin typeface="Consolas" panose="020B0609020204030204" pitchFamily="49" charset="0"/>
              </a:rPr>
              <a:t>"</a:t>
            </a:r>
            <a:r>
              <a:rPr lang="fr-FR" sz="3200" dirty="0" err="1">
                <a:solidFill>
                  <a:srgbClr val="A31515"/>
                </a:solidFill>
                <a:latin typeface="Consolas" panose="020B0609020204030204" pitchFamily="49" charset="0"/>
              </a:rPr>
              <a:t>CustomerID</a:t>
            </a:r>
            <a:r>
              <a:rPr lang="fr-FR" sz="3200" dirty="0">
                <a:solidFill>
                  <a:srgbClr val="A31515"/>
                </a:solidFill>
                <a:latin typeface="Consolas" panose="020B0609020204030204" pitchFamily="49" charset="0"/>
              </a:rPr>
              <a:t>"</a:t>
            </a:r>
            <a:r>
              <a:rPr lang="fr-FR" sz="3200" dirty="0">
                <a:solidFill>
                  <a:srgbClr val="000000"/>
                </a:solidFill>
                <a:latin typeface="Consolas" panose="020B0609020204030204" pitchFamily="49" charset="0"/>
              </a:rPr>
              <a:t>);</a:t>
            </a:r>
          </a:p>
          <a:p>
            <a:pPr marL="0" indent="0">
              <a:buNone/>
            </a:pPr>
            <a:r>
              <a:rPr lang="fr-FR" sz="3200" dirty="0" err="1">
                <a:solidFill>
                  <a:srgbClr val="000000"/>
                </a:solidFill>
                <a:latin typeface="Consolas" panose="020B0609020204030204" pitchFamily="49" charset="0"/>
              </a:rPr>
              <a:t>parameter.SourceVersion</a:t>
            </a:r>
            <a:r>
              <a:rPr lang="fr-FR" sz="3200" dirty="0">
                <a:solidFill>
                  <a:srgbClr val="000000"/>
                </a:solidFill>
                <a:latin typeface="Consolas" panose="020B0609020204030204" pitchFamily="49" charset="0"/>
              </a:rPr>
              <a:t> = </a:t>
            </a:r>
            <a:r>
              <a:rPr lang="fr-FR" sz="3200" dirty="0" err="1">
                <a:solidFill>
                  <a:srgbClr val="2B91AF"/>
                </a:solidFill>
                <a:latin typeface="Consolas" panose="020B0609020204030204" pitchFamily="49" charset="0"/>
              </a:rPr>
              <a:t>DataRowVersion</a:t>
            </a:r>
            <a:r>
              <a:rPr lang="fr-FR" sz="3200" dirty="0" err="1">
                <a:solidFill>
                  <a:srgbClr val="000000"/>
                </a:solidFill>
                <a:latin typeface="Consolas" panose="020B0609020204030204" pitchFamily="49" charset="0"/>
              </a:rPr>
              <a:t>.Original</a:t>
            </a:r>
            <a:r>
              <a:rPr lang="fr-FR" sz="3200" dirty="0">
                <a:solidFill>
                  <a:srgbClr val="000000"/>
                </a:solidFill>
                <a:latin typeface="Consolas" panose="020B0609020204030204" pitchFamily="49" charset="0"/>
              </a:rPr>
              <a:t>;</a:t>
            </a:r>
          </a:p>
          <a:p>
            <a:pPr marL="0" indent="0">
              <a:buNone/>
            </a:pPr>
            <a:endParaRPr lang="fr-FR" sz="3200" dirty="0">
              <a:solidFill>
                <a:srgbClr val="000000"/>
              </a:solidFill>
              <a:latin typeface="Consolas" panose="020B0609020204030204" pitchFamily="49" charset="0"/>
            </a:endParaRPr>
          </a:p>
          <a:p>
            <a:pPr marL="0" indent="0">
              <a:buNone/>
            </a:pPr>
            <a:r>
              <a:rPr lang="fr-FR" sz="3200" dirty="0">
                <a:solidFill>
                  <a:srgbClr val="008000"/>
                </a:solidFill>
                <a:latin typeface="Consolas" panose="020B0609020204030204" pitchFamily="49" charset="0"/>
              </a:rPr>
              <a:t>// Affectation de la commande à la propriété de </a:t>
            </a:r>
            <a:r>
              <a:rPr lang="fr-FR" sz="3200" dirty="0" err="1">
                <a:solidFill>
                  <a:srgbClr val="008000"/>
                </a:solidFill>
                <a:latin typeface="Consolas" panose="020B0609020204030204" pitchFamily="49" charset="0"/>
              </a:rPr>
              <a:t>SqlDataAdapter</a:t>
            </a:r>
            <a:endParaRPr lang="fr-FR" sz="3200" dirty="0">
              <a:solidFill>
                <a:srgbClr val="000000"/>
              </a:solidFill>
              <a:latin typeface="Consolas" panose="020B0609020204030204" pitchFamily="49" charset="0"/>
            </a:endParaRPr>
          </a:p>
          <a:p>
            <a:pPr marL="0" indent="0">
              <a:buNone/>
            </a:pPr>
            <a:r>
              <a:rPr lang="fr-FR" sz="3200" dirty="0" err="1">
                <a:solidFill>
                  <a:srgbClr val="000000"/>
                </a:solidFill>
                <a:latin typeface="Consolas" panose="020B0609020204030204" pitchFamily="49" charset="0"/>
              </a:rPr>
              <a:t>adapter.DeleteCommand</a:t>
            </a:r>
            <a:r>
              <a:rPr lang="fr-FR" sz="3200" dirty="0">
                <a:solidFill>
                  <a:srgbClr val="000000"/>
                </a:solidFill>
                <a:latin typeface="Consolas" panose="020B0609020204030204" pitchFamily="49" charset="0"/>
              </a:rPr>
              <a:t> = command;</a:t>
            </a:r>
            <a:endParaRPr lang="fr-FR" sz="3200" dirty="0" smtClean="0"/>
          </a:p>
          <a:p>
            <a:endParaRPr lang="fr-FR" sz="3200" dirty="0"/>
          </a:p>
        </p:txBody>
      </p:sp>
    </p:spTree>
    <p:extLst>
      <p:ext uri="{BB962C8B-B14F-4D97-AF65-F5344CB8AC3E}">
        <p14:creationId xmlns:p14="http://schemas.microsoft.com/office/powerpoint/2010/main" val="3444438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260648"/>
            <a:ext cx="7772400" cy="720080"/>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1124744"/>
            <a:ext cx="8640960" cy="3384376"/>
          </a:xfrm>
        </p:spPr>
        <p:txBody>
          <a:bodyPr>
            <a:normAutofit fontScale="92500" lnSpcReduction="20000"/>
          </a:bodyPr>
          <a:lstStyle/>
          <a:p>
            <a:pPr algn="just"/>
            <a:r>
              <a:rPr lang="fr-FR" dirty="0" smtClean="0"/>
              <a:t>Parmi les méthodes de </a:t>
            </a:r>
            <a:r>
              <a:rPr lang="fr-FR" dirty="0"/>
              <a:t>classe </a:t>
            </a:r>
            <a:r>
              <a:rPr lang="fr-FR" b="1" dirty="0" err="1"/>
              <a:t>SqlDataAdapter</a:t>
            </a:r>
            <a:r>
              <a:rPr lang="fr-FR" dirty="0"/>
              <a:t> on </a:t>
            </a:r>
            <a:r>
              <a:rPr lang="fr-FR" dirty="0" smtClean="0"/>
              <a:t>trouve:</a:t>
            </a:r>
          </a:p>
          <a:p>
            <a:pPr algn="just"/>
            <a:endParaRPr lang="fr-FR" dirty="0"/>
          </a:p>
          <a:p>
            <a:pPr lvl="1" algn="just"/>
            <a:r>
              <a:rPr lang="fr-FR" b="1" dirty="0" err="1"/>
              <a:t>Fill</a:t>
            </a:r>
            <a:r>
              <a:rPr lang="fr-FR" b="1" dirty="0"/>
              <a:t> </a:t>
            </a:r>
            <a:r>
              <a:rPr lang="fr-FR" b="1" dirty="0" smtClean="0"/>
              <a:t>:</a:t>
            </a:r>
            <a:r>
              <a:rPr lang="fr-FR" dirty="0" smtClean="0"/>
              <a:t> Permet </a:t>
            </a:r>
            <a:r>
              <a:rPr lang="fr-FR" dirty="0"/>
              <a:t>d'extraire les données d'une source de données en exécutant la requête SQL spécifiée dans la propriété </a:t>
            </a:r>
            <a:r>
              <a:rPr lang="fr-FR" b="1" dirty="0" err="1"/>
              <a:t>SelectCommand</a:t>
            </a:r>
            <a:r>
              <a:rPr lang="fr-FR" dirty="0"/>
              <a:t>. Elle prend en paramètre le </a:t>
            </a:r>
            <a:r>
              <a:rPr lang="fr-FR" dirty="0" err="1"/>
              <a:t>DataSet</a:t>
            </a:r>
            <a:r>
              <a:rPr lang="fr-FR" dirty="0"/>
              <a:t> et le nom du </a:t>
            </a:r>
            <a:r>
              <a:rPr lang="fr-FR" dirty="0" err="1"/>
              <a:t>DataTable</a:t>
            </a:r>
            <a:r>
              <a:rPr lang="fr-FR" dirty="0"/>
              <a:t> à remplir avec les données </a:t>
            </a:r>
            <a:r>
              <a:rPr lang="fr-FR" dirty="0" smtClean="0"/>
              <a:t>retournées.</a:t>
            </a:r>
          </a:p>
          <a:p>
            <a:pPr lvl="1" algn="just"/>
            <a:endParaRPr lang="fr-FR" dirty="0"/>
          </a:p>
          <a:p>
            <a:pPr lvl="1" algn="just"/>
            <a:r>
              <a:rPr lang="fr-FR" b="1" dirty="0" smtClean="0"/>
              <a:t>Update</a:t>
            </a:r>
            <a:r>
              <a:rPr lang="en-US" b="1" dirty="0" smtClean="0"/>
              <a:t> </a:t>
            </a:r>
            <a:r>
              <a:rPr lang="fr-FR" b="1" dirty="0" smtClean="0"/>
              <a:t>: </a:t>
            </a:r>
            <a:r>
              <a:rPr lang="fr-FR" dirty="0"/>
              <a:t>permet de répercuter sur une source de données les modifications effectuées dans un </a:t>
            </a:r>
            <a:r>
              <a:rPr lang="fr-FR" dirty="0" err="1" smtClean="0"/>
              <a:t>DataSet</a:t>
            </a:r>
            <a:r>
              <a:rPr lang="fr-FR" dirty="0" smtClean="0"/>
              <a:t>. Pour cela</a:t>
            </a:r>
            <a:r>
              <a:rPr lang="fr-FR" dirty="0"/>
              <a:t>, elle </a:t>
            </a:r>
            <a:r>
              <a:rPr lang="fr-FR" dirty="0" smtClean="0"/>
              <a:t>exécute </a:t>
            </a:r>
            <a:r>
              <a:rPr lang="fr-FR" dirty="0"/>
              <a:t>les instructions INSERT, UPDATE ou DELETE respectives pour </a:t>
            </a:r>
            <a:r>
              <a:rPr lang="fr-FR" dirty="0" smtClean="0"/>
              <a:t>chacune des lignes insérés</a:t>
            </a:r>
            <a:r>
              <a:rPr lang="fr-FR" dirty="0"/>
              <a:t>, mis à jour ou </a:t>
            </a:r>
            <a:r>
              <a:rPr lang="fr-FR" dirty="0" smtClean="0"/>
              <a:t>supprimé dans </a:t>
            </a:r>
            <a:r>
              <a:rPr lang="fr-FR" dirty="0"/>
              <a:t>la </a:t>
            </a:r>
            <a:r>
              <a:rPr lang="fr-FR" b="1" dirty="0" err="1"/>
              <a:t>DataSet</a:t>
            </a:r>
            <a:r>
              <a:rPr lang="fr-FR" dirty="0" smtClean="0"/>
              <a:t>.</a:t>
            </a:r>
          </a:p>
        </p:txBody>
      </p:sp>
      <p:pic>
        <p:nvPicPr>
          <p:cNvPr id="5" name="Image 4"/>
          <p:cNvPicPr>
            <a:picLocks noChangeAspect="1"/>
          </p:cNvPicPr>
          <p:nvPr/>
        </p:nvPicPr>
        <p:blipFill>
          <a:blip r:embed="rId3"/>
          <a:stretch>
            <a:fillRect/>
          </a:stretch>
        </p:blipFill>
        <p:spPr>
          <a:xfrm>
            <a:off x="4139952" y="4221088"/>
            <a:ext cx="4608512" cy="2455747"/>
          </a:xfrm>
          <a:prstGeom prst="rect">
            <a:avLst/>
          </a:prstGeom>
        </p:spPr>
      </p:pic>
    </p:spTree>
    <p:extLst>
      <p:ext uri="{BB962C8B-B14F-4D97-AF65-F5344CB8AC3E}">
        <p14:creationId xmlns:p14="http://schemas.microsoft.com/office/powerpoint/2010/main" val="3025982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La classe </a:t>
            </a:r>
            <a:r>
              <a:rPr lang="fr-FR" b="1" dirty="0" err="1" smtClean="0"/>
              <a:t>SqlDataAdapter</a:t>
            </a:r>
            <a:r>
              <a:rPr lang="fr-FR" b="1" dirty="0" smtClean="0"/>
              <a:t> (exemples)</a:t>
            </a:r>
            <a:endParaRPr lang="fr-FR" dirty="0"/>
          </a:p>
        </p:txBody>
      </p:sp>
      <p:sp>
        <p:nvSpPr>
          <p:cNvPr id="3" name="Espace réservé du contenu 2"/>
          <p:cNvSpPr>
            <a:spLocks noGrp="1"/>
          </p:cNvSpPr>
          <p:nvPr>
            <p:ph sz="quarter" idx="1"/>
          </p:nvPr>
        </p:nvSpPr>
        <p:spPr>
          <a:xfrm>
            <a:off x="251520" y="980728"/>
            <a:ext cx="8712968" cy="5688632"/>
          </a:xfrm>
        </p:spPr>
        <p:txBody>
          <a:bodyPr>
            <a:normAutofit fontScale="55000" lnSpcReduction="20000"/>
          </a:bodyPr>
          <a:lstStyle/>
          <a:p>
            <a:pPr algn="just"/>
            <a:r>
              <a:rPr lang="fr-FR" sz="5100" dirty="0" smtClean="0"/>
              <a:t>Exemple d’utilisation des méthode </a:t>
            </a:r>
            <a:r>
              <a:rPr lang="fr-FR" sz="5100" b="1" dirty="0" err="1" smtClean="0"/>
              <a:t>Fill</a:t>
            </a:r>
            <a:r>
              <a:rPr lang="fr-FR" sz="5100" dirty="0" smtClean="0"/>
              <a:t> et </a:t>
            </a:r>
            <a:r>
              <a:rPr lang="fr-FR" sz="5100" b="1" dirty="0" smtClean="0"/>
              <a:t>Update</a:t>
            </a:r>
            <a:r>
              <a:rPr lang="fr-FR" sz="5100" dirty="0" smtClean="0"/>
              <a:t>.</a:t>
            </a:r>
          </a:p>
          <a:p>
            <a:pPr marL="0" indent="0" algn="just">
              <a:buNone/>
            </a:pPr>
            <a:endParaRPr lang="fr-FR" sz="2200" dirty="0" smtClean="0"/>
          </a:p>
          <a:p>
            <a:pPr marL="0" indent="0">
              <a:buNone/>
            </a:pP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err="1">
                <a:solidFill>
                  <a:srgbClr val="2B91AF"/>
                </a:solidFill>
                <a:latin typeface="Consolas" panose="020B0609020204030204" pitchFamily="49" charset="0"/>
              </a:rPr>
              <a:t>DataSet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CreateCmdsAndUpdate</a:t>
            </a:r>
            <a:r>
              <a:rPr lang="en-US" sz="2800" dirty="0">
                <a:solidFill>
                  <a:srgbClr val="000000"/>
                </a:solidFill>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connectionString</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queryString</a:t>
            </a:r>
            <a:r>
              <a:rPr lang="en-US"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a:t>
            </a:r>
          </a:p>
          <a:p>
            <a:pPr marL="0" indent="0">
              <a:buNone/>
            </a:pP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using</a:t>
            </a:r>
            <a:r>
              <a:rPr lang="en-US" sz="2800" dirty="0">
                <a:solidFill>
                  <a:srgbClr val="000000"/>
                </a:solidFill>
                <a:latin typeface="Consolas" panose="020B0609020204030204" pitchFamily="49" charset="0"/>
              </a:rPr>
              <a:t> (</a:t>
            </a:r>
            <a:r>
              <a:rPr lang="en-US" sz="2800" dirty="0" err="1">
                <a:solidFill>
                  <a:srgbClr val="2B91AF"/>
                </a:solidFill>
                <a:latin typeface="Consolas" panose="020B0609020204030204" pitchFamily="49" charset="0"/>
              </a:rPr>
              <a:t>SqlConnection</a:t>
            </a:r>
            <a:r>
              <a:rPr lang="en-US" sz="2800" dirty="0">
                <a:solidFill>
                  <a:srgbClr val="000000"/>
                </a:solidFill>
                <a:latin typeface="Consolas" panose="020B0609020204030204" pitchFamily="49" charset="0"/>
              </a:rPr>
              <a:t> connection =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a:t>
            </a:r>
            <a:r>
              <a:rPr lang="en-US" sz="2800" dirty="0" err="1">
                <a:solidFill>
                  <a:srgbClr val="2B91AF"/>
                </a:solidFill>
                <a:latin typeface="Consolas" panose="020B0609020204030204" pitchFamily="49" charset="0"/>
              </a:rPr>
              <a:t>SqlConnection</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connectionString</a:t>
            </a:r>
            <a:r>
              <a:rPr lang="en-US"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SqlDataAdapter</a:t>
            </a:r>
            <a:r>
              <a:rPr lang="fr-FR" sz="2800" dirty="0">
                <a:solidFill>
                  <a:srgbClr val="000000"/>
                </a:solidFill>
                <a:latin typeface="Consolas" panose="020B0609020204030204" pitchFamily="49" charset="0"/>
              </a:rPr>
              <a:t> adapter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SqlDataAdapter</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adapter.SelectCommand</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SqlCommand</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queryString</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connection</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connection.Open</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DataSet</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customers</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DataSet</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adapter.Fill</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customers</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Ici le code qui modifie les données dans la </a:t>
            </a:r>
            <a:r>
              <a:rPr lang="fr-FR" sz="2800" dirty="0" err="1">
                <a:solidFill>
                  <a:srgbClr val="008000"/>
                </a:solidFill>
                <a:latin typeface="Consolas" panose="020B0609020204030204" pitchFamily="49" charset="0"/>
              </a:rPr>
              <a:t>dataset</a:t>
            </a:r>
            <a:r>
              <a:rPr lang="fr-FR" sz="2800" dirty="0">
                <a:solidFill>
                  <a:srgbClr val="008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adapter.Update</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customers</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return</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customers</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867670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Les </a:t>
            </a:r>
            <a:r>
              <a:rPr lang="fr-FR" dirty="0"/>
              <a:t>événements de classe </a:t>
            </a:r>
            <a:r>
              <a:rPr lang="fr-FR" b="1" dirty="0" err="1"/>
              <a:t>SqlDataAdapter</a:t>
            </a:r>
            <a:endParaRPr lang="fr-FR" dirty="0"/>
          </a:p>
        </p:txBody>
      </p:sp>
      <p:sp>
        <p:nvSpPr>
          <p:cNvPr id="3" name="Espace réservé du contenu 2"/>
          <p:cNvSpPr>
            <a:spLocks noGrp="1"/>
          </p:cNvSpPr>
          <p:nvPr>
            <p:ph sz="quarter" idx="1"/>
          </p:nvPr>
        </p:nvSpPr>
        <p:spPr>
          <a:xfrm>
            <a:off x="251520" y="1124744"/>
            <a:ext cx="8640960" cy="5400600"/>
          </a:xfrm>
        </p:spPr>
        <p:txBody>
          <a:bodyPr>
            <a:normAutofit fontScale="92500" lnSpcReduction="20000"/>
          </a:bodyPr>
          <a:lstStyle/>
          <a:p>
            <a:pPr algn="just"/>
            <a:r>
              <a:rPr lang="fr-FR" b="1" dirty="0" err="1" smtClean="0"/>
              <a:t>FillError</a:t>
            </a:r>
            <a:r>
              <a:rPr lang="fr-FR" b="1" dirty="0" smtClean="0"/>
              <a:t> : </a:t>
            </a:r>
            <a:r>
              <a:rPr lang="fr-FR" dirty="0"/>
              <a:t>Se produit en cas d'erreur pendant une opération </a:t>
            </a:r>
            <a:r>
              <a:rPr lang="fr-FR" b="1" dirty="0" err="1"/>
              <a:t>Fill</a:t>
            </a:r>
            <a:r>
              <a:rPr lang="fr-FR" dirty="0" smtClean="0"/>
              <a:t>.</a:t>
            </a:r>
          </a:p>
          <a:p>
            <a:pPr algn="just"/>
            <a:endParaRPr lang="fr-FR" dirty="0"/>
          </a:p>
          <a:p>
            <a:pPr lvl="1" algn="just"/>
            <a:r>
              <a:rPr lang="fr-FR" dirty="0" smtClean="0"/>
              <a:t>Ce </a:t>
            </a:r>
            <a:r>
              <a:rPr lang="fr-FR" dirty="0"/>
              <a:t>type d'erreur se produit habituellement </a:t>
            </a:r>
            <a:r>
              <a:rPr lang="fr-FR" dirty="0" smtClean="0"/>
              <a:t>lorsque :</a:t>
            </a:r>
          </a:p>
          <a:p>
            <a:pPr lvl="2" algn="just"/>
            <a:r>
              <a:rPr lang="fr-FR" dirty="0" smtClean="0"/>
              <a:t>Les </a:t>
            </a:r>
            <a:r>
              <a:rPr lang="fr-FR" dirty="0"/>
              <a:t>données ajoutées dans la ligne n'ont pas pu être converties en type .NET Framework sans perte de précision. </a:t>
            </a:r>
          </a:p>
          <a:p>
            <a:pPr lvl="2" algn="just"/>
            <a:r>
              <a:rPr lang="fr-FR" dirty="0" smtClean="0"/>
              <a:t>La </a:t>
            </a:r>
            <a:r>
              <a:rPr lang="fr-FR" dirty="0"/>
              <a:t>ligne ajoutée contient des données qui violent une contrainte qui doit être appliquée sur une </a:t>
            </a:r>
            <a:r>
              <a:rPr lang="fr-FR" b="1" dirty="0" err="1"/>
              <a:t>DataColumn</a:t>
            </a:r>
            <a:r>
              <a:rPr lang="fr-FR" dirty="0"/>
              <a:t> dans les </a:t>
            </a:r>
            <a:r>
              <a:rPr lang="fr-FR" b="1" dirty="0" err="1"/>
              <a:t>DataSet</a:t>
            </a:r>
            <a:r>
              <a:rPr lang="fr-FR" dirty="0"/>
              <a:t>.</a:t>
            </a:r>
            <a:endParaRPr lang="fr-FR" dirty="0" smtClean="0"/>
          </a:p>
          <a:p>
            <a:pPr lvl="1" algn="just"/>
            <a:endParaRPr lang="fr-FR" dirty="0" smtClean="0"/>
          </a:p>
          <a:p>
            <a:pPr lvl="1" algn="just"/>
            <a:r>
              <a:rPr lang="fr-FR" dirty="0"/>
              <a:t>En cas d'erreur pendant une opération </a:t>
            </a:r>
            <a:r>
              <a:rPr lang="fr-FR" b="1" dirty="0" err="1"/>
              <a:t>Fill</a:t>
            </a:r>
            <a:r>
              <a:rPr lang="fr-FR" dirty="0"/>
              <a:t>, la ligne actuelle n'est pas ajoutée au </a:t>
            </a:r>
            <a:r>
              <a:rPr lang="fr-FR" b="1" dirty="0" err="1"/>
              <a:t>DataTable</a:t>
            </a:r>
            <a:r>
              <a:rPr lang="fr-FR" dirty="0"/>
              <a:t>. </a:t>
            </a:r>
            <a:endParaRPr lang="fr-FR" dirty="0" smtClean="0"/>
          </a:p>
          <a:p>
            <a:pPr lvl="1" algn="just"/>
            <a:endParaRPr lang="fr-FR" dirty="0" smtClean="0"/>
          </a:p>
          <a:p>
            <a:pPr lvl="1" algn="just"/>
            <a:r>
              <a:rPr lang="fr-FR" dirty="0"/>
              <a:t>L'événement </a:t>
            </a:r>
            <a:r>
              <a:rPr lang="fr-FR" b="1" dirty="0" err="1"/>
              <a:t>FillError</a:t>
            </a:r>
            <a:r>
              <a:rPr lang="fr-FR" dirty="0"/>
              <a:t> vous permet de résoudre l'erreur et d'ajouter la ligne, ou d'ignorer la ligne exclue et de poursuivre l'opération </a:t>
            </a:r>
            <a:r>
              <a:rPr lang="fr-FR" b="1" dirty="0" err="1"/>
              <a:t>Fill</a:t>
            </a:r>
            <a:r>
              <a:rPr lang="fr-FR" dirty="0" smtClean="0"/>
              <a:t>.</a:t>
            </a:r>
          </a:p>
          <a:p>
            <a:pPr lvl="1" algn="just"/>
            <a:endParaRPr lang="fr-FR" dirty="0" smtClean="0"/>
          </a:p>
          <a:p>
            <a:pPr lvl="1" algn="just"/>
            <a:r>
              <a:rPr lang="fr-FR" dirty="0"/>
              <a:t>Le </a:t>
            </a:r>
            <a:r>
              <a:rPr lang="fr-FR" b="1" dirty="0" err="1"/>
              <a:t>FillErrorEventArgs</a:t>
            </a:r>
            <a:r>
              <a:rPr lang="fr-FR" dirty="0"/>
              <a:t> passé à l'événement </a:t>
            </a:r>
            <a:r>
              <a:rPr lang="fr-FR" b="1" dirty="0" err="1"/>
              <a:t>FillError</a:t>
            </a:r>
            <a:r>
              <a:rPr lang="fr-FR" dirty="0"/>
              <a:t> peut contenir plusieurs propriétés qui vous permettent de répondre aux erreurs et de les résoudre.</a:t>
            </a:r>
            <a:endParaRPr lang="fr-FR" dirty="0" smtClean="0"/>
          </a:p>
        </p:txBody>
      </p:sp>
    </p:spTree>
    <p:extLst>
      <p:ext uri="{BB962C8B-B14F-4D97-AF65-F5344CB8AC3E}">
        <p14:creationId xmlns:p14="http://schemas.microsoft.com/office/powerpoint/2010/main" val="347452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Les </a:t>
            </a:r>
            <a:r>
              <a:rPr lang="fr-FR" dirty="0"/>
              <a:t>événements de classe </a:t>
            </a:r>
            <a:r>
              <a:rPr lang="fr-FR" b="1" dirty="0" err="1"/>
              <a:t>SqlDataAdapter</a:t>
            </a:r>
            <a:endParaRPr lang="fr-FR" dirty="0"/>
          </a:p>
        </p:txBody>
      </p:sp>
      <p:sp>
        <p:nvSpPr>
          <p:cNvPr id="3" name="Espace réservé du contenu 2"/>
          <p:cNvSpPr>
            <a:spLocks noGrp="1"/>
          </p:cNvSpPr>
          <p:nvPr>
            <p:ph sz="quarter" idx="1"/>
          </p:nvPr>
        </p:nvSpPr>
        <p:spPr>
          <a:xfrm>
            <a:off x="251520" y="1124744"/>
            <a:ext cx="8640960" cy="576064"/>
          </a:xfrm>
        </p:spPr>
        <p:txBody>
          <a:bodyPr>
            <a:normAutofit fontScale="77500" lnSpcReduction="20000"/>
          </a:bodyPr>
          <a:lstStyle/>
          <a:p>
            <a:pPr algn="just"/>
            <a:r>
              <a:rPr lang="fr-FR" b="1" dirty="0" err="1" smtClean="0"/>
              <a:t>FillError</a:t>
            </a:r>
            <a:r>
              <a:rPr lang="fr-FR" b="1" dirty="0" smtClean="0"/>
              <a:t> : </a:t>
            </a:r>
            <a:r>
              <a:rPr lang="fr-FR" dirty="0"/>
              <a:t>Le tableau suivant présente les propriétés de l'objet </a:t>
            </a:r>
            <a:r>
              <a:rPr lang="fr-FR" b="1" dirty="0" err="1"/>
              <a:t>FillErrorEventArgs</a:t>
            </a:r>
            <a:r>
              <a:rPr lang="fr-FR" dirty="0" smtClean="0"/>
              <a:t>.</a:t>
            </a:r>
          </a:p>
          <a:p>
            <a:pPr algn="just"/>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55493318"/>
              </p:ext>
            </p:extLst>
          </p:nvPr>
        </p:nvGraphicFramePr>
        <p:xfrm>
          <a:off x="179512" y="1844824"/>
          <a:ext cx="8784976" cy="4680521"/>
        </p:xfrm>
        <a:graphic>
          <a:graphicData uri="http://schemas.openxmlformats.org/drawingml/2006/table">
            <a:tbl>
              <a:tblPr/>
              <a:tblGrid>
                <a:gridCol w="1464163">
                  <a:extLst>
                    <a:ext uri="{9D8B030D-6E8A-4147-A177-3AD203B41FA5}">
                      <a16:colId xmlns:a16="http://schemas.microsoft.com/office/drawing/2014/main" val="1006532203"/>
                    </a:ext>
                  </a:extLst>
                </a:gridCol>
                <a:gridCol w="7320813">
                  <a:extLst>
                    <a:ext uri="{9D8B030D-6E8A-4147-A177-3AD203B41FA5}">
                      <a16:colId xmlns:a16="http://schemas.microsoft.com/office/drawing/2014/main" val="4006396422"/>
                    </a:ext>
                  </a:extLst>
                </a:gridCol>
              </a:tblGrid>
              <a:tr h="473938">
                <a:tc>
                  <a:txBody>
                    <a:bodyPr/>
                    <a:lstStyle/>
                    <a:p>
                      <a:r>
                        <a:rPr lang="fr-FR" sz="2000" b="1" dirty="0" smtClean="0"/>
                        <a:t>Propriétés</a:t>
                      </a:r>
                      <a:endParaRPr lang="fr-FR" sz="2000" b="1"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b="1" dirty="0" err="1" smtClean="0"/>
                        <a:t>Déscription</a:t>
                      </a:r>
                      <a:r>
                        <a:rPr lang="fr-FR" sz="2000" b="1" dirty="0" smtClean="0"/>
                        <a:t> </a:t>
                      </a:r>
                      <a:endParaRPr lang="fr-FR" sz="2000" b="1"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1186651618"/>
                  </a:ext>
                </a:extLst>
              </a:tr>
              <a:tr h="473938">
                <a:tc>
                  <a:txBody>
                    <a:bodyPr/>
                    <a:lstStyle/>
                    <a:p>
                      <a:r>
                        <a:rPr lang="fr-FR" sz="2000" b="1"/>
                        <a:t>Errors </a:t>
                      </a:r>
                      <a:endParaRPr lang="fr-FR" sz="200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b="1" dirty="0"/>
                        <a:t>Exception</a:t>
                      </a:r>
                      <a:r>
                        <a:rPr lang="fr-FR" sz="2000" dirty="0"/>
                        <a:t> survenue. </a:t>
                      </a:r>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2138143235"/>
                  </a:ext>
                </a:extLst>
              </a:tr>
              <a:tr h="473938">
                <a:tc>
                  <a:txBody>
                    <a:bodyPr/>
                    <a:lstStyle/>
                    <a:p>
                      <a:r>
                        <a:rPr lang="fr-FR" sz="2000" b="1"/>
                        <a:t>DataTable </a:t>
                      </a:r>
                      <a:endParaRPr lang="fr-FR" sz="200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dirty="0"/>
                        <a:t>Objet </a:t>
                      </a:r>
                      <a:r>
                        <a:rPr lang="fr-FR" sz="2000" b="1" dirty="0" err="1"/>
                        <a:t>DataTable</a:t>
                      </a:r>
                      <a:r>
                        <a:rPr lang="fr-FR" sz="2000" dirty="0"/>
                        <a:t> en cours de remplissage au moment de l'erreur. </a:t>
                      </a:r>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2397022705"/>
                  </a:ext>
                </a:extLst>
              </a:tr>
              <a:tr h="1595374">
                <a:tc>
                  <a:txBody>
                    <a:bodyPr/>
                    <a:lstStyle/>
                    <a:p>
                      <a:r>
                        <a:rPr lang="fr-FR" sz="2000" b="1"/>
                        <a:t>Values </a:t>
                      </a:r>
                      <a:endParaRPr lang="fr-FR" sz="200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a:t>Tableau d'objets contenant les valeurs de la ligne qui était ajoutée au moment de l'erreur. Les références ordinales du tableau </a:t>
                      </a:r>
                      <a:r>
                        <a:rPr lang="fr-FR" sz="2000" b="1"/>
                        <a:t>Values</a:t>
                      </a:r>
                      <a:r>
                        <a:rPr lang="fr-FR" sz="2000"/>
                        <a:t> correspondent à celles des colonnes de la ligne ajoutée. Par exemple, </a:t>
                      </a:r>
                      <a:r>
                        <a:rPr lang="fr-FR" sz="2000" b="1"/>
                        <a:t>Values[0]</a:t>
                      </a:r>
                      <a:r>
                        <a:rPr lang="fr-FR" sz="2000"/>
                        <a:t> est la valeur qui a été ajoutée comme première colonne de la ligne. </a:t>
                      </a:r>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3960950536"/>
                  </a:ext>
                </a:extLst>
              </a:tr>
              <a:tr h="1663333">
                <a:tc>
                  <a:txBody>
                    <a:bodyPr/>
                    <a:lstStyle/>
                    <a:p>
                      <a:r>
                        <a:rPr lang="fr-FR" sz="2000" b="1" dirty="0"/>
                        <a:t>Continue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dirty="0"/>
                        <a:t>Vous permet de choisir la levée ou non d'une exception. L'affectation de la valeur </a:t>
                      </a:r>
                      <a:r>
                        <a:rPr lang="fr-FR" sz="2000" b="1" dirty="0"/>
                        <a:t>false</a:t>
                      </a:r>
                      <a:r>
                        <a:rPr lang="fr-FR" sz="2000" dirty="0"/>
                        <a:t> à la propriété </a:t>
                      </a:r>
                      <a:r>
                        <a:rPr lang="fr-FR" sz="2000" b="1" dirty="0"/>
                        <a:t>Continue</a:t>
                      </a:r>
                      <a:r>
                        <a:rPr lang="fr-FR" sz="2000" dirty="0"/>
                        <a:t> stoppe l'opération </a:t>
                      </a:r>
                      <a:r>
                        <a:rPr lang="fr-FR" sz="2000" b="1" dirty="0" err="1"/>
                        <a:t>Fill</a:t>
                      </a:r>
                      <a:r>
                        <a:rPr lang="fr-FR" sz="2000" dirty="0"/>
                        <a:t> en cours et une exception est levée. L'affectation de la valeur </a:t>
                      </a:r>
                      <a:r>
                        <a:rPr lang="fr-FR" sz="2000" b="1" dirty="0" err="1"/>
                        <a:t>true</a:t>
                      </a:r>
                      <a:r>
                        <a:rPr lang="fr-FR" sz="2000" dirty="0"/>
                        <a:t> à </a:t>
                      </a:r>
                      <a:r>
                        <a:rPr lang="fr-FR" sz="2000" b="1" dirty="0"/>
                        <a:t>Continue</a:t>
                      </a:r>
                      <a:r>
                        <a:rPr lang="fr-FR" sz="2000" dirty="0"/>
                        <a:t> poursuit l'opération </a:t>
                      </a:r>
                      <a:r>
                        <a:rPr lang="fr-FR" sz="2000" b="1" dirty="0" err="1"/>
                        <a:t>Fill</a:t>
                      </a:r>
                      <a:r>
                        <a:rPr lang="fr-FR" sz="2000" dirty="0"/>
                        <a:t> en dépit de l'erreur. </a:t>
                      </a:r>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2607931861"/>
                  </a:ext>
                </a:extLst>
              </a:tr>
            </a:tbl>
          </a:graphicData>
        </a:graphic>
      </p:graphicFrame>
    </p:spTree>
    <p:extLst>
      <p:ext uri="{BB962C8B-B14F-4D97-AF65-F5344CB8AC3E}">
        <p14:creationId xmlns:p14="http://schemas.microsoft.com/office/powerpoint/2010/main" val="2149646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60648"/>
            <a:ext cx="7772400" cy="638944"/>
          </a:xfrm>
        </p:spPr>
        <p:txBody>
          <a:bodyPr>
            <a:normAutofit fontScale="90000"/>
          </a:bodyPr>
          <a:lstStyle/>
          <a:p>
            <a:pPr algn="ctr"/>
            <a:r>
              <a:rPr lang="fr-FR" dirty="0" err="1" smtClean="0"/>
              <a:t>ADO.Net</a:t>
            </a:r>
            <a:endParaRPr lang="fr-FR" dirty="0"/>
          </a:p>
        </p:txBody>
      </p:sp>
      <p:sp>
        <p:nvSpPr>
          <p:cNvPr id="4" name="Espace réservé du contenu 3"/>
          <p:cNvSpPr>
            <a:spLocks noGrp="1"/>
          </p:cNvSpPr>
          <p:nvPr>
            <p:ph sz="quarter" idx="1"/>
          </p:nvPr>
        </p:nvSpPr>
        <p:spPr>
          <a:xfrm>
            <a:off x="179512" y="980728"/>
            <a:ext cx="8784976" cy="1008112"/>
          </a:xfrm>
        </p:spPr>
        <p:txBody>
          <a:bodyPr>
            <a:normAutofit fontScale="92500" lnSpcReduction="20000"/>
          </a:bodyPr>
          <a:lstStyle/>
          <a:p>
            <a:pPr algn="just"/>
            <a:r>
              <a:rPr lang="fr-FR" dirty="0"/>
              <a:t>Les deux principaux composants d'ADO.NET </a:t>
            </a:r>
            <a:r>
              <a:rPr lang="fr-FR" dirty="0" smtClean="0"/>
              <a:t>utilisés </a:t>
            </a:r>
            <a:r>
              <a:rPr lang="fr-FR" dirty="0"/>
              <a:t>pour l'accès et la manipulation de données sont les </a:t>
            </a:r>
            <a:r>
              <a:rPr lang="fr-FR" b="1" dirty="0"/>
              <a:t>fournisseurs de </a:t>
            </a:r>
            <a:r>
              <a:rPr lang="fr-FR" b="1" dirty="0" smtClean="0"/>
              <a:t>données </a:t>
            </a:r>
            <a:r>
              <a:rPr lang="fr-FR" b="1" dirty="0"/>
              <a:t>.NET Framework</a:t>
            </a:r>
            <a:r>
              <a:rPr lang="fr-FR" dirty="0"/>
              <a:t> et l'objet </a:t>
            </a:r>
            <a:r>
              <a:rPr lang="fr-FR" b="1" dirty="0" err="1" smtClean="0"/>
              <a:t>DataSet</a:t>
            </a:r>
            <a:r>
              <a:rPr lang="fr-FR" dirty="0" smtClean="0"/>
              <a:t>.</a:t>
            </a:r>
            <a:endParaRPr lang="fr-FR" dirty="0"/>
          </a:p>
        </p:txBody>
      </p:sp>
      <p:pic>
        <p:nvPicPr>
          <p:cNvPr id="3" name="Image 2"/>
          <p:cNvPicPr>
            <a:picLocks noChangeAspect="1"/>
          </p:cNvPicPr>
          <p:nvPr/>
        </p:nvPicPr>
        <p:blipFill>
          <a:blip r:embed="rId3"/>
          <a:stretch>
            <a:fillRect/>
          </a:stretch>
        </p:blipFill>
        <p:spPr>
          <a:xfrm>
            <a:off x="827584" y="2047106"/>
            <a:ext cx="7848872" cy="4622254"/>
          </a:xfrm>
          <a:prstGeom prst="rect">
            <a:avLst/>
          </a:prstGeom>
        </p:spPr>
      </p:pic>
    </p:spTree>
    <p:extLst>
      <p:ext uri="{BB962C8B-B14F-4D97-AF65-F5344CB8AC3E}">
        <p14:creationId xmlns:p14="http://schemas.microsoft.com/office/powerpoint/2010/main" val="14070287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Les </a:t>
            </a:r>
            <a:r>
              <a:rPr lang="fr-FR" dirty="0"/>
              <a:t>événements de classe </a:t>
            </a:r>
            <a:r>
              <a:rPr lang="fr-FR" b="1" dirty="0" err="1"/>
              <a:t>SqlDataAdapter</a:t>
            </a:r>
            <a:endParaRPr lang="fr-FR" dirty="0"/>
          </a:p>
        </p:txBody>
      </p:sp>
      <p:sp>
        <p:nvSpPr>
          <p:cNvPr id="3" name="Espace réservé du contenu 2"/>
          <p:cNvSpPr>
            <a:spLocks noGrp="1"/>
          </p:cNvSpPr>
          <p:nvPr>
            <p:ph sz="quarter" idx="1"/>
          </p:nvPr>
        </p:nvSpPr>
        <p:spPr>
          <a:xfrm>
            <a:off x="251520" y="1124744"/>
            <a:ext cx="8640960" cy="5472608"/>
          </a:xfrm>
        </p:spPr>
        <p:txBody>
          <a:bodyPr>
            <a:normAutofit fontScale="40000" lnSpcReduction="20000"/>
          </a:bodyPr>
          <a:lstStyle/>
          <a:p>
            <a:pPr algn="just"/>
            <a:r>
              <a:rPr lang="fr-FR" sz="6700" b="1" dirty="0" err="1" smtClean="0"/>
              <a:t>FillError</a:t>
            </a:r>
            <a:r>
              <a:rPr lang="fr-FR" sz="6700" b="1" dirty="0" smtClean="0"/>
              <a:t> : Exemple</a:t>
            </a:r>
            <a:r>
              <a:rPr lang="fr-FR" sz="6700" dirty="0" smtClean="0"/>
              <a:t>.</a:t>
            </a:r>
          </a:p>
          <a:p>
            <a:pPr algn="just"/>
            <a:endParaRPr lang="fr-FR" dirty="0" smtClean="0"/>
          </a:p>
          <a:p>
            <a:pPr marL="0" indent="0">
              <a:buNone/>
            </a:pPr>
            <a:r>
              <a:rPr lang="fr-FR" sz="2800" dirty="0">
                <a:solidFill>
                  <a:srgbClr val="008000"/>
                </a:solidFill>
                <a:latin typeface="Consolas" panose="020B0609020204030204" pitchFamily="49" charset="0"/>
              </a:rPr>
              <a:t>// Ajout d'un gestionnaire d'événement.</a:t>
            </a:r>
            <a:endParaRPr lang="fr-FR" sz="2800" dirty="0">
              <a:solidFill>
                <a:srgbClr val="000000"/>
              </a:solidFill>
              <a:latin typeface="Consolas" panose="020B0609020204030204" pitchFamily="49" charset="0"/>
            </a:endParaRPr>
          </a:p>
          <a:p>
            <a:pPr marL="0" indent="0">
              <a:buNone/>
            </a:pPr>
            <a:r>
              <a:rPr lang="fr-FR" sz="2800" dirty="0" err="1">
                <a:solidFill>
                  <a:srgbClr val="000000"/>
                </a:solidFill>
                <a:latin typeface="Consolas" panose="020B0609020204030204" pitchFamily="49" charset="0"/>
              </a:rPr>
              <a:t>adapter.FillError</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FillErrorEventHandler</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FillError</a:t>
            </a:r>
            <a:r>
              <a:rPr lang="fr-FR" sz="2800" dirty="0">
                <a:solidFill>
                  <a:srgbClr val="000000"/>
                </a:solidFill>
                <a:latin typeface="Consolas" panose="020B0609020204030204" pitchFamily="49" charset="0"/>
              </a:rPr>
              <a:t>);</a:t>
            </a:r>
          </a:p>
          <a:p>
            <a:pPr marL="0" indent="0">
              <a:buNone/>
            </a:pPr>
            <a:r>
              <a:rPr lang="fr-FR" sz="2800" dirty="0" err="1">
                <a:solidFill>
                  <a:srgbClr val="2B91AF"/>
                </a:solidFill>
                <a:latin typeface="Consolas" panose="020B0609020204030204" pitchFamily="49" charset="0"/>
              </a:rPr>
              <a:t>DataSet</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dataSet</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DataSet</a:t>
            </a:r>
            <a:r>
              <a:rPr lang="fr-FR" sz="2800" dirty="0">
                <a:solidFill>
                  <a:srgbClr val="000000"/>
                </a:solidFill>
                <a:latin typeface="Consolas" panose="020B0609020204030204" pitchFamily="49" charset="0"/>
              </a:rPr>
              <a:t>();</a:t>
            </a:r>
          </a:p>
          <a:p>
            <a:pPr marL="0" indent="0">
              <a:buNone/>
            </a:pPr>
            <a:r>
              <a:rPr lang="fr-FR" sz="2800" dirty="0" err="1">
                <a:solidFill>
                  <a:srgbClr val="000000"/>
                </a:solidFill>
                <a:latin typeface="Consolas" panose="020B0609020204030204" pitchFamily="49" charset="0"/>
              </a:rPr>
              <a:t>adapter.Fill</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dataSet</a:t>
            </a:r>
            <a:r>
              <a:rPr lang="fr-FR" sz="2800" dirty="0">
                <a:solidFill>
                  <a:srgbClr val="000000"/>
                </a:solidFill>
                <a:latin typeface="Consolas" panose="020B0609020204030204" pitchFamily="49" charset="0"/>
              </a:rPr>
              <a:t>, </a:t>
            </a:r>
            <a:r>
              <a:rPr lang="fr-FR" sz="2800" dirty="0">
                <a:solidFill>
                  <a:srgbClr val="A31515"/>
                </a:solidFill>
                <a:latin typeface="Consolas" panose="020B0609020204030204" pitchFamily="49" charset="0"/>
              </a:rPr>
              <a:t>"</a:t>
            </a:r>
            <a:r>
              <a:rPr lang="fr-FR" sz="2800" dirty="0" err="1">
                <a:solidFill>
                  <a:srgbClr val="A31515"/>
                </a:solidFill>
                <a:latin typeface="Consolas" panose="020B0609020204030204" pitchFamily="49" charset="0"/>
              </a:rPr>
              <a:t>ThisTable</a:t>
            </a:r>
            <a:r>
              <a:rPr lang="fr-FR" sz="2800" dirty="0">
                <a:solidFill>
                  <a:srgbClr val="A31515"/>
                </a:solidFill>
                <a:latin typeface="Consolas" panose="020B0609020204030204" pitchFamily="49" charset="0"/>
              </a:rPr>
              <a:t>"</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protected</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static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FillError</a:t>
            </a:r>
            <a:r>
              <a:rPr lang="en-US" sz="2800" dirty="0">
                <a:solidFill>
                  <a:srgbClr val="000000"/>
                </a:solidFill>
                <a:latin typeface="Consolas" panose="020B0609020204030204" pitchFamily="49" charset="0"/>
              </a:rPr>
              <a:t>(</a:t>
            </a:r>
            <a:r>
              <a:rPr lang="en-US" sz="2800" dirty="0">
                <a:solidFill>
                  <a:srgbClr val="0000FF"/>
                </a:solidFill>
                <a:latin typeface="Consolas" panose="020B0609020204030204" pitchFamily="49" charset="0"/>
              </a:rPr>
              <a:t>object</a:t>
            </a:r>
            <a:r>
              <a:rPr lang="en-US" sz="2800" dirty="0">
                <a:solidFill>
                  <a:srgbClr val="000000"/>
                </a:solidFill>
                <a:latin typeface="Consolas" panose="020B0609020204030204" pitchFamily="49" charset="0"/>
              </a:rPr>
              <a:t> sender, </a:t>
            </a:r>
            <a:r>
              <a:rPr lang="en-US" sz="2800" dirty="0" err="1">
                <a:solidFill>
                  <a:srgbClr val="2B91AF"/>
                </a:solidFill>
                <a:latin typeface="Consolas" panose="020B0609020204030204" pitchFamily="49" charset="0"/>
              </a:rPr>
              <a:t>FillErrorEventArgs</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args</a:t>
            </a:r>
            <a:r>
              <a:rPr lang="en-US"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if</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args.Errors.GetType</a:t>
            </a:r>
            <a:r>
              <a:rPr lang="fr-FR" sz="2800" dirty="0">
                <a:solidFill>
                  <a:srgbClr val="000000"/>
                </a:solidFill>
                <a:latin typeface="Consolas" panose="020B0609020204030204" pitchFamily="49" charset="0"/>
              </a:rPr>
              <a:t>() == </a:t>
            </a:r>
            <a:r>
              <a:rPr lang="fr-FR" sz="2800" dirty="0" err="1">
                <a:solidFill>
                  <a:srgbClr val="0000FF"/>
                </a:solidFill>
                <a:latin typeface="Consolas" panose="020B0609020204030204" pitchFamily="49" charset="0"/>
              </a:rPr>
              <a:t>typeof</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System.</a:t>
            </a:r>
            <a:r>
              <a:rPr lang="fr-FR" sz="2800" dirty="0" err="1">
                <a:solidFill>
                  <a:srgbClr val="2B91AF"/>
                </a:solidFill>
                <a:latin typeface="Consolas" panose="020B0609020204030204" pitchFamily="49" charset="0"/>
              </a:rPr>
              <a:t>OverflowException</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Code pour gérer la perte de précision.</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Ajout d'une ligne à la table </a:t>
            </a:r>
            <a:r>
              <a:rPr lang="fr-FR" sz="2800" dirty="0" err="1">
                <a:solidFill>
                  <a:srgbClr val="008000"/>
                </a:solidFill>
                <a:latin typeface="Consolas" panose="020B0609020204030204" pitchFamily="49" charset="0"/>
              </a:rPr>
              <a:t>table</a:t>
            </a:r>
            <a:r>
              <a:rPr lang="fr-FR" sz="2800" dirty="0">
                <a:solidFill>
                  <a:srgbClr val="008000"/>
                </a:solidFill>
                <a:latin typeface="Consolas" panose="020B0609020204030204" pitchFamily="49" charset="0"/>
              </a:rPr>
              <a:t> en utilisant les valeurs des deux premières colonnes.</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DataRow</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myRow</a:t>
            </a:r>
            <a:r>
              <a:rPr lang="fr-FR" sz="2800" dirty="0">
                <a:solidFill>
                  <a:srgbClr val="000000"/>
                </a:solidFill>
                <a:latin typeface="Consolas" panose="020B0609020204030204" pitchFamily="49" charset="0"/>
              </a:rPr>
              <a:t> = </a:t>
            </a:r>
            <a:r>
              <a:rPr lang="fr-FR" sz="2800" dirty="0" err="1">
                <a:solidFill>
                  <a:srgbClr val="000000"/>
                </a:solidFill>
                <a:latin typeface="Consolas" panose="020B0609020204030204" pitchFamily="49" charset="0"/>
              </a:rPr>
              <a:t>args.DataTable.Rows.Add</a:t>
            </a:r>
            <a:r>
              <a:rPr lang="fr-FR" sz="2800" dirty="0">
                <a:solidFill>
                  <a:srgbClr val="000000"/>
                </a:solidFill>
                <a:latin typeface="Consolas" panose="020B0609020204030204" pitchFamily="49" charset="0"/>
              </a:rPr>
              <a:t>(</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0000FF"/>
                </a:solidFill>
                <a:latin typeface="Consolas" panose="020B0609020204030204" pitchFamily="49" charset="0"/>
              </a:rPr>
              <a:t>object</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args.Values</a:t>
            </a:r>
            <a:r>
              <a:rPr lang="fr-FR" sz="2800" dirty="0">
                <a:solidFill>
                  <a:srgbClr val="000000"/>
                </a:solidFill>
                <a:latin typeface="Consolas" panose="020B0609020204030204" pitchFamily="49" charset="0"/>
              </a:rPr>
              <a:t>[0], </a:t>
            </a:r>
            <a:r>
              <a:rPr lang="fr-FR" sz="2800" dirty="0" err="1">
                <a:solidFill>
                  <a:srgbClr val="000000"/>
                </a:solidFill>
                <a:latin typeface="Consolas" panose="020B0609020204030204" pitchFamily="49" charset="0"/>
              </a:rPr>
              <a:t>args.Values</a:t>
            </a:r>
            <a:r>
              <a:rPr lang="fr-FR" sz="2800" dirty="0">
                <a:solidFill>
                  <a:srgbClr val="000000"/>
                </a:solidFill>
                <a:latin typeface="Consolas" panose="020B0609020204030204" pitchFamily="49" charset="0"/>
              </a:rPr>
              <a:t>[1], </a:t>
            </a:r>
            <a:r>
              <a:rPr lang="fr-FR" sz="2800" dirty="0" err="1">
                <a:solidFill>
                  <a:srgbClr val="2B91AF"/>
                </a:solidFill>
                <a:latin typeface="Consolas" panose="020B0609020204030204" pitchFamily="49" charset="0"/>
              </a:rPr>
              <a:t>DBNull</a:t>
            </a:r>
            <a:r>
              <a:rPr lang="fr-FR" sz="2800" dirty="0" err="1">
                <a:solidFill>
                  <a:srgbClr val="000000"/>
                </a:solidFill>
                <a:latin typeface="Consolas" panose="020B0609020204030204" pitchFamily="49" charset="0"/>
              </a:rPr>
              <a:t>.Value</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a:t>
            </a:r>
            <a:r>
              <a:rPr lang="fr-FR" sz="2800" dirty="0" err="1">
                <a:solidFill>
                  <a:srgbClr val="008000"/>
                </a:solidFill>
                <a:latin typeface="Consolas" panose="020B0609020204030204" pitchFamily="49" charset="0"/>
              </a:rPr>
              <a:t>Mentionnerla</a:t>
            </a:r>
            <a:r>
              <a:rPr lang="fr-FR" sz="2800" dirty="0">
                <a:solidFill>
                  <a:srgbClr val="008000"/>
                </a:solidFill>
                <a:latin typeface="Consolas" panose="020B0609020204030204" pitchFamily="49" charset="0"/>
              </a:rPr>
              <a:t> valeur de la </a:t>
            </a:r>
            <a:r>
              <a:rPr lang="fr-FR" sz="2800" dirty="0" err="1">
                <a:solidFill>
                  <a:srgbClr val="008000"/>
                </a:solidFill>
                <a:latin typeface="Consolas" panose="020B0609020204030204" pitchFamily="49" charset="0"/>
              </a:rPr>
              <a:t>troisème</a:t>
            </a:r>
            <a:r>
              <a:rPr lang="fr-FR" sz="2800" dirty="0">
                <a:solidFill>
                  <a:srgbClr val="008000"/>
                </a:solidFill>
                <a:latin typeface="Consolas" panose="020B0609020204030204" pitchFamily="49" charset="0"/>
              </a:rPr>
              <a:t> colonne dans la propriété "</a:t>
            </a:r>
            <a:r>
              <a:rPr lang="fr-FR" sz="2800" dirty="0" err="1">
                <a:solidFill>
                  <a:srgbClr val="008000"/>
                </a:solidFill>
                <a:latin typeface="Consolas" panose="020B0609020204030204" pitchFamily="49" charset="0"/>
              </a:rPr>
              <a:t>RowError</a:t>
            </a:r>
            <a:r>
              <a:rPr lang="fr-FR" sz="2800" dirty="0">
                <a:solidFill>
                  <a:srgbClr val="008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args.RowError</a:t>
            </a:r>
            <a:r>
              <a:rPr lang="en-US" sz="2800" dirty="0">
                <a:solidFill>
                  <a:srgbClr val="000000"/>
                </a:solidFill>
                <a:latin typeface="Consolas" panose="020B0609020204030204" pitchFamily="49" charset="0"/>
              </a:rPr>
              <a:t> = </a:t>
            </a:r>
            <a:r>
              <a:rPr lang="en-US" sz="2800" dirty="0">
                <a:solidFill>
                  <a:srgbClr val="A31515"/>
                </a:solidFill>
                <a:latin typeface="Consolas" panose="020B0609020204030204" pitchFamily="49" charset="0"/>
              </a:rPr>
              <a:t>"</a:t>
            </a:r>
            <a:r>
              <a:rPr lang="en-US" sz="2800" dirty="0" err="1">
                <a:solidFill>
                  <a:srgbClr val="A31515"/>
                </a:solidFill>
                <a:latin typeface="Consolas" panose="020B0609020204030204" pitchFamily="49" charset="0"/>
              </a:rPr>
              <a:t>OverflowException</a:t>
            </a:r>
            <a:r>
              <a:rPr lang="en-US" sz="2800" dirty="0">
                <a:solidFill>
                  <a:srgbClr val="A31515"/>
                </a:solidFill>
                <a:latin typeface="Consolas" panose="020B0609020204030204" pitchFamily="49" charset="0"/>
              </a:rPr>
              <a:t> Encountered. Value from data source: "</a:t>
            </a:r>
            <a:r>
              <a:rPr lang="en-US" sz="2800" dirty="0">
                <a:solidFill>
                  <a:srgbClr val="000000"/>
                </a:solidFill>
                <a:latin typeface="Consolas" panose="020B0609020204030204" pitchFamily="49" charset="0"/>
              </a:rPr>
              <a:t> + </a:t>
            </a:r>
            <a:r>
              <a:rPr lang="en-US" sz="2800" dirty="0" err="1">
                <a:solidFill>
                  <a:srgbClr val="000000"/>
                </a:solidFill>
                <a:latin typeface="Consolas" panose="020B0609020204030204" pitchFamily="49" charset="0"/>
              </a:rPr>
              <a:t>args.Values</a:t>
            </a:r>
            <a:r>
              <a:rPr lang="en-US" sz="2800" dirty="0">
                <a:solidFill>
                  <a:srgbClr val="000000"/>
                </a:solidFill>
                <a:latin typeface="Consolas" panose="020B0609020204030204" pitchFamily="49" charset="0"/>
              </a:rPr>
              <a:t>[2];</a:t>
            </a:r>
          </a:p>
          <a:p>
            <a:pPr marL="0" indent="0">
              <a:buNone/>
            </a:pP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args.Continue</a:t>
            </a:r>
            <a:r>
              <a:rPr lang="fr-FR" sz="2800" dirty="0">
                <a:solidFill>
                  <a:srgbClr val="000000"/>
                </a:solidFill>
                <a:latin typeface="Consolas" panose="020B0609020204030204" pitchFamily="49" charset="0"/>
              </a:rPr>
              <a:t> = </a:t>
            </a:r>
            <a:r>
              <a:rPr lang="fr-FR" sz="2800" dirty="0" err="1">
                <a:solidFill>
                  <a:srgbClr val="0000FF"/>
                </a:solidFill>
                <a:latin typeface="Consolas" panose="020B0609020204030204" pitchFamily="49" charset="0"/>
              </a:rPr>
              <a:t>true</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smtClean="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13796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Les </a:t>
            </a:r>
            <a:r>
              <a:rPr lang="fr-FR" dirty="0"/>
              <a:t>événements de classe </a:t>
            </a:r>
            <a:r>
              <a:rPr lang="fr-FR" b="1" dirty="0" err="1"/>
              <a:t>SqlDataAdapter</a:t>
            </a:r>
            <a:endParaRPr lang="fr-FR" dirty="0"/>
          </a:p>
        </p:txBody>
      </p:sp>
      <p:sp>
        <p:nvSpPr>
          <p:cNvPr id="3" name="Espace réservé du contenu 2"/>
          <p:cNvSpPr>
            <a:spLocks noGrp="1"/>
          </p:cNvSpPr>
          <p:nvPr>
            <p:ph sz="quarter" idx="1"/>
          </p:nvPr>
        </p:nvSpPr>
        <p:spPr>
          <a:xfrm>
            <a:off x="251520" y="1124744"/>
            <a:ext cx="8640960" cy="5400600"/>
          </a:xfrm>
        </p:spPr>
        <p:txBody>
          <a:bodyPr>
            <a:normAutofit fontScale="92500" lnSpcReduction="10000"/>
          </a:bodyPr>
          <a:lstStyle/>
          <a:p>
            <a:pPr algn="just"/>
            <a:r>
              <a:rPr lang="fr-FR" b="1" dirty="0" err="1"/>
              <a:t>RowUpdating</a:t>
            </a:r>
            <a:r>
              <a:rPr lang="fr-FR" b="1" dirty="0"/>
              <a:t> </a:t>
            </a:r>
            <a:r>
              <a:rPr lang="fr-FR" b="1" dirty="0" smtClean="0"/>
              <a:t>: </a:t>
            </a:r>
            <a:r>
              <a:rPr lang="fr-FR" dirty="0"/>
              <a:t>Se produit </a:t>
            </a:r>
            <a:r>
              <a:rPr lang="fr-FR" dirty="0" smtClean="0"/>
              <a:t>quand la méthode </a:t>
            </a:r>
            <a:r>
              <a:rPr lang="fr-FR" b="1" dirty="0" smtClean="0"/>
              <a:t>Update</a:t>
            </a:r>
            <a:r>
              <a:rPr lang="fr-FR" dirty="0" smtClean="0"/>
              <a:t> est appelée et avant qu’une </a:t>
            </a:r>
            <a:r>
              <a:rPr lang="fr-FR" dirty="0"/>
              <a:t>commande est exécutée sur la source de données</a:t>
            </a:r>
            <a:r>
              <a:rPr lang="fr-FR" dirty="0" smtClean="0"/>
              <a:t>.</a:t>
            </a:r>
            <a:r>
              <a:rPr lang="fr-FR" dirty="0"/>
              <a:t> On peut l’utiliser pour :</a:t>
            </a:r>
            <a:endParaRPr lang="fr-FR" dirty="0" smtClean="0"/>
          </a:p>
          <a:p>
            <a:pPr lvl="1" algn="just"/>
            <a:r>
              <a:rPr lang="fr-FR" dirty="0" smtClean="0"/>
              <a:t>Modifier </a:t>
            </a:r>
            <a:r>
              <a:rPr lang="fr-FR" dirty="0"/>
              <a:t>le comportement de la mise à jour avant qu'elle ne </a:t>
            </a:r>
            <a:r>
              <a:rPr lang="fr-FR" dirty="0" smtClean="0"/>
              <a:t>survienne;</a:t>
            </a:r>
          </a:p>
          <a:p>
            <a:pPr lvl="1" algn="just"/>
            <a:r>
              <a:rPr lang="fr-FR" dirty="0" smtClean="0"/>
              <a:t>Fournir </a:t>
            </a:r>
            <a:r>
              <a:rPr lang="fr-FR" dirty="0"/>
              <a:t>une gestion supplémentaire lors d'une mise à </a:t>
            </a:r>
            <a:r>
              <a:rPr lang="fr-FR" dirty="0" smtClean="0"/>
              <a:t>jour;</a:t>
            </a:r>
          </a:p>
          <a:p>
            <a:pPr lvl="1" algn="just"/>
            <a:r>
              <a:rPr lang="fr-FR" dirty="0" smtClean="0"/>
              <a:t>Conserver </a:t>
            </a:r>
            <a:r>
              <a:rPr lang="fr-FR" dirty="0"/>
              <a:t>une référence à une ligne mise à </a:t>
            </a:r>
            <a:r>
              <a:rPr lang="fr-FR" dirty="0" smtClean="0"/>
              <a:t>jour;</a:t>
            </a:r>
          </a:p>
          <a:p>
            <a:pPr lvl="1" algn="just"/>
            <a:r>
              <a:rPr lang="fr-FR" dirty="0"/>
              <a:t>A</a:t>
            </a:r>
            <a:r>
              <a:rPr lang="fr-FR" dirty="0" smtClean="0"/>
              <a:t>nnuler </a:t>
            </a:r>
            <a:r>
              <a:rPr lang="fr-FR" dirty="0"/>
              <a:t>la mise à jour en cours et la </a:t>
            </a:r>
            <a:r>
              <a:rPr lang="fr-FR" dirty="0" smtClean="0"/>
              <a:t>programmer, </a:t>
            </a:r>
            <a:r>
              <a:rPr lang="fr-FR" dirty="0"/>
              <a:t>etc.</a:t>
            </a:r>
            <a:endParaRPr lang="fr-FR" dirty="0" smtClean="0"/>
          </a:p>
          <a:p>
            <a:pPr algn="just"/>
            <a:endParaRPr lang="fr-FR" dirty="0" smtClean="0"/>
          </a:p>
          <a:p>
            <a:pPr algn="just"/>
            <a:r>
              <a:rPr lang="fr-FR" b="1" dirty="0" err="1"/>
              <a:t>RowUpdated</a:t>
            </a:r>
            <a:r>
              <a:rPr lang="fr-FR" b="1" dirty="0"/>
              <a:t> : </a:t>
            </a:r>
            <a:r>
              <a:rPr lang="fr-FR" dirty="0"/>
              <a:t>Se produit quand </a:t>
            </a:r>
            <a:r>
              <a:rPr lang="fr-FR" dirty="0" smtClean="0"/>
              <a:t>la </a:t>
            </a:r>
            <a:r>
              <a:rPr lang="fr-FR" dirty="0"/>
              <a:t>méthode </a:t>
            </a:r>
            <a:r>
              <a:rPr lang="fr-FR" b="1" dirty="0"/>
              <a:t>Update</a:t>
            </a:r>
            <a:r>
              <a:rPr lang="fr-FR" dirty="0"/>
              <a:t> est appelée </a:t>
            </a:r>
            <a:r>
              <a:rPr lang="fr-FR" dirty="0" smtClean="0"/>
              <a:t>et après </a:t>
            </a:r>
            <a:r>
              <a:rPr lang="fr-FR" dirty="0"/>
              <a:t>qu’une commande est exécutée sur la source de données</a:t>
            </a:r>
            <a:r>
              <a:rPr lang="fr-FR" dirty="0" smtClean="0"/>
              <a:t>. On peut l’utiliser pour :</a:t>
            </a:r>
          </a:p>
          <a:p>
            <a:pPr lvl="1" algn="just"/>
            <a:r>
              <a:rPr lang="fr-FR" dirty="0" smtClean="0"/>
              <a:t>Réagir </a:t>
            </a:r>
            <a:r>
              <a:rPr lang="fr-FR" dirty="0"/>
              <a:t>aux erreurs et aux exceptions qui surviennent pendant la mise à </a:t>
            </a:r>
            <a:r>
              <a:rPr lang="fr-FR" dirty="0" smtClean="0"/>
              <a:t>jour.</a:t>
            </a:r>
          </a:p>
          <a:p>
            <a:pPr lvl="1" algn="just"/>
            <a:r>
              <a:rPr lang="fr-FR" dirty="0"/>
              <a:t>A</a:t>
            </a:r>
            <a:r>
              <a:rPr lang="fr-FR" dirty="0" smtClean="0"/>
              <a:t>jouter </a:t>
            </a:r>
            <a:r>
              <a:rPr lang="fr-FR" dirty="0"/>
              <a:t>des informations d'erreur au </a:t>
            </a:r>
            <a:r>
              <a:rPr lang="fr-FR" b="1" dirty="0" err="1" smtClean="0"/>
              <a:t>DataSet</a:t>
            </a:r>
            <a:r>
              <a:rPr lang="fr-FR" dirty="0" smtClean="0"/>
              <a:t>.</a:t>
            </a:r>
          </a:p>
          <a:p>
            <a:pPr lvl="1" algn="just"/>
            <a:r>
              <a:rPr lang="fr-FR" dirty="0" smtClean="0"/>
              <a:t>Ajouter une </a:t>
            </a:r>
            <a:r>
              <a:rPr lang="fr-FR" dirty="0"/>
              <a:t>logique </a:t>
            </a:r>
            <a:r>
              <a:rPr lang="fr-FR" dirty="0" smtClean="0"/>
              <a:t>à appliquer pour </a:t>
            </a:r>
            <a:r>
              <a:rPr lang="fr-FR" dirty="0"/>
              <a:t>les nouvelles </a:t>
            </a:r>
            <a:r>
              <a:rPr lang="fr-FR" dirty="0" smtClean="0"/>
              <a:t>tentatives, etc. </a:t>
            </a:r>
            <a:endParaRPr lang="fr-FR" dirty="0"/>
          </a:p>
          <a:p>
            <a:pPr algn="just"/>
            <a:endParaRPr lang="fr-FR" dirty="0" smtClean="0"/>
          </a:p>
          <a:p>
            <a:pPr algn="just"/>
            <a:endParaRPr lang="fr-FR" dirty="0"/>
          </a:p>
          <a:p>
            <a:pPr lvl="1" algn="just"/>
            <a:endParaRPr lang="fr-FR" dirty="0" smtClean="0"/>
          </a:p>
        </p:txBody>
      </p:sp>
    </p:spTree>
    <p:extLst>
      <p:ext uri="{BB962C8B-B14F-4D97-AF65-F5344CB8AC3E}">
        <p14:creationId xmlns:p14="http://schemas.microsoft.com/office/powerpoint/2010/main" val="2072195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Les </a:t>
            </a:r>
            <a:r>
              <a:rPr lang="fr-FR" dirty="0"/>
              <a:t>événements de classe </a:t>
            </a:r>
            <a:r>
              <a:rPr lang="fr-FR" b="1" dirty="0" err="1"/>
              <a:t>SqlDataAdapter</a:t>
            </a:r>
            <a:endParaRPr lang="fr-FR" dirty="0"/>
          </a:p>
        </p:txBody>
      </p:sp>
      <p:sp>
        <p:nvSpPr>
          <p:cNvPr id="3" name="Espace réservé du contenu 2"/>
          <p:cNvSpPr>
            <a:spLocks noGrp="1"/>
          </p:cNvSpPr>
          <p:nvPr>
            <p:ph sz="quarter" idx="1"/>
          </p:nvPr>
        </p:nvSpPr>
        <p:spPr>
          <a:xfrm>
            <a:off x="251520" y="1124744"/>
            <a:ext cx="8712968" cy="1000294"/>
          </a:xfrm>
        </p:spPr>
        <p:txBody>
          <a:bodyPr>
            <a:normAutofit fontScale="92500" lnSpcReduction="20000"/>
          </a:bodyPr>
          <a:lstStyle/>
          <a:p>
            <a:pPr algn="just"/>
            <a:r>
              <a:rPr lang="fr-FR" dirty="0"/>
              <a:t>Les arguments </a:t>
            </a:r>
            <a:r>
              <a:rPr lang="fr-FR" b="1" dirty="0" err="1"/>
              <a:t>RowUpdatingEventArgs</a:t>
            </a:r>
            <a:r>
              <a:rPr lang="fr-FR" dirty="0"/>
              <a:t> et </a:t>
            </a:r>
            <a:r>
              <a:rPr lang="fr-FR" b="1" dirty="0" err="1"/>
              <a:t>RowUpdatedEventArgs</a:t>
            </a:r>
            <a:r>
              <a:rPr lang="fr-FR" dirty="0"/>
              <a:t> passés aux événements </a:t>
            </a:r>
            <a:r>
              <a:rPr lang="fr-FR" b="1" dirty="0" err="1"/>
              <a:t>RowUpdating</a:t>
            </a:r>
            <a:r>
              <a:rPr lang="fr-FR" dirty="0"/>
              <a:t> et </a:t>
            </a:r>
            <a:r>
              <a:rPr lang="fr-FR" b="1" dirty="0" err="1"/>
              <a:t>RowUpdated</a:t>
            </a:r>
            <a:r>
              <a:rPr lang="fr-FR" dirty="0"/>
              <a:t> comprennent les élément </a:t>
            </a:r>
            <a:r>
              <a:rPr lang="fr-FR" dirty="0" smtClean="0"/>
              <a:t>suivants:</a:t>
            </a:r>
            <a:r>
              <a:rPr lang="fr-FR" dirty="0"/>
              <a:t> </a:t>
            </a:r>
            <a:endParaRPr lang="fr-FR" dirty="0" smtClean="0"/>
          </a:p>
          <a:p>
            <a:pPr algn="just"/>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945018295"/>
              </p:ext>
            </p:extLst>
          </p:nvPr>
        </p:nvGraphicFramePr>
        <p:xfrm>
          <a:off x="179512" y="2125038"/>
          <a:ext cx="8784976" cy="4544322"/>
        </p:xfrm>
        <a:graphic>
          <a:graphicData uri="http://schemas.openxmlformats.org/drawingml/2006/table">
            <a:tbl>
              <a:tblPr/>
              <a:tblGrid>
                <a:gridCol w="1800200">
                  <a:extLst>
                    <a:ext uri="{9D8B030D-6E8A-4147-A177-3AD203B41FA5}">
                      <a16:colId xmlns:a16="http://schemas.microsoft.com/office/drawing/2014/main" val="1006532203"/>
                    </a:ext>
                  </a:extLst>
                </a:gridCol>
                <a:gridCol w="6984776">
                  <a:extLst>
                    <a:ext uri="{9D8B030D-6E8A-4147-A177-3AD203B41FA5}">
                      <a16:colId xmlns:a16="http://schemas.microsoft.com/office/drawing/2014/main" val="4006396422"/>
                    </a:ext>
                  </a:extLst>
                </a:gridCol>
              </a:tblGrid>
              <a:tr h="497592">
                <a:tc>
                  <a:txBody>
                    <a:bodyPr/>
                    <a:lstStyle/>
                    <a:p>
                      <a:r>
                        <a:rPr lang="fr-FR" sz="2000" b="1" dirty="0" smtClean="0"/>
                        <a:t>Propriétés</a:t>
                      </a:r>
                      <a:endParaRPr lang="fr-FR" sz="2000" b="1"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b="1" dirty="0" err="1" smtClean="0"/>
                        <a:t>Déscription</a:t>
                      </a:r>
                      <a:r>
                        <a:rPr lang="fr-FR" sz="2000" b="1" dirty="0" smtClean="0"/>
                        <a:t> </a:t>
                      </a:r>
                      <a:endParaRPr lang="fr-FR" sz="2000" b="1"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1186651618"/>
                  </a:ext>
                </a:extLst>
              </a:tr>
              <a:tr h="497592">
                <a:tc>
                  <a:txBody>
                    <a:bodyPr/>
                    <a:lstStyle/>
                    <a:p>
                      <a:r>
                        <a:rPr lang="fr-FR" sz="2000" b="1" dirty="0" smtClean="0"/>
                        <a:t>Command</a:t>
                      </a:r>
                      <a:r>
                        <a:rPr lang="fr-FR" sz="2000" dirty="0" smtClean="0"/>
                        <a:t> </a:t>
                      </a:r>
                      <a:r>
                        <a:rPr lang="fr-FR" sz="2000" b="1" dirty="0" smtClean="0"/>
                        <a:t>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dirty="0" smtClean="0"/>
                        <a:t>Référence l'objet </a:t>
                      </a:r>
                      <a:r>
                        <a:rPr lang="fr-FR" sz="2000" b="1" dirty="0" smtClean="0"/>
                        <a:t>Command</a:t>
                      </a:r>
                      <a:r>
                        <a:rPr lang="fr-FR" sz="2000" dirty="0" smtClean="0"/>
                        <a:t> utilisé pour effectuer la mise à jour.</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2138143235"/>
                  </a:ext>
                </a:extLst>
              </a:tr>
              <a:tr h="497592">
                <a:tc>
                  <a:txBody>
                    <a:bodyPr/>
                    <a:lstStyle/>
                    <a:p>
                      <a:r>
                        <a:rPr lang="fr-FR" sz="2000" b="1" dirty="0" err="1" smtClean="0"/>
                        <a:t>Row</a:t>
                      </a:r>
                      <a:r>
                        <a:rPr lang="fr-FR" sz="2000" dirty="0" smtClean="0"/>
                        <a:t> </a:t>
                      </a:r>
                      <a:r>
                        <a:rPr lang="fr-FR" sz="2000" b="1" dirty="0" smtClean="0"/>
                        <a:t>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dirty="0" smtClean="0"/>
                        <a:t>Référence l'objet </a:t>
                      </a:r>
                      <a:r>
                        <a:rPr lang="fr-FR" sz="2000" b="1" dirty="0" err="1" smtClean="0"/>
                        <a:t>DataRow</a:t>
                      </a:r>
                      <a:r>
                        <a:rPr lang="fr-FR" sz="2000" dirty="0" smtClean="0"/>
                        <a:t> contenant les informations mises à jour.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2397022705"/>
                  </a:ext>
                </a:extLst>
              </a:tr>
              <a:tr h="405729">
                <a:tc>
                  <a:txBody>
                    <a:bodyPr/>
                    <a:lstStyle/>
                    <a:p>
                      <a:r>
                        <a:rPr lang="fr-FR" sz="2000" b="1" dirty="0" err="1" smtClean="0"/>
                        <a:t>StatementType</a:t>
                      </a:r>
                      <a:r>
                        <a:rPr lang="fr-FR" sz="2000" dirty="0" smtClean="0"/>
                        <a:t> </a:t>
                      </a:r>
                      <a:r>
                        <a:rPr lang="fr-FR" sz="2000" b="1" dirty="0" smtClean="0"/>
                        <a:t>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dirty="0" smtClean="0"/>
                        <a:t>Le type de mise à jour effectuée.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3960950536"/>
                  </a:ext>
                </a:extLst>
              </a:tr>
              <a:tr h="2645817">
                <a:tc>
                  <a:txBody>
                    <a:bodyPr/>
                    <a:lstStyle/>
                    <a:p>
                      <a:r>
                        <a:rPr lang="fr-FR" sz="2000" b="1" dirty="0" err="1" smtClean="0"/>
                        <a:t>Status</a:t>
                      </a:r>
                      <a:r>
                        <a:rPr lang="fr-FR" sz="2000" dirty="0" smtClean="0"/>
                        <a:t> </a:t>
                      </a:r>
                      <a:r>
                        <a:rPr lang="fr-FR" sz="2000" b="1" dirty="0" smtClean="0"/>
                        <a:t>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tc>
                  <a:txBody>
                    <a:bodyPr/>
                    <a:lstStyle/>
                    <a:p>
                      <a:pPr algn="just"/>
                      <a:r>
                        <a:rPr lang="fr-FR" sz="2000" dirty="0" smtClean="0"/>
                        <a:t>Le statut</a:t>
                      </a:r>
                      <a:r>
                        <a:rPr lang="fr-FR" sz="2000" baseline="0" dirty="0" smtClean="0"/>
                        <a:t> de l’opération:</a:t>
                      </a:r>
                    </a:p>
                    <a:p>
                      <a:pPr marL="342900" indent="-342900" algn="just">
                        <a:buFont typeface="Arial" panose="020B0604020202020204" pitchFamily="34" charset="0"/>
                        <a:buChar char="•"/>
                      </a:pPr>
                      <a:r>
                        <a:rPr lang="fr-FR" sz="2000" b="1" dirty="0" smtClean="0"/>
                        <a:t>Continue : </a:t>
                      </a:r>
                      <a:r>
                        <a:rPr lang="fr-FR" sz="2000" dirty="0" smtClean="0"/>
                        <a:t>Continuer l'opération de mise à jour</a:t>
                      </a:r>
                    </a:p>
                    <a:p>
                      <a:pPr marL="342900" indent="-342900" algn="just">
                        <a:buFont typeface="Arial" panose="020B0604020202020204" pitchFamily="34" charset="0"/>
                        <a:buChar char="•"/>
                      </a:pPr>
                      <a:r>
                        <a:rPr lang="fr-FR" sz="2000" b="1" dirty="0" err="1" smtClean="0"/>
                        <a:t>ErrorsOccurred</a:t>
                      </a:r>
                      <a:r>
                        <a:rPr lang="fr-FR" sz="2000" b="1" dirty="0" smtClean="0"/>
                        <a:t> :  </a:t>
                      </a:r>
                      <a:r>
                        <a:rPr lang="fr-FR" sz="2000" dirty="0" smtClean="0"/>
                        <a:t>Abandonner l'opération de mise à jour et lever une exception. </a:t>
                      </a:r>
                    </a:p>
                    <a:p>
                      <a:pPr marL="342900" indent="-342900" algn="just">
                        <a:buFont typeface="Arial" panose="020B0604020202020204" pitchFamily="34" charset="0"/>
                        <a:buChar char="•"/>
                      </a:pPr>
                      <a:r>
                        <a:rPr lang="fr-FR" sz="2000" b="1" dirty="0" err="1" smtClean="0"/>
                        <a:t>SkipCurrentRow</a:t>
                      </a:r>
                      <a:r>
                        <a:rPr lang="fr-FR" sz="2000" b="1" dirty="0" smtClean="0"/>
                        <a:t> :</a:t>
                      </a:r>
                      <a:r>
                        <a:rPr lang="fr-FR" sz="2000" b="1" baseline="0" dirty="0" smtClean="0"/>
                        <a:t> </a:t>
                      </a:r>
                      <a:r>
                        <a:rPr lang="fr-FR" sz="2000" dirty="0" smtClean="0"/>
                        <a:t>Ignorer la ligne actuelle et continuer l'opération de mise à jour. </a:t>
                      </a:r>
                    </a:p>
                    <a:p>
                      <a:pPr marL="342900" indent="-342900" algn="just">
                        <a:buFont typeface="Arial" panose="020B0604020202020204" pitchFamily="34" charset="0"/>
                        <a:buChar char="•"/>
                      </a:pPr>
                      <a:r>
                        <a:rPr lang="fr-FR" sz="2000" b="1" dirty="0" err="1" smtClean="0"/>
                        <a:t>SkipAllRemainingRows</a:t>
                      </a:r>
                      <a:r>
                        <a:rPr lang="fr-FR" sz="2000" b="1" dirty="0" smtClean="0"/>
                        <a:t> : </a:t>
                      </a:r>
                      <a:r>
                        <a:rPr lang="fr-FR" sz="2000" dirty="0" smtClean="0"/>
                        <a:t>Abandonner l'opération de mise à jour mais ne pas lever d'exception. </a:t>
                      </a:r>
                      <a:endParaRPr lang="fr-FR" sz="2000" dirty="0"/>
                    </a:p>
                  </a:txBody>
                  <a:tcPr marL="81643" marR="81643" marT="40821" marB="40821" anchor="ctr">
                    <a:lnL>
                      <a:noFill/>
                    </a:lnL>
                    <a:lnR>
                      <a:noFill/>
                    </a:lnR>
                    <a:lnT>
                      <a:noFill/>
                    </a:lnT>
                    <a:lnB>
                      <a:noFill/>
                    </a:lnB>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tcPr>
                </a:tc>
                <a:extLst>
                  <a:ext uri="{0D108BD9-81ED-4DB2-BD59-A6C34878D82A}">
                    <a16:rowId xmlns:a16="http://schemas.microsoft.com/office/drawing/2014/main" val="2607931861"/>
                  </a:ext>
                </a:extLst>
              </a:tr>
            </a:tbl>
          </a:graphicData>
        </a:graphic>
      </p:graphicFrame>
    </p:spTree>
    <p:extLst>
      <p:ext uri="{BB962C8B-B14F-4D97-AF65-F5344CB8AC3E}">
        <p14:creationId xmlns:p14="http://schemas.microsoft.com/office/powerpoint/2010/main" val="19923648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Les </a:t>
            </a:r>
            <a:r>
              <a:rPr lang="fr-FR" dirty="0"/>
              <a:t>événements de classe </a:t>
            </a:r>
            <a:r>
              <a:rPr lang="fr-FR" b="1" dirty="0" err="1"/>
              <a:t>SqlDataAdapter</a:t>
            </a:r>
            <a:endParaRPr lang="fr-FR" dirty="0"/>
          </a:p>
        </p:txBody>
      </p:sp>
      <p:sp>
        <p:nvSpPr>
          <p:cNvPr id="3" name="Espace réservé du contenu 2"/>
          <p:cNvSpPr>
            <a:spLocks noGrp="1"/>
          </p:cNvSpPr>
          <p:nvPr>
            <p:ph sz="quarter" idx="1"/>
          </p:nvPr>
        </p:nvSpPr>
        <p:spPr>
          <a:xfrm>
            <a:off x="251520" y="1124744"/>
            <a:ext cx="8712968" cy="5544616"/>
          </a:xfrm>
        </p:spPr>
        <p:txBody>
          <a:bodyPr>
            <a:normAutofit fontScale="55000" lnSpcReduction="20000"/>
          </a:bodyPr>
          <a:lstStyle/>
          <a:p>
            <a:pPr algn="just"/>
            <a:r>
              <a:rPr lang="fr-FR" sz="5100" dirty="0" smtClean="0"/>
              <a:t>Exemple de gestionnaires d’événements pour </a:t>
            </a:r>
            <a:r>
              <a:rPr lang="fr-FR" sz="5100" b="1" dirty="0" err="1" smtClean="0"/>
              <a:t>RowUpdating</a:t>
            </a:r>
            <a:r>
              <a:rPr lang="fr-FR" sz="5100" dirty="0" smtClean="0"/>
              <a:t> </a:t>
            </a:r>
            <a:r>
              <a:rPr lang="fr-FR" sz="5100" dirty="0"/>
              <a:t>et </a:t>
            </a:r>
            <a:r>
              <a:rPr lang="fr-FR" sz="5100" b="1" dirty="0" err="1" smtClean="0"/>
              <a:t>RowUpdated</a:t>
            </a:r>
            <a:r>
              <a:rPr lang="fr-FR" sz="5100" b="1" dirty="0" smtClean="0"/>
              <a:t> </a:t>
            </a:r>
            <a:r>
              <a:rPr lang="fr-FR" sz="5100" dirty="0" smtClean="0"/>
              <a:t>:</a:t>
            </a:r>
            <a:r>
              <a:rPr lang="fr-FR" sz="5100" dirty="0"/>
              <a:t> </a:t>
            </a:r>
            <a:r>
              <a:rPr lang="fr-FR" sz="5100" dirty="0" smtClean="0"/>
              <a:t>soit le programme suivant :</a:t>
            </a:r>
          </a:p>
          <a:p>
            <a:pPr marL="0" indent="0" algn="just">
              <a:buNone/>
            </a:pPr>
            <a:endParaRPr lang="fr-FR" sz="2200" dirty="0" smtClean="0"/>
          </a:p>
          <a:p>
            <a:pPr marL="0" indent="0">
              <a:buNone/>
            </a:pPr>
            <a:r>
              <a:rPr lang="fr-FR" sz="2800" dirty="0">
                <a:solidFill>
                  <a:srgbClr val="008000"/>
                </a:solidFill>
                <a:latin typeface="Consolas" panose="020B0609020204030204" pitchFamily="49" charset="0"/>
              </a:rPr>
              <a:t>// </a:t>
            </a:r>
            <a:r>
              <a:rPr lang="fr-FR" sz="2800" dirty="0" smtClean="0">
                <a:solidFill>
                  <a:srgbClr val="008000"/>
                </a:solidFill>
                <a:latin typeface="Consolas" panose="020B0609020204030204" pitchFamily="49" charset="0"/>
              </a:rPr>
              <a:t>On </a:t>
            </a:r>
            <a:r>
              <a:rPr lang="fr-FR" sz="2800" dirty="0">
                <a:solidFill>
                  <a:srgbClr val="008000"/>
                </a:solidFill>
                <a:latin typeface="Consolas" panose="020B0609020204030204" pitchFamily="49" charset="0"/>
              </a:rPr>
              <a:t>suppose qu'on a une connexion valide.</a:t>
            </a:r>
            <a:endParaRPr lang="fr-FR" sz="2800" dirty="0">
              <a:solidFill>
                <a:srgbClr val="000000"/>
              </a:solidFill>
              <a:latin typeface="Consolas" panose="020B0609020204030204" pitchFamily="49" charset="0"/>
            </a:endParaRPr>
          </a:p>
          <a:p>
            <a:pPr marL="0" indent="0">
              <a:buNone/>
            </a:pPr>
            <a:r>
              <a:rPr lang="fr-FR" sz="2800" dirty="0" err="1">
                <a:solidFill>
                  <a:srgbClr val="2B91AF"/>
                </a:solidFill>
                <a:latin typeface="Consolas" panose="020B0609020204030204" pitchFamily="49" charset="0"/>
              </a:rPr>
              <a:t>SqlDataAdapter</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custAdapter</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SqlDataAdapter</a:t>
            </a:r>
            <a:r>
              <a:rPr lang="fr-FR" sz="2800" dirty="0">
                <a:solidFill>
                  <a:srgbClr val="000000"/>
                </a:solidFill>
                <a:latin typeface="Consolas" panose="020B0609020204030204" pitchFamily="49" charset="0"/>
              </a:rPr>
              <a:t>(</a:t>
            </a:r>
          </a:p>
          <a:p>
            <a:pPr marL="0" indent="0">
              <a:buNone/>
            </a:pPr>
            <a:r>
              <a:rPr lang="en-US" sz="2800" dirty="0">
                <a:solidFill>
                  <a:srgbClr val="000000"/>
                </a:solidFill>
                <a:latin typeface="Consolas" panose="020B0609020204030204" pitchFamily="49" charset="0"/>
              </a:rPr>
              <a:t>    </a:t>
            </a:r>
            <a:r>
              <a:rPr lang="en-US" sz="2800" dirty="0">
                <a:solidFill>
                  <a:srgbClr val="A31515"/>
                </a:solidFill>
                <a:latin typeface="Consolas" panose="020B0609020204030204" pitchFamily="49" charset="0"/>
              </a:rPr>
              <a:t>"SELECT </a:t>
            </a:r>
            <a:r>
              <a:rPr lang="en-US" sz="2800" dirty="0" err="1">
                <a:solidFill>
                  <a:srgbClr val="A31515"/>
                </a:solidFill>
                <a:latin typeface="Consolas" panose="020B0609020204030204" pitchFamily="49" charset="0"/>
              </a:rPr>
              <a:t>CustomerID</a:t>
            </a:r>
            <a:r>
              <a:rPr lang="en-US" sz="2800" dirty="0">
                <a:solidFill>
                  <a:srgbClr val="A31515"/>
                </a:solidFill>
                <a:latin typeface="Consolas" panose="020B0609020204030204" pitchFamily="49" charset="0"/>
              </a:rPr>
              <a:t>, </a:t>
            </a:r>
            <a:r>
              <a:rPr lang="en-US" sz="2800" dirty="0" err="1">
                <a:solidFill>
                  <a:srgbClr val="A31515"/>
                </a:solidFill>
                <a:latin typeface="Consolas" panose="020B0609020204030204" pitchFamily="49" charset="0"/>
              </a:rPr>
              <a:t>CompanyName</a:t>
            </a:r>
            <a:r>
              <a:rPr lang="en-US" sz="2800" dirty="0">
                <a:solidFill>
                  <a:srgbClr val="A31515"/>
                </a:solidFill>
                <a:latin typeface="Consolas" panose="020B0609020204030204" pitchFamily="49" charset="0"/>
              </a:rPr>
              <a:t> FROM Customers"</a:t>
            </a:r>
            <a:r>
              <a:rPr lang="en-US" sz="2800" dirty="0">
                <a:solidFill>
                  <a:srgbClr val="000000"/>
                </a:solidFill>
                <a:latin typeface="Consolas" panose="020B0609020204030204" pitchFamily="49" charset="0"/>
              </a:rPr>
              <a:t>, connection);</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8000"/>
                </a:solidFill>
                <a:latin typeface="Consolas" panose="020B0609020204030204" pitchFamily="49" charset="0"/>
              </a:rPr>
              <a:t>// Ajout des gestionnaires d'événements.</a:t>
            </a:r>
            <a:endParaRPr lang="fr-FR" sz="2800" dirty="0">
              <a:solidFill>
                <a:srgbClr val="000000"/>
              </a:solidFill>
              <a:latin typeface="Consolas" panose="020B0609020204030204" pitchFamily="49" charset="0"/>
            </a:endParaRPr>
          </a:p>
          <a:p>
            <a:pPr marL="0" indent="0">
              <a:buNone/>
            </a:pPr>
            <a:r>
              <a:rPr lang="fr-FR" sz="2800" dirty="0" err="1">
                <a:solidFill>
                  <a:srgbClr val="000000"/>
                </a:solidFill>
                <a:latin typeface="Consolas" panose="020B0609020204030204" pitchFamily="49" charset="0"/>
              </a:rPr>
              <a:t>custAdapter.RowUpdating</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700" dirty="0" err="1">
                <a:solidFill>
                  <a:srgbClr val="2B91AF"/>
                </a:solidFill>
                <a:latin typeface="Consolas" panose="020B0609020204030204" pitchFamily="49" charset="0"/>
              </a:rPr>
              <a:t>SqlRowUpdatingEventHandler</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OnRowUpdating</a:t>
            </a:r>
            <a:r>
              <a:rPr lang="fr-FR" sz="2800" dirty="0">
                <a:solidFill>
                  <a:srgbClr val="000000"/>
                </a:solidFill>
                <a:latin typeface="Consolas" panose="020B0609020204030204" pitchFamily="49" charset="0"/>
              </a:rPr>
              <a:t>);</a:t>
            </a:r>
          </a:p>
          <a:p>
            <a:pPr marL="0" indent="0">
              <a:buNone/>
            </a:pPr>
            <a:r>
              <a:rPr lang="fr-FR" sz="2800" dirty="0" err="1">
                <a:solidFill>
                  <a:srgbClr val="000000"/>
                </a:solidFill>
                <a:latin typeface="Consolas" panose="020B0609020204030204" pitchFamily="49" charset="0"/>
              </a:rPr>
              <a:t>custAdapter.RowUpdated</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700" dirty="0" err="1">
                <a:solidFill>
                  <a:srgbClr val="2B91AF"/>
                </a:solidFill>
                <a:latin typeface="Consolas" panose="020B0609020204030204" pitchFamily="49" charset="0"/>
              </a:rPr>
              <a:t>SqlRowUpdatedEventHandler</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OnRowUpdated</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8000"/>
                </a:solidFill>
                <a:latin typeface="Consolas" panose="020B0609020204030204" pitchFamily="49" charset="0"/>
              </a:rPr>
              <a:t>// Initialiser les propriétés de la commande de l'objet </a:t>
            </a:r>
            <a:r>
              <a:rPr lang="fr-FR" sz="2800" dirty="0" err="1">
                <a:solidFill>
                  <a:srgbClr val="008000"/>
                </a:solidFill>
                <a:latin typeface="Consolas" panose="020B0609020204030204" pitchFamily="49" charset="0"/>
              </a:rPr>
              <a:t>DataAdapter</a:t>
            </a:r>
            <a:r>
              <a:rPr lang="fr-FR" sz="2800" dirty="0">
                <a:solidFill>
                  <a:srgbClr val="008000"/>
                </a:solidFill>
                <a:latin typeface="Consolas" panose="020B0609020204030204" pitchFamily="49" charset="0"/>
              </a:rPr>
              <a:t>, </a:t>
            </a:r>
            <a:r>
              <a:rPr lang="it-IT" sz="2800" dirty="0" smtClean="0">
                <a:solidFill>
                  <a:srgbClr val="008000"/>
                </a:solidFill>
                <a:latin typeface="Consolas" panose="020B0609020204030204" pitchFamily="49" charset="0"/>
              </a:rPr>
              <a:t>remplire et modifier </a:t>
            </a:r>
            <a:r>
              <a:rPr lang="it-IT" sz="2800" dirty="0">
                <a:solidFill>
                  <a:srgbClr val="008000"/>
                </a:solidFill>
                <a:latin typeface="Consolas" panose="020B0609020204030204" pitchFamily="49" charset="0"/>
              </a:rPr>
              <a:t>la DataSet.</a:t>
            </a:r>
            <a:endParaRPr lang="it-IT" sz="2800" dirty="0">
              <a:solidFill>
                <a:srgbClr val="000000"/>
              </a:solidFill>
              <a:latin typeface="Consolas" panose="020B0609020204030204" pitchFamily="49" charset="0"/>
            </a:endParaRP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8000"/>
                </a:solidFill>
                <a:latin typeface="Consolas" panose="020B0609020204030204" pitchFamily="49" charset="0"/>
              </a:rPr>
              <a:t>// Appeler la méthode Update</a:t>
            </a:r>
            <a:endParaRPr lang="fr-FR" sz="2800" dirty="0">
              <a:solidFill>
                <a:srgbClr val="000000"/>
              </a:solidFill>
              <a:latin typeface="Consolas" panose="020B0609020204030204" pitchFamily="49" charset="0"/>
            </a:endParaRPr>
          </a:p>
          <a:p>
            <a:pPr marL="0" indent="0">
              <a:buNone/>
            </a:pPr>
            <a:r>
              <a:rPr lang="fr-FR" sz="2800" dirty="0" err="1">
                <a:solidFill>
                  <a:srgbClr val="000000"/>
                </a:solidFill>
                <a:latin typeface="Consolas" panose="020B0609020204030204" pitchFamily="49" charset="0"/>
              </a:rPr>
              <a:t>custAdapter.Update</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custDS</a:t>
            </a:r>
            <a:r>
              <a:rPr lang="fr-FR" sz="2800" dirty="0">
                <a:solidFill>
                  <a:srgbClr val="000000"/>
                </a:solidFill>
                <a:latin typeface="Consolas" panose="020B0609020204030204" pitchFamily="49" charset="0"/>
              </a:rPr>
              <a:t>, </a:t>
            </a:r>
            <a:r>
              <a:rPr lang="fr-FR" sz="2800" dirty="0">
                <a:solidFill>
                  <a:srgbClr val="A31515"/>
                </a:solidFill>
                <a:latin typeface="Consolas" panose="020B0609020204030204" pitchFamily="49" charset="0"/>
              </a:rPr>
              <a:t>"</a:t>
            </a:r>
            <a:r>
              <a:rPr lang="fr-FR" sz="2800" dirty="0" err="1">
                <a:solidFill>
                  <a:srgbClr val="A31515"/>
                </a:solidFill>
                <a:latin typeface="Consolas" panose="020B0609020204030204" pitchFamily="49" charset="0"/>
              </a:rPr>
              <a:t>Customers</a:t>
            </a:r>
            <a:r>
              <a:rPr lang="fr-FR" sz="2800" dirty="0">
                <a:solidFill>
                  <a:srgbClr val="A31515"/>
                </a:solidFill>
                <a:latin typeface="Consolas" panose="020B0609020204030204" pitchFamily="49" charset="0"/>
              </a:rPr>
              <a:t>"</a:t>
            </a: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fr-FR" sz="2800" dirty="0">
                <a:solidFill>
                  <a:srgbClr val="008000"/>
                </a:solidFill>
                <a:latin typeface="Consolas" panose="020B0609020204030204" pitchFamily="49" charset="0"/>
              </a:rPr>
              <a:t>// Supprimer les </a:t>
            </a:r>
            <a:r>
              <a:rPr lang="fr-FR" sz="2800" dirty="0" smtClean="0">
                <a:solidFill>
                  <a:srgbClr val="008000"/>
                </a:solidFill>
                <a:latin typeface="Consolas" panose="020B0609020204030204" pitchFamily="49" charset="0"/>
              </a:rPr>
              <a:t>gestionnaires </a:t>
            </a:r>
            <a:r>
              <a:rPr lang="fr-FR" sz="2800" dirty="0">
                <a:solidFill>
                  <a:srgbClr val="008000"/>
                </a:solidFill>
                <a:latin typeface="Consolas" panose="020B0609020204030204" pitchFamily="49" charset="0"/>
              </a:rPr>
              <a:t>d'événements.</a:t>
            </a:r>
            <a:endParaRPr lang="fr-FR" sz="2800" dirty="0">
              <a:solidFill>
                <a:srgbClr val="000000"/>
              </a:solidFill>
              <a:latin typeface="Consolas" panose="020B0609020204030204" pitchFamily="49" charset="0"/>
            </a:endParaRPr>
          </a:p>
          <a:p>
            <a:pPr marL="0" indent="0">
              <a:buNone/>
            </a:pPr>
            <a:r>
              <a:rPr lang="fr-FR" sz="2800" dirty="0" err="1">
                <a:solidFill>
                  <a:srgbClr val="000000"/>
                </a:solidFill>
                <a:latin typeface="Consolas" panose="020B0609020204030204" pitchFamily="49" charset="0"/>
              </a:rPr>
              <a:t>custAdapter.RowUpdating</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SqlRowUpdatingEventHandler</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OnRowUpdating</a:t>
            </a:r>
            <a:r>
              <a:rPr lang="fr-FR" sz="2800" dirty="0">
                <a:solidFill>
                  <a:srgbClr val="000000"/>
                </a:solidFill>
                <a:latin typeface="Consolas" panose="020B0609020204030204" pitchFamily="49" charset="0"/>
              </a:rPr>
              <a:t>);</a:t>
            </a:r>
          </a:p>
          <a:p>
            <a:pPr marL="0" indent="0">
              <a:buNone/>
            </a:pPr>
            <a:r>
              <a:rPr lang="fr-FR" sz="2800" dirty="0" err="1">
                <a:solidFill>
                  <a:srgbClr val="000000"/>
                </a:solidFill>
                <a:latin typeface="Consolas" panose="020B0609020204030204" pitchFamily="49" charset="0"/>
              </a:rPr>
              <a:t>custAdapter.RowUpdated</a:t>
            </a:r>
            <a:r>
              <a:rPr lang="fr-FR" sz="2800" dirty="0">
                <a:solidFill>
                  <a:srgbClr val="000000"/>
                </a:solidFill>
                <a:latin typeface="Consolas" panose="020B0609020204030204" pitchFamily="49" charset="0"/>
              </a:rPr>
              <a:t> -= </a:t>
            </a:r>
            <a:r>
              <a:rPr lang="fr-FR" sz="2800" dirty="0">
                <a:solidFill>
                  <a:srgbClr val="0000FF"/>
                </a:solidFill>
                <a:latin typeface="Consolas" panose="020B0609020204030204" pitchFamily="49" charset="0"/>
              </a:rPr>
              <a:t>new</a:t>
            </a:r>
            <a:r>
              <a:rPr lang="fr-FR" sz="2800" dirty="0">
                <a:solidFill>
                  <a:srgbClr val="000000"/>
                </a:solidFill>
                <a:latin typeface="Consolas" panose="020B0609020204030204" pitchFamily="49" charset="0"/>
              </a:rPr>
              <a:t> </a:t>
            </a:r>
            <a:r>
              <a:rPr lang="fr-FR" sz="2800" dirty="0" err="1" smtClean="0">
                <a:solidFill>
                  <a:srgbClr val="000000"/>
                </a:solidFill>
                <a:latin typeface="Consolas" panose="020B0609020204030204" pitchFamily="49" charset="0"/>
              </a:rPr>
              <a:t>SqlRowUpdatedEventHandler</a:t>
            </a:r>
            <a:r>
              <a:rPr lang="fr-FR" sz="2800" dirty="0" smtClean="0">
                <a:solidFill>
                  <a:srgbClr val="000000"/>
                </a:solidFill>
                <a:latin typeface="Consolas" panose="020B0609020204030204" pitchFamily="49" charset="0"/>
              </a:rPr>
              <a:t>(</a:t>
            </a:r>
            <a:r>
              <a:rPr lang="fr-FR" sz="2800" dirty="0" err="1" smtClean="0">
                <a:solidFill>
                  <a:srgbClr val="000000"/>
                </a:solidFill>
                <a:latin typeface="Consolas" panose="020B0609020204030204" pitchFamily="49" charset="0"/>
              </a:rPr>
              <a:t>OnRowUpdated</a:t>
            </a:r>
            <a:r>
              <a:rPr lang="fr-FR" sz="2800"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273953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928992" cy="720080"/>
          </a:xfrm>
        </p:spPr>
        <p:txBody>
          <a:bodyPr>
            <a:normAutofit fontScale="90000"/>
          </a:bodyPr>
          <a:lstStyle/>
          <a:p>
            <a:pPr algn="ctr"/>
            <a:r>
              <a:rPr lang="fr-FR" dirty="0" smtClean="0"/>
              <a:t>Les </a:t>
            </a:r>
            <a:r>
              <a:rPr lang="fr-FR" dirty="0"/>
              <a:t>événements de classe </a:t>
            </a:r>
            <a:r>
              <a:rPr lang="fr-FR" b="1" dirty="0" err="1"/>
              <a:t>SqlDataAdapter</a:t>
            </a:r>
            <a:endParaRPr lang="fr-FR" dirty="0"/>
          </a:p>
        </p:txBody>
      </p:sp>
      <p:sp>
        <p:nvSpPr>
          <p:cNvPr id="3" name="Espace réservé du contenu 2"/>
          <p:cNvSpPr>
            <a:spLocks noGrp="1"/>
          </p:cNvSpPr>
          <p:nvPr>
            <p:ph sz="quarter" idx="1"/>
          </p:nvPr>
        </p:nvSpPr>
        <p:spPr>
          <a:xfrm>
            <a:off x="251520" y="1124744"/>
            <a:ext cx="8712968" cy="5544616"/>
          </a:xfrm>
        </p:spPr>
        <p:txBody>
          <a:bodyPr>
            <a:normAutofit fontScale="55000" lnSpcReduction="20000"/>
          </a:bodyPr>
          <a:lstStyle/>
          <a:p>
            <a:pPr algn="just"/>
            <a:r>
              <a:rPr lang="fr-FR" sz="7300" dirty="0" smtClean="0"/>
              <a:t>Les gestionnaires d’événements :</a:t>
            </a:r>
          </a:p>
          <a:p>
            <a:pPr algn="just"/>
            <a:endParaRPr lang="fr-FR" sz="2400" dirty="0" smtClean="0"/>
          </a:p>
          <a:p>
            <a:pPr marL="0" indent="0">
              <a:buNone/>
            </a:pPr>
            <a:r>
              <a:rPr lang="fr-FR" sz="2400" dirty="0" err="1">
                <a:solidFill>
                  <a:srgbClr val="0000FF"/>
                </a:solidFill>
                <a:latin typeface="Consolas" panose="020B0609020204030204" pitchFamily="49" charset="0"/>
              </a:rPr>
              <a:t>protected</a:t>
            </a:r>
            <a:r>
              <a:rPr lang="fr-FR" sz="2400" dirty="0">
                <a:solidFill>
                  <a:srgbClr val="000000"/>
                </a:solidFill>
                <a:latin typeface="Consolas" panose="020B0609020204030204" pitchFamily="49" charset="0"/>
              </a:rPr>
              <a:t> </a:t>
            </a:r>
            <a:r>
              <a:rPr lang="fr-FR" sz="2400" dirty="0" err="1">
                <a:solidFill>
                  <a:srgbClr val="0000FF"/>
                </a:solidFill>
                <a:latin typeface="Consolas" panose="020B0609020204030204" pitchFamily="49" charset="0"/>
              </a:rPr>
              <a:t>static</a:t>
            </a:r>
            <a:r>
              <a:rPr lang="fr-FR" sz="2400" dirty="0">
                <a:solidFill>
                  <a:srgbClr val="000000"/>
                </a:solidFill>
                <a:latin typeface="Consolas" panose="020B0609020204030204" pitchFamily="49" charset="0"/>
              </a:rPr>
              <a:t> </a:t>
            </a:r>
            <a:r>
              <a:rPr lang="fr-FR" sz="2400" dirty="0" err="1">
                <a:solidFill>
                  <a:srgbClr val="0000FF"/>
                </a:solidFill>
                <a:latin typeface="Consolas" panose="020B0609020204030204" pitchFamily="49" charset="0"/>
              </a:rPr>
              <a:t>void</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OnRowUpdating</a:t>
            </a:r>
            <a:r>
              <a:rPr lang="fr-FR" sz="2400" dirty="0">
                <a:solidFill>
                  <a:srgbClr val="000000"/>
                </a:solidFill>
                <a:latin typeface="Consolas" panose="020B0609020204030204" pitchFamily="49" charset="0"/>
              </a:rPr>
              <a:t>(</a:t>
            </a:r>
            <a:r>
              <a:rPr lang="fr-FR" sz="2400" dirty="0" err="1">
                <a:solidFill>
                  <a:srgbClr val="0000FF"/>
                </a:solidFill>
                <a:latin typeface="Consolas" panose="020B0609020204030204" pitchFamily="49" charset="0"/>
              </a:rPr>
              <a:t>object</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sender</a:t>
            </a:r>
            <a:r>
              <a:rPr lang="fr-FR" sz="24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SqlRowUpdatingEventArgs</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args</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a:solidFill>
                  <a:srgbClr val="0000FF"/>
                </a:solidFill>
                <a:latin typeface="Consolas" panose="020B0609020204030204" pitchFamily="49" charset="0"/>
              </a:rPr>
              <a:t>if</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args.StatementType</a:t>
            </a:r>
            <a:r>
              <a:rPr lang="fr-FR" sz="2400" dirty="0">
                <a:solidFill>
                  <a:srgbClr val="000000"/>
                </a:solidFill>
                <a:latin typeface="Consolas" panose="020B0609020204030204" pitchFamily="49" charset="0"/>
              </a:rPr>
              <a:t> == </a:t>
            </a:r>
            <a:r>
              <a:rPr lang="fr-FR" sz="2400" dirty="0" err="1">
                <a:solidFill>
                  <a:srgbClr val="2B91AF"/>
                </a:solidFill>
                <a:latin typeface="Consolas" panose="020B0609020204030204" pitchFamily="49" charset="0"/>
              </a:rPr>
              <a:t>StatementType</a:t>
            </a:r>
            <a:r>
              <a:rPr lang="fr-FR" sz="2400" dirty="0" err="1">
                <a:solidFill>
                  <a:srgbClr val="000000"/>
                </a:solidFill>
                <a:latin typeface="Consolas" panose="020B0609020204030204" pitchFamily="49" charset="0"/>
              </a:rPr>
              <a:t>.Delete</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System.IO.</a:t>
            </a:r>
            <a:r>
              <a:rPr lang="fr-FR" sz="2400" dirty="0" err="1">
                <a:solidFill>
                  <a:srgbClr val="2B91AF"/>
                </a:solidFill>
                <a:latin typeface="Consolas" panose="020B0609020204030204" pitchFamily="49" charset="0"/>
              </a:rPr>
              <a:t>TextWriter</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tw</a:t>
            </a:r>
            <a:r>
              <a:rPr lang="fr-FR" sz="2400" dirty="0">
                <a:solidFill>
                  <a:srgbClr val="000000"/>
                </a:solidFill>
                <a:latin typeface="Consolas" panose="020B0609020204030204" pitchFamily="49" charset="0"/>
              </a:rPr>
              <a:t> = </a:t>
            </a:r>
            <a:r>
              <a:rPr lang="fr-FR" sz="2400" dirty="0" err="1">
                <a:solidFill>
                  <a:srgbClr val="000000"/>
                </a:solidFill>
                <a:latin typeface="Consolas" panose="020B0609020204030204" pitchFamily="49" charset="0"/>
              </a:rPr>
              <a:t>System.IO.</a:t>
            </a:r>
            <a:r>
              <a:rPr lang="fr-FR" sz="2400" dirty="0" err="1">
                <a:solidFill>
                  <a:srgbClr val="2B91AF"/>
                </a:solidFill>
                <a:latin typeface="Consolas" panose="020B0609020204030204" pitchFamily="49" charset="0"/>
              </a:rPr>
              <a:t>File</a:t>
            </a:r>
            <a:r>
              <a:rPr lang="fr-FR" sz="2400" dirty="0" err="1">
                <a:solidFill>
                  <a:srgbClr val="000000"/>
                </a:solidFill>
                <a:latin typeface="Consolas" panose="020B0609020204030204" pitchFamily="49" charset="0"/>
              </a:rPr>
              <a:t>.AppendText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"Deletes.log"</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tw.WriteLine</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"{0}: Customer {1} </a:t>
            </a:r>
            <a:r>
              <a:rPr lang="fr-FR" sz="2400" dirty="0" err="1">
                <a:solidFill>
                  <a:srgbClr val="A31515"/>
                </a:solidFill>
                <a:latin typeface="Consolas" panose="020B0609020204030204" pitchFamily="49" charset="0"/>
              </a:rPr>
              <a:t>Deleted</a:t>
            </a:r>
            <a:r>
              <a:rPr lang="fr-FR" sz="2400" dirty="0">
                <a:solidFill>
                  <a:srgbClr val="A31515"/>
                </a:solidFill>
                <a:latin typeface="Consolas" panose="020B0609020204030204" pitchFamily="49" charset="0"/>
              </a:rPr>
              <a:t>."</a:t>
            </a:r>
            <a:r>
              <a:rPr lang="fr-FR" sz="24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DateTime</a:t>
            </a:r>
            <a:r>
              <a:rPr lang="fr-FR" sz="2400" dirty="0" err="1">
                <a:solidFill>
                  <a:srgbClr val="000000"/>
                </a:solidFill>
                <a:latin typeface="Consolas" panose="020B0609020204030204" pitchFamily="49" charset="0"/>
              </a:rPr>
              <a:t>.Now</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args.Row</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a:t>
            </a:r>
            <a:r>
              <a:rPr lang="fr-FR" sz="2400" dirty="0" err="1">
                <a:solidFill>
                  <a:srgbClr val="A31515"/>
                </a:solidFill>
                <a:latin typeface="Consolas" panose="020B0609020204030204" pitchFamily="49" charset="0"/>
              </a:rPr>
              <a:t>CustomerID</a:t>
            </a:r>
            <a:r>
              <a:rPr lang="fr-FR" sz="2400" dirty="0">
                <a:solidFill>
                  <a:srgbClr val="A31515"/>
                </a:solidFill>
                <a:latin typeface="Consolas" panose="020B0609020204030204" pitchFamily="49" charset="0"/>
              </a:rPr>
              <a:t>"</a:t>
            </a:r>
            <a:r>
              <a:rPr lang="fr-FR" sz="24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DataRowVersion</a:t>
            </a:r>
            <a:r>
              <a:rPr lang="fr-FR" sz="2400" dirty="0" err="1">
                <a:solidFill>
                  <a:srgbClr val="000000"/>
                </a:solidFill>
                <a:latin typeface="Consolas" panose="020B0609020204030204" pitchFamily="49" charset="0"/>
              </a:rPr>
              <a:t>.Original</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tw.Close</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p>
          <a:p>
            <a:pPr marL="0" indent="0">
              <a:buNone/>
            </a:pPr>
            <a:r>
              <a:rPr lang="fr-FR" sz="2400" dirty="0">
                <a:solidFill>
                  <a:srgbClr val="000000"/>
                </a:solidFill>
                <a:latin typeface="Consolas" panose="020B0609020204030204" pitchFamily="49" charset="0"/>
              </a:rPr>
              <a:t>}</a:t>
            </a:r>
          </a:p>
          <a:p>
            <a:pPr marL="0" indent="0">
              <a:buNone/>
            </a:pPr>
            <a:endParaRPr lang="fr-FR" sz="2400" dirty="0">
              <a:solidFill>
                <a:srgbClr val="000000"/>
              </a:solidFill>
              <a:latin typeface="Consolas" panose="020B0609020204030204" pitchFamily="49" charset="0"/>
            </a:endParaRPr>
          </a:p>
          <a:p>
            <a:pPr marL="0" indent="0">
              <a:buNone/>
            </a:pPr>
            <a:r>
              <a:rPr lang="fr-FR" sz="2400" dirty="0" err="1">
                <a:solidFill>
                  <a:srgbClr val="0000FF"/>
                </a:solidFill>
                <a:latin typeface="Consolas" panose="020B0609020204030204" pitchFamily="49" charset="0"/>
              </a:rPr>
              <a:t>protected</a:t>
            </a:r>
            <a:r>
              <a:rPr lang="fr-FR" sz="2400" dirty="0">
                <a:solidFill>
                  <a:srgbClr val="000000"/>
                </a:solidFill>
                <a:latin typeface="Consolas" panose="020B0609020204030204" pitchFamily="49" charset="0"/>
              </a:rPr>
              <a:t> </a:t>
            </a:r>
            <a:r>
              <a:rPr lang="fr-FR" sz="2400" dirty="0" err="1">
                <a:solidFill>
                  <a:srgbClr val="0000FF"/>
                </a:solidFill>
                <a:latin typeface="Consolas" panose="020B0609020204030204" pitchFamily="49" charset="0"/>
              </a:rPr>
              <a:t>static</a:t>
            </a:r>
            <a:r>
              <a:rPr lang="fr-FR" sz="2400" dirty="0">
                <a:solidFill>
                  <a:srgbClr val="000000"/>
                </a:solidFill>
                <a:latin typeface="Consolas" panose="020B0609020204030204" pitchFamily="49" charset="0"/>
              </a:rPr>
              <a:t> </a:t>
            </a:r>
            <a:r>
              <a:rPr lang="fr-FR" sz="2400" dirty="0" err="1">
                <a:solidFill>
                  <a:srgbClr val="0000FF"/>
                </a:solidFill>
                <a:latin typeface="Consolas" panose="020B0609020204030204" pitchFamily="49" charset="0"/>
              </a:rPr>
              <a:t>void</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OnRowUpdated</a:t>
            </a:r>
            <a:r>
              <a:rPr lang="fr-FR" sz="2400" dirty="0">
                <a:solidFill>
                  <a:srgbClr val="000000"/>
                </a:solidFill>
                <a:latin typeface="Consolas" panose="020B0609020204030204" pitchFamily="49" charset="0"/>
              </a:rPr>
              <a:t>(</a:t>
            </a:r>
            <a:r>
              <a:rPr lang="fr-FR" sz="2400" dirty="0" err="1">
                <a:solidFill>
                  <a:srgbClr val="0000FF"/>
                </a:solidFill>
                <a:latin typeface="Consolas" panose="020B0609020204030204" pitchFamily="49" charset="0"/>
              </a:rPr>
              <a:t>object</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sender</a:t>
            </a:r>
            <a:r>
              <a:rPr lang="fr-FR" sz="24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SqlRowUpdatedEventArgs</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args</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a:solidFill>
                  <a:srgbClr val="0000FF"/>
                </a:solidFill>
                <a:latin typeface="Consolas" panose="020B0609020204030204" pitchFamily="49" charset="0"/>
              </a:rPr>
              <a:t>if</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args.Status</a:t>
            </a:r>
            <a:r>
              <a:rPr lang="fr-FR" sz="2400" dirty="0">
                <a:solidFill>
                  <a:srgbClr val="000000"/>
                </a:solidFill>
                <a:latin typeface="Consolas" panose="020B0609020204030204" pitchFamily="49" charset="0"/>
              </a:rPr>
              <a:t> == </a:t>
            </a:r>
            <a:r>
              <a:rPr lang="fr-FR" sz="2400" dirty="0" err="1">
                <a:solidFill>
                  <a:srgbClr val="2B91AF"/>
                </a:solidFill>
                <a:latin typeface="Consolas" panose="020B0609020204030204" pitchFamily="49" charset="0"/>
              </a:rPr>
              <a:t>UpdateStatus</a:t>
            </a:r>
            <a:r>
              <a:rPr lang="fr-FR" sz="2400" dirty="0" err="1">
                <a:solidFill>
                  <a:srgbClr val="000000"/>
                </a:solidFill>
                <a:latin typeface="Consolas" panose="020B0609020204030204" pitchFamily="49" charset="0"/>
              </a:rPr>
              <a:t>.ErrorsOccurred</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args.Row.RowError</a:t>
            </a:r>
            <a:r>
              <a:rPr lang="fr-FR" sz="2400" dirty="0">
                <a:solidFill>
                  <a:srgbClr val="000000"/>
                </a:solidFill>
                <a:latin typeface="Consolas" panose="020B0609020204030204" pitchFamily="49" charset="0"/>
              </a:rPr>
              <a:t> = </a:t>
            </a:r>
            <a:r>
              <a:rPr lang="fr-FR" sz="2400" dirty="0" err="1">
                <a:solidFill>
                  <a:srgbClr val="000000"/>
                </a:solidFill>
                <a:latin typeface="Consolas" panose="020B0609020204030204" pitchFamily="49" charset="0"/>
              </a:rPr>
              <a:t>args.Errors.Message</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args.Status</a:t>
            </a:r>
            <a:r>
              <a:rPr lang="fr-FR" sz="2400" dirty="0">
                <a:solidFill>
                  <a:srgbClr val="000000"/>
                </a:solidFill>
                <a:latin typeface="Consolas" panose="020B0609020204030204" pitchFamily="49" charset="0"/>
              </a:rPr>
              <a:t> = </a:t>
            </a:r>
            <a:r>
              <a:rPr lang="fr-FR" sz="2400" dirty="0" err="1">
                <a:solidFill>
                  <a:srgbClr val="2B91AF"/>
                </a:solidFill>
                <a:latin typeface="Consolas" panose="020B0609020204030204" pitchFamily="49" charset="0"/>
              </a:rPr>
              <a:t>UpdateStatus</a:t>
            </a:r>
            <a:r>
              <a:rPr lang="fr-FR" sz="2400" dirty="0" err="1">
                <a:solidFill>
                  <a:srgbClr val="000000"/>
                </a:solidFill>
                <a:latin typeface="Consolas" panose="020B0609020204030204" pitchFamily="49" charset="0"/>
              </a:rPr>
              <a:t>.SkipCurrentRow</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p>
          <a:p>
            <a:pPr marL="0" indent="0">
              <a:buNone/>
            </a:pPr>
            <a:r>
              <a:rPr lang="fr-FR" sz="2400" dirty="0">
                <a:solidFill>
                  <a:srgbClr val="000000"/>
                </a:solidFill>
                <a:latin typeface="Consolas" panose="020B0609020204030204" pitchFamily="49" charset="0"/>
              </a:rPr>
              <a:t>}</a:t>
            </a:r>
            <a:endParaRPr lang="fr-FR" sz="2400" dirty="0" smtClean="0"/>
          </a:p>
        </p:txBody>
      </p:sp>
    </p:spTree>
    <p:extLst>
      <p:ext uri="{BB962C8B-B14F-4D97-AF65-F5344CB8AC3E}">
        <p14:creationId xmlns:p14="http://schemas.microsoft.com/office/powerpoint/2010/main" val="4714703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71291"/>
            <a:ext cx="8204448" cy="665421"/>
          </a:xfrm>
        </p:spPr>
        <p:txBody>
          <a:bodyPr>
            <a:normAutofit fontScale="90000"/>
          </a:bodyPr>
          <a:lstStyle/>
          <a:p>
            <a:pPr algn="ctr"/>
            <a:r>
              <a:rPr lang="fr-FR" dirty="0"/>
              <a:t>Les classes </a:t>
            </a:r>
            <a:r>
              <a:rPr lang="fr-FR" dirty="0" smtClean="0"/>
              <a:t>utilisées : </a:t>
            </a:r>
            <a:r>
              <a:rPr lang="fr-FR" dirty="0" err="1" smtClean="0"/>
              <a:t>DataSet</a:t>
            </a:r>
            <a:endParaRPr lang="fr-FR" dirty="0"/>
          </a:p>
        </p:txBody>
      </p:sp>
      <p:sp>
        <p:nvSpPr>
          <p:cNvPr id="3" name="Espace réservé du contenu 2"/>
          <p:cNvSpPr>
            <a:spLocks noGrp="1"/>
          </p:cNvSpPr>
          <p:nvPr>
            <p:ph sz="quarter" idx="1"/>
          </p:nvPr>
        </p:nvSpPr>
        <p:spPr>
          <a:xfrm>
            <a:off x="611560" y="1124744"/>
            <a:ext cx="8060432" cy="5148064"/>
          </a:xfrm>
          <a:noFill/>
        </p:spPr>
        <p:txBody>
          <a:bodyPr>
            <a:normAutofit fontScale="92500" lnSpcReduction="20000"/>
          </a:bodyPr>
          <a:lstStyle/>
          <a:p>
            <a:pPr algn="just"/>
            <a:r>
              <a:rPr lang="fr-FR" dirty="0"/>
              <a:t>La classe </a:t>
            </a:r>
            <a:r>
              <a:rPr lang="fr-FR" b="1" dirty="0" err="1" smtClean="0"/>
              <a:t>DataSet</a:t>
            </a:r>
            <a:r>
              <a:rPr lang="fr-FR" dirty="0"/>
              <a:t> </a:t>
            </a:r>
            <a:r>
              <a:rPr lang="fr-FR" dirty="0" smtClean="0"/>
              <a:t>de l’ADO.NET est </a:t>
            </a:r>
            <a:r>
              <a:rPr lang="fr-FR" dirty="0"/>
              <a:t>une représentation résidente en mémoire de données, qui propose un modèle de programmation </a:t>
            </a:r>
            <a:r>
              <a:rPr lang="fr-FR" b="1" dirty="0"/>
              <a:t>relationnel</a:t>
            </a:r>
            <a:r>
              <a:rPr lang="fr-FR" dirty="0"/>
              <a:t> cohérent, indépendant de la source de données</a:t>
            </a:r>
            <a:r>
              <a:rPr lang="fr-FR" dirty="0" smtClean="0"/>
              <a:t>.</a:t>
            </a:r>
          </a:p>
          <a:p>
            <a:pPr algn="just"/>
            <a:endParaRPr lang="fr-FR" dirty="0"/>
          </a:p>
          <a:p>
            <a:pPr algn="just"/>
            <a:r>
              <a:rPr lang="fr-FR" dirty="0" smtClean="0"/>
              <a:t>Elle consiste en une </a:t>
            </a:r>
            <a:r>
              <a:rPr lang="fr-FR" dirty="0"/>
              <a:t>collection </a:t>
            </a:r>
            <a:r>
              <a:rPr lang="fr-FR" dirty="0" smtClean="0"/>
              <a:t>d’objets </a:t>
            </a:r>
            <a:r>
              <a:rPr lang="fr-FR" b="1" dirty="0" err="1" smtClean="0"/>
              <a:t>DataTable</a:t>
            </a:r>
            <a:r>
              <a:rPr lang="fr-FR" dirty="0" smtClean="0"/>
              <a:t> qu’on peut relier entre elles par des </a:t>
            </a:r>
            <a:r>
              <a:rPr lang="fr-FR" dirty="0"/>
              <a:t>objets </a:t>
            </a:r>
            <a:r>
              <a:rPr lang="fr-FR" b="1" dirty="0" err="1" smtClean="0"/>
              <a:t>DataRelation</a:t>
            </a:r>
            <a:r>
              <a:rPr lang="fr-FR" dirty="0" smtClean="0"/>
              <a:t>.</a:t>
            </a:r>
          </a:p>
          <a:p>
            <a:pPr algn="just"/>
            <a:endParaRPr lang="fr-FR" dirty="0"/>
          </a:p>
          <a:p>
            <a:pPr algn="just"/>
            <a:r>
              <a:rPr lang="fr-FR" dirty="0" smtClean="0"/>
              <a:t>Chaque objet </a:t>
            </a:r>
            <a:r>
              <a:rPr lang="fr-FR" b="1" dirty="0" err="1"/>
              <a:t>DataTable</a:t>
            </a:r>
            <a:r>
              <a:rPr lang="fr-FR" dirty="0"/>
              <a:t> </a:t>
            </a:r>
            <a:r>
              <a:rPr lang="fr-FR" dirty="0" smtClean="0"/>
              <a:t>est composé d’une collection d’objets  </a:t>
            </a:r>
            <a:r>
              <a:rPr lang="fr-FR" b="1" dirty="0" err="1" smtClean="0"/>
              <a:t>DataRow</a:t>
            </a:r>
            <a:r>
              <a:rPr lang="fr-FR" b="1" dirty="0" smtClean="0"/>
              <a:t> </a:t>
            </a:r>
            <a:r>
              <a:rPr lang="fr-FR" dirty="0" smtClean="0"/>
              <a:t>et une collection d’objets </a:t>
            </a:r>
            <a:r>
              <a:rPr lang="fr-FR" b="1" dirty="0" err="1" smtClean="0"/>
              <a:t>DataColumn</a:t>
            </a:r>
            <a:r>
              <a:rPr lang="fr-FR" b="1" dirty="0" smtClean="0"/>
              <a:t>.</a:t>
            </a:r>
            <a:endParaRPr lang="fr-FR" dirty="0"/>
          </a:p>
          <a:p>
            <a:pPr algn="just"/>
            <a:endParaRPr lang="fr-FR" dirty="0" smtClean="0"/>
          </a:p>
          <a:p>
            <a:pPr algn="just"/>
            <a:r>
              <a:rPr lang="fr-FR" dirty="0" smtClean="0"/>
              <a:t>On </a:t>
            </a:r>
            <a:r>
              <a:rPr lang="fr-FR" dirty="0"/>
              <a:t>accède à </a:t>
            </a:r>
            <a:r>
              <a:rPr lang="fr-FR" dirty="0" smtClean="0"/>
              <a:t>tous ces objets </a:t>
            </a:r>
            <a:r>
              <a:rPr lang="fr-FR" dirty="0"/>
              <a:t>par </a:t>
            </a:r>
            <a:r>
              <a:rPr lang="fr-FR" dirty="0" smtClean="0"/>
              <a:t>l’index dans la collection </a:t>
            </a:r>
            <a:r>
              <a:rPr lang="fr-FR" dirty="0"/>
              <a:t>ou par le nom.</a:t>
            </a:r>
          </a:p>
          <a:p>
            <a:pPr marL="274320" lvl="1" indent="0">
              <a:buNone/>
            </a:pPr>
            <a:r>
              <a:rPr lang="fr-FR" sz="1600" dirty="0" err="1" smtClean="0">
                <a:solidFill>
                  <a:srgbClr val="2B91AF"/>
                </a:solidFill>
                <a:latin typeface="Consolas"/>
              </a:rPr>
              <a:t>DataSet</a:t>
            </a:r>
            <a:r>
              <a:rPr lang="fr-FR" sz="1600" dirty="0" smtClean="0">
                <a:solidFill>
                  <a:prstClr val="black"/>
                </a:solidFill>
                <a:latin typeface="Consolas"/>
              </a:rPr>
              <a:t> </a:t>
            </a:r>
            <a:r>
              <a:rPr lang="fr-FR" sz="1600" dirty="0" err="1">
                <a:solidFill>
                  <a:prstClr val="black"/>
                </a:solidFill>
                <a:latin typeface="Consolas"/>
              </a:rPr>
              <a:t>ds</a:t>
            </a:r>
            <a:r>
              <a:rPr lang="fr-FR" sz="1600" dirty="0">
                <a:solidFill>
                  <a:prstClr val="black"/>
                </a:solidFill>
                <a:latin typeface="Consolas"/>
              </a:rPr>
              <a:t> = </a:t>
            </a:r>
            <a:r>
              <a:rPr lang="fr-FR" sz="1600" dirty="0">
                <a:solidFill>
                  <a:srgbClr val="0000FF"/>
                </a:solidFill>
                <a:latin typeface="Consolas"/>
              </a:rPr>
              <a:t>new</a:t>
            </a:r>
            <a:r>
              <a:rPr lang="fr-FR" sz="1600" dirty="0">
                <a:solidFill>
                  <a:prstClr val="black"/>
                </a:solidFill>
                <a:latin typeface="Consolas"/>
              </a:rPr>
              <a:t> </a:t>
            </a:r>
            <a:r>
              <a:rPr lang="fr-FR" sz="1600" dirty="0" err="1">
                <a:solidFill>
                  <a:srgbClr val="2B91AF"/>
                </a:solidFill>
                <a:latin typeface="Consolas"/>
              </a:rPr>
              <a:t>DataSet</a:t>
            </a:r>
            <a:r>
              <a:rPr lang="fr-FR" sz="1600" dirty="0">
                <a:solidFill>
                  <a:prstClr val="black"/>
                </a:solidFill>
                <a:latin typeface="Consolas"/>
              </a:rPr>
              <a:t>();</a:t>
            </a:r>
          </a:p>
          <a:p>
            <a:pPr marL="274320" lvl="1" indent="0">
              <a:buNone/>
            </a:pPr>
            <a:r>
              <a:rPr lang="fr-FR" sz="1600" dirty="0" err="1" smtClean="0">
                <a:solidFill>
                  <a:srgbClr val="2B91AF"/>
                </a:solidFill>
                <a:latin typeface="Consolas"/>
              </a:rPr>
              <a:t>DataTable</a:t>
            </a:r>
            <a:r>
              <a:rPr lang="fr-FR" sz="1600" dirty="0" smtClean="0">
                <a:solidFill>
                  <a:prstClr val="black"/>
                </a:solidFill>
                <a:latin typeface="Consolas"/>
              </a:rPr>
              <a:t> </a:t>
            </a:r>
            <a:r>
              <a:rPr lang="fr-FR" sz="1600" dirty="0">
                <a:solidFill>
                  <a:prstClr val="black"/>
                </a:solidFill>
                <a:latin typeface="Consolas"/>
              </a:rPr>
              <a:t>table = </a:t>
            </a:r>
            <a:r>
              <a:rPr lang="fr-FR" sz="1600" dirty="0" err="1">
                <a:solidFill>
                  <a:prstClr val="black"/>
                </a:solidFill>
                <a:latin typeface="Consolas"/>
              </a:rPr>
              <a:t>ds.Tables</a:t>
            </a:r>
            <a:r>
              <a:rPr lang="fr-FR" sz="1600" dirty="0">
                <a:solidFill>
                  <a:prstClr val="black"/>
                </a:solidFill>
                <a:latin typeface="Consolas"/>
              </a:rPr>
              <a:t>[0];</a:t>
            </a:r>
          </a:p>
          <a:p>
            <a:pPr marL="274320" lvl="1" indent="0">
              <a:buNone/>
            </a:pPr>
            <a:r>
              <a:rPr lang="fr-FR" sz="1600" dirty="0" err="1" smtClean="0">
                <a:solidFill>
                  <a:srgbClr val="2B91AF"/>
                </a:solidFill>
                <a:latin typeface="Consolas"/>
              </a:rPr>
              <a:t>DataColumn</a:t>
            </a:r>
            <a:r>
              <a:rPr lang="fr-FR" sz="1600" dirty="0" smtClean="0">
                <a:solidFill>
                  <a:prstClr val="black"/>
                </a:solidFill>
                <a:latin typeface="Consolas"/>
              </a:rPr>
              <a:t> </a:t>
            </a:r>
            <a:r>
              <a:rPr lang="fr-FR" sz="1600" dirty="0">
                <a:solidFill>
                  <a:prstClr val="black"/>
                </a:solidFill>
                <a:latin typeface="Consolas"/>
              </a:rPr>
              <a:t>colonne = </a:t>
            </a:r>
            <a:r>
              <a:rPr lang="fr-FR" sz="1600" dirty="0" err="1">
                <a:solidFill>
                  <a:prstClr val="black"/>
                </a:solidFill>
                <a:latin typeface="Consolas"/>
              </a:rPr>
              <a:t>table.Columns</a:t>
            </a:r>
            <a:r>
              <a:rPr lang="fr-FR" sz="1600" dirty="0">
                <a:solidFill>
                  <a:prstClr val="black"/>
                </a:solidFill>
                <a:latin typeface="Consolas"/>
              </a:rPr>
              <a:t>[</a:t>
            </a:r>
            <a:r>
              <a:rPr lang="fr-FR" sz="1600" dirty="0">
                <a:solidFill>
                  <a:srgbClr val="A31515"/>
                </a:solidFill>
                <a:latin typeface="Consolas"/>
              </a:rPr>
              <a:t>"Produit"</a:t>
            </a:r>
            <a:r>
              <a:rPr lang="fr-FR" sz="1600" dirty="0">
                <a:solidFill>
                  <a:prstClr val="black"/>
                </a:solidFill>
                <a:latin typeface="Consolas"/>
              </a:rPr>
              <a:t>];</a:t>
            </a:r>
          </a:p>
          <a:p>
            <a:pPr marL="274320" lvl="1" indent="0">
              <a:buNone/>
            </a:pPr>
            <a:r>
              <a:rPr lang="fr-FR" sz="1600" dirty="0" err="1" smtClean="0">
                <a:solidFill>
                  <a:srgbClr val="2B91AF"/>
                </a:solidFill>
                <a:latin typeface="Consolas"/>
              </a:rPr>
              <a:t>DataRow</a:t>
            </a:r>
            <a:r>
              <a:rPr lang="fr-FR" sz="1600" dirty="0" smtClean="0">
                <a:solidFill>
                  <a:prstClr val="black"/>
                </a:solidFill>
                <a:latin typeface="Consolas"/>
              </a:rPr>
              <a:t> </a:t>
            </a:r>
            <a:r>
              <a:rPr lang="fr-FR" sz="1600" dirty="0">
                <a:solidFill>
                  <a:prstClr val="black"/>
                </a:solidFill>
                <a:latin typeface="Consolas"/>
              </a:rPr>
              <a:t>ligne = </a:t>
            </a:r>
            <a:r>
              <a:rPr lang="fr-FR" sz="1600" dirty="0" err="1">
                <a:solidFill>
                  <a:prstClr val="black"/>
                </a:solidFill>
                <a:latin typeface="Consolas"/>
              </a:rPr>
              <a:t>table.Rows</a:t>
            </a:r>
            <a:r>
              <a:rPr lang="fr-FR" sz="1600" dirty="0">
                <a:solidFill>
                  <a:prstClr val="black"/>
                </a:solidFill>
                <a:latin typeface="Consolas"/>
              </a:rPr>
              <a:t>[0</a:t>
            </a:r>
            <a:r>
              <a:rPr lang="fr-FR" sz="1600" dirty="0" smtClean="0">
                <a:solidFill>
                  <a:prstClr val="black"/>
                </a:solidFill>
                <a:latin typeface="Consolas"/>
              </a:rPr>
              <a:t>];</a:t>
            </a:r>
            <a:endParaRPr lang="fr-FR" dirty="0"/>
          </a:p>
          <a:p>
            <a:pPr marL="109728" indent="0">
              <a:buNone/>
            </a:pPr>
            <a:endParaRPr lang="fr-FR" dirty="0"/>
          </a:p>
        </p:txBody>
      </p:sp>
      <p:pic>
        <p:nvPicPr>
          <p:cNvPr id="1025" name="HTMLOption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DefaultOcx"/>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623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44624"/>
            <a:ext cx="7772400" cy="720080"/>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36712"/>
            <a:ext cx="8712968" cy="5760640"/>
          </a:xfrm>
          <a:noFill/>
        </p:spPr>
        <p:txBody>
          <a:bodyPr>
            <a:normAutofit fontScale="77500" lnSpcReduction="20000"/>
          </a:bodyPr>
          <a:lstStyle/>
          <a:p>
            <a:pPr marL="109728" indent="0">
              <a:buNone/>
            </a:pPr>
            <a:r>
              <a:rPr lang="fr-FR" b="1" dirty="0" smtClean="0"/>
              <a:t>Exemple</a:t>
            </a:r>
            <a:r>
              <a:rPr lang="fr-FR" dirty="0" smtClean="0"/>
              <a:t> : Affichage de la valeur de chaque colonne de chaque ligne de chaque table du </a:t>
            </a:r>
            <a:r>
              <a:rPr lang="fr-FR" dirty="0" err="1"/>
              <a:t>D</a:t>
            </a:r>
            <a:r>
              <a:rPr lang="fr-FR" dirty="0" err="1" smtClean="0"/>
              <a:t>atSet</a:t>
            </a:r>
            <a:r>
              <a:rPr lang="fr-FR" dirty="0" smtClean="0"/>
              <a:t>.</a:t>
            </a:r>
          </a:p>
          <a:p>
            <a:pPr marL="109728" indent="0">
              <a:buNone/>
            </a:pPr>
            <a:endParaRPr lang="fr-FR" dirty="0" smtClean="0"/>
          </a:p>
          <a:p>
            <a:pPr marL="0" indent="0">
              <a:buNone/>
            </a:pPr>
            <a:r>
              <a:rPr lang="fr-FR" sz="2800" dirty="0">
                <a:solidFill>
                  <a:srgbClr val="008000"/>
                </a:solidFill>
                <a:latin typeface="Consolas" panose="020B0609020204030204" pitchFamily="49" charset="0"/>
              </a:rPr>
              <a:t>// Pour chaque table dans la </a:t>
            </a:r>
            <a:r>
              <a:rPr lang="fr-FR" sz="2800" dirty="0" err="1">
                <a:solidFill>
                  <a:srgbClr val="008000"/>
                </a:solidFill>
                <a:latin typeface="Consolas" panose="020B0609020204030204" pitchFamily="49" charset="0"/>
              </a:rPr>
              <a:t>DataSet</a:t>
            </a:r>
            <a:r>
              <a:rPr lang="fr-FR" sz="2800" dirty="0">
                <a:solidFill>
                  <a:srgbClr val="008000"/>
                </a:solidFill>
                <a:latin typeface="Consolas" panose="020B0609020204030204" pitchFamily="49" charset="0"/>
              </a:rPr>
              <a:t>.</a:t>
            </a:r>
            <a:endParaRPr lang="fr-FR" sz="2800" dirty="0">
              <a:solidFill>
                <a:srgbClr val="000000"/>
              </a:solidFill>
              <a:latin typeface="Consolas" panose="020B0609020204030204" pitchFamily="49" charset="0"/>
            </a:endParaRPr>
          </a:p>
          <a:p>
            <a:pPr marL="0" indent="0">
              <a:buNone/>
            </a:pPr>
            <a:r>
              <a:rPr lang="fr-FR" sz="2800" dirty="0" err="1">
                <a:solidFill>
                  <a:srgbClr val="0000FF"/>
                </a:solidFill>
                <a:latin typeface="Consolas" panose="020B0609020204030204" pitchFamily="49" charset="0"/>
              </a:rPr>
              <a:t>foreach</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DataTable</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thisTable</a:t>
            </a: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in</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dataSet.Tables</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Pour chaque ligne de la table.</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FF"/>
                </a:solidFill>
                <a:latin typeface="Consolas" panose="020B0609020204030204" pitchFamily="49" charset="0"/>
              </a:rPr>
              <a:t>foreach</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DataRow</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row</a:t>
            </a: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in</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thisTable.Rows</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Pour chaque colonne de la ligne</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0000FF"/>
                </a:solidFill>
                <a:latin typeface="Consolas" panose="020B0609020204030204" pitchFamily="49" charset="0"/>
              </a:rPr>
              <a:t>foreach</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DataColumn</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column</a:t>
            </a:r>
            <a:r>
              <a:rPr lang="fr-FR" sz="2800" dirty="0">
                <a:solidFill>
                  <a:srgbClr val="000000"/>
                </a:solidFill>
                <a:latin typeface="Consolas" panose="020B0609020204030204" pitchFamily="49" charset="0"/>
              </a:rPr>
              <a:t> </a:t>
            </a:r>
            <a:r>
              <a:rPr lang="fr-FR" sz="2800" dirty="0">
                <a:solidFill>
                  <a:srgbClr val="0000FF"/>
                </a:solidFill>
                <a:latin typeface="Consolas" panose="020B0609020204030204" pitchFamily="49" charset="0"/>
              </a:rPr>
              <a:t>in</a:t>
            </a:r>
            <a:r>
              <a:rPr lang="fr-FR" sz="2800" dirty="0">
                <a:solidFill>
                  <a:srgbClr val="000000"/>
                </a:solidFill>
                <a:latin typeface="Consolas" panose="020B0609020204030204" pitchFamily="49" charset="0"/>
              </a:rPr>
              <a:t> </a:t>
            </a:r>
            <a:r>
              <a:rPr lang="fr-FR" sz="2800" dirty="0" err="1">
                <a:solidFill>
                  <a:srgbClr val="000000"/>
                </a:solidFill>
                <a:latin typeface="Consolas" panose="020B0609020204030204" pitchFamily="49" charset="0"/>
              </a:rPr>
              <a:t>thisTable.Columns</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 On affiche la valeur de la colonne</a:t>
            </a:r>
            <a:endParaRPr lang="fr-FR" sz="2800" dirty="0">
              <a:solidFill>
                <a:srgbClr val="000000"/>
              </a:solidFill>
              <a:latin typeface="Consolas" panose="020B0609020204030204" pitchFamily="49" charset="0"/>
            </a:endParaRPr>
          </a:p>
          <a:p>
            <a:pPr marL="0" indent="0">
              <a:buNone/>
            </a:pPr>
            <a:r>
              <a:rPr lang="fr-FR" sz="2800" dirty="0">
                <a:solidFill>
                  <a:srgbClr val="000000"/>
                </a:solidFill>
                <a:latin typeface="Consolas" panose="020B0609020204030204" pitchFamily="49" charset="0"/>
              </a:rPr>
              <a:t>            </a:t>
            </a:r>
            <a:r>
              <a:rPr lang="fr-FR" sz="2800" dirty="0" err="1">
                <a:solidFill>
                  <a:srgbClr val="2B91AF"/>
                </a:solidFill>
                <a:latin typeface="Consolas" panose="020B0609020204030204" pitchFamily="49" charset="0"/>
              </a:rPr>
              <a:t>Console</a:t>
            </a:r>
            <a:r>
              <a:rPr lang="fr-FR" sz="2800" dirty="0" err="1">
                <a:solidFill>
                  <a:srgbClr val="000000"/>
                </a:solidFill>
                <a:latin typeface="Consolas" panose="020B0609020204030204" pitchFamily="49" charset="0"/>
              </a:rPr>
              <a:t>.WriteLine</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row</a:t>
            </a:r>
            <a:r>
              <a:rPr lang="fr-FR" sz="2800" dirty="0">
                <a:solidFill>
                  <a:srgbClr val="000000"/>
                </a:solidFill>
                <a:latin typeface="Consolas" panose="020B0609020204030204" pitchFamily="49" charset="0"/>
              </a:rPr>
              <a:t>[</a:t>
            </a:r>
            <a:r>
              <a:rPr lang="fr-FR" sz="2800" dirty="0" err="1">
                <a:solidFill>
                  <a:srgbClr val="000000"/>
                </a:solidFill>
                <a:latin typeface="Consolas" panose="020B0609020204030204" pitchFamily="49" charset="0"/>
              </a:rPr>
              <a:t>column</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a:t>
            </a:r>
          </a:p>
          <a:p>
            <a:pPr marL="109728" indent="0">
              <a:buNone/>
            </a:pPr>
            <a:endParaRPr lang="fr-FR" dirty="0"/>
          </a:p>
        </p:txBody>
      </p:sp>
    </p:spTree>
    <p:extLst>
      <p:ext uri="{BB962C8B-B14F-4D97-AF65-F5344CB8AC3E}">
        <p14:creationId xmlns:p14="http://schemas.microsoft.com/office/powerpoint/2010/main" val="16642717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882" y="44624"/>
            <a:ext cx="7772400" cy="720080"/>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36712"/>
            <a:ext cx="8712968" cy="5904656"/>
          </a:xfrm>
          <a:noFill/>
        </p:spPr>
        <p:txBody>
          <a:bodyPr>
            <a:normAutofit fontScale="92500" lnSpcReduction="20000"/>
          </a:bodyPr>
          <a:lstStyle/>
          <a:p>
            <a:pPr marL="109728" indent="0">
              <a:buNone/>
            </a:pPr>
            <a:r>
              <a:rPr lang="fr-FR" sz="3000" b="1" dirty="0" smtClean="0"/>
              <a:t>Exemple</a:t>
            </a:r>
            <a:r>
              <a:rPr lang="fr-FR" sz="3000" dirty="0" smtClean="0"/>
              <a:t> : Création des relations entre les tables du </a:t>
            </a:r>
            <a:r>
              <a:rPr lang="fr-FR" sz="3000" b="1" dirty="0" err="1" smtClean="0"/>
              <a:t>DataSet</a:t>
            </a:r>
            <a:r>
              <a:rPr lang="fr-FR" sz="3000" dirty="0" smtClean="0"/>
              <a:t>.</a:t>
            </a:r>
          </a:p>
          <a:p>
            <a:pPr marL="109728" indent="0">
              <a:buNone/>
            </a:pPr>
            <a:endParaRPr lang="fr-FR" sz="1200" dirty="0" smtClean="0"/>
          </a:p>
          <a:p>
            <a:pPr marL="0" indent="0">
              <a:buNone/>
            </a:pPr>
            <a:r>
              <a:rPr lang="fr-FR" sz="1300" dirty="0">
                <a:solidFill>
                  <a:srgbClr val="008000"/>
                </a:solidFill>
                <a:latin typeface="Consolas" panose="020B0609020204030204" pitchFamily="49" charset="0"/>
              </a:rPr>
              <a:t>// Création des objets </a:t>
            </a:r>
            <a:r>
              <a:rPr lang="fr-FR" sz="1300" dirty="0" err="1">
                <a:solidFill>
                  <a:srgbClr val="008000"/>
                </a:solidFill>
                <a:latin typeface="Consolas" panose="020B0609020204030204" pitchFamily="49" charset="0"/>
              </a:rPr>
              <a:t>SqlDataAdapter</a:t>
            </a:r>
            <a:r>
              <a:rPr lang="fr-FR" sz="1300" dirty="0">
                <a:solidFill>
                  <a:srgbClr val="008000"/>
                </a:solidFill>
                <a:latin typeface="Consolas" panose="020B0609020204030204" pitchFamily="49" charset="0"/>
              </a:rPr>
              <a:t> pour les tables </a:t>
            </a:r>
            <a:r>
              <a:rPr lang="fr-FR" sz="1300" dirty="0" err="1">
                <a:solidFill>
                  <a:srgbClr val="008000"/>
                </a:solidFill>
                <a:latin typeface="Consolas" panose="020B0609020204030204" pitchFamily="49" charset="0"/>
              </a:rPr>
              <a:t>Customers</a:t>
            </a:r>
            <a:r>
              <a:rPr lang="fr-FR" sz="1300" dirty="0">
                <a:solidFill>
                  <a:srgbClr val="008000"/>
                </a:solidFill>
                <a:latin typeface="Consolas" panose="020B0609020204030204" pitchFamily="49" charset="0"/>
              </a:rPr>
              <a:t> et </a:t>
            </a:r>
            <a:r>
              <a:rPr lang="fr-FR" sz="1300" dirty="0" err="1">
                <a:solidFill>
                  <a:srgbClr val="008000"/>
                </a:solidFill>
                <a:latin typeface="Consolas" panose="020B0609020204030204" pitchFamily="49" charset="0"/>
              </a:rPr>
              <a:t>Orders</a:t>
            </a:r>
            <a:endParaRPr lang="fr-FR" sz="1300" dirty="0">
              <a:solidFill>
                <a:srgbClr val="000000"/>
              </a:solidFill>
              <a:latin typeface="Consolas" panose="020B0609020204030204" pitchFamily="49" charset="0"/>
            </a:endParaRPr>
          </a:p>
          <a:p>
            <a:pPr marL="0" indent="0">
              <a:buNone/>
            </a:pPr>
            <a:r>
              <a:rPr lang="fr-FR" sz="1300" dirty="0" err="1">
                <a:solidFill>
                  <a:srgbClr val="2B91AF"/>
                </a:solidFill>
                <a:latin typeface="Consolas" panose="020B0609020204030204" pitchFamily="49" charset="0"/>
              </a:rPr>
              <a:t>SqlDataAdapter</a:t>
            </a:r>
            <a:r>
              <a:rPr lang="fr-FR" sz="1300" dirty="0">
                <a:solidFill>
                  <a:srgbClr val="000000"/>
                </a:solidFill>
                <a:latin typeface="Consolas" panose="020B0609020204030204" pitchFamily="49" charset="0"/>
              </a:rPr>
              <a:t> </a:t>
            </a:r>
            <a:r>
              <a:rPr lang="fr-FR" sz="1300" dirty="0" err="1">
                <a:solidFill>
                  <a:srgbClr val="000000"/>
                </a:solidFill>
                <a:latin typeface="Consolas" panose="020B0609020204030204" pitchFamily="49" charset="0"/>
              </a:rPr>
              <a:t>custAdapter</a:t>
            </a:r>
            <a:r>
              <a:rPr lang="fr-FR" sz="1300" dirty="0">
                <a:solidFill>
                  <a:srgbClr val="000000"/>
                </a:solidFill>
                <a:latin typeface="Consolas" panose="020B0609020204030204" pitchFamily="49" charset="0"/>
              </a:rPr>
              <a:t> = </a:t>
            </a:r>
            <a:r>
              <a:rPr lang="fr-FR" sz="1300" dirty="0">
                <a:solidFill>
                  <a:srgbClr val="0000FF"/>
                </a:solidFill>
                <a:latin typeface="Consolas" panose="020B0609020204030204" pitchFamily="49" charset="0"/>
              </a:rPr>
              <a:t>new</a:t>
            </a:r>
            <a:r>
              <a:rPr lang="fr-FR" sz="1300" dirty="0">
                <a:solidFill>
                  <a:srgbClr val="000000"/>
                </a:solidFill>
                <a:latin typeface="Consolas" panose="020B0609020204030204" pitchFamily="49" charset="0"/>
              </a:rPr>
              <a:t> </a:t>
            </a:r>
            <a:r>
              <a:rPr lang="fr-FR" sz="1300" dirty="0" err="1">
                <a:solidFill>
                  <a:srgbClr val="2B91AF"/>
                </a:solidFill>
                <a:latin typeface="Consolas" panose="020B0609020204030204" pitchFamily="49" charset="0"/>
              </a:rPr>
              <a:t>SqlDataAdapter</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"SELECT * FROM </a:t>
            </a:r>
            <a:r>
              <a:rPr lang="fr-FR" sz="1300" dirty="0" err="1">
                <a:solidFill>
                  <a:srgbClr val="A31515"/>
                </a:solidFill>
                <a:latin typeface="Consolas" panose="020B0609020204030204" pitchFamily="49" charset="0"/>
              </a:rPr>
              <a:t>dbo.Customers</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 </a:t>
            </a:r>
            <a:r>
              <a:rPr lang="fr-FR" sz="1300" dirty="0" err="1">
                <a:solidFill>
                  <a:srgbClr val="000000"/>
                </a:solidFill>
                <a:latin typeface="Consolas" panose="020B0609020204030204" pitchFamily="49" charset="0"/>
              </a:rPr>
              <a:t>customerConnection</a:t>
            </a:r>
            <a:r>
              <a:rPr lang="fr-FR" sz="1300" dirty="0">
                <a:solidFill>
                  <a:srgbClr val="000000"/>
                </a:solidFill>
                <a:latin typeface="Consolas" panose="020B0609020204030204" pitchFamily="49" charset="0"/>
              </a:rPr>
              <a:t>);</a:t>
            </a:r>
          </a:p>
          <a:p>
            <a:pPr marL="0" indent="0">
              <a:buNone/>
            </a:pPr>
            <a:r>
              <a:rPr lang="fr-FR" sz="1300" dirty="0" err="1">
                <a:solidFill>
                  <a:srgbClr val="2B91AF"/>
                </a:solidFill>
                <a:latin typeface="Consolas" panose="020B0609020204030204" pitchFamily="49" charset="0"/>
              </a:rPr>
              <a:t>SqlDataAdapter</a:t>
            </a:r>
            <a:r>
              <a:rPr lang="fr-FR" sz="1300" dirty="0">
                <a:solidFill>
                  <a:srgbClr val="000000"/>
                </a:solidFill>
                <a:latin typeface="Consolas" panose="020B0609020204030204" pitchFamily="49" charset="0"/>
              </a:rPr>
              <a:t> </a:t>
            </a:r>
            <a:r>
              <a:rPr lang="fr-FR" sz="1300" dirty="0" err="1">
                <a:solidFill>
                  <a:srgbClr val="000000"/>
                </a:solidFill>
                <a:latin typeface="Consolas" panose="020B0609020204030204" pitchFamily="49" charset="0"/>
              </a:rPr>
              <a:t>ordAdapter</a:t>
            </a:r>
            <a:r>
              <a:rPr lang="fr-FR" sz="1300" dirty="0">
                <a:solidFill>
                  <a:srgbClr val="000000"/>
                </a:solidFill>
                <a:latin typeface="Consolas" panose="020B0609020204030204" pitchFamily="49" charset="0"/>
              </a:rPr>
              <a:t> = </a:t>
            </a:r>
            <a:r>
              <a:rPr lang="fr-FR" sz="1300" dirty="0">
                <a:solidFill>
                  <a:srgbClr val="0000FF"/>
                </a:solidFill>
                <a:latin typeface="Consolas" panose="020B0609020204030204" pitchFamily="49" charset="0"/>
              </a:rPr>
              <a:t>new</a:t>
            </a:r>
            <a:r>
              <a:rPr lang="fr-FR" sz="1300" dirty="0">
                <a:solidFill>
                  <a:srgbClr val="000000"/>
                </a:solidFill>
                <a:latin typeface="Consolas" panose="020B0609020204030204" pitchFamily="49" charset="0"/>
              </a:rPr>
              <a:t> </a:t>
            </a:r>
            <a:r>
              <a:rPr lang="fr-FR" sz="1300" dirty="0" err="1">
                <a:solidFill>
                  <a:srgbClr val="2B91AF"/>
                </a:solidFill>
                <a:latin typeface="Consolas" panose="020B0609020204030204" pitchFamily="49" charset="0"/>
              </a:rPr>
              <a:t>SqlDataAdapter</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"SELECT * FROM </a:t>
            </a:r>
            <a:r>
              <a:rPr lang="fr-FR" sz="1300" dirty="0" err="1">
                <a:solidFill>
                  <a:srgbClr val="A31515"/>
                </a:solidFill>
                <a:latin typeface="Consolas" panose="020B0609020204030204" pitchFamily="49" charset="0"/>
              </a:rPr>
              <a:t>Orders</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 </a:t>
            </a:r>
            <a:r>
              <a:rPr lang="fr-FR" sz="1300" dirty="0" err="1">
                <a:solidFill>
                  <a:srgbClr val="000000"/>
                </a:solidFill>
                <a:latin typeface="Consolas" panose="020B0609020204030204" pitchFamily="49" charset="0"/>
              </a:rPr>
              <a:t>orderConnection</a:t>
            </a:r>
            <a:r>
              <a:rPr lang="fr-FR" sz="1300" dirty="0">
                <a:solidFill>
                  <a:srgbClr val="000000"/>
                </a:solidFill>
                <a:latin typeface="Consolas" panose="020B0609020204030204" pitchFamily="49" charset="0"/>
              </a:rPr>
              <a:t>);</a:t>
            </a:r>
          </a:p>
          <a:p>
            <a:pPr marL="0" indent="0">
              <a:buNone/>
            </a:pPr>
            <a:endParaRPr lang="fr-FR" sz="1300" dirty="0">
              <a:solidFill>
                <a:srgbClr val="000000"/>
              </a:solidFill>
              <a:latin typeface="Consolas" panose="020B0609020204030204" pitchFamily="49" charset="0"/>
            </a:endParaRPr>
          </a:p>
          <a:p>
            <a:pPr marL="0" indent="0">
              <a:buNone/>
            </a:pPr>
            <a:r>
              <a:rPr lang="fr-FR" sz="1300" dirty="0">
                <a:solidFill>
                  <a:srgbClr val="008000"/>
                </a:solidFill>
                <a:latin typeface="Consolas" panose="020B0609020204030204" pitchFamily="49" charset="0"/>
              </a:rPr>
              <a:t>// Création de l'objet </a:t>
            </a:r>
            <a:r>
              <a:rPr lang="fr-FR" sz="1300" dirty="0" err="1">
                <a:solidFill>
                  <a:srgbClr val="008000"/>
                </a:solidFill>
                <a:latin typeface="Consolas" panose="020B0609020204030204" pitchFamily="49" charset="0"/>
              </a:rPr>
              <a:t>DataSet</a:t>
            </a:r>
            <a:r>
              <a:rPr lang="fr-FR" sz="1300" dirty="0">
                <a:solidFill>
                  <a:srgbClr val="008000"/>
                </a:solidFill>
                <a:latin typeface="Consolas" panose="020B0609020204030204" pitchFamily="49" charset="0"/>
              </a:rPr>
              <a:t> qui va recevoir le contenu des 2 tables</a:t>
            </a:r>
            <a:endParaRPr lang="fr-FR" sz="1300" dirty="0">
              <a:solidFill>
                <a:srgbClr val="000000"/>
              </a:solidFill>
              <a:latin typeface="Consolas" panose="020B0609020204030204" pitchFamily="49" charset="0"/>
            </a:endParaRPr>
          </a:p>
          <a:p>
            <a:pPr marL="0" indent="0">
              <a:buNone/>
            </a:pPr>
            <a:r>
              <a:rPr lang="fr-FR" sz="1300" dirty="0" err="1">
                <a:solidFill>
                  <a:srgbClr val="2B91AF"/>
                </a:solidFill>
                <a:latin typeface="Consolas" panose="020B0609020204030204" pitchFamily="49" charset="0"/>
              </a:rPr>
              <a:t>DataSet</a:t>
            </a:r>
            <a:r>
              <a:rPr lang="fr-FR" sz="1300" dirty="0">
                <a:solidFill>
                  <a:srgbClr val="000000"/>
                </a:solidFill>
                <a:latin typeface="Consolas" panose="020B0609020204030204" pitchFamily="49" charset="0"/>
              </a:rPr>
              <a:t> </a:t>
            </a:r>
            <a:r>
              <a:rPr lang="fr-FR" sz="1300" dirty="0" err="1">
                <a:solidFill>
                  <a:srgbClr val="000000"/>
                </a:solidFill>
                <a:latin typeface="Consolas" panose="020B0609020204030204" pitchFamily="49" charset="0"/>
              </a:rPr>
              <a:t>customerOrders</a:t>
            </a:r>
            <a:r>
              <a:rPr lang="fr-FR" sz="1300" dirty="0">
                <a:solidFill>
                  <a:srgbClr val="000000"/>
                </a:solidFill>
                <a:latin typeface="Consolas" panose="020B0609020204030204" pitchFamily="49" charset="0"/>
              </a:rPr>
              <a:t> = </a:t>
            </a:r>
            <a:r>
              <a:rPr lang="fr-FR" sz="1300" dirty="0">
                <a:solidFill>
                  <a:srgbClr val="0000FF"/>
                </a:solidFill>
                <a:latin typeface="Consolas" panose="020B0609020204030204" pitchFamily="49" charset="0"/>
              </a:rPr>
              <a:t>new</a:t>
            </a:r>
            <a:r>
              <a:rPr lang="fr-FR" sz="1300" dirty="0">
                <a:solidFill>
                  <a:srgbClr val="000000"/>
                </a:solidFill>
                <a:latin typeface="Consolas" panose="020B0609020204030204" pitchFamily="49" charset="0"/>
              </a:rPr>
              <a:t> </a:t>
            </a:r>
            <a:r>
              <a:rPr lang="fr-FR" sz="1300" dirty="0" err="1">
                <a:solidFill>
                  <a:srgbClr val="2B91AF"/>
                </a:solidFill>
                <a:latin typeface="Consolas" panose="020B0609020204030204" pitchFamily="49" charset="0"/>
              </a:rPr>
              <a:t>DataSet</a:t>
            </a:r>
            <a:r>
              <a:rPr lang="fr-FR" sz="1300" dirty="0">
                <a:solidFill>
                  <a:srgbClr val="000000"/>
                </a:solidFill>
                <a:latin typeface="Consolas" panose="020B0609020204030204" pitchFamily="49" charset="0"/>
              </a:rPr>
              <a:t>();</a:t>
            </a:r>
          </a:p>
          <a:p>
            <a:pPr marL="0" indent="0">
              <a:buNone/>
            </a:pPr>
            <a:endParaRPr lang="fr-FR" sz="1300" dirty="0">
              <a:solidFill>
                <a:srgbClr val="000000"/>
              </a:solidFill>
              <a:latin typeface="Consolas" panose="020B0609020204030204" pitchFamily="49" charset="0"/>
            </a:endParaRPr>
          </a:p>
          <a:p>
            <a:pPr marL="0" indent="0">
              <a:buNone/>
            </a:pPr>
            <a:r>
              <a:rPr lang="fr-FR" sz="1300" dirty="0">
                <a:solidFill>
                  <a:srgbClr val="008000"/>
                </a:solidFill>
                <a:latin typeface="Consolas" panose="020B0609020204030204" pitchFamily="49" charset="0"/>
              </a:rPr>
              <a:t>// Remplissage du </a:t>
            </a:r>
            <a:r>
              <a:rPr lang="fr-FR" sz="1300" dirty="0" err="1">
                <a:solidFill>
                  <a:srgbClr val="008000"/>
                </a:solidFill>
                <a:latin typeface="Consolas" panose="020B0609020204030204" pitchFamily="49" charset="0"/>
              </a:rPr>
              <a:t>DataSet</a:t>
            </a:r>
            <a:r>
              <a:rPr lang="fr-FR" sz="1300" dirty="0">
                <a:solidFill>
                  <a:srgbClr val="008000"/>
                </a:solidFill>
                <a:latin typeface="Consolas" panose="020B0609020204030204" pitchFamily="49" charset="0"/>
              </a:rPr>
              <a:t> par le contenu des 2 tables</a:t>
            </a:r>
            <a:endParaRPr lang="fr-FR" sz="1300" dirty="0">
              <a:solidFill>
                <a:srgbClr val="000000"/>
              </a:solidFill>
              <a:latin typeface="Consolas" panose="020B0609020204030204" pitchFamily="49" charset="0"/>
            </a:endParaRPr>
          </a:p>
          <a:p>
            <a:pPr marL="0" indent="0">
              <a:buNone/>
            </a:pPr>
            <a:r>
              <a:rPr lang="fr-FR" sz="1300" dirty="0" err="1">
                <a:solidFill>
                  <a:srgbClr val="000000"/>
                </a:solidFill>
                <a:latin typeface="Consolas" panose="020B0609020204030204" pitchFamily="49" charset="0"/>
              </a:rPr>
              <a:t>custAdapter.Fill</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customerOrders</a:t>
            </a:r>
            <a:r>
              <a:rPr lang="fr-FR" sz="1300" dirty="0">
                <a:solidFill>
                  <a:srgbClr val="000000"/>
                </a:solidFill>
                <a:latin typeface="Consolas" panose="020B0609020204030204" pitchFamily="49" charset="0"/>
              </a:rPr>
              <a:t>, </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Customers</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p>
          <a:p>
            <a:pPr marL="0" indent="0">
              <a:buNone/>
            </a:pPr>
            <a:r>
              <a:rPr lang="fr-FR" sz="1300" dirty="0" err="1">
                <a:solidFill>
                  <a:srgbClr val="000000"/>
                </a:solidFill>
                <a:latin typeface="Consolas" panose="020B0609020204030204" pitchFamily="49" charset="0"/>
              </a:rPr>
              <a:t>ordAdapter.Fill</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customerOrders</a:t>
            </a:r>
            <a:r>
              <a:rPr lang="fr-FR" sz="1300" dirty="0">
                <a:solidFill>
                  <a:srgbClr val="000000"/>
                </a:solidFill>
                <a:latin typeface="Consolas" panose="020B0609020204030204" pitchFamily="49" charset="0"/>
              </a:rPr>
              <a:t>, </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Orders</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p>
          <a:p>
            <a:pPr marL="0" indent="0">
              <a:buNone/>
            </a:pPr>
            <a:endParaRPr lang="fr-FR" sz="1300" dirty="0">
              <a:solidFill>
                <a:srgbClr val="000000"/>
              </a:solidFill>
              <a:latin typeface="Consolas" panose="020B0609020204030204" pitchFamily="49" charset="0"/>
            </a:endParaRPr>
          </a:p>
          <a:p>
            <a:pPr marL="0" indent="0">
              <a:buNone/>
            </a:pPr>
            <a:r>
              <a:rPr lang="fr-FR" sz="1300" dirty="0">
                <a:solidFill>
                  <a:srgbClr val="008000"/>
                </a:solidFill>
                <a:latin typeface="Consolas" panose="020B0609020204030204" pitchFamily="49" charset="0"/>
              </a:rPr>
              <a:t>// Création de la relation Père-Fils entre les 2 tables</a:t>
            </a:r>
            <a:endParaRPr lang="fr-FR" sz="1300" dirty="0">
              <a:solidFill>
                <a:srgbClr val="000000"/>
              </a:solidFill>
              <a:latin typeface="Consolas" panose="020B0609020204030204" pitchFamily="49" charset="0"/>
            </a:endParaRPr>
          </a:p>
          <a:p>
            <a:pPr marL="0" indent="0">
              <a:buNone/>
            </a:pPr>
            <a:r>
              <a:rPr lang="fr-FR" sz="1300" dirty="0" err="1">
                <a:solidFill>
                  <a:srgbClr val="2B91AF"/>
                </a:solidFill>
                <a:latin typeface="Consolas" panose="020B0609020204030204" pitchFamily="49" charset="0"/>
              </a:rPr>
              <a:t>DataRelation</a:t>
            </a:r>
            <a:r>
              <a:rPr lang="fr-FR" sz="1300" dirty="0">
                <a:solidFill>
                  <a:srgbClr val="000000"/>
                </a:solidFill>
                <a:latin typeface="Consolas" panose="020B0609020204030204" pitchFamily="49" charset="0"/>
              </a:rPr>
              <a:t> relation = </a:t>
            </a:r>
            <a:r>
              <a:rPr lang="fr-FR" sz="1300" dirty="0" err="1">
                <a:solidFill>
                  <a:srgbClr val="000000"/>
                </a:solidFill>
                <a:latin typeface="Consolas" panose="020B0609020204030204" pitchFamily="49" charset="0"/>
              </a:rPr>
              <a:t>customerOrders.Relations.Add</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CustOrders</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p>
          <a:p>
            <a:pPr marL="0" indent="0">
              <a:buNone/>
            </a:pPr>
            <a:r>
              <a:rPr lang="fr-FR" sz="1300" dirty="0" err="1">
                <a:solidFill>
                  <a:srgbClr val="000000"/>
                </a:solidFill>
                <a:latin typeface="Consolas" panose="020B0609020204030204" pitchFamily="49" charset="0"/>
              </a:rPr>
              <a:t>customerOrders.Tables</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Customers</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Columns</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CustomerID</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p>
          <a:p>
            <a:pPr marL="0" indent="0">
              <a:buNone/>
            </a:pPr>
            <a:r>
              <a:rPr lang="fr-FR" sz="1300" dirty="0" err="1">
                <a:solidFill>
                  <a:srgbClr val="000000"/>
                </a:solidFill>
                <a:latin typeface="Consolas" panose="020B0609020204030204" pitchFamily="49" charset="0"/>
              </a:rPr>
              <a:t>customerOrders.Tables</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Orders</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Columns</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CustomerID</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p>
          <a:p>
            <a:pPr marL="0" indent="0">
              <a:buNone/>
            </a:pPr>
            <a:endParaRPr lang="fr-FR" sz="1300" dirty="0" smtClean="0">
              <a:solidFill>
                <a:srgbClr val="000000"/>
              </a:solidFill>
              <a:latin typeface="Consolas" panose="020B0609020204030204" pitchFamily="49" charset="0"/>
            </a:endParaRPr>
          </a:p>
          <a:p>
            <a:pPr marL="0" indent="0">
              <a:buNone/>
            </a:pPr>
            <a:r>
              <a:rPr lang="fr-FR" sz="1300" dirty="0">
                <a:solidFill>
                  <a:srgbClr val="008000"/>
                </a:solidFill>
                <a:latin typeface="Consolas" panose="020B0609020204030204" pitchFamily="49" charset="0"/>
              </a:rPr>
              <a:t>// Affichage des commandes de chaque client.</a:t>
            </a:r>
            <a:endParaRPr lang="fr-FR" sz="1300" dirty="0">
              <a:solidFill>
                <a:srgbClr val="000000"/>
              </a:solidFill>
              <a:latin typeface="Consolas" panose="020B0609020204030204" pitchFamily="49" charset="0"/>
            </a:endParaRPr>
          </a:p>
          <a:p>
            <a:pPr marL="0" indent="0">
              <a:buNone/>
            </a:pPr>
            <a:r>
              <a:rPr lang="en-US" sz="1300" dirty="0" err="1">
                <a:solidFill>
                  <a:srgbClr val="0000FF"/>
                </a:solidFill>
                <a:latin typeface="Consolas" panose="020B0609020204030204" pitchFamily="49" charset="0"/>
              </a:rPr>
              <a:t>foreach</a:t>
            </a:r>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DataRow</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pRow</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in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customerOrders.Tables</a:t>
            </a:r>
            <a:r>
              <a:rPr lang="en-US" sz="1300" dirty="0">
                <a:solidFill>
                  <a:srgbClr val="000000"/>
                </a:solidFill>
                <a:latin typeface="Consolas" panose="020B0609020204030204" pitchFamily="49" charset="0"/>
              </a:rPr>
              <a:t>[</a:t>
            </a:r>
            <a:r>
              <a:rPr lang="en-US" sz="1300" dirty="0">
                <a:solidFill>
                  <a:srgbClr val="A31515"/>
                </a:solidFill>
                <a:latin typeface="Consolas" panose="020B0609020204030204" pitchFamily="49" charset="0"/>
              </a:rPr>
              <a:t>"Customers"</a:t>
            </a:r>
            <a:r>
              <a:rPr lang="en-US" sz="1300" dirty="0">
                <a:solidFill>
                  <a:srgbClr val="000000"/>
                </a:solidFill>
                <a:latin typeface="Consolas" panose="020B0609020204030204" pitchFamily="49" charset="0"/>
              </a:rPr>
              <a:t>].Rows)</a:t>
            </a:r>
          </a:p>
          <a:p>
            <a:pPr marL="0" indent="0">
              <a:buNone/>
            </a:pPr>
            <a:r>
              <a:rPr lang="fr-FR" sz="1300" dirty="0" smtClean="0">
                <a:solidFill>
                  <a:srgbClr val="000000"/>
                </a:solidFill>
                <a:latin typeface="Consolas" panose="020B0609020204030204" pitchFamily="49" charset="0"/>
              </a:rPr>
              <a:t>{</a:t>
            </a:r>
          </a:p>
          <a:p>
            <a:pPr marL="0" indent="0">
              <a:buNone/>
            </a:pPr>
            <a:r>
              <a:rPr lang="fr-FR" sz="1300" dirty="0" smtClean="0">
                <a:solidFill>
                  <a:srgbClr val="000000"/>
                </a:solidFill>
                <a:latin typeface="Consolas" panose="020B0609020204030204" pitchFamily="49" charset="0"/>
              </a:rPr>
              <a:t>    </a:t>
            </a:r>
            <a:r>
              <a:rPr lang="fr-FR" sz="1300" dirty="0" err="1" smtClean="0">
                <a:solidFill>
                  <a:srgbClr val="2B91AF"/>
                </a:solidFill>
                <a:latin typeface="Consolas" panose="020B0609020204030204" pitchFamily="49" charset="0"/>
              </a:rPr>
              <a:t>Console</a:t>
            </a:r>
            <a:r>
              <a:rPr lang="fr-FR" sz="1300" dirty="0" err="1" smtClean="0">
                <a:solidFill>
                  <a:srgbClr val="000000"/>
                </a:solidFill>
                <a:latin typeface="Consolas" panose="020B0609020204030204" pitchFamily="49" charset="0"/>
              </a:rPr>
              <a:t>.WriteLine</a:t>
            </a:r>
            <a:r>
              <a:rPr lang="fr-FR" sz="1300" dirty="0" smtClean="0">
                <a:solidFill>
                  <a:srgbClr val="000000"/>
                </a:solidFill>
                <a:latin typeface="Consolas" panose="020B0609020204030204" pitchFamily="49" charset="0"/>
              </a:rPr>
              <a:t>(</a:t>
            </a:r>
            <a:r>
              <a:rPr lang="fr-FR" sz="1300" dirty="0" err="1" smtClean="0">
                <a:solidFill>
                  <a:srgbClr val="000000"/>
                </a:solidFill>
                <a:latin typeface="Consolas" panose="020B0609020204030204" pitchFamily="49" charset="0"/>
              </a:rPr>
              <a:t>pRow</a:t>
            </a:r>
            <a:r>
              <a:rPr lang="fr-FR" sz="1300" dirty="0" smtClean="0">
                <a:solidFill>
                  <a:srgbClr val="000000"/>
                </a:solidFill>
                <a:latin typeface="Consolas" panose="020B0609020204030204" pitchFamily="49" charset="0"/>
              </a:rPr>
              <a:t>[</a:t>
            </a:r>
            <a:r>
              <a:rPr lang="fr-FR" sz="1300" dirty="0" smtClean="0">
                <a:solidFill>
                  <a:srgbClr val="A31515"/>
                </a:solidFill>
                <a:latin typeface="Consolas" panose="020B0609020204030204" pitchFamily="49" charset="0"/>
              </a:rPr>
              <a:t>"</a:t>
            </a:r>
            <a:r>
              <a:rPr lang="fr-FR" sz="1300" dirty="0" err="1" smtClean="0">
                <a:solidFill>
                  <a:srgbClr val="A31515"/>
                </a:solidFill>
                <a:latin typeface="Consolas" panose="020B0609020204030204" pitchFamily="49" charset="0"/>
              </a:rPr>
              <a:t>CustomerID</a:t>
            </a:r>
            <a:r>
              <a:rPr lang="fr-FR" sz="1300" dirty="0" smtClean="0">
                <a:solidFill>
                  <a:srgbClr val="A31515"/>
                </a:solidFill>
                <a:latin typeface="Consolas" panose="020B0609020204030204" pitchFamily="49" charset="0"/>
              </a:rPr>
              <a:t>"</a:t>
            </a:r>
            <a:r>
              <a:rPr lang="fr-FR" sz="1300" dirty="0" smtClean="0">
                <a:solidFill>
                  <a:srgbClr val="000000"/>
                </a:solidFill>
                <a:latin typeface="Consolas" panose="020B0609020204030204" pitchFamily="49" charset="0"/>
              </a:rPr>
              <a:t>]);</a:t>
            </a:r>
          </a:p>
          <a:p>
            <a:pPr marL="0" indent="0">
              <a:buNone/>
            </a:pPr>
            <a:r>
              <a:rPr lang="en-US" sz="1300" dirty="0" smtClean="0">
                <a:solidFill>
                  <a:srgbClr val="000000"/>
                </a:solidFill>
                <a:latin typeface="Consolas" panose="020B0609020204030204" pitchFamily="49" charset="0"/>
              </a:rPr>
              <a:t>    </a:t>
            </a:r>
            <a:r>
              <a:rPr lang="en-US" sz="1300" dirty="0" err="1">
                <a:solidFill>
                  <a:srgbClr val="0000FF"/>
                </a:solidFill>
                <a:latin typeface="Consolas" panose="020B0609020204030204" pitchFamily="49" charset="0"/>
              </a:rPr>
              <a:t>foreach</a:t>
            </a:r>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DataRow</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cRow</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in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pRow.GetChildRows</a:t>
            </a:r>
            <a:r>
              <a:rPr lang="en-US" sz="1300" dirty="0">
                <a:solidFill>
                  <a:srgbClr val="000000"/>
                </a:solidFill>
                <a:latin typeface="Consolas" panose="020B0609020204030204" pitchFamily="49" charset="0"/>
              </a:rPr>
              <a:t>(relation))</a:t>
            </a:r>
          </a:p>
          <a:p>
            <a:pPr marL="0" indent="0">
              <a:buNone/>
            </a:pPr>
            <a:r>
              <a:rPr lang="fr-FR" sz="1300" dirty="0">
                <a:solidFill>
                  <a:srgbClr val="000000"/>
                </a:solidFill>
                <a:latin typeface="Consolas" panose="020B0609020204030204" pitchFamily="49" charset="0"/>
              </a:rPr>
              <a:t>        </a:t>
            </a:r>
            <a:r>
              <a:rPr lang="fr-FR" sz="1300" dirty="0" err="1">
                <a:solidFill>
                  <a:srgbClr val="2B91AF"/>
                </a:solidFill>
                <a:latin typeface="Consolas" panose="020B0609020204030204" pitchFamily="49" charset="0"/>
              </a:rPr>
              <a:t>Console</a:t>
            </a:r>
            <a:r>
              <a:rPr lang="fr-FR" sz="1300" dirty="0" err="1">
                <a:solidFill>
                  <a:srgbClr val="000000"/>
                </a:solidFill>
                <a:latin typeface="Consolas" panose="020B0609020204030204" pitchFamily="49" charset="0"/>
              </a:rPr>
              <a:t>.WriteLine</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"\t"</a:t>
            </a:r>
            <a:r>
              <a:rPr lang="fr-FR" sz="1300" dirty="0">
                <a:solidFill>
                  <a:srgbClr val="000000"/>
                </a:solidFill>
                <a:latin typeface="Consolas" panose="020B0609020204030204" pitchFamily="49" charset="0"/>
              </a:rPr>
              <a:t> + </a:t>
            </a:r>
            <a:r>
              <a:rPr lang="fr-FR" sz="1300" dirty="0" err="1">
                <a:solidFill>
                  <a:srgbClr val="000000"/>
                </a:solidFill>
                <a:latin typeface="Consolas" panose="020B0609020204030204" pitchFamily="49" charset="0"/>
              </a:rPr>
              <a:t>cRow</a:t>
            </a:r>
            <a:r>
              <a:rPr lang="fr-FR" sz="1300" dirty="0">
                <a:solidFill>
                  <a:srgbClr val="000000"/>
                </a:solidFill>
                <a:latin typeface="Consolas" panose="020B0609020204030204" pitchFamily="49" charset="0"/>
              </a:rPr>
              <a:t>[</a:t>
            </a:r>
            <a:r>
              <a:rPr lang="fr-FR" sz="1300" dirty="0">
                <a:solidFill>
                  <a:srgbClr val="A31515"/>
                </a:solidFill>
                <a:latin typeface="Consolas" panose="020B0609020204030204" pitchFamily="49" charset="0"/>
              </a:rPr>
              <a:t>"</a:t>
            </a:r>
            <a:r>
              <a:rPr lang="fr-FR" sz="1300" dirty="0" err="1">
                <a:solidFill>
                  <a:srgbClr val="A31515"/>
                </a:solidFill>
                <a:latin typeface="Consolas" panose="020B0609020204030204" pitchFamily="49" charset="0"/>
              </a:rPr>
              <a:t>OrderID</a:t>
            </a:r>
            <a:r>
              <a:rPr lang="fr-FR" sz="1300" dirty="0">
                <a:solidFill>
                  <a:srgbClr val="A31515"/>
                </a:solidFill>
                <a:latin typeface="Consolas" panose="020B0609020204030204" pitchFamily="49" charset="0"/>
              </a:rPr>
              <a:t>"</a:t>
            </a:r>
            <a:r>
              <a:rPr lang="fr-FR" sz="1300" dirty="0">
                <a:solidFill>
                  <a:srgbClr val="000000"/>
                </a:solidFill>
                <a:latin typeface="Consolas" panose="020B0609020204030204" pitchFamily="49" charset="0"/>
              </a:rPr>
              <a:t>]);</a:t>
            </a:r>
          </a:p>
          <a:p>
            <a:pPr marL="0" indent="0">
              <a:buNone/>
            </a:pPr>
            <a:r>
              <a:rPr lang="fr-FR" sz="1300" dirty="0">
                <a:solidFill>
                  <a:srgbClr val="000000"/>
                </a:solidFill>
                <a:latin typeface="Consolas" panose="020B0609020204030204" pitchFamily="49" charset="0"/>
              </a:rPr>
              <a:t>}</a:t>
            </a:r>
            <a:endParaRPr lang="fr-FR" sz="1300" dirty="0" smtClean="0"/>
          </a:p>
        </p:txBody>
      </p:sp>
    </p:spTree>
    <p:extLst>
      <p:ext uri="{BB962C8B-B14F-4D97-AF65-F5344CB8AC3E}">
        <p14:creationId xmlns:p14="http://schemas.microsoft.com/office/powerpoint/2010/main" val="32743070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p:cNvGrpSpPr/>
          <p:nvPr/>
        </p:nvGrpSpPr>
        <p:grpSpPr>
          <a:xfrm>
            <a:off x="3474760" y="540704"/>
            <a:ext cx="2194478" cy="1610447"/>
            <a:chOff x="3367256" y="-187823"/>
            <a:chExt cx="2194478" cy="1610447"/>
          </a:xfrm>
        </p:grpSpPr>
        <p:sp>
          <p:nvSpPr>
            <p:cNvPr id="19" name="Rectangle à coins arrondis 18"/>
            <p:cNvSpPr/>
            <p:nvPr/>
          </p:nvSpPr>
          <p:spPr>
            <a:xfrm>
              <a:off x="3367256" y="-187823"/>
              <a:ext cx="2194478" cy="161044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3445872" y="-109207"/>
              <a:ext cx="2037246" cy="1453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400" b="1" kern="1200" dirty="0" err="1" smtClean="0"/>
                <a:t>SQLConnection</a:t>
              </a:r>
              <a:r>
                <a:rPr lang="fr-FR" sz="1400" b="1" kern="1200" dirty="0" smtClean="0"/>
                <a:t> :</a:t>
              </a:r>
            </a:p>
            <a:p>
              <a:pPr lvl="0" algn="ctr" defTabSz="488950">
                <a:lnSpc>
                  <a:spcPct val="90000"/>
                </a:lnSpc>
                <a:spcBef>
                  <a:spcPct val="0"/>
                </a:spcBef>
                <a:spcAft>
                  <a:spcPct val="35000"/>
                </a:spcAft>
              </a:pPr>
              <a:r>
                <a:rPr lang="fr-FR" sz="1400" b="1" kern="1200" dirty="0" err="1" smtClean="0"/>
                <a:t>ConnectionString</a:t>
              </a:r>
              <a:endParaRPr lang="fr-FR" sz="1400" b="1" kern="1200" dirty="0" smtClean="0"/>
            </a:p>
            <a:p>
              <a:pPr lvl="0" algn="ctr" defTabSz="488950">
                <a:lnSpc>
                  <a:spcPct val="90000"/>
                </a:lnSpc>
                <a:spcBef>
                  <a:spcPct val="0"/>
                </a:spcBef>
                <a:spcAft>
                  <a:spcPct val="35000"/>
                </a:spcAft>
              </a:pPr>
              <a:r>
                <a:rPr lang="fr-FR" sz="1400" b="1" kern="1200" dirty="0" smtClean="0"/>
                <a:t>Open()</a:t>
              </a:r>
              <a:endParaRPr lang="fr-FR" sz="1400" b="1" kern="1200" dirty="0"/>
            </a:p>
          </p:txBody>
        </p:sp>
      </p:grpSp>
      <p:grpSp>
        <p:nvGrpSpPr>
          <p:cNvPr id="6" name="Groupe 5"/>
          <p:cNvGrpSpPr/>
          <p:nvPr/>
        </p:nvGrpSpPr>
        <p:grpSpPr>
          <a:xfrm>
            <a:off x="5665033" y="2132029"/>
            <a:ext cx="2194478" cy="1610447"/>
            <a:chOff x="5557529" y="1403502"/>
            <a:chExt cx="2194478" cy="1610447"/>
          </a:xfrm>
        </p:grpSpPr>
        <p:sp>
          <p:nvSpPr>
            <p:cNvPr id="17" name="Rectangle à coins arrondis 16"/>
            <p:cNvSpPr/>
            <p:nvPr/>
          </p:nvSpPr>
          <p:spPr>
            <a:xfrm>
              <a:off x="5557529" y="1403502"/>
              <a:ext cx="2194478" cy="161044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17"/>
            <p:cNvSpPr/>
            <p:nvPr/>
          </p:nvSpPr>
          <p:spPr>
            <a:xfrm>
              <a:off x="5636145" y="1482118"/>
              <a:ext cx="2037246" cy="1453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400" b="1" kern="1200" dirty="0" err="1" smtClean="0"/>
                <a:t>SQLTransaction</a:t>
              </a:r>
              <a:r>
                <a:rPr lang="fr-FR" sz="1400" b="1" kern="1200" dirty="0" smtClean="0"/>
                <a:t>:</a:t>
              </a:r>
            </a:p>
            <a:p>
              <a:pPr lvl="0" algn="ctr" defTabSz="488950">
                <a:lnSpc>
                  <a:spcPct val="90000"/>
                </a:lnSpc>
                <a:spcBef>
                  <a:spcPct val="0"/>
                </a:spcBef>
                <a:spcAft>
                  <a:spcPct val="35000"/>
                </a:spcAft>
              </a:pPr>
              <a:r>
                <a:rPr lang="fr-FR" sz="1400" b="1" kern="1200" dirty="0" err="1" smtClean="0"/>
                <a:t>BeginTransaction</a:t>
              </a:r>
              <a:endParaRPr lang="fr-FR" sz="1400" b="1" kern="1200" dirty="0"/>
            </a:p>
          </p:txBody>
        </p:sp>
      </p:grpSp>
      <p:grpSp>
        <p:nvGrpSpPr>
          <p:cNvPr id="7" name="Groupe 6"/>
          <p:cNvGrpSpPr/>
          <p:nvPr/>
        </p:nvGrpSpPr>
        <p:grpSpPr>
          <a:xfrm>
            <a:off x="4828423" y="4706849"/>
            <a:ext cx="2194478" cy="1610447"/>
            <a:chOff x="4720919" y="3978322"/>
            <a:chExt cx="2194478" cy="1610447"/>
          </a:xfrm>
        </p:grpSpPr>
        <p:sp>
          <p:nvSpPr>
            <p:cNvPr id="15" name="Rectangle à coins arrondis 14"/>
            <p:cNvSpPr/>
            <p:nvPr/>
          </p:nvSpPr>
          <p:spPr>
            <a:xfrm>
              <a:off x="4720919" y="3978322"/>
              <a:ext cx="2194478" cy="161044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4799535" y="4056938"/>
              <a:ext cx="2037246" cy="1453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400" b="1" kern="1200" dirty="0" err="1" smtClean="0"/>
                <a:t>SQLcommand</a:t>
              </a:r>
              <a:endParaRPr lang="fr-FR" sz="1400" b="1" kern="1200" dirty="0" smtClean="0"/>
            </a:p>
            <a:p>
              <a:pPr lvl="0" algn="ctr" defTabSz="488950">
                <a:lnSpc>
                  <a:spcPct val="90000"/>
                </a:lnSpc>
                <a:spcBef>
                  <a:spcPct val="0"/>
                </a:spcBef>
                <a:spcAft>
                  <a:spcPct val="35000"/>
                </a:spcAft>
              </a:pPr>
              <a:r>
                <a:rPr lang="fr-FR" sz="1400" b="1" kern="1200" dirty="0" err="1" smtClean="0"/>
                <a:t>SQLParameter</a:t>
              </a:r>
              <a:endParaRPr lang="fr-FR" sz="1400" b="1" kern="1200" dirty="0"/>
            </a:p>
          </p:txBody>
        </p:sp>
      </p:grpSp>
      <p:grpSp>
        <p:nvGrpSpPr>
          <p:cNvPr id="8" name="Groupe 7"/>
          <p:cNvGrpSpPr/>
          <p:nvPr/>
        </p:nvGrpSpPr>
        <p:grpSpPr>
          <a:xfrm>
            <a:off x="2121098" y="4706849"/>
            <a:ext cx="2194478" cy="1610447"/>
            <a:chOff x="2013594" y="3978322"/>
            <a:chExt cx="2194478" cy="1610447"/>
          </a:xfrm>
        </p:grpSpPr>
        <p:sp>
          <p:nvSpPr>
            <p:cNvPr id="13" name="Rectangle à coins arrondis 12"/>
            <p:cNvSpPr/>
            <p:nvPr/>
          </p:nvSpPr>
          <p:spPr>
            <a:xfrm>
              <a:off x="2013594" y="3978322"/>
              <a:ext cx="2194478" cy="161044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13"/>
            <p:cNvSpPr/>
            <p:nvPr/>
          </p:nvSpPr>
          <p:spPr>
            <a:xfrm>
              <a:off x="2092210" y="4056938"/>
              <a:ext cx="2037246" cy="1453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400" b="1" kern="1200" dirty="0" err="1" smtClean="0"/>
                <a:t>SQLDataReader</a:t>
              </a:r>
              <a:endParaRPr lang="fr-FR" sz="1400" b="1" kern="1200" dirty="0" smtClean="0"/>
            </a:p>
            <a:p>
              <a:pPr lvl="0" algn="ctr" defTabSz="488950">
                <a:lnSpc>
                  <a:spcPct val="90000"/>
                </a:lnSpc>
                <a:spcBef>
                  <a:spcPct val="0"/>
                </a:spcBef>
                <a:spcAft>
                  <a:spcPct val="35000"/>
                </a:spcAft>
              </a:pPr>
              <a:r>
                <a:rPr lang="fr-FR" sz="1400" b="1" kern="1200" dirty="0" err="1" smtClean="0"/>
                <a:t>SQLDataAdapter</a:t>
              </a:r>
              <a:endParaRPr lang="fr-FR" sz="1400" b="1" kern="1200" dirty="0"/>
            </a:p>
          </p:txBody>
        </p:sp>
      </p:grpSp>
      <p:grpSp>
        <p:nvGrpSpPr>
          <p:cNvPr id="10" name="Groupe 9"/>
          <p:cNvGrpSpPr/>
          <p:nvPr/>
        </p:nvGrpSpPr>
        <p:grpSpPr>
          <a:xfrm>
            <a:off x="1284488" y="2132029"/>
            <a:ext cx="2194478" cy="1610447"/>
            <a:chOff x="1176984" y="1403502"/>
            <a:chExt cx="2194478" cy="1610447"/>
          </a:xfrm>
        </p:grpSpPr>
        <p:sp>
          <p:nvSpPr>
            <p:cNvPr id="11" name="Rectangle à coins arrondis 10"/>
            <p:cNvSpPr/>
            <p:nvPr/>
          </p:nvSpPr>
          <p:spPr>
            <a:xfrm>
              <a:off x="1176984" y="1403502"/>
              <a:ext cx="2194478" cy="161044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1255600" y="1482118"/>
              <a:ext cx="2037246" cy="1453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400" b="1" kern="1200" dirty="0" err="1" smtClean="0"/>
                <a:t>SQLTransaction</a:t>
              </a:r>
              <a:r>
                <a:rPr lang="fr-FR" sz="1400" b="1" kern="1200" dirty="0" smtClean="0"/>
                <a:t> : </a:t>
              </a:r>
            </a:p>
            <a:p>
              <a:pPr lvl="0" algn="ctr" defTabSz="488950">
                <a:lnSpc>
                  <a:spcPct val="90000"/>
                </a:lnSpc>
                <a:spcBef>
                  <a:spcPct val="0"/>
                </a:spcBef>
                <a:spcAft>
                  <a:spcPct val="35000"/>
                </a:spcAft>
              </a:pPr>
              <a:r>
                <a:rPr lang="fr-FR" sz="1400" b="1" kern="1200" dirty="0" smtClean="0"/>
                <a:t>Commit()</a:t>
              </a:r>
            </a:p>
            <a:p>
              <a:pPr lvl="0" algn="ctr" defTabSz="488950">
                <a:lnSpc>
                  <a:spcPct val="90000"/>
                </a:lnSpc>
                <a:spcBef>
                  <a:spcPct val="0"/>
                </a:spcBef>
                <a:spcAft>
                  <a:spcPct val="35000"/>
                </a:spcAft>
              </a:pPr>
              <a:r>
                <a:rPr lang="fr-FR" sz="1400" b="1" kern="1200" dirty="0" err="1" smtClean="0"/>
                <a:t>Rollback</a:t>
              </a:r>
              <a:r>
                <a:rPr lang="fr-FR" sz="1400" b="1" kern="1200" dirty="0" smtClean="0"/>
                <a:t>()</a:t>
              </a:r>
            </a:p>
            <a:p>
              <a:pPr lvl="0" algn="ctr" defTabSz="488950">
                <a:lnSpc>
                  <a:spcPct val="90000"/>
                </a:lnSpc>
                <a:spcBef>
                  <a:spcPct val="0"/>
                </a:spcBef>
                <a:spcAft>
                  <a:spcPct val="35000"/>
                </a:spcAft>
              </a:pPr>
              <a:r>
                <a:rPr lang="fr-FR" sz="1400" b="1" kern="1200" dirty="0" err="1" smtClean="0"/>
                <a:t>SQLConnection</a:t>
              </a:r>
              <a:r>
                <a:rPr lang="fr-FR" sz="1400" b="1" kern="1200" dirty="0" smtClean="0"/>
                <a:t>:</a:t>
              </a:r>
            </a:p>
            <a:p>
              <a:pPr lvl="0" algn="ctr" defTabSz="488950">
                <a:lnSpc>
                  <a:spcPct val="90000"/>
                </a:lnSpc>
                <a:spcBef>
                  <a:spcPct val="0"/>
                </a:spcBef>
                <a:spcAft>
                  <a:spcPct val="35000"/>
                </a:spcAft>
              </a:pPr>
              <a:r>
                <a:rPr lang="fr-FR" sz="1400" b="1" kern="1200" dirty="0" smtClean="0"/>
                <a:t>Close</a:t>
              </a:r>
            </a:p>
          </p:txBody>
        </p:sp>
      </p:grpSp>
      <p:cxnSp>
        <p:nvCxnSpPr>
          <p:cNvPr id="26" name="Connecteur droit avec flèche 25"/>
          <p:cNvCxnSpPr/>
          <p:nvPr/>
        </p:nvCxnSpPr>
        <p:spPr>
          <a:xfrm>
            <a:off x="5743649" y="1124744"/>
            <a:ext cx="127925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a:off x="7236296" y="3933056"/>
            <a:ext cx="544599" cy="852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15" idx="1"/>
          </p:cNvCxnSpPr>
          <p:nvPr/>
        </p:nvCxnSpPr>
        <p:spPr>
          <a:xfrm flipH="1" flipV="1">
            <a:off x="4315577" y="5512072"/>
            <a:ext cx="51284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flipV="1">
            <a:off x="1907704" y="3933056"/>
            <a:ext cx="29201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854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sz="quarter" idx="1"/>
          </p:nvPr>
        </p:nvPicPr>
        <p:blipFill>
          <a:blip r:embed="rId3"/>
          <a:stretch>
            <a:fillRect/>
          </a:stretch>
        </p:blipFill>
        <p:spPr>
          <a:xfrm>
            <a:off x="1043608" y="75458"/>
            <a:ext cx="6336704" cy="6666654"/>
          </a:xfrm>
          <a:prstGeom prst="rect">
            <a:avLst/>
          </a:prstGeom>
        </p:spPr>
      </p:pic>
    </p:spTree>
    <p:extLst>
      <p:ext uri="{BB962C8B-B14F-4D97-AF65-F5344CB8AC3E}">
        <p14:creationId xmlns:p14="http://schemas.microsoft.com/office/powerpoint/2010/main" val="1737027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60648"/>
            <a:ext cx="7772400" cy="638944"/>
          </a:xfrm>
        </p:spPr>
        <p:txBody>
          <a:bodyPr>
            <a:normAutofit fontScale="90000"/>
          </a:bodyPr>
          <a:lstStyle/>
          <a:p>
            <a:pPr algn="ctr"/>
            <a:r>
              <a:rPr lang="fr-FR" dirty="0" err="1" smtClean="0"/>
              <a:t>ADO.Net</a:t>
            </a:r>
            <a:endParaRPr lang="fr-FR" dirty="0"/>
          </a:p>
        </p:txBody>
      </p:sp>
      <p:sp>
        <p:nvSpPr>
          <p:cNvPr id="4" name="Espace réservé du contenu 3"/>
          <p:cNvSpPr>
            <a:spLocks noGrp="1"/>
          </p:cNvSpPr>
          <p:nvPr>
            <p:ph sz="quarter" idx="1"/>
          </p:nvPr>
        </p:nvSpPr>
        <p:spPr>
          <a:xfrm>
            <a:off x="179512" y="980728"/>
            <a:ext cx="8784976" cy="5616624"/>
          </a:xfrm>
        </p:spPr>
        <p:txBody>
          <a:bodyPr>
            <a:normAutofit/>
          </a:bodyPr>
          <a:lstStyle/>
          <a:p>
            <a:pPr algn="just"/>
            <a:r>
              <a:rPr lang="fr-FR" dirty="0"/>
              <a:t>Les fournisseurs de données .NET Framework sont des composants explicitement conçus pour la manipulation des données et pour un accès aux données </a:t>
            </a:r>
            <a:r>
              <a:rPr lang="fr-FR" dirty="0" smtClean="0"/>
              <a:t>rapide en </a:t>
            </a:r>
            <a:r>
              <a:rPr lang="fr-FR" dirty="0"/>
              <a:t>lecture </a:t>
            </a:r>
            <a:r>
              <a:rPr lang="fr-FR" dirty="0" smtClean="0"/>
              <a:t>seule.</a:t>
            </a:r>
          </a:p>
          <a:p>
            <a:pPr algn="just"/>
            <a:endParaRPr lang="fr-FR" dirty="0" smtClean="0"/>
          </a:p>
          <a:p>
            <a:pPr lvl="1" algn="just"/>
            <a:r>
              <a:rPr lang="fr-FR" dirty="0"/>
              <a:t>L'objet </a:t>
            </a:r>
            <a:r>
              <a:rPr lang="fr-FR" b="1" dirty="0"/>
              <a:t>Connection</a:t>
            </a:r>
            <a:r>
              <a:rPr lang="fr-FR" dirty="0"/>
              <a:t> assure la connectivité avec une source de données.  </a:t>
            </a:r>
            <a:endParaRPr lang="fr-FR" dirty="0" smtClean="0"/>
          </a:p>
          <a:p>
            <a:pPr lvl="1" algn="just"/>
            <a:r>
              <a:rPr lang="fr-FR" dirty="0" smtClean="0"/>
              <a:t>L'objet </a:t>
            </a:r>
            <a:r>
              <a:rPr lang="fr-FR" b="1" dirty="0"/>
              <a:t>Command</a:t>
            </a:r>
            <a:r>
              <a:rPr lang="fr-FR" dirty="0"/>
              <a:t> permet d'accéder aux commandes de base de données en vue de retourner des données, de modifier des données, d'exécuter des procédures stockées et d'envoyer ou récupérer </a:t>
            </a:r>
            <a:r>
              <a:rPr lang="fr-FR" dirty="0" smtClean="0"/>
              <a:t>les données des </a:t>
            </a:r>
            <a:r>
              <a:rPr lang="fr-FR" dirty="0"/>
              <a:t>paramètres.  </a:t>
            </a:r>
            <a:endParaRPr lang="fr-FR" dirty="0" smtClean="0"/>
          </a:p>
          <a:p>
            <a:pPr lvl="1" algn="just"/>
            <a:r>
              <a:rPr lang="fr-FR" dirty="0" smtClean="0"/>
              <a:t>Le </a:t>
            </a:r>
            <a:r>
              <a:rPr lang="fr-FR" b="1" dirty="0" err="1"/>
              <a:t>DataReader</a:t>
            </a:r>
            <a:r>
              <a:rPr lang="fr-FR" dirty="0"/>
              <a:t> fournit un flux très performant de données en provenance de la source de données.  </a:t>
            </a:r>
            <a:endParaRPr lang="fr-FR" dirty="0" smtClean="0"/>
          </a:p>
          <a:p>
            <a:pPr lvl="1" algn="just"/>
            <a:r>
              <a:rPr lang="fr-FR" dirty="0"/>
              <a:t>L</a:t>
            </a:r>
            <a:r>
              <a:rPr lang="fr-FR" dirty="0" smtClean="0"/>
              <a:t>e </a:t>
            </a:r>
            <a:r>
              <a:rPr lang="fr-FR" b="1" dirty="0" err="1"/>
              <a:t>DataAdapter</a:t>
            </a:r>
            <a:r>
              <a:rPr lang="fr-FR" dirty="0"/>
              <a:t> </a:t>
            </a:r>
            <a:r>
              <a:rPr lang="fr-FR" dirty="0" smtClean="0"/>
              <a:t>fournit </a:t>
            </a:r>
            <a:r>
              <a:rPr lang="fr-FR" dirty="0"/>
              <a:t>une passerelle entre l'objet </a:t>
            </a:r>
            <a:r>
              <a:rPr lang="fr-FR" b="1" dirty="0" err="1"/>
              <a:t>DataSet</a:t>
            </a:r>
            <a:r>
              <a:rPr lang="fr-FR" dirty="0"/>
              <a:t> et la source de données.</a:t>
            </a:r>
          </a:p>
        </p:txBody>
      </p:sp>
    </p:spTree>
    <p:extLst>
      <p:ext uri="{BB962C8B-B14F-4D97-AF65-F5344CB8AC3E}">
        <p14:creationId xmlns:p14="http://schemas.microsoft.com/office/powerpoint/2010/main" val="4101696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60648"/>
            <a:ext cx="7772400" cy="638944"/>
          </a:xfrm>
        </p:spPr>
        <p:txBody>
          <a:bodyPr>
            <a:normAutofit fontScale="90000"/>
          </a:bodyPr>
          <a:lstStyle/>
          <a:p>
            <a:pPr algn="ctr"/>
            <a:r>
              <a:rPr lang="fr-FR" dirty="0" smtClean="0"/>
              <a:t>L’objet </a:t>
            </a:r>
            <a:r>
              <a:rPr lang="fr-FR" dirty="0" err="1" smtClean="0"/>
              <a:t>DataSet</a:t>
            </a:r>
            <a:endParaRPr lang="fr-FR" dirty="0"/>
          </a:p>
        </p:txBody>
      </p:sp>
      <p:sp>
        <p:nvSpPr>
          <p:cNvPr id="4" name="Espace réservé du contenu 3"/>
          <p:cNvSpPr>
            <a:spLocks noGrp="1"/>
          </p:cNvSpPr>
          <p:nvPr>
            <p:ph sz="quarter" idx="1"/>
          </p:nvPr>
        </p:nvSpPr>
        <p:spPr>
          <a:xfrm>
            <a:off x="251520" y="980728"/>
            <a:ext cx="8712968" cy="1008112"/>
          </a:xfrm>
        </p:spPr>
        <p:txBody>
          <a:bodyPr>
            <a:normAutofit fontScale="92500" lnSpcReduction="20000"/>
          </a:bodyPr>
          <a:lstStyle/>
          <a:p>
            <a:pPr algn="just"/>
            <a:r>
              <a:rPr lang="fr-FR" dirty="0"/>
              <a:t>L'objet </a:t>
            </a:r>
            <a:r>
              <a:rPr lang="fr-FR" b="1" dirty="0" err="1"/>
              <a:t>DataSet</a:t>
            </a:r>
            <a:r>
              <a:rPr lang="fr-FR" dirty="0"/>
              <a:t> ADO.NET est une représentation de données résidente en mémoire qui propose un modèle de programmation relationnel cohérent, quelle que soit la source des données qu'il contient.</a:t>
            </a:r>
          </a:p>
        </p:txBody>
      </p:sp>
      <p:pic>
        <p:nvPicPr>
          <p:cNvPr id="5" name="Image 4"/>
          <p:cNvPicPr>
            <a:picLocks noChangeAspect="1"/>
          </p:cNvPicPr>
          <p:nvPr/>
        </p:nvPicPr>
        <p:blipFill>
          <a:blip r:embed="rId3"/>
          <a:stretch>
            <a:fillRect/>
          </a:stretch>
        </p:blipFill>
        <p:spPr>
          <a:xfrm>
            <a:off x="1835696" y="1988840"/>
            <a:ext cx="4752528" cy="4752528"/>
          </a:xfrm>
          <a:prstGeom prst="rect">
            <a:avLst/>
          </a:prstGeom>
        </p:spPr>
      </p:pic>
    </p:spTree>
    <p:extLst>
      <p:ext uri="{BB962C8B-B14F-4D97-AF65-F5344CB8AC3E}">
        <p14:creationId xmlns:p14="http://schemas.microsoft.com/office/powerpoint/2010/main" val="8450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710" y="260648"/>
            <a:ext cx="7772400" cy="63549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323528" y="1052736"/>
            <a:ext cx="8568952" cy="5544616"/>
          </a:xfrm>
        </p:spPr>
        <p:txBody>
          <a:bodyPr>
            <a:normAutofit/>
          </a:bodyPr>
          <a:lstStyle/>
          <a:p>
            <a:pPr algn="just"/>
            <a:r>
              <a:rPr lang="fr-FR" dirty="0"/>
              <a:t>En premier lieu, nous aurons besoin d’établir une connexion à la base de données. On utilise la classe </a:t>
            </a:r>
            <a:r>
              <a:rPr lang="fr-FR" b="1" dirty="0" err="1"/>
              <a:t>SqlConnection</a:t>
            </a:r>
            <a:r>
              <a:rPr lang="fr-FR" dirty="0"/>
              <a:t>.</a:t>
            </a:r>
            <a:endParaRPr lang="fr-FR" dirty="0" smtClean="0"/>
          </a:p>
          <a:p>
            <a:pPr algn="just"/>
            <a:endParaRPr lang="fr-FR" dirty="0"/>
          </a:p>
          <a:p>
            <a:pPr algn="just"/>
            <a:r>
              <a:rPr lang="fr-FR" dirty="0" smtClean="0"/>
              <a:t>Une propriété et </a:t>
            </a:r>
            <a:r>
              <a:rPr lang="fr-FR" dirty="0"/>
              <a:t>3</a:t>
            </a:r>
            <a:r>
              <a:rPr lang="fr-FR" dirty="0" smtClean="0"/>
              <a:t> méthodes nous intéressent particulièrement:</a:t>
            </a:r>
            <a:endParaRPr lang="fr-FR" dirty="0"/>
          </a:p>
          <a:p>
            <a:pPr lvl="1" algn="just"/>
            <a:r>
              <a:rPr lang="fr-FR" b="1" dirty="0" err="1"/>
              <a:t>ConnectionString</a:t>
            </a:r>
            <a:r>
              <a:rPr lang="fr-FR" dirty="0"/>
              <a:t> : </a:t>
            </a:r>
            <a:r>
              <a:rPr lang="fr-FR" dirty="0" smtClean="0"/>
              <a:t>Nécessaire pour établir une connexion à la BD. </a:t>
            </a:r>
            <a:endParaRPr lang="fr-FR" dirty="0"/>
          </a:p>
          <a:p>
            <a:pPr lvl="1" algn="just"/>
            <a:r>
              <a:rPr lang="fr-FR" b="1" dirty="0" smtClean="0"/>
              <a:t>Open() </a:t>
            </a:r>
            <a:r>
              <a:rPr lang="fr-FR" dirty="0" smtClean="0"/>
              <a:t>: Ouvrir une connexion pour </a:t>
            </a:r>
            <a:r>
              <a:rPr lang="fr-FR" dirty="0"/>
              <a:t>interagir avec le serveur </a:t>
            </a:r>
            <a:r>
              <a:rPr lang="fr-FR" dirty="0" smtClean="0"/>
              <a:t>BD.</a:t>
            </a:r>
          </a:p>
          <a:p>
            <a:pPr lvl="1" algn="just"/>
            <a:r>
              <a:rPr lang="fr-FR" b="1" dirty="0" smtClean="0"/>
              <a:t>Close() </a:t>
            </a:r>
            <a:r>
              <a:rPr lang="fr-FR" dirty="0" smtClean="0"/>
              <a:t>: </a:t>
            </a:r>
            <a:r>
              <a:rPr lang="fr-FR" dirty="0"/>
              <a:t>F</a:t>
            </a:r>
            <a:r>
              <a:rPr lang="fr-FR" dirty="0" smtClean="0"/>
              <a:t>ermer une connexion quand </a:t>
            </a:r>
            <a:r>
              <a:rPr lang="fr-FR" dirty="0"/>
              <a:t>le traitement est terminé</a:t>
            </a:r>
            <a:r>
              <a:rPr lang="fr-FR" dirty="0" smtClean="0"/>
              <a:t>.</a:t>
            </a:r>
          </a:p>
          <a:p>
            <a:pPr lvl="1" algn="just"/>
            <a:r>
              <a:rPr lang="fr-FR" b="1" dirty="0" err="1" smtClean="0"/>
              <a:t>BeginTransaction</a:t>
            </a:r>
            <a:r>
              <a:rPr lang="fr-FR" b="1" dirty="0" smtClean="0"/>
              <a:t>() </a:t>
            </a:r>
            <a:r>
              <a:rPr lang="fr-FR" dirty="0"/>
              <a:t>: Commence une transaction de base de données. </a:t>
            </a:r>
            <a:r>
              <a:rPr lang="fr-FR" dirty="0" smtClean="0"/>
              <a:t>On doit explicitement valider </a:t>
            </a:r>
            <a:r>
              <a:rPr lang="fr-FR" dirty="0"/>
              <a:t>ou </a:t>
            </a:r>
            <a:r>
              <a:rPr lang="fr-FR" dirty="0" smtClean="0"/>
              <a:t>restaurer </a:t>
            </a:r>
            <a:r>
              <a:rPr lang="fr-FR" dirty="0"/>
              <a:t>la transaction à l’aide de la </a:t>
            </a:r>
            <a:r>
              <a:rPr lang="fr-FR" dirty="0" smtClean="0"/>
              <a:t>méthode </a:t>
            </a:r>
            <a:r>
              <a:rPr lang="fr-FR" b="1" dirty="0" smtClean="0"/>
              <a:t>Commit</a:t>
            </a:r>
            <a:r>
              <a:rPr lang="fr-FR" dirty="0" smtClean="0"/>
              <a:t> </a:t>
            </a:r>
            <a:r>
              <a:rPr lang="fr-FR" dirty="0"/>
              <a:t>ou </a:t>
            </a:r>
            <a:r>
              <a:rPr lang="fr-FR" dirty="0" smtClean="0"/>
              <a:t>la méthode </a:t>
            </a:r>
            <a:r>
              <a:rPr lang="fr-FR" b="1" dirty="0" err="1" smtClean="0"/>
              <a:t>Rollback</a:t>
            </a:r>
            <a:r>
              <a:rPr lang="fr-FR" dirty="0" smtClean="0"/>
              <a:t>.</a:t>
            </a:r>
          </a:p>
          <a:p>
            <a:pPr algn="just"/>
            <a:endParaRPr lang="fr-FR" dirty="0"/>
          </a:p>
          <a:p>
            <a:pPr algn="just"/>
            <a:r>
              <a:rPr lang="fr-FR" dirty="0" smtClean="0"/>
              <a:t>Une connexion doit être fermée dès qu’on en a plus besoin.</a:t>
            </a:r>
            <a:endParaRPr lang="fr-FR" dirty="0"/>
          </a:p>
        </p:txBody>
      </p:sp>
    </p:spTree>
    <p:extLst>
      <p:ext uri="{BB962C8B-B14F-4D97-AF65-F5344CB8AC3E}">
        <p14:creationId xmlns:p14="http://schemas.microsoft.com/office/powerpoint/2010/main" val="2440893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710" y="116632"/>
            <a:ext cx="7772400" cy="635496"/>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896144"/>
            <a:ext cx="8712968" cy="5629200"/>
          </a:xfrm>
          <a:noFill/>
        </p:spPr>
        <p:txBody>
          <a:bodyPr>
            <a:normAutofit fontScale="62500" lnSpcReduction="20000"/>
          </a:bodyPr>
          <a:lstStyle/>
          <a:p>
            <a:pPr algn="just"/>
            <a:r>
              <a:rPr lang="fr-FR" sz="2800" b="1" dirty="0" smtClean="0"/>
              <a:t>La </a:t>
            </a:r>
            <a:r>
              <a:rPr lang="fr-FR" sz="2800" b="1" dirty="0"/>
              <a:t>propriété</a:t>
            </a:r>
            <a:r>
              <a:rPr lang="fr-FR" sz="2800" b="1" dirty="0" smtClean="0"/>
              <a:t> </a:t>
            </a:r>
            <a:r>
              <a:rPr lang="fr-FR" sz="2800" b="1" dirty="0" err="1"/>
              <a:t>ConnectionString</a:t>
            </a:r>
            <a:r>
              <a:rPr lang="fr-FR" sz="2800" b="1" dirty="0"/>
              <a:t> </a:t>
            </a:r>
            <a:r>
              <a:rPr lang="fr-FR" sz="2800" b="1" dirty="0" smtClean="0"/>
              <a:t>peut </a:t>
            </a:r>
            <a:r>
              <a:rPr lang="fr-FR" sz="2800" b="1" dirty="0"/>
              <a:t>être définie uniquement lorsque la connexion est </a:t>
            </a:r>
            <a:r>
              <a:rPr lang="fr-FR" sz="2800" b="1" dirty="0" smtClean="0"/>
              <a:t>fermée.</a:t>
            </a:r>
          </a:p>
          <a:p>
            <a:pPr algn="just"/>
            <a:endParaRPr lang="fr-FR" sz="2800" b="1" dirty="0" smtClean="0"/>
          </a:p>
          <a:p>
            <a:pPr algn="just"/>
            <a:r>
              <a:rPr lang="fr-FR" sz="2800" b="1" dirty="0" smtClean="0"/>
              <a:t>La chaine de connexion dans une  variable (Pas très recommandée).</a:t>
            </a:r>
          </a:p>
          <a:p>
            <a:pPr marL="0" indent="0" algn="just">
              <a:buNone/>
            </a:pPr>
            <a:r>
              <a:rPr lang="en-US" sz="2800" dirty="0" smtClean="0">
                <a:solidFill>
                  <a:srgbClr val="0000FF"/>
                </a:solidFill>
              </a:rPr>
              <a:t>string</a:t>
            </a:r>
            <a:r>
              <a:rPr lang="en-US" sz="2800" dirty="0" smtClean="0">
                <a:solidFill>
                  <a:srgbClr val="000000"/>
                </a:solidFill>
                <a:highlight>
                  <a:srgbClr val="FFFFFF"/>
                </a:highlight>
              </a:rPr>
              <a:t> </a:t>
            </a:r>
            <a:r>
              <a:rPr lang="en-US" sz="2800" b="1" dirty="0" smtClean="0"/>
              <a:t>conn</a:t>
            </a:r>
            <a:r>
              <a:rPr lang="en-US" sz="2800" dirty="0" smtClean="0">
                <a:solidFill>
                  <a:srgbClr val="000000"/>
                </a:solidFill>
                <a:highlight>
                  <a:srgbClr val="FFFFFF"/>
                </a:highlight>
              </a:rPr>
              <a:t> </a:t>
            </a:r>
            <a:r>
              <a:rPr lang="en-US" sz="2800" b="1" dirty="0"/>
              <a:t>=</a:t>
            </a:r>
            <a:r>
              <a:rPr lang="en-US" sz="2800" dirty="0" smtClean="0">
                <a:solidFill>
                  <a:srgbClr val="000000"/>
                </a:solidFill>
                <a:highlight>
                  <a:srgbClr val="FFFFFF"/>
                </a:highlight>
              </a:rPr>
              <a:t> </a:t>
            </a:r>
            <a:r>
              <a:rPr lang="en-US" sz="2800" dirty="0" smtClean="0">
                <a:solidFill>
                  <a:srgbClr val="A31515"/>
                </a:solidFill>
              </a:rPr>
              <a:t>“Data Source=(local); Initial Catalog=AdventureWorks2014; Integrated Security=True“</a:t>
            </a:r>
            <a:r>
              <a:rPr lang="en-US" sz="2800" dirty="0" smtClean="0"/>
              <a:t>;</a:t>
            </a:r>
            <a:endParaRPr lang="en-US" sz="2800" dirty="0" smtClean="0">
              <a:solidFill>
                <a:srgbClr val="A31515"/>
              </a:solidFill>
            </a:endParaRPr>
          </a:p>
          <a:p>
            <a:pPr marL="0" indent="0" algn="just">
              <a:buNone/>
            </a:pPr>
            <a:endParaRPr lang="en-US" sz="2800" dirty="0" smtClean="0">
              <a:solidFill>
                <a:srgbClr val="000000"/>
              </a:solidFill>
              <a:highlight>
                <a:srgbClr val="FFFFFF"/>
              </a:highlight>
            </a:endParaRPr>
          </a:p>
          <a:p>
            <a:pPr algn="just"/>
            <a:r>
              <a:rPr lang="fr-FR" sz="2800" b="1" dirty="0" smtClean="0"/>
              <a:t>Déclaration d’une chaine de connexion dans un fichier de configuration.</a:t>
            </a:r>
          </a:p>
          <a:p>
            <a:pPr marL="0" indent="0">
              <a:buNone/>
            </a:pPr>
            <a:r>
              <a:rPr lang="fr-FR" sz="2800" dirty="0">
                <a:solidFill>
                  <a:srgbClr val="0000FF"/>
                </a:solidFill>
              </a:rPr>
              <a:t>&lt;</a:t>
            </a:r>
            <a:r>
              <a:rPr lang="fr-FR" sz="2800" dirty="0">
                <a:solidFill>
                  <a:srgbClr val="A31515"/>
                </a:solidFill>
              </a:rPr>
              <a:t>configuration</a:t>
            </a:r>
            <a:r>
              <a:rPr lang="fr-FR" sz="2800" dirty="0">
                <a:solidFill>
                  <a:srgbClr val="0000FF"/>
                </a:solidFill>
              </a:rPr>
              <a:t>&gt;</a:t>
            </a:r>
            <a:endParaRPr lang="fr-FR" sz="2800" dirty="0">
              <a:solidFill>
                <a:srgbClr val="000000"/>
              </a:solidFill>
            </a:endParaRPr>
          </a:p>
          <a:p>
            <a:pPr marL="0" indent="0">
              <a:buNone/>
            </a:pPr>
            <a:r>
              <a:rPr lang="fr-FR" sz="2800" dirty="0">
                <a:solidFill>
                  <a:srgbClr val="0000FF"/>
                </a:solidFill>
              </a:rPr>
              <a:t>  &lt;</a:t>
            </a:r>
            <a:r>
              <a:rPr lang="fr-FR" sz="2800" dirty="0" err="1">
                <a:solidFill>
                  <a:srgbClr val="A31515"/>
                </a:solidFill>
              </a:rPr>
              <a:t>connectionStrings</a:t>
            </a:r>
            <a:r>
              <a:rPr lang="fr-FR" sz="2800" dirty="0">
                <a:solidFill>
                  <a:srgbClr val="0000FF"/>
                </a:solidFill>
              </a:rPr>
              <a:t>&gt;</a:t>
            </a:r>
            <a:endParaRPr lang="fr-FR" sz="2800" dirty="0">
              <a:solidFill>
                <a:srgbClr val="000000"/>
              </a:solidFill>
            </a:endParaRPr>
          </a:p>
          <a:p>
            <a:pPr marL="0" indent="0">
              <a:buNone/>
            </a:pPr>
            <a:r>
              <a:rPr lang="en-US" sz="2800" dirty="0">
                <a:solidFill>
                  <a:srgbClr val="0000FF"/>
                </a:solidFill>
              </a:rPr>
              <a:t>    &lt;</a:t>
            </a:r>
            <a:r>
              <a:rPr lang="en-US" sz="2800" dirty="0">
                <a:solidFill>
                  <a:srgbClr val="A31515"/>
                </a:solidFill>
              </a:rPr>
              <a:t>add</a:t>
            </a:r>
            <a:r>
              <a:rPr lang="en-US" sz="2800" dirty="0">
                <a:solidFill>
                  <a:srgbClr val="0000FF"/>
                </a:solidFill>
              </a:rPr>
              <a:t> </a:t>
            </a:r>
            <a:r>
              <a:rPr lang="en-US" sz="2800" dirty="0" smtClean="0">
                <a:solidFill>
                  <a:srgbClr val="0000FF"/>
                </a:solidFill>
              </a:rPr>
              <a:t>	</a:t>
            </a:r>
            <a:r>
              <a:rPr lang="en-US" sz="2800" dirty="0" smtClean="0">
                <a:solidFill>
                  <a:srgbClr val="FF0000"/>
                </a:solidFill>
              </a:rPr>
              <a:t>name</a:t>
            </a:r>
            <a:r>
              <a:rPr lang="en-US" sz="2800" dirty="0">
                <a:solidFill>
                  <a:srgbClr val="0000FF"/>
                </a:solidFill>
              </a:rPr>
              <a:t>=</a:t>
            </a:r>
            <a:r>
              <a:rPr lang="en-US" sz="2800" dirty="0">
                <a:solidFill>
                  <a:srgbClr val="000000"/>
                </a:solidFill>
              </a:rPr>
              <a:t>"</a:t>
            </a:r>
            <a:r>
              <a:rPr lang="en-US" sz="2800" dirty="0" err="1">
                <a:solidFill>
                  <a:srgbClr val="0000FF"/>
                </a:solidFill>
              </a:rPr>
              <a:t>MaConnection</a:t>
            </a:r>
            <a:r>
              <a:rPr lang="en-US" sz="2800" dirty="0">
                <a:solidFill>
                  <a:srgbClr val="000000"/>
                </a:solidFill>
              </a:rPr>
              <a:t>"</a:t>
            </a:r>
            <a:r>
              <a:rPr lang="en-US" sz="2800" dirty="0">
                <a:solidFill>
                  <a:srgbClr val="0000FF"/>
                </a:solidFill>
              </a:rPr>
              <a:t> </a:t>
            </a:r>
            <a:endParaRPr lang="en-US" sz="2800" dirty="0" smtClean="0">
              <a:solidFill>
                <a:srgbClr val="0000FF"/>
              </a:solidFill>
            </a:endParaRPr>
          </a:p>
          <a:p>
            <a:pPr marL="0" indent="0">
              <a:buNone/>
            </a:pPr>
            <a:r>
              <a:rPr lang="en-US" sz="2800" dirty="0">
                <a:solidFill>
                  <a:srgbClr val="0000FF"/>
                </a:solidFill>
              </a:rPr>
              <a:t>	</a:t>
            </a:r>
            <a:r>
              <a:rPr lang="en-US" sz="2800" dirty="0" err="1" smtClean="0">
                <a:solidFill>
                  <a:srgbClr val="FF0000"/>
                </a:solidFill>
              </a:rPr>
              <a:t>providerName</a:t>
            </a:r>
            <a:r>
              <a:rPr lang="en-US" sz="2800" dirty="0">
                <a:solidFill>
                  <a:srgbClr val="0000FF"/>
                </a:solidFill>
              </a:rPr>
              <a:t>=</a:t>
            </a:r>
            <a:r>
              <a:rPr lang="en-US" sz="2800" dirty="0">
                <a:solidFill>
                  <a:srgbClr val="000000"/>
                </a:solidFill>
              </a:rPr>
              <a:t>"</a:t>
            </a:r>
            <a:r>
              <a:rPr lang="en-US" sz="2800" dirty="0" err="1">
                <a:solidFill>
                  <a:srgbClr val="0000FF"/>
                </a:solidFill>
              </a:rPr>
              <a:t>System.Data.SqlClient</a:t>
            </a:r>
            <a:r>
              <a:rPr lang="en-US" sz="2800" dirty="0">
                <a:solidFill>
                  <a:srgbClr val="000000"/>
                </a:solidFill>
              </a:rPr>
              <a:t>"</a:t>
            </a:r>
          </a:p>
          <a:p>
            <a:pPr marL="0" indent="0">
              <a:buNone/>
            </a:pPr>
            <a:r>
              <a:rPr lang="en-US" sz="2800" dirty="0">
                <a:solidFill>
                  <a:srgbClr val="0000FF"/>
                </a:solidFill>
              </a:rPr>
              <a:t>      </a:t>
            </a:r>
            <a:r>
              <a:rPr lang="en-US" sz="2800" dirty="0" smtClean="0">
                <a:solidFill>
                  <a:srgbClr val="0000FF"/>
                </a:solidFill>
              </a:rPr>
              <a:t>	</a:t>
            </a:r>
            <a:r>
              <a:rPr lang="en-US" sz="2800" dirty="0" err="1" smtClean="0">
                <a:solidFill>
                  <a:srgbClr val="FF0000"/>
                </a:solidFill>
              </a:rPr>
              <a:t>connectionString</a:t>
            </a:r>
            <a:r>
              <a:rPr lang="en-US" sz="2800" dirty="0">
                <a:solidFill>
                  <a:srgbClr val="0000FF"/>
                </a:solidFill>
              </a:rPr>
              <a:t>=</a:t>
            </a:r>
            <a:r>
              <a:rPr lang="en-US" sz="2800" dirty="0">
                <a:solidFill>
                  <a:srgbClr val="000000"/>
                </a:solidFill>
              </a:rPr>
              <a:t>"</a:t>
            </a:r>
            <a:r>
              <a:rPr lang="en-US" sz="2800" dirty="0">
                <a:solidFill>
                  <a:srgbClr val="0000FF"/>
                </a:solidFill>
              </a:rPr>
              <a:t>Data </a:t>
            </a:r>
            <a:r>
              <a:rPr lang="en-US" sz="2800" dirty="0" smtClean="0">
                <a:solidFill>
                  <a:srgbClr val="0000FF"/>
                </a:solidFill>
              </a:rPr>
              <a:t>Source=(local); </a:t>
            </a:r>
            <a:r>
              <a:rPr lang="en-US" sz="2800" dirty="0">
                <a:solidFill>
                  <a:srgbClr val="0000FF"/>
                </a:solidFill>
              </a:rPr>
              <a:t>Initial Catalog</a:t>
            </a:r>
            <a:r>
              <a:rPr lang="en-US" sz="2800" dirty="0" smtClean="0">
                <a:solidFill>
                  <a:srgbClr val="0000FF"/>
                </a:solidFill>
              </a:rPr>
              <a:t>=</a:t>
            </a:r>
            <a:r>
              <a:rPr lang="en-US" sz="2800" dirty="0">
                <a:solidFill>
                  <a:srgbClr val="A31515"/>
                </a:solidFill>
              </a:rPr>
              <a:t> </a:t>
            </a:r>
            <a:r>
              <a:rPr lang="en-US" sz="2800" dirty="0">
                <a:solidFill>
                  <a:srgbClr val="0000FF"/>
                </a:solidFill>
              </a:rPr>
              <a:t>AdventureWorks2014</a:t>
            </a:r>
            <a:r>
              <a:rPr lang="en-US" sz="2800" dirty="0" smtClean="0">
                <a:solidFill>
                  <a:srgbClr val="0000FF"/>
                </a:solidFill>
              </a:rPr>
              <a:t>; </a:t>
            </a:r>
            <a:r>
              <a:rPr lang="en-US" sz="2800" dirty="0">
                <a:solidFill>
                  <a:srgbClr val="0000FF"/>
                </a:solidFill>
              </a:rPr>
              <a:t>Integrated Security=true</a:t>
            </a:r>
            <a:r>
              <a:rPr lang="en-US" sz="2800" dirty="0">
                <a:solidFill>
                  <a:srgbClr val="000000"/>
                </a:solidFill>
              </a:rPr>
              <a:t>"</a:t>
            </a:r>
            <a:r>
              <a:rPr lang="en-US" sz="2800" dirty="0">
                <a:solidFill>
                  <a:srgbClr val="0000FF"/>
                </a:solidFill>
              </a:rPr>
              <a:t>/&gt;</a:t>
            </a:r>
            <a:endParaRPr lang="en-US" sz="2800" dirty="0">
              <a:solidFill>
                <a:srgbClr val="000000"/>
              </a:solidFill>
            </a:endParaRPr>
          </a:p>
          <a:p>
            <a:pPr marL="0" indent="0">
              <a:buNone/>
            </a:pPr>
            <a:r>
              <a:rPr lang="fr-FR" sz="2800" dirty="0">
                <a:solidFill>
                  <a:srgbClr val="0000FF"/>
                </a:solidFill>
              </a:rPr>
              <a:t>  &lt;/</a:t>
            </a:r>
            <a:r>
              <a:rPr lang="fr-FR" sz="2800" dirty="0" err="1">
                <a:solidFill>
                  <a:srgbClr val="A31515"/>
                </a:solidFill>
              </a:rPr>
              <a:t>connectionStrings</a:t>
            </a:r>
            <a:r>
              <a:rPr lang="fr-FR" sz="2800" dirty="0">
                <a:solidFill>
                  <a:srgbClr val="0000FF"/>
                </a:solidFill>
              </a:rPr>
              <a:t>&gt;</a:t>
            </a:r>
            <a:endParaRPr lang="fr-FR" sz="2800" dirty="0">
              <a:solidFill>
                <a:srgbClr val="000000"/>
              </a:solidFill>
            </a:endParaRPr>
          </a:p>
          <a:p>
            <a:pPr marL="0" indent="0">
              <a:buNone/>
            </a:pPr>
            <a:r>
              <a:rPr lang="fr-FR" sz="2800" dirty="0">
                <a:solidFill>
                  <a:srgbClr val="0000FF"/>
                </a:solidFill>
              </a:rPr>
              <a:t>&lt;/</a:t>
            </a:r>
            <a:r>
              <a:rPr lang="fr-FR" sz="2800" dirty="0">
                <a:solidFill>
                  <a:srgbClr val="A31515"/>
                </a:solidFill>
              </a:rPr>
              <a:t>configuration</a:t>
            </a:r>
            <a:r>
              <a:rPr lang="fr-FR" sz="2800" dirty="0">
                <a:solidFill>
                  <a:srgbClr val="0000FF"/>
                </a:solidFill>
              </a:rPr>
              <a:t>&gt;</a:t>
            </a:r>
            <a:endParaRPr lang="fr-FR" sz="2800" dirty="0" smtClean="0"/>
          </a:p>
          <a:p>
            <a:pPr marL="0" indent="0">
              <a:buNone/>
            </a:pPr>
            <a:endParaRPr lang="fr-FR" sz="2800" dirty="0" smtClean="0">
              <a:solidFill>
                <a:srgbClr val="0000FF"/>
              </a:solidFill>
              <a:highlight>
                <a:srgbClr val="FFFFFF"/>
              </a:highlight>
            </a:endParaRPr>
          </a:p>
          <a:p>
            <a:r>
              <a:rPr lang="fr-FR" sz="2800" b="1" dirty="0" smtClean="0"/>
              <a:t>Lecture d’une chaine de connexion dans un fichier de configuration.</a:t>
            </a:r>
          </a:p>
          <a:p>
            <a:pPr marL="0" indent="0">
              <a:buNone/>
            </a:pPr>
            <a:r>
              <a:rPr lang="fr-FR" sz="2800" dirty="0" err="1">
                <a:solidFill>
                  <a:srgbClr val="2B91AF"/>
                </a:solidFill>
              </a:rPr>
              <a:t>ConnectionStringSettings</a:t>
            </a:r>
            <a:r>
              <a:rPr lang="fr-FR" sz="2800" dirty="0">
                <a:solidFill>
                  <a:srgbClr val="000000"/>
                </a:solidFill>
              </a:rPr>
              <a:t> </a:t>
            </a:r>
            <a:r>
              <a:rPr lang="fr-FR" sz="2800" dirty="0" err="1" smtClean="0">
                <a:solidFill>
                  <a:srgbClr val="000000"/>
                </a:solidFill>
              </a:rPr>
              <a:t>conn</a:t>
            </a:r>
            <a:r>
              <a:rPr lang="fr-FR" sz="2800" dirty="0" smtClean="0">
                <a:solidFill>
                  <a:srgbClr val="000000"/>
                </a:solidFill>
              </a:rPr>
              <a:t> </a:t>
            </a:r>
            <a:r>
              <a:rPr lang="fr-FR" sz="2800" dirty="0">
                <a:solidFill>
                  <a:srgbClr val="000000"/>
                </a:solidFill>
              </a:rPr>
              <a:t>= </a:t>
            </a:r>
            <a:r>
              <a:rPr lang="fr-FR" sz="2800" dirty="0" err="1">
                <a:solidFill>
                  <a:srgbClr val="2B91AF"/>
                </a:solidFill>
              </a:rPr>
              <a:t>ConfigurationManager.ConnectionStrings</a:t>
            </a:r>
            <a:r>
              <a:rPr lang="fr-FR" sz="2800" dirty="0">
                <a:solidFill>
                  <a:srgbClr val="000000"/>
                </a:solidFill>
              </a:rPr>
              <a:t>[</a:t>
            </a:r>
            <a:r>
              <a:rPr lang="fr-FR" sz="2800" dirty="0">
                <a:solidFill>
                  <a:srgbClr val="A31515"/>
                </a:solidFill>
              </a:rPr>
              <a:t>"</a:t>
            </a:r>
            <a:r>
              <a:rPr lang="fr-FR" sz="2800" dirty="0" err="1">
                <a:solidFill>
                  <a:srgbClr val="A31515"/>
                </a:solidFill>
              </a:rPr>
              <a:t>MaConnection</a:t>
            </a:r>
            <a:r>
              <a:rPr lang="fr-FR" sz="2800" dirty="0">
                <a:solidFill>
                  <a:srgbClr val="A31515"/>
                </a:solidFill>
              </a:rPr>
              <a:t>”</a:t>
            </a:r>
            <a:r>
              <a:rPr lang="fr-FR" sz="2800" dirty="0">
                <a:solidFill>
                  <a:srgbClr val="000000"/>
                </a:solidFill>
              </a:rPr>
              <a:t>];</a:t>
            </a:r>
          </a:p>
        </p:txBody>
      </p:sp>
    </p:spTree>
    <p:extLst>
      <p:ext uri="{BB962C8B-B14F-4D97-AF65-F5344CB8AC3E}">
        <p14:creationId xmlns:p14="http://schemas.microsoft.com/office/powerpoint/2010/main" val="2457076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16632"/>
            <a:ext cx="8568952" cy="576064"/>
          </a:xfrm>
        </p:spPr>
        <p:txBody>
          <a:bodyPr>
            <a:normAutofit fontScale="90000"/>
          </a:bodyPr>
          <a:lstStyle/>
          <a:p>
            <a:pPr algn="ctr"/>
            <a:r>
              <a:rPr lang="fr-FR" dirty="0"/>
              <a:t>Les classes utilisées</a:t>
            </a:r>
          </a:p>
        </p:txBody>
      </p:sp>
      <p:sp>
        <p:nvSpPr>
          <p:cNvPr id="3" name="Espace réservé du contenu 2"/>
          <p:cNvSpPr>
            <a:spLocks noGrp="1"/>
          </p:cNvSpPr>
          <p:nvPr>
            <p:ph sz="quarter" idx="1"/>
          </p:nvPr>
        </p:nvSpPr>
        <p:spPr>
          <a:xfrm>
            <a:off x="251520" y="764704"/>
            <a:ext cx="8712968" cy="5760640"/>
          </a:xfrm>
          <a:noFill/>
        </p:spPr>
        <p:txBody>
          <a:bodyPr>
            <a:normAutofit fontScale="62500" lnSpcReduction="20000"/>
          </a:bodyPr>
          <a:lstStyle/>
          <a:p>
            <a:pPr algn="just"/>
            <a:r>
              <a:rPr lang="fr-FR" sz="2400" dirty="0" smtClean="0">
                <a:latin typeface="Consolas" panose="020B0609020204030204" pitchFamily="49" charset="0"/>
              </a:rPr>
              <a:t>Lorsqu’on construit </a:t>
            </a:r>
            <a:r>
              <a:rPr lang="fr-FR" sz="2400" dirty="0">
                <a:latin typeface="Consolas" panose="020B0609020204030204" pitchFamily="49" charset="0"/>
              </a:rPr>
              <a:t>des chaînes de connexion en fonction de l'entrée d'utilisateur, </a:t>
            </a:r>
            <a:r>
              <a:rPr lang="fr-FR" sz="2400" dirty="0" smtClean="0">
                <a:latin typeface="Consolas" panose="020B0609020204030204" pitchFamily="49" charset="0"/>
              </a:rPr>
              <a:t>il est recommandé d’utiliser </a:t>
            </a:r>
            <a:r>
              <a:rPr lang="fr-FR" sz="2400" dirty="0">
                <a:latin typeface="Consolas" panose="020B0609020204030204" pitchFamily="49" charset="0"/>
              </a:rPr>
              <a:t>la </a:t>
            </a:r>
            <a:r>
              <a:rPr lang="fr-FR" sz="2400" dirty="0" smtClean="0">
                <a:latin typeface="Consolas" panose="020B0609020204030204" pitchFamily="49" charset="0"/>
              </a:rPr>
              <a:t>classe </a:t>
            </a:r>
            <a:r>
              <a:rPr lang="fr-FR" sz="2400" dirty="0" err="1">
                <a:solidFill>
                  <a:srgbClr val="2B91AF"/>
                </a:solidFill>
                <a:latin typeface="Consolas" panose="020B0609020204030204" pitchFamily="49" charset="0"/>
              </a:rPr>
              <a:t>SqlConnectionStringBuilder</a:t>
            </a:r>
            <a:r>
              <a:rPr lang="fr-FR" sz="2400" dirty="0">
                <a:latin typeface="Consolas" panose="020B0609020204030204" pitchFamily="49" charset="0"/>
              </a:rPr>
              <a:t>, qui valide la chaîne de connexion </a:t>
            </a:r>
            <a:r>
              <a:rPr lang="fr-FR" sz="2400" dirty="0" smtClean="0">
                <a:latin typeface="Consolas" panose="020B0609020204030204" pitchFamily="49" charset="0"/>
              </a:rPr>
              <a:t>syntaxiquement et </a:t>
            </a:r>
            <a:r>
              <a:rPr lang="fr-FR" sz="2400" dirty="0">
                <a:latin typeface="Consolas" panose="020B0609020204030204" pitchFamily="49" charset="0"/>
              </a:rPr>
              <a:t>permet d'éliminer </a:t>
            </a:r>
            <a:r>
              <a:rPr lang="fr-FR" sz="2400" dirty="0" smtClean="0">
                <a:latin typeface="Consolas" panose="020B0609020204030204" pitchFamily="49" charset="0"/>
              </a:rPr>
              <a:t>le </a:t>
            </a:r>
            <a:r>
              <a:rPr lang="fr-FR" sz="2400" dirty="0">
                <a:latin typeface="Consolas" panose="020B0609020204030204" pitchFamily="49" charset="0"/>
              </a:rPr>
              <a:t>problème </a:t>
            </a:r>
            <a:r>
              <a:rPr lang="fr-FR" sz="2400" dirty="0" smtClean="0">
                <a:latin typeface="Consolas" panose="020B0609020204030204" pitchFamily="49" charset="0"/>
              </a:rPr>
              <a:t>d’attaque par injection de chaine de connexion</a:t>
            </a:r>
          </a:p>
          <a:p>
            <a:pPr algn="just"/>
            <a:endParaRPr lang="fr-FR" sz="2400" dirty="0">
              <a:latin typeface="Consolas" panose="020B0609020204030204" pitchFamily="49" charset="0"/>
            </a:endParaRPr>
          </a:p>
          <a:p>
            <a:pPr algn="just"/>
            <a:r>
              <a:rPr lang="fr-FR" sz="2400" dirty="0" smtClean="0">
                <a:latin typeface="Consolas" panose="020B0609020204030204" pitchFamily="49" charset="0"/>
              </a:rPr>
              <a:t>Elle fournit plusieurs constructeurs :</a:t>
            </a:r>
          </a:p>
          <a:p>
            <a:pPr algn="just"/>
            <a:endParaRPr lang="fr-FR" sz="2400" dirty="0" smtClean="0">
              <a:latin typeface="Consolas" panose="020B0609020204030204" pitchFamily="49" charset="0"/>
            </a:endParaRPr>
          </a:p>
          <a:p>
            <a:pPr marL="0" indent="0">
              <a:buNone/>
            </a:pPr>
            <a:r>
              <a:rPr lang="fr-FR" sz="2400" dirty="0" smtClean="0">
                <a:solidFill>
                  <a:srgbClr val="008000"/>
                </a:solidFill>
                <a:latin typeface="Consolas" panose="020B0609020204030204" pitchFamily="49" charset="0"/>
              </a:rPr>
              <a:t>// </a:t>
            </a:r>
            <a:r>
              <a:rPr lang="fr-FR" sz="2400" dirty="0">
                <a:solidFill>
                  <a:srgbClr val="008000"/>
                </a:solidFill>
                <a:latin typeface="Consolas" panose="020B0609020204030204" pitchFamily="49" charset="0"/>
              </a:rPr>
              <a:t>Initialise une nouvelle instance de la classe </a:t>
            </a:r>
            <a:r>
              <a:rPr lang="fr-FR" sz="2400" dirty="0" err="1">
                <a:solidFill>
                  <a:srgbClr val="008000"/>
                </a:solidFill>
                <a:latin typeface="Consolas" panose="020B0609020204030204" pitchFamily="49" charset="0"/>
              </a:rPr>
              <a:t>SqlConnectionStringBuilder</a:t>
            </a:r>
            <a:r>
              <a:rPr lang="fr-FR" sz="2400" dirty="0">
                <a:solidFill>
                  <a:srgbClr val="008000"/>
                </a:solidFill>
                <a:latin typeface="Consolas" panose="020B0609020204030204" pitchFamily="49" charset="0"/>
              </a:rPr>
              <a:t> </a:t>
            </a:r>
            <a:endParaRPr lang="fr-FR" sz="2400" dirty="0">
              <a:solidFill>
                <a:srgbClr val="000000"/>
              </a:solidFill>
              <a:latin typeface="Consolas" panose="020B0609020204030204" pitchFamily="49" charset="0"/>
            </a:endParaRPr>
          </a:p>
          <a:p>
            <a:pPr marL="0" indent="0">
              <a:buNone/>
            </a:pPr>
            <a:r>
              <a:rPr lang="fr-FR" sz="2400" dirty="0" smtClean="0">
                <a:solidFill>
                  <a:srgbClr val="008000"/>
                </a:solidFill>
                <a:latin typeface="Consolas" panose="020B0609020204030204" pitchFamily="49" charset="0"/>
              </a:rPr>
              <a:t>// </a:t>
            </a:r>
            <a:r>
              <a:rPr lang="fr-FR" sz="2400" dirty="0">
                <a:solidFill>
                  <a:srgbClr val="008000"/>
                </a:solidFill>
                <a:latin typeface="Consolas" panose="020B0609020204030204" pitchFamily="49" charset="0"/>
              </a:rPr>
              <a:t>à l'aide d'une chaîne de connexion spécifiée</a:t>
            </a:r>
            <a:endParaRPr lang="fr-FR" sz="2400" dirty="0">
              <a:solidFill>
                <a:srgbClr val="000000"/>
              </a:solidFill>
              <a:latin typeface="Consolas" panose="020B0609020204030204" pitchFamily="49" charset="0"/>
            </a:endParaRPr>
          </a:p>
          <a:p>
            <a:pPr marL="0" indent="0">
              <a:buNone/>
            </a:pPr>
            <a:r>
              <a:rPr lang="fr-FR" sz="2400" dirty="0" err="1">
                <a:solidFill>
                  <a:srgbClr val="2B91AF"/>
                </a:solidFill>
                <a:latin typeface="Consolas" panose="020B0609020204030204" pitchFamily="49" charset="0"/>
              </a:rPr>
              <a:t>SqlConnectionStringBuilder</a:t>
            </a:r>
            <a:r>
              <a:rPr lang="fr-FR" sz="2400" dirty="0" smtClean="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builder</a:t>
            </a:r>
            <a:r>
              <a:rPr lang="fr-FR" sz="2400" dirty="0">
                <a:solidFill>
                  <a:srgbClr val="000000"/>
                </a:solidFill>
                <a:latin typeface="Consolas" panose="020B0609020204030204" pitchFamily="49" charset="0"/>
              </a:rPr>
              <a:t> = </a:t>
            </a:r>
            <a:r>
              <a:rPr lang="fr-FR" sz="2400" dirty="0">
                <a:solidFill>
                  <a:srgbClr val="0000FF"/>
                </a:solidFill>
                <a:latin typeface="Consolas" panose="020B0609020204030204" pitchFamily="49" charset="0"/>
              </a:rPr>
              <a:t>new</a:t>
            </a:r>
            <a:r>
              <a:rPr lang="fr-FR" sz="24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SqlConnectionStringBuilder</a:t>
            </a:r>
            <a:r>
              <a:rPr lang="fr-FR" sz="2400" dirty="0">
                <a:solidFill>
                  <a:srgbClr val="2B91AF"/>
                </a:solidFill>
                <a:latin typeface="Consolas" panose="020B0609020204030204" pitchFamily="49" charset="0"/>
              </a:rPr>
              <a:t>(</a:t>
            </a:r>
            <a:r>
              <a:rPr lang="fr-FR" sz="2400" dirty="0" err="1">
                <a:solidFill>
                  <a:srgbClr val="2B91AF"/>
                </a:solidFill>
                <a:latin typeface="Consolas" panose="020B0609020204030204" pitchFamily="49" charset="0"/>
              </a:rPr>
              <a:t>conn</a:t>
            </a:r>
            <a:r>
              <a:rPr lang="fr-FR" sz="2400" dirty="0">
                <a:solidFill>
                  <a:srgbClr val="000000"/>
                </a:solidFill>
                <a:latin typeface="Consolas" panose="020B0609020204030204" pitchFamily="49" charset="0"/>
              </a:rPr>
              <a:t>);</a:t>
            </a:r>
          </a:p>
          <a:p>
            <a:pPr marL="0" indent="0">
              <a:buNone/>
            </a:pPr>
            <a:endParaRPr lang="fr-FR" sz="2400" dirty="0">
              <a:solidFill>
                <a:srgbClr val="000000"/>
              </a:solidFill>
              <a:latin typeface="Consolas" panose="020B0609020204030204" pitchFamily="49" charset="0"/>
            </a:endParaRPr>
          </a:p>
          <a:p>
            <a:pPr marL="0" indent="0">
              <a:buNone/>
            </a:pPr>
            <a:r>
              <a:rPr lang="fr-FR" sz="2400" dirty="0" smtClean="0">
                <a:solidFill>
                  <a:srgbClr val="008000"/>
                </a:solidFill>
                <a:latin typeface="Consolas" panose="020B0609020204030204" pitchFamily="49" charset="0"/>
              </a:rPr>
              <a:t>// </a:t>
            </a:r>
            <a:r>
              <a:rPr lang="fr-FR" sz="2400" dirty="0">
                <a:solidFill>
                  <a:srgbClr val="008000"/>
                </a:solidFill>
                <a:latin typeface="Consolas" panose="020B0609020204030204" pitchFamily="49" charset="0"/>
              </a:rPr>
              <a:t>Initialise une nouvelle instance de la classe </a:t>
            </a:r>
            <a:r>
              <a:rPr lang="fr-FR" sz="2400" dirty="0" err="1">
                <a:solidFill>
                  <a:srgbClr val="008000"/>
                </a:solidFill>
                <a:latin typeface="Consolas" panose="020B0609020204030204" pitchFamily="49" charset="0"/>
              </a:rPr>
              <a:t>SqlConnectionStringBuilder</a:t>
            </a:r>
            <a:r>
              <a:rPr lang="fr-FR" sz="2400" dirty="0">
                <a:solidFill>
                  <a:srgbClr val="008000"/>
                </a:solidFill>
                <a:latin typeface="Consolas" panose="020B0609020204030204" pitchFamily="49" charset="0"/>
              </a:rPr>
              <a:t>, </a:t>
            </a:r>
            <a:endParaRPr lang="fr-FR" sz="2400" dirty="0">
              <a:solidFill>
                <a:srgbClr val="000000"/>
              </a:solidFill>
              <a:latin typeface="Consolas" panose="020B0609020204030204" pitchFamily="49" charset="0"/>
            </a:endParaRPr>
          </a:p>
          <a:p>
            <a:pPr marL="0" indent="0">
              <a:buNone/>
            </a:pPr>
            <a:r>
              <a:rPr lang="fr-FR" sz="2400" dirty="0" smtClean="0">
                <a:solidFill>
                  <a:srgbClr val="008000"/>
                </a:solidFill>
                <a:latin typeface="Consolas" panose="020B0609020204030204" pitchFamily="49" charset="0"/>
              </a:rPr>
              <a:t>// </a:t>
            </a:r>
            <a:r>
              <a:rPr lang="fr-FR" sz="2400" dirty="0">
                <a:solidFill>
                  <a:srgbClr val="008000"/>
                </a:solidFill>
                <a:latin typeface="Consolas" panose="020B0609020204030204" pitchFamily="49" charset="0"/>
              </a:rPr>
              <a:t>et ajoute les items à la collection interne de paire Clé/valeur</a:t>
            </a:r>
            <a:endParaRPr lang="fr-FR" sz="2400" dirty="0">
              <a:solidFill>
                <a:srgbClr val="000000"/>
              </a:solidFill>
              <a:latin typeface="Consolas" panose="020B0609020204030204" pitchFamily="49" charset="0"/>
            </a:endParaRPr>
          </a:p>
          <a:p>
            <a:pPr marL="0" indent="0">
              <a:buNone/>
            </a:pPr>
            <a:r>
              <a:rPr lang="fr-FR" sz="2400" dirty="0" err="1">
                <a:solidFill>
                  <a:srgbClr val="2B91AF"/>
                </a:solidFill>
                <a:latin typeface="Consolas" panose="020B0609020204030204" pitchFamily="49" charset="0"/>
              </a:rPr>
              <a:t>SqlConnectionStringBuilder</a:t>
            </a:r>
            <a:r>
              <a:rPr lang="fr-FR" sz="2400" dirty="0" smtClean="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builder</a:t>
            </a:r>
            <a:r>
              <a:rPr lang="fr-FR" sz="2400" dirty="0">
                <a:solidFill>
                  <a:srgbClr val="000000"/>
                </a:solidFill>
                <a:latin typeface="Consolas" panose="020B0609020204030204" pitchFamily="49" charset="0"/>
              </a:rPr>
              <a:t> = </a:t>
            </a:r>
            <a:r>
              <a:rPr lang="fr-FR" sz="2400" dirty="0">
                <a:solidFill>
                  <a:srgbClr val="0000FF"/>
                </a:solidFill>
                <a:latin typeface="Consolas" panose="020B0609020204030204" pitchFamily="49" charset="0"/>
              </a:rPr>
              <a:t>new</a:t>
            </a:r>
            <a:r>
              <a:rPr lang="fr-FR" sz="24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SqlConnectionStringBuilder</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builder</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"Data Source"</a:t>
            </a:r>
            <a:r>
              <a:rPr lang="fr-FR" sz="2400" dirty="0">
                <a:solidFill>
                  <a:srgbClr val="000000"/>
                </a:solidFill>
                <a:latin typeface="Consolas" panose="020B0609020204030204" pitchFamily="49" charset="0"/>
              </a:rPr>
              <a:t>] = </a:t>
            </a:r>
            <a:r>
              <a:rPr lang="fr-FR" sz="2400" dirty="0">
                <a:solidFill>
                  <a:srgbClr val="A31515"/>
                </a:solidFill>
                <a:latin typeface="Consolas" panose="020B0609020204030204" pitchFamily="49" charset="0"/>
              </a:rPr>
              <a:t>"(local)"</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builder</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a:t>
            </a:r>
            <a:r>
              <a:rPr lang="fr-FR" sz="2400" dirty="0" err="1">
                <a:solidFill>
                  <a:srgbClr val="A31515"/>
                </a:solidFill>
                <a:latin typeface="Consolas" panose="020B0609020204030204" pitchFamily="49" charset="0"/>
              </a:rPr>
              <a:t>integrated</a:t>
            </a:r>
            <a:r>
              <a:rPr lang="fr-FR" sz="2400" dirty="0">
                <a:solidFill>
                  <a:srgbClr val="A31515"/>
                </a:solidFill>
                <a:latin typeface="Consolas" panose="020B0609020204030204" pitchFamily="49" charset="0"/>
              </a:rPr>
              <a:t> Security"</a:t>
            </a:r>
            <a:r>
              <a:rPr lang="fr-FR" sz="2400" dirty="0">
                <a:solidFill>
                  <a:srgbClr val="000000"/>
                </a:solidFill>
                <a:latin typeface="Consolas" panose="020B0609020204030204" pitchFamily="49" charset="0"/>
              </a:rPr>
              <a:t>] = </a:t>
            </a:r>
            <a:r>
              <a:rPr lang="fr-FR" sz="2400" dirty="0" err="1">
                <a:solidFill>
                  <a:srgbClr val="0000FF"/>
                </a:solidFill>
                <a:latin typeface="Consolas" panose="020B0609020204030204" pitchFamily="49" charset="0"/>
              </a:rPr>
              <a:t>true</a:t>
            </a:r>
            <a:r>
              <a:rPr lang="fr-FR" sz="2400" dirty="0">
                <a:solidFill>
                  <a:srgbClr val="000000"/>
                </a:solidFill>
                <a:latin typeface="Consolas" panose="020B0609020204030204" pitchFamily="49" charset="0"/>
              </a:rPr>
              <a:t>;</a:t>
            </a:r>
          </a:p>
          <a:p>
            <a:pPr marL="0" indent="0">
              <a:buNone/>
            </a:pP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builder</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"Initial </a:t>
            </a:r>
            <a:r>
              <a:rPr lang="fr-FR" sz="2400" dirty="0" err="1">
                <a:solidFill>
                  <a:srgbClr val="A31515"/>
                </a:solidFill>
                <a:latin typeface="Consolas" panose="020B0609020204030204" pitchFamily="49" charset="0"/>
              </a:rPr>
              <a:t>Catalog</a:t>
            </a:r>
            <a:r>
              <a:rPr lang="fr-FR" sz="2400" dirty="0">
                <a:solidFill>
                  <a:srgbClr val="A31515"/>
                </a:solidFill>
                <a:latin typeface="Consolas" panose="020B0609020204030204" pitchFamily="49" charset="0"/>
              </a:rPr>
              <a:t>"</a:t>
            </a:r>
            <a:r>
              <a:rPr lang="fr-FR" sz="2400" dirty="0">
                <a:solidFill>
                  <a:srgbClr val="000000"/>
                </a:solidFill>
                <a:latin typeface="Consolas" panose="020B0609020204030204" pitchFamily="49" charset="0"/>
              </a:rPr>
              <a:t>] = </a:t>
            </a:r>
            <a:r>
              <a:rPr lang="fr-FR" sz="2400" dirty="0">
                <a:solidFill>
                  <a:srgbClr val="A31515"/>
                </a:solidFill>
                <a:latin typeface="Consolas" panose="020B0609020204030204" pitchFamily="49" charset="0"/>
              </a:rPr>
              <a:t>"AdventureWorks2014"</a:t>
            </a:r>
            <a:r>
              <a:rPr lang="fr-FR" sz="2400" dirty="0">
                <a:solidFill>
                  <a:srgbClr val="000000"/>
                </a:solidFill>
                <a:latin typeface="Consolas" panose="020B0609020204030204" pitchFamily="49" charset="0"/>
              </a:rPr>
              <a:t>;</a:t>
            </a:r>
          </a:p>
          <a:p>
            <a:pPr marL="0" indent="0">
              <a:buNone/>
            </a:pPr>
            <a:endParaRPr lang="fr-FR" sz="2400" dirty="0">
              <a:solidFill>
                <a:srgbClr val="000000"/>
              </a:solidFill>
              <a:latin typeface="Consolas" panose="020B0609020204030204" pitchFamily="49" charset="0"/>
            </a:endParaRPr>
          </a:p>
          <a:p>
            <a:pPr marL="0" indent="0">
              <a:buNone/>
            </a:pPr>
            <a:r>
              <a:rPr lang="fr-FR" sz="2400" dirty="0" smtClean="0">
                <a:solidFill>
                  <a:srgbClr val="008000"/>
                </a:solidFill>
                <a:latin typeface="Consolas" panose="020B0609020204030204" pitchFamily="49" charset="0"/>
              </a:rPr>
              <a:t>// </a:t>
            </a:r>
            <a:r>
              <a:rPr lang="fr-FR" sz="2400" dirty="0">
                <a:solidFill>
                  <a:srgbClr val="008000"/>
                </a:solidFill>
                <a:latin typeface="Consolas" panose="020B0609020204030204" pitchFamily="49" charset="0"/>
              </a:rPr>
              <a:t>Initialise une nouvelle instance de la classe </a:t>
            </a:r>
            <a:r>
              <a:rPr lang="fr-FR" sz="2400" dirty="0" err="1">
                <a:solidFill>
                  <a:srgbClr val="008000"/>
                </a:solidFill>
                <a:latin typeface="Consolas" panose="020B0609020204030204" pitchFamily="49" charset="0"/>
              </a:rPr>
              <a:t>SqlConnectionStringBuilder</a:t>
            </a:r>
            <a:endParaRPr lang="fr-FR" sz="2400" dirty="0">
              <a:solidFill>
                <a:srgbClr val="000000"/>
              </a:solidFill>
              <a:latin typeface="Consolas" panose="020B0609020204030204" pitchFamily="49" charset="0"/>
            </a:endParaRPr>
          </a:p>
          <a:p>
            <a:pPr marL="0" indent="0">
              <a:buNone/>
            </a:pPr>
            <a:r>
              <a:rPr lang="fr-FR" sz="2400" dirty="0" smtClean="0">
                <a:solidFill>
                  <a:srgbClr val="008000"/>
                </a:solidFill>
                <a:latin typeface="Consolas" panose="020B0609020204030204" pitchFamily="49" charset="0"/>
              </a:rPr>
              <a:t>// </a:t>
            </a:r>
            <a:r>
              <a:rPr lang="fr-FR" sz="2400" dirty="0">
                <a:solidFill>
                  <a:srgbClr val="008000"/>
                </a:solidFill>
                <a:latin typeface="Consolas" panose="020B0609020204030204" pitchFamily="49" charset="0"/>
              </a:rPr>
              <a:t>Affecter une chaine de connexion à sa propriété </a:t>
            </a:r>
            <a:r>
              <a:rPr lang="fr-FR" sz="2400" dirty="0" err="1">
                <a:solidFill>
                  <a:srgbClr val="008000"/>
                </a:solidFill>
                <a:latin typeface="Consolas" panose="020B0609020204030204" pitchFamily="49" charset="0"/>
              </a:rPr>
              <a:t>ConnectionString</a:t>
            </a:r>
            <a:endParaRPr lang="fr-FR" sz="2400" dirty="0">
              <a:solidFill>
                <a:srgbClr val="000000"/>
              </a:solidFill>
              <a:latin typeface="Consolas" panose="020B0609020204030204" pitchFamily="49" charset="0"/>
            </a:endParaRPr>
          </a:p>
          <a:p>
            <a:pPr marL="0" indent="0">
              <a:buNone/>
            </a:pPr>
            <a:r>
              <a:rPr lang="fr-FR" sz="2400" dirty="0" err="1">
                <a:solidFill>
                  <a:srgbClr val="2B91AF"/>
                </a:solidFill>
                <a:latin typeface="Consolas" panose="020B0609020204030204" pitchFamily="49" charset="0"/>
              </a:rPr>
              <a:t>SqlConnectionStringBuilder</a:t>
            </a:r>
            <a:r>
              <a:rPr lang="fr-FR" sz="2400" dirty="0" smtClean="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builder</a:t>
            </a:r>
            <a:r>
              <a:rPr lang="fr-FR" sz="2400" dirty="0">
                <a:solidFill>
                  <a:srgbClr val="000000"/>
                </a:solidFill>
                <a:latin typeface="Consolas" panose="020B0609020204030204" pitchFamily="49" charset="0"/>
              </a:rPr>
              <a:t> = </a:t>
            </a:r>
            <a:r>
              <a:rPr lang="fr-FR" sz="2400" dirty="0">
                <a:solidFill>
                  <a:srgbClr val="0000FF"/>
                </a:solidFill>
                <a:latin typeface="Consolas" panose="020B0609020204030204" pitchFamily="49" charset="0"/>
              </a:rPr>
              <a:t>new</a:t>
            </a:r>
            <a:r>
              <a:rPr lang="fr-FR" sz="2400" dirty="0">
                <a:solidFill>
                  <a:srgbClr val="000000"/>
                </a:solidFill>
                <a:latin typeface="Consolas" panose="020B0609020204030204" pitchFamily="49" charset="0"/>
              </a:rPr>
              <a:t> </a:t>
            </a:r>
            <a:r>
              <a:rPr lang="fr-FR" sz="2400" dirty="0" err="1">
                <a:solidFill>
                  <a:srgbClr val="2B91AF"/>
                </a:solidFill>
                <a:latin typeface="Consolas" panose="020B0609020204030204" pitchFamily="49" charset="0"/>
              </a:rPr>
              <a:t>SqlConnectionStringBuilder</a:t>
            </a:r>
            <a:r>
              <a:rPr lang="fr-FR" sz="2400" dirty="0">
                <a:solidFill>
                  <a:srgbClr val="000000"/>
                </a:solidFill>
                <a:latin typeface="Consolas" panose="020B0609020204030204" pitchFamily="49" charset="0"/>
              </a:rPr>
              <a:t>();</a:t>
            </a:r>
          </a:p>
          <a:p>
            <a:pPr marL="0" indent="0">
              <a:buNone/>
            </a:pPr>
            <a:r>
              <a:rPr lang="fr-FR" sz="2400" dirty="0" err="1" smtClean="0">
                <a:solidFill>
                  <a:srgbClr val="000000"/>
                </a:solidFill>
                <a:latin typeface="Consolas" panose="020B0609020204030204" pitchFamily="49" charset="0"/>
              </a:rPr>
              <a:t>builder.ConnectionString</a:t>
            </a:r>
            <a:r>
              <a:rPr lang="fr-FR" sz="2400" dirty="0" smtClean="0">
                <a:solidFill>
                  <a:srgbClr val="000000"/>
                </a:solidFill>
                <a:latin typeface="Consolas" panose="020B0609020204030204" pitchFamily="49" charset="0"/>
              </a:rPr>
              <a:t> </a:t>
            </a:r>
            <a:r>
              <a:rPr lang="fr-FR" sz="2400" dirty="0">
                <a:solidFill>
                  <a:srgbClr val="000000"/>
                </a:solidFill>
                <a:latin typeface="Consolas" panose="020B0609020204030204" pitchFamily="49" charset="0"/>
              </a:rPr>
              <a:t>= </a:t>
            </a:r>
            <a:r>
              <a:rPr lang="fr-FR" sz="2400" dirty="0" err="1">
                <a:solidFill>
                  <a:srgbClr val="000000"/>
                </a:solidFill>
                <a:latin typeface="Consolas" panose="020B0609020204030204" pitchFamily="49" charset="0"/>
              </a:rPr>
              <a:t>conn</a:t>
            </a:r>
            <a:r>
              <a:rPr lang="fr-FR" sz="2400" dirty="0">
                <a:solidFill>
                  <a:srgbClr val="000000"/>
                </a:solidFill>
                <a:latin typeface="Consolas" panose="020B0609020204030204" pitchFamily="49" charset="0"/>
              </a:rPr>
              <a:t>;</a:t>
            </a:r>
            <a:endParaRPr lang="en-US" sz="2400" dirty="0" smtClean="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624006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Livre reli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600</TotalTime>
  <Words>4794</Words>
  <Application>Microsoft Office PowerPoint</Application>
  <PresentationFormat>Affichage à l'écran (4:3)</PresentationFormat>
  <Paragraphs>784</Paragraphs>
  <Slides>49</Slides>
  <Notes>48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49</vt:i4>
      </vt:variant>
    </vt:vector>
  </HeadingPairs>
  <TitlesOfParts>
    <vt:vector size="56" baseType="lpstr">
      <vt:lpstr>Arial</vt:lpstr>
      <vt:lpstr>Calibri</vt:lpstr>
      <vt:lpstr>Consolas</vt:lpstr>
      <vt:lpstr>Franklin Gothic Book</vt:lpstr>
      <vt:lpstr>Perpetua</vt:lpstr>
      <vt:lpstr>Wingdings 2</vt:lpstr>
      <vt:lpstr>Capitaux</vt:lpstr>
      <vt:lpstr>Technologies .NET</vt:lpstr>
      <vt:lpstr>Accès aux données</vt:lpstr>
      <vt:lpstr>Espaces de noms utilisés</vt:lpstr>
      <vt:lpstr>ADO.Net</vt:lpstr>
      <vt:lpstr>ADO.Net</vt:lpstr>
      <vt:lpstr>L’objet DataSet</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Les classes utilisées</vt:lpstr>
      <vt:lpstr>Présentation PowerPoint</vt:lpstr>
      <vt:lpstr>Pourquoi il faut utiliser les paramètres?</vt:lpstr>
      <vt:lpstr>Les classes utilisées</vt:lpstr>
      <vt:lpstr>Les classes utilisées</vt:lpstr>
      <vt:lpstr>La classe SqlDataAdapter (exemples)</vt:lpstr>
      <vt:lpstr>La classe SqlDataAdapter (exemples)</vt:lpstr>
      <vt:lpstr>La classe SqlDataAdapter (exemples)</vt:lpstr>
      <vt:lpstr>La classe SqlDataAdapter (exemples)</vt:lpstr>
      <vt:lpstr>Les classes utilisées</vt:lpstr>
      <vt:lpstr>La classe SqlDataAdapter (exemples)</vt:lpstr>
      <vt:lpstr>Les événements de classe SqlDataAdapter</vt:lpstr>
      <vt:lpstr>Les événements de classe SqlDataAdapter</vt:lpstr>
      <vt:lpstr>Les événements de classe SqlDataAdapter</vt:lpstr>
      <vt:lpstr>Les événements de classe SqlDataAdapter</vt:lpstr>
      <vt:lpstr>Les événements de classe SqlDataAdapter</vt:lpstr>
      <vt:lpstr>Les événements de classe SqlDataAdapter</vt:lpstr>
      <vt:lpstr>Les événements de classe SqlDataAdapter</vt:lpstr>
      <vt:lpstr>Les classes utilisées : DataSet</vt:lpstr>
      <vt:lpstr>Les classes utilisées</vt:lpstr>
      <vt:lpstr>Les classes utilisées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.NET</dc:title>
  <dc:creator>Didi</dc:creator>
  <cp:lastModifiedBy>YB</cp:lastModifiedBy>
  <cp:revision>321</cp:revision>
  <dcterms:created xsi:type="dcterms:W3CDTF">2014-09-14T18:24:18Z</dcterms:created>
  <dcterms:modified xsi:type="dcterms:W3CDTF">2016-11-28T19:54:09Z</dcterms:modified>
</cp:coreProperties>
</file>