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0dddab7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0dddab7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041f5978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041f5978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041f5978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041f5978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41f5978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41f5978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041f597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041f597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41f5978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41f5978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041f5978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041f5978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041f5978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041f5978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41f5978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41f5978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041f5978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041f5978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041f5978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041f5978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owardsdatascience.com/predicting-the-unpredictable-an-introduction-to-the-poisson-distribution-5afd4d70b1d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wardsdatascience.com/predicting-the-unpredictable-an-introduction-to-the-poisson-distribution-5afd4d70b1d7" TargetMode="External"/><Relationship Id="rId4" Type="http://schemas.openxmlformats.org/officeDocument/2006/relationships/hyperlink" Target="https://en.wikipedia.org/wiki/Probability_mass_function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Cumulative_distribution_function" TargetMode="External"/><Relationship Id="rId4" Type="http://schemas.openxmlformats.org/officeDocument/2006/relationships/hyperlink" Target="https://en.wikipedia.org/wiki/Probability_density_function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Exponential Distribution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Egor Howell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latin typeface="Trebuchet MS"/>
                <a:ea typeface="Trebuchet MS"/>
                <a:cs typeface="Trebuchet MS"/>
                <a:sym typeface="Trebuchet MS"/>
              </a:rPr>
              <a:t>Example Plot</a:t>
            </a:r>
            <a:endParaRPr b="1" sz="36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00225" y="1026125"/>
            <a:ext cx="85206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an average rate of 5 claims per hour, equal to an average waiting time of 12 minutes between claims: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5631" r="7728" t="6742"/>
          <a:stretch/>
        </p:blipFill>
        <p:spPr>
          <a:xfrm>
            <a:off x="451575" y="1894050"/>
            <a:ext cx="4245225" cy="25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900" y="2144375"/>
            <a:ext cx="3913330" cy="16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3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latin typeface="Trebuchet MS"/>
                <a:ea typeface="Trebuchet MS"/>
                <a:cs typeface="Trebuchet MS"/>
                <a:sym typeface="Trebuchet MS"/>
              </a:rPr>
              <a:t>Example Plot</a:t>
            </a:r>
            <a:endParaRPr b="1" sz="36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00225" y="1026125"/>
            <a:ext cx="85206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an average rate of 5 claims per hour, equal to an average waiting time of 12 minutes between claims: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5631" r="7728" t="6742"/>
          <a:stretch/>
        </p:blipFill>
        <p:spPr>
          <a:xfrm>
            <a:off x="451575" y="1894050"/>
            <a:ext cx="4245225" cy="25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8453" r="6410" t="0"/>
          <a:stretch/>
        </p:blipFill>
        <p:spPr>
          <a:xfrm>
            <a:off x="4861050" y="2739600"/>
            <a:ext cx="3971249" cy="138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5081175" y="2087525"/>
            <a:ext cx="35310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probability that the first claim occurs within the first hour?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3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latin typeface="Trebuchet MS"/>
                <a:ea typeface="Trebuchet MS"/>
                <a:cs typeface="Trebuchet MS"/>
                <a:sym typeface="Trebuchet MS"/>
              </a:rPr>
              <a:t>Thanks</a:t>
            </a:r>
            <a:endParaRPr b="1" sz="36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00" y="1083900"/>
            <a:ext cx="3166424" cy="36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5150400" y="469450"/>
            <a:ext cx="44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rebuchet MS"/>
                <a:ea typeface="Trebuchet MS"/>
                <a:cs typeface="Trebuchet MS"/>
                <a:sym typeface="Trebuchet MS"/>
              </a:rPr>
              <a:t>@egorhowell</a:t>
            </a:r>
            <a:endParaRPr b="1" sz="30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500" y="1231300"/>
            <a:ext cx="1035651" cy="103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225" y="1246294"/>
            <a:ext cx="1005650" cy="10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5358350" y="2636200"/>
            <a:ext cx="23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rebuchet MS"/>
                <a:ea typeface="Trebuchet MS"/>
                <a:cs typeface="Trebuchet MS"/>
                <a:sym typeface="Trebuchet MS"/>
              </a:rPr>
              <a:t>Newsletter</a:t>
            </a:r>
            <a:endParaRPr b="1" sz="30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0950" y="1246300"/>
            <a:ext cx="1005650" cy="10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7">
            <a:alphaModFix/>
          </a:blip>
          <a:srcRect b="0" l="11824" r="0" t="0"/>
          <a:stretch/>
        </p:blipFill>
        <p:spPr>
          <a:xfrm>
            <a:off x="5697662" y="3286375"/>
            <a:ext cx="1673976" cy="16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latin typeface="Trebuchet MS"/>
                <a:ea typeface="Trebuchet MS"/>
                <a:cs typeface="Trebuchet MS"/>
                <a:sym typeface="Trebuchet MS"/>
              </a:rPr>
              <a:t>What is it?</a:t>
            </a:r>
            <a:endParaRPr b="1" sz="36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63350" y="891850"/>
            <a:ext cx="70173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a nutshell, the Exponential Distribution infers the     probability of the</a:t>
            </a:r>
            <a:r>
              <a:rPr b="1"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waiting time between events”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294250" y="2951100"/>
            <a:ext cx="39258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the waiting time until someone makes an insurance claim.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975" y="2772500"/>
            <a:ext cx="1908225" cy="19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latin typeface="Trebuchet MS"/>
                <a:ea typeface="Trebuchet MS"/>
                <a:cs typeface="Trebuchet MS"/>
                <a:sym typeface="Trebuchet MS"/>
              </a:rPr>
              <a:t>Origins</a:t>
            </a:r>
            <a:endParaRPr b="1" sz="36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959250" y="891850"/>
            <a:ext cx="7225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really understand the Exponential Distribution we need to start with the </a:t>
            </a:r>
            <a:r>
              <a:rPr b="1" lang="en" sz="1700">
                <a:solidFill>
                  <a:schemeClr val="dk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Poisson Process</a:t>
            </a: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The Poisson process is used to describe a counting process where the events happen </a:t>
            </a:r>
            <a:r>
              <a:rPr b="1"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 random</a:t>
            </a: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but at a </a:t>
            </a:r>
            <a:r>
              <a:rPr b="1"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given rate</a:t>
            </a: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959250" y="3004125"/>
            <a:ext cx="7225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referring back to the insurance claims scenario, we know we have 5 claims per hour but those claims occur randomly within that </a:t>
            </a: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time frame</a:t>
            </a: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They can be evenly spaced or all in the last minute.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latin typeface="Trebuchet MS"/>
                <a:ea typeface="Trebuchet MS"/>
                <a:cs typeface="Trebuchet MS"/>
                <a:sym typeface="Trebuchet MS"/>
              </a:rPr>
              <a:t>Poisson Distribution</a:t>
            </a:r>
            <a:endParaRPr b="1" sz="36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59250" y="1255125"/>
            <a:ext cx="7225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Poisson Process is characterised by the </a:t>
            </a:r>
            <a:r>
              <a:rPr b="1" lang="en" sz="1700">
                <a:solidFill>
                  <a:schemeClr val="dk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Poisson Distribution</a:t>
            </a: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which has the </a:t>
            </a:r>
            <a:r>
              <a:rPr b="1" lang="en" sz="1700">
                <a:solidFill>
                  <a:schemeClr val="dk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Probability Mass Function (PMF)</a:t>
            </a: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5862200" y="2775425"/>
            <a:ext cx="2559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events </a:t>
            </a: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occurring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5">
            <a:alphaModFix/>
          </a:blip>
          <a:srcRect b="11123" l="16955" r="9227" t="6239"/>
          <a:stretch/>
        </p:blipFill>
        <p:spPr>
          <a:xfrm>
            <a:off x="2382500" y="2775425"/>
            <a:ext cx="3229474" cy="121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>
            <a:endCxn id="77" idx="1"/>
          </p:cNvCxnSpPr>
          <p:nvPr/>
        </p:nvCxnSpPr>
        <p:spPr>
          <a:xfrm flipH="1" rot="10800000">
            <a:off x="5048000" y="3037175"/>
            <a:ext cx="814200" cy="4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274725" y="2490925"/>
            <a:ext cx="2559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number of events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1" name="Google Shape;81;p16"/>
          <p:cNvCxnSpPr>
            <a:endCxn id="80" idx="3"/>
          </p:cNvCxnSpPr>
          <p:nvPr/>
        </p:nvCxnSpPr>
        <p:spPr>
          <a:xfrm rot="10800000">
            <a:off x="3833725" y="2752675"/>
            <a:ext cx="659100" cy="16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50" y="3631675"/>
            <a:ext cx="2153389" cy="12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latin typeface="Trebuchet MS"/>
                <a:ea typeface="Trebuchet MS"/>
                <a:cs typeface="Trebuchet MS"/>
                <a:sym typeface="Trebuchet MS"/>
              </a:rPr>
              <a:t>Poisson Distribution Example</a:t>
            </a:r>
            <a:endParaRPr b="1" sz="36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959250" y="1255125"/>
            <a:ext cx="7225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Going pack to our claims analogy, we have a time period of 1 hour with around 5 expected claims to occur in that time period.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probability of there being 1 claim?</a:t>
            </a:r>
            <a:endParaRPr b="1"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22293" r="17290" t="0"/>
          <a:stretch/>
        </p:blipFill>
        <p:spPr>
          <a:xfrm>
            <a:off x="2219100" y="2679800"/>
            <a:ext cx="4207251" cy="14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994425" y="4274750"/>
            <a:ext cx="72255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Very small</a:t>
            </a:r>
            <a:endParaRPr b="1"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latin typeface="Trebuchet MS"/>
                <a:ea typeface="Trebuchet MS"/>
                <a:cs typeface="Trebuchet MS"/>
                <a:sym typeface="Trebuchet MS"/>
              </a:rPr>
              <a:t>Poisson Distribution PMF</a:t>
            </a:r>
            <a:endParaRPr b="1" sz="36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50" y="1388000"/>
            <a:ext cx="3417149" cy="274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050" y="1340575"/>
            <a:ext cx="5113175" cy="28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5629375" y="1570700"/>
            <a:ext cx="642300" cy="572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5122025" y="1146425"/>
            <a:ext cx="2559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likely is 5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latin typeface="Trebuchet MS"/>
                <a:ea typeface="Trebuchet MS"/>
                <a:cs typeface="Trebuchet MS"/>
                <a:sym typeface="Trebuchet MS"/>
              </a:rPr>
              <a:t>What’s The Link?</a:t>
            </a:r>
            <a:endParaRPr b="1" sz="36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023450" y="1745800"/>
            <a:ext cx="7225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Well the Exponential Distribution describes the probability of waiting times between these events for Poisson Distribution.</a:t>
            </a:r>
            <a:endParaRPr b="1" i="1"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latin typeface="Trebuchet MS"/>
                <a:ea typeface="Trebuchet MS"/>
                <a:cs typeface="Trebuchet MS"/>
                <a:sym typeface="Trebuchet MS"/>
              </a:rPr>
              <a:t>Derivation</a:t>
            </a:r>
            <a:endParaRPr b="1" sz="36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1044850" y="1018950"/>
            <a:ext cx="7225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Exponential Distribution tells us the probability of waiting times between events. This means that for the </a:t>
            </a:r>
            <a:r>
              <a:rPr b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given time period no events have occurred</a:t>
            </a: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225" y="1633950"/>
            <a:ext cx="3850251" cy="11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044850" y="2645500"/>
            <a:ext cx="7225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Now this is just for one time period, however we generalise this to </a:t>
            </a:r>
            <a:r>
              <a:rPr b="1" i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time periods. Therefore, we have to wait </a:t>
            </a:r>
            <a:r>
              <a:rPr b="1" i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time periods to get the first event: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700" y="3328750"/>
            <a:ext cx="2512550" cy="9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044850" y="4272050"/>
            <a:ext cx="7225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saying that we have to wait </a:t>
            </a:r>
            <a:r>
              <a:rPr b="1" i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time periods (in our claims analogy this is </a:t>
            </a:r>
            <a:r>
              <a:rPr b="1" i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hours) until the first event (claim) occurs.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latin typeface="Trebuchet MS"/>
                <a:ea typeface="Trebuchet MS"/>
                <a:cs typeface="Trebuchet MS"/>
                <a:sym typeface="Trebuchet MS"/>
              </a:rPr>
              <a:t>Derivation</a:t>
            </a:r>
            <a:endParaRPr b="1" sz="36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315125" y="1008000"/>
            <a:ext cx="7225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 the other hand, the probability that an event does occur is: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1229525" y="2356300"/>
            <a:ext cx="7225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also the definition of the </a:t>
            </a:r>
            <a:r>
              <a:rPr lang="en" sz="1500">
                <a:solidFill>
                  <a:schemeClr val="dk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Cumulative Distribution Function (CDF).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derivative of the CDF is the </a:t>
            </a:r>
            <a:r>
              <a:rPr lang="en" sz="1500">
                <a:solidFill>
                  <a:schemeClr val="dk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Probability Density Function (PDF)</a:t>
            </a:r>
            <a:r>
              <a:rPr b="1" lang="en" sz="1100">
                <a:solidFill>
                  <a:schemeClr val="dk1"/>
                </a:solidFill>
              </a:rPr>
              <a:t>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742275" y="4397375"/>
            <a:ext cx="38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Exponential Distribution</a:t>
            </a:r>
            <a:r>
              <a:rPr b="1" lang="en" sz="2000">
                <a:solidFill>
                  <a:schemeClr val="dk1"/>
                </a:solidFill>
              </a:rPr>
              <a:t>!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5">
            <a:alphaModFix/>
          </a:blip>
          <a:srcRect b="12720" l="0" r="0" t="31948"/>
          <a:stretch/>
        </p:blipFill>
        <p:spPr>
          <a:xfrm>
            <a:off x="2514875" y="1593225"/>
            <a:ext cx="3909224" cy="7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6">
            <a:alphaModFix/>
          </a:blip>
          <a:srcRect b="8562" l="0" r="0" t="9811"/>
          <a:stretch/>
        </p:blipFill>
        <p:spPr>
          <a:xfrm>
            <a:off x="2111050" y="3221250"/>
            <a:ext cx="4923050" cy="11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