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1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4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7" d="100"/>
          <a:sy n="87" d="100"/>
        </p:scale>
        <p:origin x="96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32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85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820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75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993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526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099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37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1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9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20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77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8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36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51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73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7655-2013-4A00-A506-3602C3E25C7B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DF6112-9899-42C2-B1F8-AE09D96A90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4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21" r:id="rId13"/>
    <p:sldLayoutId id="2147484122" r:id="rId14"/>
    <p:sldLayoutId id="2147484123" r:id="rId15"/>
    <p:sldLayoutId id="21474841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20293-0FB1-A9BC-EA67-F75AD6B1A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99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>
                <a:solidFill>
                  <a:srgbClr val="FF0000"/>
                </a:solidFill>
              </a:rPr>
              <a:t>SISTEMA DE GESTIÓN DE PROYECTOS DE SOFTWARE EN LÍNEA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6945EC-D39D-27B8-F335-D64E3517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849" y="2699256"/>
            <a:ext cx="8402375" cy="3209492"/>
          </a:xfrm>
        </p:spPr>
        <p:txBody>
          <a:bodyPr>
            <a:normAutofit/>
          </a:bodyPr>
          <a:lstStyle/>
          <a:p>
            <a:pPr algn="l"/>
            <a:r>
              <a:rPr lang="es-E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proyecto busca resolver desafíos clave en la gestión de proyectos de software en línea mediante la implementación de un sistema integral, mejorando la eficiencia, la calidad y la comunicación, lo que a su vez tendrá impactos positivos en los resultados económicos y la competitividad de la organización.</a:t>
            </a:r>
          </a:p>
          <a:p>
            <a:pPr algn="l"/>
            <a:r>
              <a:rPr lang="es-E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Objetivos: 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proyecto tiene como objetivo principal diseñar y desarrollar un sistema de gestión y monitoreo de proyectos de software en línea que aborde la asignación de trabajos. Se busca mejorar la eficiencia, la comunicación y la calidad en la ejecución de proyectos, permitiendo un mayor control y una toma de decisiones más informada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77097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87655-FE12-EA30-51CE-38DF1F00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09" y="159471"/>
            <a:ext cx="10515600" cy="521566"/>
          </a:xfrm>
        </p:spPr>
        <p:txBody>
          <a:bodyPr>
            <a:normAutofit/>
          </a:bodyPr>
          <a:lstStyle/>
          <a:p>
            <a:r>
              <a:rPr lang="es-PE" sz="1800" b="1" dirty="0">
                <a:solidFill>
                  <a:srgbClr val="FF0000"/>
                </a:solidFill>
              </a:rPr>
              <a:t>Capitulo 5</a:t>
            </a:r>
            <a:endParaRPr lang="es-ES" sz="1800" b="1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A42628-5F39-C1CB-7E3D-E4C5FBF91E7E}"/>
              </a:ext>
            </a:extLst>
          </p:cNvPr>
          <p:cNvSpPr txBox="1"/>
          <p:nvPr/>
        </p:nvSpPr>
        <p:spPr>
          <a:xfrm>
            <a:off x="3616036" y="7782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584960" algn="ctr">
              <a:spcAft>
                <a:spcPts val="0"/>
              </a:spcAft>
            </a:pP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COSTOS</a:t>
            </a:r>
            <a:r>
              <a:rPr lang="es-E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IMPLEMENTACIÓN</a:t>
            </a:r>
            <a:r>
              <a:rPr lang="es-E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E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MEJORA</a:t>
            </a:r>
            <a:endParaRPr lang="es-E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AD73E9-1BC7-1D5A-843B-835A0F37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5" y="1319549"/>
            <a:ext cx="5792008" cy="2600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A0166D7-A301-0942-5619-89A8FD34A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03" y="1424602"/>
            <a:ext cx="5477639" cy="28108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F68D6F5-14DE-617A-199B-AF1D80160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179" y="4206389"/>
            <a:ext cx="547763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6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0FA110E-2D02-6DE9-D0C2-E697DD25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1" y="81094"/>
            <a:ext cx="10515600" cy="521566"/>
          </a:xfrm>
        </p:spPr>
        <p:txBody>
          <a:bodyPr>
            <a:normAutofit/>
          </a:bodyPr>
          <a:lstStyle/>
          <a:p>
            <a:r>
              <a:rPr lang="es-PE" sz="1800" b="1" dirty="0">
                <a:solidFill>
                  <a:srgbClr val="FF0000"/>
                </a:solidFill>
              </a:rPr>
              <a:t>Capitulo 6</a:t>
            </a:r>
            <a:endParaRPr lang="es-ES" sz="1800" b="1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2F1022-ABBC-820B-DD8A-AE541BBEA735}"/>
              </a:ext>
            </a:extLst>
          </p:cNvPr>
          <p:cNvSpPr txBox="1"/>
          <p:nvPr/>
        </p:nvSpPr>
        <p:spPr>
          <a:xfrm>
            <a:off x="3251526" y="602660"/>
            <a:ext cx="5225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EVALUACIÓN TÉCNICA Y ECONÓMICA DE LA MEJORA</a:t>
            </a:r>
          </a:p>
          <a:p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41D9DD-D87F-3F54-C44C-72A745787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66" y="1248990"/>
            <a:ext cx="6921064" cy="48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0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9B446-8115-F5B2-2F6A-A68C037A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5" y="86451"/>
            <a:ext cx="10515600" cy="888908"/>
          </a:xfrm>
        </p:spPr>
        <p:txBody>
          <a:bodyPr>
            <a:normAutofit/>
          </a:bodyPr>
          <a:lstStyle/>
          <a:p>
            <a:r>
              <a:rPr lang="es-PE" sz="1800" b="1" dirty="0">
                <a:solidFill>
                  <a:srgbClr val="FF0000"/>
                </a:solidFill>
              </a:rPr>
              <a:t>Capitulo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92BFE-8C45-0E86-71E0-715C5783E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861" y="975359"/>
            <a:ext cx="8314508" cy="888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b="1" dirty="0"/>
              <a:t>CONCLUSIONES RESPECTO A LOS OBJETIVOS DEL PROYECTO DE INNOVACIÓN Y MEJORA</a:t>
            </a:r>
          </a:p>
          <a:p>
            <a:endParaRPr lang="es-ES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266863-B55E-FDFD-52AA-BC6A563C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15" y="2242226"/>
            <a:ext cx="8778000" cy="380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4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4DEF5-EEA7-DB84-2B8D-D646DDE5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14354" cy="1009651"/>
          </a:xfrm>
        </p:spPr>
        <p:txBody>
          <a:bodyPr>
            <a:normAutofit/>
          </a:bodyPr>
          <a:lstStyle/>
          <a:p>
            <a:r>
              <a:rPr lang="es-PE" sz="1800" b="1" dirty="0">
                <a:solidFill>
                  <a:srgbClr val="FF0000"/>
                </a:solidFill>
              </a:rPr>
              <a:t>Capitulo 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99F8-F348-B171-F92F-4E06B4B9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056" y="743682"/>
            <a:ext cx="7768046" cy="1009651"/>
          </a:xfrm>
        </p:spPr>
        <p:txBody>
          <a:bodyPr/>
          <a:lstStyle/>
          <a:p>
            <a:pPr algn="ctr"/>
            <a:r>
              <a:rPr lang="es-PE" b="1" dirty="0"/>
              <a:t>Referencias Bibliográficas y </a:t>
            </a:r>
            <a:r>
              <a:rPr lang="es-ES" b="1" dirty="0">
                <a:effectLst/>
                <a:ea typeface="Times New Roman" panose="02020603050405020304" pitchFamily="18" charset="0"/>
              </a:rPr>
              <a:t>Manual</a:t>
            </a:r>
            <a:r>
              <a:rPr lang="es-ES" b="1" spc="-25" dirty="0">
                <a:effectLst/>
                <a:ea typeface="Times New Roman" panose="02020603050405020304" pitchFamily="18" charset="0"/>
              </a:rPr>
              <a:t> </a:t>
            </a:r>
            <a:r>
              <a:rPr lang="es-ES" b="1" dirty="0">
                <a:effectLst/>
                <a:ea typeface="Times New Roman" panose="02020603050405020304" pitchFamily="18" charset="0"/>
              </a:rPr>
              <a:t>del</a:t>
            </a:r>
            <a:r>
              <a:rPr lang="es-ES" b="1" spc="-15" dirty="0">
                <a:effectLst/>
                <a:ea typeface="Times New Roman" panose="02020603050405020304" pitchFamily="18" charset="0"/>
              </a:rPr>
              <a:t> </a:t>
            </a:r>
            <a:r>
              <a:rPr lang="es-ES" b="1" dirty="0">
                <a:effectLst/>
                <a:ea typeface="Times New Roman" panose="02020603050405020304" pitchFamily="18" charset="0"/>
              </a:rPr>
              <a:t>sistema</a:t>
            </a:r>
            <a:r>
              <a:rPr lang="es-ES" b="1" spc="-5" dirty="0">
                <a:effectLst/>
                <a:ea typeface="Times New Roman" panose="02020603050405020304" pitchFamily="18" charset="0"/>
              </a:rPr>
              <a:t> </a:t>
            </a:r>
            <a:r>
              <a:rPr lang="es-ES" b="1" dirty="0">
                <a:effectLst/>
                <a:ea typeface="Times New Roman" panose="02020603050405020304" pitchFamily="18" charset="0"/>
              </a:rPr>
              <a:t>de</a:t>
            </a:r>
            <a:r>
              <a:rPr lang="es-ES" b="1" spc="-20" dirty="0">
                <a:effectLst/>
                <a:ea typeface="Times New Roman" panose="02020603050405020304" pitchFamily="18" charset="0"/>
              </a:rPr>
              <a:t> </a:t>
            </a:r>
            <a:r>
              <a:rPr lang="es-ES" b="1" dirty="0">
                <a:effectLst/>
                <a:ea typeface="Times New Roman" panose="02020603050405020304" pitchFamily="18" charset="0"/>
              </a:rPr>
              <a:t>gestión de proyectos de software</a:t>
            </a:r>
            <a:endParaRPr lang="es-PE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A66331-F14B-E4B9-1744-19D21D97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30" y="2376757"/>
            <a:ext cx="5682541" cy="32327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644197-A1D9-0470-B326-B74C2E49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71" y="2131726"/>
            <a:ext cx="5736444" cy="34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05CD8-AD0A-2CE8-75B7-858473BB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Capitulo 1: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8C4984-B400-E831-D806-1AC05D7ABA9A}"/>
              </a:ext>
            </a:extLst>
          </p:cNvPr>
          <p:cNvSpPr txBox="1"/>
          <p:nvPr/>
        </p:nvSpPr>
        <p:spPr>
          <a:xfrm>
            <a:off x="6788727" y="1783783"/>
            <a:ext cx="5181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Misión: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Somos una empresa de desarrollo de soluciones TI eficaces, seguras e innovadoras, que proporcionen un impacto favorable en los procesos y áreas indispensables de las organizaciones, aumentando su desempeño y reduciendo los costos de implementación de tecnologías de información.</a:t>
            </a:r>
          </a:p>
          <a:p>
            <a:pPr algn="l"/>
            <a:r>
              <a:rPr lang="es-E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Visión: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 líder en desarrollo de TI nacional e internacional, y convertirnos en referencia indispensable para aquellas empresas que vean la tecnología una opción a la hora de desarrollar aplicaciones, capacitar a su personal de desarrollo, y gestionar proyectos de TI en general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F0DA6D-42BF-9B3B-CC3A-D1F1D05F4E3E}"/>
              </a:ext>
            </a:extLst>
          </p:cNvPr>
          <p:cNvSpPr txBox="1"/>
          <p:nvPr/>
        </p:nvSpPr>
        <p:spPr>
          <a:xfrm>
            <a:off x="3283527" y="107260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dirty="0">
                <a:effectLst/>
                <a:latin typeface="Times New Roman" panose="02020603050405020304" pitchFamily="18" charset="0"/>
              </a:rPr>
              <a:t>GENERALIDADES DE LA EMPRESA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6E48D61-C060-8FF8-10F4-3AA33369E226}"/>
              </a:ext>
            </a:extLst>
          </p:cNvPr>
          <p:cNvSpPr txBox="1"/>
          <p:nvPr/>
        </p:nvSpPr>
        <p:spPr>
          <a:xfrm>
            <a:off x="110836" y="2189072"/>
            <a:ext cx="634538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5350" indent="-228600" algn="just">
              <a:tabLst>
                <a:tab pos="895985" algn="l"/>
              </a:tabLst>
            </a:pPr>
            <a:endParaRPr lang="es-ES" sz="1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s-E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s-E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Finalidad</a:t>
            </a:r>
            <a:endParaRPr lang="es-E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propósito de </a:t>
            </a:r>
            <a:r>
              <a:rPr lang="es-E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SofticsLab</a:t>
            </a: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 crear Softwares y sistemas que cumplan con necesidades específicas de los usuarios o empresas mejorando la eficiencia, la productividad y la innovación en diversos contextos.</a:t>
            </a:r>
          </a:p>
          <a:p>
            <a:pPr lvl="1"/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</a:p>
          <a:p>
            <a:pPr lvl="1"/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Busca analizar sus requerimientos en detalle para comprender la necesidad de su empresa y nuestro equipo de expertos usará todo el conocimiento de nuestra red a favor de su negocio.</a:t>
            </a:r>
          </a:p>
        </p:txBody>
      </p:sp>
    </p:spTree>
    <p:extLst>
      <p:ext uri="{BB962C8B-B14F-4D97-AF65-F5344CB8AC3E}">
        <p14:creationId xmlns:p14="http://schemas.microsoft.com/office/powerpoint/2010/main" val="64301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4A56F-52F5-8FF6-5FBC-65D41826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Capitulo 2: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84D181-F562-6A40-F079-1BA4D759B8A3}"/>
              </a:ext>
            </a:extLst>
          </p:cNvPr>
          <p:cNvSpPr txBox="1"/>
          <p:nvPr/>
        </p:nvSpPr>
        <p:spPr>
          <a:xfrm>
            <a:off x="263237" y="1073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 DEL PROYECTO DE INNOVACIÓN O MEJOR:</a:t>
            </a:r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F55B832-22E3-9566-2A46-114CE0ABC1DE}"/>
              </a:ext>
            </a:extLst>
          </p:cNvPr>
          <p:cNvSpPr txBox="1"/>
          <p:nvPr/>
        </p:nvSpPr>
        <p:spPr>
          <a:xfrm>
            <a:off x="554182" y="14934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Identificación del problema técnico en la empresa.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DF97A4-EEE7-9C50-3C9C-9FD3BE0FA608}"/>
              </a:ext>
            </a:extLst>
          </p:cNvPr>
          <p:cNvSpPr txBox="1"/>
          <p:nvPr/>
        </p:nvSpPr>
        <p:spPr>
          <a:xfrm>
            <a:off x="429491" y="2330980"/>
            <a:ext cx="56734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 empresa “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SofticsLab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”, la cual ofrece sistemas para las necesidades del empresario peruano, entre los servicios más vendidos son: páginas web, Tiendas Virtuales, Plataformas Educativas. El problema que enfrenta la empresa es el rendimiento insuficiente, seguridad deficiente, usabilidad problemática, falta de integración de datos y limitaciones en la escalabilidad. Este problema puede afectar la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eficiencia, la seguridad de los datos y la satisfacción de los usuarios. Resolverlos implica identificar y abordar cada área problemática mediante mejoras técnicas, garantizar actualizaciones regulares y establecer prácticas de seguridad sólidas para asegurar el funcionamiento efectivo y seguro del sistema a lo largo del tiempo, lo que beneficia a la empresa y sus usuarios.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F11B02-5BDB-15A9-002B-7D34532AF232}"/>
              </a:ext>
            </a:extLst>
          </p:cNvPr>
          <p:cNvSpPr txBox="1"/>
          <p:nvPr/>
        </p:nvSpPr>
        <p:spPr>
          <a:xfrm>
            <a:off x="6650182" y="2052561"/>
            <a:ext cx="51123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Objetivos del Proyecto de Innovación o Mejora.</a:t>
            </a:r>
          </a:p>
          <a:p>
            <a:pPr algn="l"/>
            <a:r>
              <a:rPr lang="es-E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Objetivo General: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Proporcionar una plataforma eficiente y segura para planificar, supervisar y administrar proyectos de software de manera efectiva donde facilitara la asignación de tareas, el seguimiento de metas y la gestión de incidencias, contribuyendo así a la mejora de la productividad y la toma de decisiones informadas en el entorno de desarrollo de software.</a:t>
            </a:r>
          </a:p>
          <a:p>
            <a:pPr algn="l"/>
            <a:r>
              <a:rPr lang="es-E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Objetivos Específicos.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Planificación eficiente.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Seguimiento del progreso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Colaboración efectiva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Asignación de recursos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Cumplimiento de plazos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Mejora continua</a:t>
            </a:r>
          </a:p>
        </p:txBody>
      </p:sp>
    </p:spTree>
    <p:extLst>
      <p:ext uri="{BB962C8B-B14F-4D97-AF65-F5344CB8AC3E}">
        <p14:creationId xmlns:p14="http://schemas.microsoft.com/office/powerpoint/2010/main" val="17188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5518-E3B3-7981-B6A1-4D6AFF58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201035"/>
            <a:ext cx="10515600" cy="480002"/>
          </a:xfrm>
        </p:spPr>
        <p:txBody>
          <a:bodyPr>
            <a:normAutofit fontScale="90000"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Capitulo 3:</a:t>
            </a:r>
            <a:br>
              <a:rPr lang="es-PE" sz="2400" b="1" dirty="0">
                <a:solidFill>
                  <a:srgbClr val="FF0000"/>
                </a:solidFill>
              </a:rPr>
            </a:b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539A68-3640-7A0A-3A9F-E6597616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03" y="1928210"/>
            <a:ext cx="9240540" cy="30484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058A5A1-6D90-B21E-B1F7-C1A5DC9D1D19}"/>
              </a:ext>
            </a:extLst>
          </p:cNvPr>
          <p:cNvSpPr txBox="1"/>
          <p:nvPr/>
        </p:nvSpPr>
        <p:spPr>
          <a:xfrm>
            <a:off x="540327" y="68103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ANÁLISIS DE LA SITUACIÓN ACTUAL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Diagrama del Proceso y Diagrama de Operación Actual. Diagrama de Operaciones del Proceso (DOP) Actual: Figura 1: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Diagrama DOP del “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Softicslab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68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8.jpeg">
            <a:extLst>
              <a:ext uri="{FF2B5EF4-FFF2-40B4-BE49-F238E27FC236}">
                <a16:creationId xmlns:a16="http://schemas.microsoft.com/office/drawing/2014/main" id="{DB3083D7-00B1-13A2-AE86-5AA7A8AED8F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8989" y="1849813"/>
            <a:ext cx="7248756" cy="418265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3F1327B-6FE2-D362-D7D0-369D082DC86A}"/>
              </a:ext>
            </a:extLst>
          </p:cNvPr>
          <p:cNvSpPr txBox="1"/>
          <p:nvPr/>
        </p:nvSpPr>
        <p:spPr>
          <a:xfrm>
            <a:off x="1095681" y="332447"/>
            <a:ext cx="6098344" cy="986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6165">
              <a:spcBef>
                <a:spcPts val="330"/>
              </a:spcBef>
              <a:spcAft>
                <a:spcPts val="0"/>
              </a:spcAft>
            </a:pP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Análisis</a:t>
            </a:r>
            <a:r>
              <a:rPr lang="es-E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</a:t>
            </a:r>
            <a:r>
              <a:rPr lang="es-E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Causa</a:t>
            </a:r>
            <a:r>
              <a:rPr lang="es-E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Raíz</a:t>
            </a:r>
            <a:r>
              <a:rPr lang="es-E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E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Generan</a:t>
            </a:r>
            <a:r>
              <a:rPr lang="es-E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E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Problema.</a:t>
            </a:r>
          </a:p>
          <a:p>
            <a:pPr marL="75565">
              <a:lnSpc>
                <a:spcPts val="1250"/>
              </a:lnSpc>
            </a:pPr>
            <a:r>
              <a:rPr lang="es-E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Figura 4:</a:t>
            </a:r>
            <a:endParaRPr lang="es-E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>
              <a:lnSpc>
                <a:spcPts val="1250"/>
              </a:lnSpc>
            </a:pP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</a:t>
            </a:r>
            <a:r>
              <a:rPr lang="es-E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Causa</a:t>
            </a:r>
            <a:r>
              <a:rPr lang="es-E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Raíz</a:t>
            </a:r>
            <a:r>
              <a:rPr lang="es-E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s-E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</a:t>
            </a:r>
            <a:r>
              <a:rPr lang="es-E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Ishikawa.</a:t>
            </a:r>
          </a:p>
        </p:txBody>
      </p:sp>
    </p:spTree>
    <p:extLst>
      <p:ext uri="{BB962C8B-B14F-4D97-AF65-F5344CB8AC3E}">
        <p14:creationId xmlns:p14="http://schemas.microsoft.com/office/powerpoint/2010/main" val="103808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DC776-EF73-1DCC-6185-948FEEB4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82" y="8926"/>
            <a:ext cx="1338510" cy="549275"/>
          </a:xfrm>
        </p:spPr>
        <p:txBody>
          <a:bodyPr>
            <a:normAutofit fontScale="90000"/>
          </a:bodyPr>
          <a:lstStyle/>
          <a:p>
            <a:r>
              <a:rPr lang="es-PE" sz="2000" b="1" dirty="0">
                <a:solidFill>
                  <a:srgbClr val="FF0000"/>
                </a:solidFill>
              </a:rPr>
              <a:t>Capitulo 4</a:t>
            </a:r>
            <a:endParaRPr lang="es-ES" sz="2000" b="1"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C37B74-8C6E-9966-B7CB-57963618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221" y="144271"/>
            <a:ext cx="6706536" cy="44392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9CEEC58-A9E6-7F7F-4FD7-73ABF956F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990" y="4580694"/>
            <a:ext cx="6697010" cy="212437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1F1FFF1-767E-21DF-77F0-E71AD5EC5E33}"/>
              </a:ext>
            </a:extLst>
          </p:cNvPr>
          <p:cNvSpPr txBox="1"/>
          <p:nvPr/>
        </p:nvSpPr>
        <p:spPr>
          <a:xfrm>
            <a:off x="1981200" y="152935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Propuesta técnica mejorada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acción de la mejora de la propuesta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 de plan de acción de la mejora propuesta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0E1C174-28DF-C0B3-2A48-326CD3F2D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37" y="1630264"/>
            <a:ext cx="3981794" cy="48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4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9A724EC-1460-A03F-EB04-4B532EF284A3}"/>
              </a:ext>
            </a:extLst>
          </p:cNvPr>
          <p:cNvSpPr txBox="1"/>
          <p:nvPr/>
        </p:nvSpPr>
        <p:spPr>
          <a:xfrm>
            <a:off x="838200" y="184806"/>
            <a:ext cx="10515600" cy="58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107061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 err="1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Diagrama</a:t>
            </a:r>
            <a:r>
              <a:rPr lang="en-US" sz="4800" b="1" kern="1200" spc="-35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de</a:t>
            </a:r>
            <a:r>
              <a:rPr lang="en-US" sz="4800" b="1" kern="1200" spc="-2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Casos</a:t>
            </a:r>
            <a:r>
              <a:rPr lang="en-US" sz="4800" b="1" kern="1200" spc="-35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de</a:t>
            </a:r>
            <a:r>
              <a:rPr lang="en-US" sz="4800" b="1" kern="1200" spc="-25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Uso</a:t>
            </a:r>
            <a:r>
              <a:rPr lang="en-US" sz="4800" b="1" kern="1200" spc="-3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General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528CEA-FCAB-8B10-6351-2E4F1624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12" y="884927"/>
            <a:ext cx="8154228" cy="56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5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C6D8E-C242-4D3B-FBBB-894A5158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754" y="0"/>
            <a:ext cx="3671672" cy="968236"/>
          </a:xfrm>
        </p:spPr>
        <p:txBody>
          <a:bodyPr>
            <a:normAutofit/>
          </a:bodyPr>
          <a:lstStyle/>
          <a:p>
            <a:r>
              <a:rPr lang="es-PE" sz="1800" dirty="0">
                <a:solidFill>
                  <a:srgbClr val="FF0000"/>
                </a:solidFill>
              </a:rPr>
              <a:t>Diagrama de actividades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A25517-9D32-ABEC-C943-3A876735C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328" y="1337567"/>
            <a:ext cx="4331590" cy="490427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D8D77C-4C51-0171-91CC-B9EDBC8CA50D}"/>
              </a:ext>
            </a:extLst>
          </p:cNvPr>
          <p:cNvSpPr txBox="1"/>
          <p:nvPr/>
        </p:nvSpPr>
        <p:spPr>
          <a:xfrm>
            <a:off x="248771" y="968236"/>
            <a:ext cx="6129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Diagrama de actividad "Inicio de sesión de Administrador“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C5181B-CC80-EA2D-449C-03068DD86336}"/>
              </a:ext>
            </a:extLst>
          </p:cNvPr>
          <p:cNvSpPr txBox="1"/>
          <p:nvPr/>
        </p:nvSpPr>
        <p:spPr>
          <a:xfrm>
            <a:off x="6577070" y="968284"/>
            <a:ext cx="5614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Diagrama de actividad "Gestión de Usuarios del administrador"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716AADA-2F10-106A-244D-0F796D64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85" y="2008945"/>
            <a:ext cx="5844132" cy="35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1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E0D0C-C589-8539-EE79-9468B627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157308"/>
            <a:ext cx="6866890" cy="632402"/>
          </a:xfrm>
        </p:spPr>
        <p:txBody>
          <a:bodyPr>
            <a:normAutofit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Base de datos</a:t>
            </a:r>
            <a:r>
              <a:rPr lang="es-PE" sz="2400" dirty="0"/>
              <a:t>:</a:t>
            </a:r>
            <a:endParaRPr lang="es-ES" sz="2400" dirty="0"/>
          </a:p>
        </p:txBody>
      </p:sp>
      <p:pic>
        <p:nvPicPr>
          <p:cNvPr id="4" name="Imagen 3" descr="Imagen que contiene Tabla&#10;&#10;Descripción generada automáticamente">
            <a:extLst>
              <a:ext uri="{FF2B5EF4-FFF2-40B4-BE49-F238E27FC236}">
                <a16:creationId xmlns:a16="http://schemas.microsoft.com/office/drawing/2014/main" id="{07588E4B-6545-02B2-3861-CEA755C10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91" y="990947"/>
            <a:ext cx="8157845" cy="51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023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Faceta</Template>
  <TotalTime>362</TotalTime>
  <Words>683</Words>
  <Application>Microsoft Office PowerPoint</Application>
  <PresentationFormat>Panorámica</PresentationFormat>
  <Paragraphs>54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Faceta</vt:lpstr>
      <vt:lpstr>SISTEMA DE GESTIÓN DE PROYECTOS DE SOFTWARE EN LÍNEA</vt:lpstr>
      <vt:lpstr>Capitulo 1:</vt:lpstr>
      <vt:lpstr>Capitulo 2:</vt:lpstr>
      <vt:lpstr>Capitulo 3: </vt:lpstr>
      <vt:lpstr>Presentación de PowerPoint</vt:lpstr>
      <vt:lpstr>Capitulo 4</vt:lpstr>
      <vt:lpstr>Presentación de PowerPoint</vt:lpstr>
      <vt:lpstr>Diagrama de actividades</vt:lpstr>
      <vt:lpstr>Base de datos:</vt:lpstr>
      <vt:lpstr>Capitulo 5</vt:lpstr>
      <vt:lpstr>Capitulo 6</vt:lpstr>
      <vt:lpstr>Capitulo 7</vt:lpstr>
      <vt:lpstr>Capitulo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DE PROYECTOS DE SOFTWARE EN LÍNEA</dc:title>
  <dc:creator>MITMA GECHONA, ERICK EDISON</dc:creator>
  <cp:lastModifiedBy>Paolo Rivera</cp:lastModifiedBy>
  <cp:revision>4</cp:revision>
  <dcterms:created xsi:type="dcterms:W3CDTF">2023-11-29T15:38:36Z</dcterms:created>
  <dcterms:modified xsi:type="dcterms:W3CDTF">2023-11-29T23:42:54Z</dcterms:modified>
</cp:coreProperties>
</file>