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2" r:id="rId2"/>
  </p:sldMasterIdLst>
  <p:sldIdLst>
    <p:sldId id="256" r:id="rId3"/>
    <p:sldId id="265" r:id="rId4"/>
    <p:sldId id="257" r:id="rId5"/>
    <p:sldId id="258" r:id="rId6"/>
    <p:sldId id="266" r:id="rId7"/>
    <p:sldId id="259" r:id="rId8"/>
    <p:sldId id="260" r:id="rId9"/>
    <p:sldId id="261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ää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456373" y="5733256"/>
            <a:ext cx="2592288" cy="96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44" y="4952739"/>
            <a:ext cx="3080715" cy="8887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4418" y="2468034"/>
            <a:ext cx="10943167" cy="10562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267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35" y="6213309"/>
            <a:ext cx="1097531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27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6EF-3962-4044-B7A8-FF47D2698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DDEC-82C3-C74B-851F-3DEF05A9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8668-8E0E-1340-BFDB-34AAC506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7B9D-06A8-3948-8A92-FB8B9A8C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BDFF-32A6-4447-8D51-8CFC9A25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15E0-4A9C-B440-A158-74BB68AD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5A76-EB71-1C48-AC15-E452C24C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4D4E-6663-4E4B-9E95-994BAFB7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97D5-D9C4-5B4B-AD32-7E5EB6DB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0409-8B59-864A-BDDE-B62C5A1A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ää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456373" y="5733256"/>
            <a:ext cx="2592288" cy="96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44" y="4952739"/>
            <a:ext cx="3080715" cy="8887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4418" y="2468034"/>
            <a:ext cx="10943167" cy="10562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267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35" y="6213309"/>
            <a:ext cx="1097531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1 palsta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796819"/>
            <a:ext cx="10944192" cy="4703465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1 palsta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796819"/>
            <a:ext cx="10944192" cy="4703465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lkkä otsikko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lkkä otsikko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8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2 palstaa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134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6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2 palstaa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134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1 palsta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796819"/>
            <a:ext cx="10944192" cy="4703465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1 palsta sekä 2 kuva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4" y="1797052"/>
            <a:ext cx="7776863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2278" y="1797049"/>
            <a:ext cx="3264361" cy="22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latin typeface="Arial Narrow" pitchFamily="34" charset="0"/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2278" y="4293096"/>
            <a:ext cx="3264361" cy="22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latin typeface="Arial Narrow" pitchFamily="34" charset="0"/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0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6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26EF-3962-4044-B7A8-FF47D2698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DDEC-82C3-C74B-851F-3DEF05A9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8668-8E0E-1340-BFDB-34AAC506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7B9D-06A8-3948-8A92-FB8B9A8C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BDFF-32A6-4447-8D51-8CFC9A25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15E0-4A9C-B440-A158-74BB68AD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5A76-EB71-1C48-AC15-E452C24C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4D4E-6663-4E4B-9E95-994BAFB7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97D5-D9C4-5B4B-AD32-7E5EB6DB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0409-8B59-864A-BDDE-B62C5A1A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1 palsta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796819"/>
            <a:ext cx="10944192" cy="4703465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lkkä otsikko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lkkä otsikko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2 palstaa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134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42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2 palstaa, cc o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1344" y="1797052"/>
            <a:ext cx="5280585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143339" y="6309321"/>
            <a:ext cx="2844800" cy="366183"/>
          </a:xfrm>
        </p:spPr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45" y="10305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1 palsta sekä 2 kuva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5787"/>
            <a:ext cx="10957984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i-FI" noProof="0" dirty="0"/>
              <a:t>Lisää otsikko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4" y="1797052"/>
            <a:ext cx="7776863" cy="4703233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pitchFamily="34" charset="0"/>
              <a:buChar char="•"/>
              <a:defRPr sz="3200">
                <a:latin typeface="Arial Narrow" pitchFamily="34" charset="0"/>
              </a:defRPr>
            </a:lvl1pPr>
            <a:lvl2pPr marL="990575" indent="-380990">
              <a:buFont typeface="Arial" pitchFamily="34" charset="0"/>
              <a:buChar char="•"/>
              <a:defRPr sz="2667">
                <a:latin typeface="Arial Narrow" pitchFamily="34" charset="0"/>
              </a:defRPr>
            </a:lvl2pPr>
            <a:lvl3pPr marL="1523962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3pPr>
            <a:lvl4pPr marL="2133547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4pPr>
            <a:lvl5pPr marL="2743131" indent="-304792">
              <a:buFont typeface="Arial" pitchFamily="34" charset="0"/>
              <a:buChar char="•"/>
              <a:defRPr sz="2667">
                <a:latin typeface="Arial Narrow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2278" y="1797049"/>
            <a:ext cx="3264361" cy="22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latin typeface="Arial Narrow" pitchFamily="34" charset="0"/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2278" y="4293096"/>
            <a:ext cx="3264361" cy="22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latin typeface="Arial Narrow" pitchFamily="34" charset="0"/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, cc v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2" y="6349263"/>
            <a:ext cx="818275" cy="2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9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3363"/>
            <a:ext cx="12192000" cy="17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45" y="5922215"/>
            <a:ext cx="2007395" cy="57912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67217" y="630932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0932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42080" y="630932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05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3363"/>
            <a:ext cx="12192000" cy="17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45" y="5922215"/>
            <a:ext cx="2007395" cy="57912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67217" y="630932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5EAD-BCAA-46F6-961F-6430B2BFFA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0932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42080" y="630932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EE4B-7E6C-4B04-911F-D22615669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27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4z8te0oH0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Photoplethysmogram</a:t>
            </a:r>
            <a:br>
              <a:rPr lang="en-US" dirty="0"/>
            </a:br>
            <a:r>
              <a:rPr lang="en-US" dirty="0"/>
              <a:t>Acquisition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Yuning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A4DE2-F3B7-0047-A455-044E65C20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67" y="1418167"/>
            <a:ext cx="3054350" cy="305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96E67-12B2-A44A-9EBC-4901B56D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0B61-902A-4A47-95C3-81DF965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697133" cy="4525433"/>
          </a:xfrm>
        </p:spPr>
        <p:txBody>
          <a:bodyPr>
            <a:normAutofit fontScale="92500"/>
          </a:bodyPr>
          <a:lstStyle/>
          <a:p>
            <a:r>
              <a:rPr lang="en-US" altLang="zh-CN" sz="4000" dirty="0" err="1"/>
              <a:t>SparkFun</a:t>
            </a:r>
            <a:r>
              <a:rPr lang="zh-CN" altLang="en-US" sz="4000" dirty="0"/>
              <a:t> </a:t>
            </a:r>
            <a:r>
              <a:rPr lang="en-US" altLang="zh-CN" sz="4000" dirty="0"/>
              <a:t>MAX30105</a:t>
            </a:r>
            <a:r>
              <a:rPr lang="zh-CN" altLang="en-US" sz="4000" dirty="0"/>
              <a:t> </a:t>
            </a:r>
            <a:r>
              <a:rPr lang="en-US" altLang="zh-CN" sz="4000" dirty="0"/>
              <a:t>Particle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Pulse</a:t>
            </a:r>
            <a:r>
              <a:rPr lang="zh-CN" altLang="en-US" sz="4000" dirty="0"/>
              <a:t> </a:t>
            </a:r>
            <a:r>
              <a:rPr lang="en-US" altLang="zh-CN" sz="4000" dirty="0"/>
              <a:t>Ox</a:t>
            </a:r>
            <a:r>
              <a:rPr lang="zh-CN" altLang="en-US" sz="4000" dirty="0"/>
              <a:t> </a:t>
            </a:r>
            <a:r>
              <a:rPr lang="en-US" altLang="zh-CN" sz="4000" dirty="0"/>
              <a:t>Sensor</a:t>
            </a:r>
          </a:p>
          <a:p>
            <a:pPr lvl="1"/>
            <a:r>
              <a:rPr lang="en-US" altLang="zh-CN" sz="3600" dirty="0"/>
              <a:t>Red,</a:t>
            </a:r>
            <a:r>
              <a:rPr lang="zh-CN" altLang="en-US" sz="3600" dirty="0"/>
              <a:t> </a:t>
            </a:r>
            <a:r>
              <a:rPr lang="en-US" altLang="zh-CN" sz="3600" dirty="0"/>
              <a:t>IR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green</a:t>
            </a:r>
            <a:r>
              <a:rPr lang="zh-CN" altLang="en-US" sz="3600" dirty="0"/>
              <a:t> </a:t>
            </a:r>
            <a:r>
              <a:rPr lang="en-US" altLang="zh-CN" sz="3600" dirty="0"/>
              <a:t>LEDs</a:t>
            </a:r>
          </a:p>
          <a:p>
            <a:pPr lvl="1"/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photon</a:t>
            </a:r>
            <a:r>
              <a:rPr lang="zh-CN" altLang="en-US" sz="3600" dirty="0"/>
              <a:t> </a:t>
            </a:r>
            <a:r>
              <a:rPr lang="en-US" altLang="zh-CN" sz="3600" dirty="0"/>
              <a:t>detector</a:t>
            </a:r>
          </a:p>
          <a:p>
            <a:r>
              <a:rPr lang="en-US" altLang="zh-CN" sz="4000" dirty="0"/>
              <a:t>Microcontroller</a:t>
            </a:r>
            <a:r>
              <a:rPr lang="zh-CN" altLang="en-US" sz="4000" dirty="0"/>
              <a:t> </a:t>
            </a:r>
            <a:r>
              <a:rPr lang="en-US" altLang="zh-CN" sz="4000" dirty="0"/>
              <a:t>development</a:t>
            </a:r>
            <a:r>
              <a:rPr lang="zh-CN" altLang="en-US" sz="4000" dirty="0"/>
              <a:t> </a:t>
            </a:r>
            <a:r>
              <a:rPr lang="en-US" altLang="zh-CN" sz="4000" dirty="0"/>
              <a:t>board</a:t>
            </a:r>
          </a:p>
          <a:p>
            <a:pPr lvl="1"/>
            <a:r>
              <a:rPr lang="en-US" altLang="zh-CN" sz="3466" dirty="0"/>
              <a:t>Arduino</a:t>
            </a:r>
          </a:p>
          <a:p>
            <a:r>
              <a:rPr lang="en-US" altLang="zh-CN" sz="4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zh-CN" altLang="en-US" sz="4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zh-CN" sz="4000" dirty="0">
              <a:solidFill>
                <a:schemeClr val="accent1"/>
              </a:solidFill>
            </a:endParaRPr>
          </a:p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8BD57-1F2D-6A48-8B56-54F75C994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/>
          <a:stretch/>
        </p:blipFill>
        <p:spPr>
          <a:xfrm>
            <a:off x="9393766" y="1418167"/>
            <a:ext cx="2798234" cy="305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8E0E0-B1A6-CC49-BF50-F15F9EF23745}"/>
              </a:ext>
            </a:extLst>
          </p:cNvPr>
          <p:cNvSpPr txBox="1"/>
          <p:nvPr/>
        </p:nvSpPr>
        <p:spPr>
          <a:xfrm>
            <a:off x="6993467" y="4639733"/>
            <a:ext cx="485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learn.sparkfun.com</a:t>
            </a:r>
            <a:r>
              <a:rPr lang="en-US" dirty="0"/>
              <a:t>/tutorials/max30105-particle-and-pulse-ox-sensor-hookup-guide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1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63AB-B69A-ED4A-93A7-C3F7E5DC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C824-CA3B-DE44-A195-B36232AA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496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2698C-9FE4-E84C-84B5-5ABB6D7A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93AB1-655D-C143-8795-41904B11D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Photoplethysmogram</a:t>
            </a:r>
            <a:r>
              <a:rPr lang="zh-CN" altLang="en-US" dirty="0"/>
              <a:t> </a:t>
            </a:r>
            <a:r>
              <a:rPr lang="en-US" altLang="zh-CN" dirty="0"/>
              <a:t>(PPG)</a:t>
            </a:r>
          </a:p>
          <a:p>
            <a:r>
              <a:rPr lang="en-US" altLang="zh-CN" dirty="0"/>
              <a:t>Advantages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PPG</a:t>
            </a:r>
          </a:p>
          <a:p>
            <a:r>
              <a:rPr lang="en-US" altLang="zh-CN" dirty="0"/>
              <a:t>PPG</a:t>
            </a:r>
            <a:r>
              <a:rPr lang="zh-CN" altLang="en-US" dirty="0"/>
              <a:t> </a:t>
            </a:r>
            <a:r>
              <a:rPr lang="en-US" altLang="zh-CN" dirty="0"/>
              <a:t>acquisition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r>
              <a:rPr lang="en-US" altLang="zh-CN" dirty="0"/>
              <a:t>Wearable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</a:p>
          <a:p>
            <a:pPr lvl="1"/>
            <a:r>
              <a:rPr lang="en-US" altLang="zh-CN" dirty="0"/>
              <a:t>Samsung</a:t>
            </a:r>
            <a:r>
              <a:rPr lang="zh-CN" altLang="en-US" dirty="0"/>
              <a:t> </a:t>
            </a:r>
            <a:r>
              <a:rPr lang="en-US" altLang="zh-CN" dirty="0"/>
              <a:t>smartwatches</a:t>
            </a:r>
          </a:p>
          <a:p>
            <a:r>
              <a:rPr lang="en-US" altLang="zh-CN" dirty="0"/>
              <a:t>Sensors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 lvl="1"/>
            <a:r>
              <a:rPr lang="en-US" altLang="zh-CN" dirty="0" err="1"/>
              <a:t>SparkFun</a:t>
            </a:r>
            <a:r>
              <a:rPr lang="zh-CN" altLang="en-US" dirty="0"/>
              <a:t> </a:t>
            </a:r>
            <a:r>
              <a:rPr lang="en-US" altLang="zh-CN" dirty="0"/>
              <a:t>MAX30105</a:t>
            </a:r>
            <a:r>
              <a:rPr lang="zh-CN" altLang="en-US" dirty="0"/>
              <a:t> </a:t>
            </a:r>
            <a:r>
              <a:rPr lang="en-US" altLang="zh-CN" dirty="0"/>
              <a:t>Particle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Pulse</a:t>
            </a:r>
            <a:r>
              <a:rPr lang="zh-CN" altLang="en-US" dirty="0"/>
              <a:t> </a:t>
            </a:r>
            <a:r>
              <a:rPr lang="en-US" altLang="zh-CN" dirty="0"/>
              <a:t>Ox</a:t>
            </a:r>
            <a:r>
              <a:rPr lang="zh-CN" altLang="en-US" dirty="0"/>
              <a:t> </a:t>
            </a:r>
            <a:r>
              <a:rPr lang="en-US" altLang="zh-CN" dirty="0"/>
              <a:t>Sensor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Arduino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887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Photoplethysmogram</a:t>
            </a:r>
            <a:r>
              <a:rPr lang="en-US" dirty="0"/>
              <a:t> (PPG)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Emitter or light source</a:t>
            </a:r>
          </a:p>
          <a:p>
            <a:r>
              <a:rPr lang="en-US" sz="4000" dirty="0"/>
              <a:t>Detector or light sensor</a:t>
            </a:r>
          </a:p>
          <a:p>
            <a:endParaRPr lang="en-US" sz="4000" dirty="0"/>
          </a:p>
          <a:p>
            <a:r>
              <a:rPr lang="en-US" sz="4000" dirty="0"/>
              <a:t>Red</a:t>
            </a:r>
          </a:p>
          <a:p>
            <a:r>
              <a:rPr lang="en-US" sz="4000" dirty="0"/>
              <a:t>Infrared</a:t>
            </a:r>
          </a:p>
          <a:p>
            <a:r>
              <a:rPr lang="en-US" sz="4000" dirty="0"/>
              <a:t>Green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2BA6E-B701-324C-9776-BC2EF1E0D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8167"/>
            <a:ext cx="5351438" cy="389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BB91D-7E82-494D-9D45-F34070116BED}"/>
              </a:ext>
            </a:extLst>
          </p:cNvPr>
          <p:cNvSpPr txBox="1"/>
          <p:nvPr/>
        </p:nvSpPr>
        <p:spPr>
          <a:xfrm>
            <a:off x="6096000" y="5313328"/>
            <a:ext cx="577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Elsamnah</a:t>
            </a:r>
            <a:r>
              <a:rPr lang="en-US" dirty="0"/>
              <a:t>, </a:t>
            </a:r>
            <a:r>
              <a:rPr lang="en-US" dirty="0" err="1"/>
              <a:t>Fahed</a:t>
            </a:r>
            <a:r>
              <a:rPr lang="en-US" dirty="0"/>
              <a:t> , et al. “Reflectance based organic pulse meter sensor for</a:t>
            </a:r>
            <a:r>
              <a:rPr lang="zh-CN" altLang="en-US" dirty="0"/>
              <a:t> </a:t>
            </a:r>
            <a:r>
              <a:rPr lang="en-US" dirty="0"/>
              <a:t>wireless monitoring of</a:t>
            </a:r>
            <a:r>
              <a:rPr lang="zh-CN" altLang="en-US" dirty="0"/>
              <a:t> </a:t>
            </a:r>
            <a:r>
              <a:rPr lang="en-US" dirty="0" err="1"/>
              <a:t>photoplethysmogram</a:t>
            </a:r>
            <a:r>
              <a:rPr lang="en-US" dirty="0"/>
              <a:t> signal." Biosensors 9.3 (2019): 87.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236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Non-invasive</a:t>
            </a:r>
          </a:p>
          <a:p>
            <a:r>
              <a:rPr lang="en-US" dirty="0"/>
              <a:t>Acquiring heart rate</a:t>
            </a:r>
            <a:r>
              <a:rPr lang="zh-CN" altLang="en-US" dirty="0"/>
              <a:t>，</a:t>
            </a:r>
            <a:r>
              <a:rPr lang="en-US" dirty="0"/>
              <a:t> heart rate variability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SpO</a:t>
            </a:r>
            <a:r>
              <a:rPr lang="en-US" altLang="zh-CN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Low-cost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Used in many clinical and commercial wearables</a:t>
            </a:r>
          </a:p>
          <a:p>
            <a:pPr marL="0" indent="0">
              <a:buNone/>
            </a:pPr>
            <a:r>
              <a:rPr lang="en-US" dirty="0"/>
              <a:t>	Can be used in remote health monitoring systems</a:t>
            </a:r>
          </a:p>
        </p:txBody>
      </p:sp>
    </p:spTree>
    <p:extLst>
      <p:ext uri="{BB962C8B-B14F-4D97-AF65-F5344CB8AC3E}">
        <p14:creationId xmlns:p14="http://schemas.microsoft.com/office/powerpoint/2010/main" val="17555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E160-7C9B-7D47-96B5-06A3CCF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PPG</a:t>
            </a:r>
            <a:r>
              <a:rPr lang="zh-CN" altLang="en-US" dirty="0"/>
              <a:t> </a:t>
            </a:r>
            <a:r>
              <a:rPr lang="en-US" altLang="zh-CN" dirty="0"/>
              <a:t>acquisition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749E-E644-9245-8740-4E6090E6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8167"/>
            <a:ext cx="10972800" cy="4525433"/>
          </a:xfrm>
        </p:spPr>
        <p:txBody>
          <a:bodyPr/>
          <a:lstStyle/>
          <a:p>
            <a:r>
              <a:rPr lang="en-US" altLang="zh-CN" dirty="0"/>
              <a:t>Wearable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</a:p>
          <a:p>
            <a:pPr lvl="1"/>
            <a:r>
              <a:rPr lang="en-US" altLang="zh-CN" dirty="0"/>
              <a:t>Fitbit,</a:t>
            </a:r>
            <a:r>
              <a:rPr lang="zh-CN" altLang="en-US" dirty="0"/>
              <a:t> </a:t>
            </a:r>
            <a:r>
              <a:rPr lang="en-US" altLang="zh-CN" dirty="0"/>
              <a:t>Samsung</a:t>
            </a:r>
            <a:r>
              <a:rPr lang="zh-CN" altLang="en-US" dirty="0"/>
              <a:t> </a:t>
            </a:r>
            <a:r>
              <a:rPr lang="en-US" altLang="zh-CN" dirty="0"/>
              <a:t>watch,</a:t>
            </a:r>
            <a:r>
              <a:rPr lang="zh-CN" altLang="en-US" dirty="0"/>
              <a:t> </a:t>
            </a:r>
            <a:r>
              <a:rPr lang="en-US" altLang="zh-CN" dirty="0"/>
              <a:t>Garmin,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Sensors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67B09-2124-AD4C-8EE6-FC18256F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9" y="3680883"/>
            <a:ext cx="3439583" cy="252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B7B3F-1E7F-D444-8942-A561B6586767}"/>
              </a:ext>
            </a:extLst>
          </p:cNvPr>
          <p:cNvSpPr txBox="1"/>
          <p:nvPr/>
        </p:nvSpPr>
        <p:spPr>
          <a:xfrm>
            <a:off x="1149349" y="6275056"/>
            <a:ext cx="829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iotdesignpro.com</a:t>
            </a:r>
            <a:r>
              <a:rPr lang="en-US" sz="1400" dirty="0"/>
              <a:t>/projects/</a:t>
            </a:r>
            <a:r>
              <a:rPr lang="en-US" sz="1400" dirty="0" err="1"/>
              <a:t>iot</a:t>
            </a:r>
            <a:r>
              <a:rPr lang="en-US" sz="1400" dirty="0"/>
              <a:t>-heartbeat-monitoring-system-using-raspberry-pi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9006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Wearables</a:t>
            </a:r>
          </a:p>
        </p:txBody>
      </p:sp>
      <p:pic>
        <p:nvPicPr>
          <p:cNvPr id="1026" name="Picture 2" descr="Samsung Gear Sport Black SM-R600NZKAN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" y="1715855"/>
            <a:ext cx="3386480" cy="3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sung Galaxy Watch Active 40 mm älykello (must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37" y="1551150"/>
            <a:ext cx="3551186" cy="35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sung Galaxy Watch Active 2 44mm -älykello alumiini, SM-R820NZ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03" y="1525983"/>
            <a:ext cx="3904697" cy="390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20395" y="5333193"/>
            <a:ext cx="3561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https://www.samsung.com/fi/wearables</a:t>
            </a:r>
          </a:p>
        </p:txBody>
      </p:sp>
    </p:spTree>
    <p:extLst>
      <p:ext uri="{BB962C8B-B14F-4D97-AF65-F5344CB8AC3E}">
        <p14:creationId xmlns:p14="http://schemas.microsoft.com/office/powerpoint/2010/main" val="8992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Samsung smartwatches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Provide raw PPG data with frequency = 20 Hz</a:t>
            </a:r>
          </a:p>
          <a:p>
            <a:r>
              <a:rPr lang="en-US" dirty="0" err="1"/>
              <a:t>Tizen</a:t>
            </a:r>
            <a:r>
              <a:rPr lang="en-US" dirty="0"/>
              <a:t> OS</a:t>
            </a:r>
          </a:p>
          <a:p>
            <a:pPr lvl="1"/>
            <a:r>
              <a:rPr lang="en-US" dirty="0"/>
              <a:t>Open source OS</a:t>
            </a:r>
          </a:p>
          <a:p>
            <a:pPr lvl="1"/>
            <a:r>
              <a:rPr lang="en-US" dirty="0"/>
              <a:t>Customized application</a:t>
            </a:r>
          </a:p>
          <a:p>
            <a:pPr lvl="2"/>
            <a:r>
              <a:rPr lang="en-US" dirty="0"/>
              <a:t>Web application HTML5 and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Native application C/C++</a:t>
            </a:r>
          </a:p>
          <a:p>
            <a:pPr lvl="2"/>
            <a:endParaRPr lang="en-US" dirty="0"/>
          </a:p>
          <a:p>
            <a:r>
              <a:rPr lang="en-US" dirty="0"/>
              <a:t>Internal memory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Limited battery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Is the PPG frequency sufficient for your application?</a:t>
            </a:r>
          </a:p>
          <a:p>
            <a:pPr lvl="1"/>
            <a:r>
              <a:rPr lang="en-US" sz="3200" dirty="0"/>
              <a:t>20 Hz can extract HR and some stress-related heart rate variability parameters reliably </a:t>
            </a:r>
          </a:p>
          <a:p>
            <a:r>
              <a:rPr lang="en-US" sz="3600" dirty="0"/>
              <a:t>Do you need to send the data to the cloud?</a:t>
            </a:r>
          </a:p>
          <a:p>
            <a:pPr lvl="1"/>
            <a:r>
              <a:rPr lang="en-US" sz="3200" dirty="0"/>
              <a:t>Bluetooth, </a:t>
            </a:r>
            <a:r>
              <a:rPr lang="en-US" sz="3200" dirty="0" err="1"/>
              <a:t>WiFi</a:t>
            </a:r>
            <a:endParaRPr lang="en-US" sz="3200" dirty="0"/>
          </a:p>
          <a:p>
            <a:r>
              <a:rPr lang="en-US" sz="3600" dirty="0"/>
              <a:t>How long do you want to collect data?</a:t>
            </a:r>
          </a:p>
          <a:p>
            <a:pPr lvl="1"/>
            <a:r>
              <a:rPr lang="en-US" sz="3200" dirty="0"/>
              <a:t>Continuously</a:t>
            </a:r>
          </a:p>
          <a:p>
            <a:pPr lvl="1"/>
            <a:r>
              <a:rPr lang="en-US" sz="3200" dirty="0"/>
              <a:t>5 minutes per hour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753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case of continuous data collection battery last for less than 20 hours</a:t>
            </a:r>
          </a:p>
          <a:p>
            <a:pPr>
              <a:lnSpc>
                <a:spcPct val="120000"/>
              </a:lnSpc>
            </a:pPr>
            <a:r>
              <a:rPr lang="en-US" dirty="0"/>
              <a:t>Choose proper data collection duration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Heart rate analysis: 30- 60 seconds is enough for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Heart rate variability analysis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Ultra short term analysis: less than 5 minutes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Short term analysis: 5 minutes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Long term analysis: 24 hours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Decide on intervals based on required battery life ( once per hours/per 4 hours/per day …)</a:t>
            </a:r>
          </a:p>
        </p:txBody>
      </p:sp>
    </p:spTree>
    <p:extLst>
      <p:ext uri="{BB962C8B-B14F-4D97-AF65-F5344CB8AC3E}">
        <p14:creationId xmlns:p14="http://schemas.microsoft.com/office/powerpoint/2010/main" val="9675996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utu">
  <a:themeElements>
    <a:clrScheme name="UTU">
      <a:dk1>
        <a:sysClr val="windowText" lastClr="000000"/>
      </a:dk1>
      <a:lt1>
        <a:sysClr val="window" lastClr="FFFFFF"/>
      </a:lt1>
      <a:dk2>
        <a:srgbClr val="1F497D"/>
      </a:dk2>
      <a:lt2>
        <a:srgbClr val="78C8D2"/>
      </a:lt2>
      <a:accent1>
        <a:srgbClr val="1437A5"/>
      </a:accent1>
      <a:accent2>
        <a:srgbClr val="00A5EB"/>
      </a:accent2>
      <a:accent3>
        <a:srgbClr val="14AA3C"/>
      </a:accent3>
      <a:accent4>
        <a:srgbClr val="A0D71E"/>
      </a:accent4>
      <a:accent5>
        <a:srgbClr val="A50082"/>
      </a:accent5>
      <a:accent6>
        <a:srgbClr val="F07D00"/>
      </a:accent6>
      <a:hlink>
        <a:srgbClr val="000000"/>
      </a:hlink>
      <a:folHlink>
        <a:srgbClr val="000000"/>
      </a:folHlink>
    </a:clrScheme>
    <a:fontScheme name="UTU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utu" id="{092079C8-2A6B-CA4B-AE04-A414430357D4}" vid="{138AAF56-66A3-254B-B35E-87E7D49A3534}"/>
    </a:ext>
  </a:extLst>
</a:theme>
</file>

<file path=ppt/theme/theme2.xml><?xml version="1.0" encoding="utf-8"?>
<a:theme xmlns:a="http://schemas.openxmlformats.org/drawingml/2006/main" name="1_Themeutu">
  <a:themeElements>
    <a:clrScheme name="UTU">
      <a:dk1>
        <a:sysClr val="windowText" lastClr="000000"/>
      </a:dk1>
      <a:lt1>
        <a:sysClr val="window" lastClr="FFFFFF"/>
      </a:lt1>
      <a:dk2>
        <a:srgbClr val="1F497D"/>
      </a:dk2>
      <a:lt2>
        <a:srgbClr val="78C8D2"/>
      </a:lt2>
      <a:accent1>
        <a:srgbClr val="1437A5"/>
      </a:accent1>
      <a:accent2>
        <a:srgbClr val="00A5EB"/>
      </a:accent2>
      <a:accent3>
        <a:srgbClr val="14AA3C"/>
      </a:accent3>
      <a:accent4>
        <a:srgbClr val="A0D71E"/>
      </a:accent4>
      <a:accent5>
        <a:srgbClr val="A50082"/>
      </a:accent5>
      <a:accent6>
        <a:srgbClr val="F07D00"/>
      </a:accent6>
      <a:hlink>
        <a:srgbClr val="000000"/>
      </a:hlink>
      <a:folHlink>
        <a:srgbClr val="000000"/>
      </a:folHlink>
    </a:clrScheme>
    <a:fontScheme name="UTU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utu" id="{092079C8-2A6B-CA4B-AE04-A414430357D4}" vid="{138AAF56-66A3-254B-B35E-87E7D49A35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</TotalTime>
  <Words>350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Narrow</vt:lpstr>
      <vt:lpstr>Themeutu</vt:lpstr>
      <vt:lpstr>1_Themeutu</vt:lpstr>
      <vt:lpstr>Photoplethysmogram Acquisition</vt:lpstr>
      <vt:lpstr>Outline</vt:lpstr>
      <vt:lpstr>Photoplethysmogram (PPG)</vt:lpstr>
      <vt:lpstr>Advantages of PPG</vt:lpstr>
      <vt:lpstr>PPG acquisition methods</vt:lpstr>
      <vt:lpstr>Wearables</vt:lpstr>
      <vt:lpstr>Samsung smartwatches</vt:lpstr>
      <vt:lpstr>Considerations</vt:lpstr>
      <vt:lpstr>Battery life</vt:lpstr>
      <vt:lpstr>Sensors with Embedded system</vt:lpstr>
      <vt:lpstr>Questions?</vt:lpstr>
    </vt:vector>
  </TitlesOfParts>
  <Company>University of Turku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</dc:title>
  <dc:creator>Fatemeh Sarhaddi</dc:creator>
  <cp:lastModifiedBy>Microsoft Office User</cp:lastModifiedBy>
  <cp:revision>37</cp:revision>
  <dcterms:created xsi:type="dcterms:W3CDTF">2020-10-01T08:00:32Z</dcterms:created>
  <dcterms:modified xsi:type="dcterms:W3CDTF">2021-09-30T19:19:06Z</dcterms:modified>
</cp:coreProperties>
</file>