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Economica"/>
      <p:regular r:id="rId34"/>
      <p:bold r:id="rId35"/>
      <p:italic r:id="rId36"/>
      <p:boldItalic r:id="rId37"/>
    </p:embeddedFont>
    <p:embeddedFont>
      <p:font typeface="Roboto"/>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Economica-bold.fntdata"/><Relationship Id="rId12" Type="http://schemas.openxmlformats.org/officeDocument/2006/relationships/slide" Target="slides/slide7.xml"/><Relationship Id="rId34" Type="http://schemas.openxmlformats.org/officeDocument/2006/relationships/font" Target="fonts/Economica-regular.fntdata"/><Relationship Id="rId15" Type="http://schemas.openxmlformats.org/officeDocument/2006/relationships/slide" Target="slides/slide10.xml"/><Relationship Id="rId37" Type="http://schemas.openxmlformats.org/officeDocument/2006/relationships/font" Target="fonts/Economica-boldItalic.fntdata"/><Relationship Id="rId14" Type="http://schemas.openxmlformats.org/officeDocument/2006/relationships/slide" Target="slides/slide9.xml"/><Relationship Id="rId36" Type="http://schemas.openxmlformats.org/officeDocument/2006/relationships/font" Target="fonts/Economica-italic.fntdata"/><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27db3496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27db3496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27db3496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27db3496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27db3496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27db3496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27db349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27db349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27db3496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27db3496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27db3496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27db3496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27db3496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27db3496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27db3496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27db3496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27db3496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27db3496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27db34964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27db3496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27db3496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27db3496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27db3496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27db3496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27db34964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27db34964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27db34964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27db34964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27db34964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27db34964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27db34964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27db34964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27db34964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27db34964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27db34964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27db34964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27db3496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27db3496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27db3496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27db3496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27db3496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27db3496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27db3496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27db3496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27db3496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27db3496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27db3496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27db3496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27db3496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27db3496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27db3496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27db3496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27db3496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27db3496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webrtc.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en.wikipedia.org/wiki/Interactive_Connectivity_Establishmen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tools.ietf.org/html/draft-ietf-rtcweb-jsep-03#section-3.4.1" TargetMode="External"/><Relationship Id="rId4" Type="http://schemas.openxmlformats.org/officeDocument/2006/relationships/hyperlink" Target="https://tools.ietf.org/html/draft-ietf-rtcweb-jsep-03#section-3.4.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127.0.0.1:800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ebrtc.org/" TargetMode="External"/><Relationship Id="rId4" Type="http://schemas.openxmlformats.org/officeDocument/2006/relationships/hyperlink" Target="https://webrtc.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Video Chatting Website</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300"/>
              <a:t>Django-Video-Chat</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Project Explanation</a:t>
            </a:r>
            <a:endParaRPr/>
          </a:p>
        </p:txBody>
      </p:sp>
      <p:sp>
        <p:nvSpPr>
          <p:cNvPr id="114" name="Google Shape;114;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650">
                <a:solidFill>
                  <a:srgbClr val="2F5496"/>
                </a:solidFill>
                <a:highlight>
                  <a:srgbClr val="FFFFFF"/>
                </a:highlight>
                <a:latin typeface="Roboto"/>
                <a:ea typeface="Roboto"/>
                <a:cs typeface="Roboto"/>
                <a:sym typeface="Roboto"/>
              </a:rPr>
              <a:t>WebRTC</a:t>
            </a:r>
            <a:r>
              <a:rPr lang="en-GB" sz="1650">
                <a:solidFill>
                  <a:srgbClr val="2F5496"/>
                </a:solidFill>
                <a:highlight>
                  <a:srgbClr val="FFFFFF"/>
                </a:highlight>
                <a:latin typeface="Roboto"/>
                <a:ea typeface="Roboto"/>
                <a:cs typeface="Roboto"/>
                <a:sym typeface="Roboto"/>
              </a:rPr>
              <a:t> </a:t>
            </a:r>
            <a:endParaRPr sz="1650">
              <a:solidFill>
                <a:srgbClr val="2F5496"/>
              </a:solidFill>
              <a:highlight>
                <a:srgbClr val="FFFFFF"/>
              </a:highlight>
              <a:latin typeface="Roboto"/>
              <a:ea typeface="Roboto"/>
              <a:cs typeface="Roboto"/>
              <a:sym typeface="Roboto"/>
            </a:endParaRPr>
          </a:p>
          <a:p>
            <a:pPr indent="0" lvl="0" marL="0" rtl="0" algn="l">
              <a:lnSpc>
                <a:spcPct val="160000"/>
              </a:lnSpc>
              <a:spcBef>
                <a:spcPts val="0"/>
              </a:spcBef>
              <a:spcAft>
                <a:spcPts val="0"/>
              </a:spcAft>
              <a:buNone/>
            </a:pPr>
            <a:r>
              <a:rPr lang="en-GB" sz="1650">
                <a:highlight>
                  <a:srgbClr val="FFFFFF"/>
                </a:highlight>
                <a:latin typeface="Roboto"/>
                <a:ea typeface="Roboto"/>
                <a:cs typeface="Roboto"/>
                <a:sym typeface="Roboto"/>
              </a:rPr>
              <a:t>WebRTC stands for Web Real-Time Communication. It enables peer-to-peer communication without any server in between and allows the exchange of audio, video, and data between the connected peers. With WebRTC, the role of the server is limited to just helping the two peers discover each other and set up a direct connection. </a:t>
            </a:r>
            <a:endParaRPr sz="16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883325" y="94725"/>
            <a:ext cx="7126000" cy="4791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Project Explanation</a:t>
            </a:r>
            <a:endParaRPr/>
          </a:p>
        </p:txBody>
      </p:sp>
      <p:sp>
        <p:nvSpPr>
          <p:cNvPr id="125" name="Google Shape;125;p24"/>
          <p:cNvSpPr txBox="1"/>
          <p:nvPr>
            <p:ph idx="1" type="body"/>
          </p:nvPr>
        </p:nvSpPr>
        <p:spPr>
          <a:xfrm>
            <a:off x="68275" y="1225225"/>
            <a:ext cx="8976300" cy="380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650">
                <a:highlight>
                  <a:srgbClr val="FFFFFF"/>
                </a:highlight>
                <a:latin typeface="Roboto"/>
                <a:ea typeface="Roboto"/>
                <a:cs typeface="Roboto"/>
                <a:sym typeface="Roboto"/>
              </a:rPr>
              <a:t>To build an application (that requires peer-to-peer communication) from scratch without WebRTC, you would need a wealth of frameworks and libraries dealing with typical issues like </a:t>
            </a:r>
            <a:endParaRPr sz="1650">
              <a:highlight>
                <a:srgbClr val="FFFFFF"/>
              </a:highlight>
              <a:latin typeface="Roboto"/>
              <a:ea typeface="Roboto"/>
              <a:cs typeface="Roboto"/>
              <a:sym typeface="Roboto"/>
            </a:endParaRPr>
          </a:p>
          <a:p>
            <a:pPr indent="-333375" lvl="0" marL="685800" rtl="0" algn="l">
              <a:spcBef>
                <a:spcPts val="0"/>
              </a:spcBef>
              <a:spcAft>
                <a:spcPts val="0"/>
              </a:spcAft>
              <a:buSzPts val="1650"/>
              <a:buFont typeface="Roboto"/>
              <a:buChar char="●"/>
            </a:pPr>
            <a:r>
              <a:rPr lang="en-GB" sz="1650">
                <a:highlight>
                  <a:srgbClr val="FFFFFF"/>
                </a:highlight>
                <a:latin typeface="Roboto"/>
                <a:ea typeface="Roboto"/>
                <a:cs typeface="Roboto"/>
                <a:sym typeface="Roboto"/>
              </a:rPr>
              <a:t>data loss </a:t>
            </a:r>
            <a:endParaRPr sz="1650">
              <a:highlight>
                <a:srgbClr val="FFFFFF"/>
              </a:highlight>
              <a:latin typeface="Roboto"/>
              <a:ea typeface="Roboto"/>
              <a:cs typeface="Roboto"/>
              <a:sym typeface="Roboto"/>
            </a:endParaRPr>
          </a:p>
          <a:p>
            <a:pPr indent="-333375" lvl="0" marL="685800" rtl="0" algn="l">
              <a:spcBef>
                <a:spcPts val="0"/>
              </a:spcBef>
              <a:spcAft>
                <a:spcPts val="0"/>
              </a:spcAft>
              <a:buSzPts val="1650"/>
              <a:buFont typeface="Roboto"/>
              <a:buChar char="●"/>
            </a:pPr>
            <a:r>
              <a:rPr lang="en-GB" sz="1650">
                <a:highlight>
                  <a:srgbClr val="FFFFFF"/>
                </a:highlight>
                <a:latin typeface="Roboto"/>
                <a:ea typeface="Roboto"/>
                <a:cs typeface="Roboto"/>
                <a:sym typeface="Roboto"/>
              </a:rPr>
              <a:t>connection dropping </a:t>
            </a:r>
            <a:endParaRPr sz="1650">
              <a:highlight>
                <a:srgbClr val="FFFFFF"/>
              </a:highlight>
              <a:latin typeface="Roboto"/>
              <a:ea typeface="Roboto"/>
              <a:cs typeface="Roboto"/>
              <a:sym typeface="Roboto"/>
            </a:endParaRPr>
          </a:p>
          <a:p>
            <a:pPr indent="-333375" lvl="0" marL="685800" rtl="0" algn="l">
              <a:spcBef>
                <a:spcPts val="0"/>
              </a:spcBef>
              <a:spcAft>
                <a:spcPts val="0"/>
              </a:spcAft>
              <a:buSzPts val="1650"/>
              <a:buFont typeface="Roboto"/>
              <a:buChar char="●"/>
            </a:pPr>
            <a:r>
              <a:rPr lang="en-GB" sz="1650">
                <a:highlight>
                  <a:srgbClr val="FFFFFF"/>
                </a:highlight>
                <a:latin typeface="Roboto"/>
                <a:ea typeface="Roboto"/>
                <a:cs typeface="Roboto"/>
                <a:sym typeface="Roboto"/>
              </a:rPr>
              <a:t>NAT traversal </a:t>
            </a:r>
            <a:endParaRPr sz="1650">
              <a:highlight>
                <a:srgbClr val="FFFFFF"/>
              </a:highlight>
              <a:latin typeface="Roboto"/>
              <a:ea typeface="Roboto"/>
              <a:cs typeface="Roboto"/>
              <a:sym typeface="Roboto"/>
            </a:endParaRPr>
          </a:p>
          <a:p>
            <a:pPr indent="-333375" lvl="0" marL="685800" rtl="0" algn="l">
              <a:spcBef>
                <a:spcPts val="0"/>
              </a:spcBef>
              <a:spcAft>
                <a:spcPts val="0"/>
              </a:spcAft>
              <a:buSzPts val="1650"/>
              <a:buFont typeface="Roboto"/>
              <a:buChar char="●"/>
            </a:pPr>
            <a:r>
              <a:rPr lang="en-GB" sz="1650">
                <a:highlight>
                  <a:srgbClr val="FFFFFF"/>
                </a:highlight>
                <a:latin typeface="Roboto"/>
                <a:ea typeface="Roboto"/>
                <a:cs typeface="Roboto"/>
                <a:sym typeface="Roboto"/>
              </a:rPr>
              <a:t>Echo cancellation </a:t>
            </a:r>
            <a:endParaRPr sz="1650">
              <a:highlight>
                <a:srgbClr val="FFFFFF"/>
              </a:highlight>
              <a:latin typeface="Roboto"/>
              <a:ea typeface="Roboto"/>
              <a:cs typeface="Roboto"/>
              <a:sym typeface="Roboto"/>
            </a:endParaRPr>
          </a:p>
          <a:p>
            <a:pPr indent="-333375" lvl="0" marL="685800" rtl="0" algn="l">
              <a:spcBef>
                <a:spcPts val="0"/>
              </a:spcBef>
              <a:spcAft>
                <a:spcPts val="0"/>
              </a:spcAft>
              <a:buSzPts val="1650"/>
              <a:buFont typeface="Roboto"/>
              <a:buChar char="●"/>
            </a:pPr>
            <a:r>
              <a:rPr lang="en-GB" sz="1650">
                <a:highlight>
                  <a:srgbClr val="FFFFFF"/>
                </a:highlight>
                <a:latin typeface="Roboto"/>
                <a:ea typeface="Roboto"/>
                <a:cs typeface="Roboto"/>
                <a:sym typeface="Roboto"/>
              </a:rPr>
              <a:t>Bandwidth adaptivity </a:t>
            </a:r>
            <a:endParaRPr sz="1650">
              <a:highlight>
                <a:srgbClr val="FFFFFF"/>
              </a:highlight>
              <a:latin typeface="Roboto"/>
              <a:ea typeface="Roboto"/>
              <a:cs typeface="Roboto"/>
              <a:sym typeface="Roboto"/>
            </a:endParaRPr>
          </a:p>
          <a:p>
            <a:pPr indent="-333375" lvl="0" marL="685800" rtl="0" algn="l">
              <a:spcBef>
                <a:spcPts val="0"/>
              </a:spcBef>
              <a:spcAft>
                <a:spcPts val="0"/>
              </a:spcAft>
              <a:buSzPts val="1650"/>
              <a:buFont typeface="Roboto"/>
              <a:buChar char="●"/>
            </a:pPr>
            <a:r>
              <a:rPr lang="en-GB" sz="1650">
                <a:highlight>
                  <a:srgbClr val="FFFFFF"/>
                </a:highlight>
                <a:latin typeface="Roboto"/>
                <a:ea typeface="Roboto"/>
                <a:cs typeface="Roboto"/>
                <a:sym typeface="Roboto"/>
              </a:rPr>
              <a:t>Dynamic jitter buffering </a:t>
            </a:r>
            <a:endParaRPr sz="1650">
              <a:highlight>
                <a:srgbClr val="FFFFFF"/>
              </a:highlight>
              <a:latin typeface="Roboto"/>
              <a:ea typeface="Roboto"/>
              <a:cs typeface="Roboto"/>
              <a:sym typeface="Roboto"/>
            </a:endParaRPr>
          </a:p>
          <a:p>
            <a:pPr indent="-333375" lvl="0" marL="685800" rtl="0" algn="l">
              <a:spcBef>
                <a:spcPts val="0"/>
              </a:spcBef>
              <a:spcAft>
                <a:spcPts val="0"/>
              </a:spcAft>
              <a:buSzPts val="1650"/>
              <a:buFont typeface="Roboto"/>
              <a:buChar char="●"/>
            </a:pPr>
            <a:r>
              <a:rPr lang="en-GB" sz="1650">
                <a:highlight>
                  <a:srgbClr val="FFFFFF"/>
                </a:highlight>
                <a:latin typeface="Roboto"/>
                <a:ea typeface="Roboto"/>
                <a:cs typeface="Roboto"/>
                <a:sym typeface="Roboto"/>
              </a:rPr>
              <a:t>Automatic gain control </a:t>
            </a:r>
            <a:endParaRPr sz="1650">
              <a:highlight>
                <a:srgbClr val="FFFFFF"/>
              </a:highlight>
              <a:latin typeface="Roboto"/>
              <a:ea typeface="Roboto"/>
              <a:cs typeface="Roboto"/>
              <a:sym typeface="Roboto"/>
            </a:endParaRPr>
          </a:p>
          <a:p>
            <a:pPr indent="-333375" lvl="0" marL="685800" rtl="0" algn="l">
              <a:spcBef>
                <a:spcPts val="0"/>
              </a:spcBef>
              <a:spcAft>
                <a:spcPts val="0"/>
              </a:spcAft>
              <a:buSzPts val="1650"/>
              <a:buFont typeface="Roboto"/>
              <a:buChar char="●"/>
            </a:pPr>
            <a:r>
              <a:rPr lang="en-GB" sz="1650">
                <a:highlight>
                  <a:srgbClr val="FFFFFF"/>
                </a:highlight>
                <a:latin typeface="Roboto"/>
                <a:ea typeface="Roboto"/>
                <a:cs typeface="Roboto"/>
                <a:sym typeface="Roboto"/>
              </a:rPr>
              <a:t>Noise reduction and suppression</a:t>
            </a:r>
            <a:endParaRPr sz="1650">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Project Explanation</a:t>
            </a:r>
            <a:endParaRPr/>
          </a:p>
        </p:txBody>
      </p:sp>
      <p:sp>
        <p:nvSpPr>
          <p:cNvPr id="131" name="Google Shape;131;p25"/>
          <p:cNvSpPr txBox="1"/>
          <p:nvPr>
            <p:ph idx="1" type="body"/>
          </p:nvPr>
        </p:nvSpPr>
        <p:spPr>
          <a:xfrm>
            <a:off x="311700" y="1236250"/>
            <a:ext cx="8520600" cy="3354000"/>
          </a:xfrm>
          <a:prstGeom prst="rect">
            <a:avLst/>
          </a:prstGeom>
        </p:spPr>
        <p:txBody>
          <a:bodyPr anchorCtr="0" anchor="t" bIns="91425" lIns="91425" spcFirstLastPara="1" rIns="91425" wrap="square" tIns="91425">
            <a:normAutofit/>
          </a:bodyPr>
          <a:lstStyle/>
          <a:p>
            <a:pPr indent="0" lvl="0" marL="0" rtl="0" algn="l">
              <a:lnSpc>
                <a:spcPct val="160000"/>
              </a:lnSpc>
              <a:spcBef>
                <a:spcPts val="0"/>
              </a:spcBef>
              <a:spcAft>
                <a:spcPts val="0"/>
              </a:spcAft>
              <a:buNone/>
            </a:pPr>
            <a:r>
              <a:rPr lang="en-GB" sz="1500">
                <a:highlight>
                  <a:srgbClr val="FFFFFF"/>
                </a:highlight>
                <a:latin typeface="Arial"/>
                <a:ea typeface="Arial"/>
                <a:cs typeface="Arial"/>
                <a:sym typeface="Arial"/>
              </a:rPr>
              <a:t>With WebRTC, all of this comes </a:t>
            </a:r>
            <a:r>
              <a:rPr b="1" lang="en-GB" sz="1500">
                <a:highlight>
                  <a:srgbClr val="FFFFFF"/>
                </a:highlight>
                <a:latin typeface="Arial"/>
                <a:ea typeface="Arial"/>
                <a:cs typeface="Arial"/>
                <a:sym typeface="Arial"/>
              </a:rPr>
              <a:t>built-in into the browser out-of-the-box.</a:t>
            </a:r>
            <a:r>
              <a:rPr lang="en-GB" sz="1500">
                <a:highlight>
                  <a:srgbClr val="FFFFFF"/>
                </a:highlight>
                <a:latin typeface="Arial"/>
                <a:ea typeface="Arial"/>
                <a:cs typeface="Arial"/>
                <a:sym typeface="Arial"/>
              </a:rPr>
              <a:t> WebRTC **automatically handles all of these concerns under the hood. **This technology doesn’t need any plugins or third-party software. It is open-sourced and its source code is freely available at </a:t>
            </a:r>
            <a:r>
              <a:rPr lang="en-GB" sz="1500" u="sng">
                <a:solidFill>
                  <a:schemeClr val="hlink"/>
                </a:solidFill>
                <a:highlight>
                  <a:srgbClr val="FFFFFF"/>
                </a:highlight>
                <a:latin typeface="Arial"/>
                <a:ea typeface="Arial"/>
                <a:cs typeface="Arial"/>
                <a:sym typeface="Arial"/>
                <a:hlinkClick r:id="rId3"/>
              </a:rPr>
              <a:t>http://www.webrtc.org/</a:t>
            </a:r>
            <a:r>
              <a:rPr lang="en-GB" sz="1500">
                <a:highlight>
                  <a:srgbClr val="FFFFFF"/>
                </a:highlight>
                <a:latin typeface="Arial"/>
                <a:ea typeface="Arial"/>
                <a:cs typeface="Arial"/>
                <a:sym typeface="Arial"/>
              </a:rPr>
              <a:t>.Though most of the major browsers (like Chrome, Firefox etc. ) have implemented WebRTC framework and have exposed WebRTC’s APIs for the developers, it is better to confirm that your browser version supports it. You can find the list of all the browsers supporting WebRTC here.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Project Explanation</a:t>
            </a:r>
            <a:endParaRPr/>
          </a:p>
        </p:txBody>
      </p:sp>
      <p:sp>
        <p:nvSpPr>
          <p:cNvPr id="137" name="Google Shape;137;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500">
                <a:solidFill>
                  <a:srgbClr val="2F5496"/>
                </a:solidFill>
                <a:highlight>
                  <a:srgbClr val="FFFFFF"/>
                </a:highlight>
                <a:latin typeface="Arial"/>
                <a:ea typeface="Arial"/>
                <a:cs typeface="Arial"/>
                <a:sym typeface="Arial"/>
              </a:rPr>
              <a:t>WebRTC APIs</a:t>
            </a:r>
            <a:r>
              <a:rPr lang="en-GB" sz="1500">
                <a:solidFill>
                  <a:srgbClr val="2F5496"/>
                </a:solidFill>
                <a:highlight>
                  <a:srgbClr val="FFFFFF"/>
                </a:highlight>
                <a:latin typeface="Arial"/>
                <a:ea typeface="Arial"/>
                <a:cs typeface="Arial"/>
                <a:sym typeface="Arial"/>
              </a:rPr>
              <a:t> </a:t>
            </a:r>
            <a:endParaRPr sz="1500">
              <a:solidFill>
                <a:srgbClr val="2F5496"/>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GB" sz="1500">
                <a:highlight>
                  <a:srgbClr val="FFFFFF"/>
                </a:highlight>
                <a:latin typeface="Arial"/>
                <a:ea typeface="Arial"/>
                <a:cs typeface="Arial"/>
                <a:sym typeface="Arial"/>
              </a:rPr>
              <a:t>WebRTC consists of several interrelated APIs and protocols which work together to achieve Real Time Communication. The most important APIs that we will use in this tutorial series are — click links to see demos </a:t>
            </a:r>
            <a:endParaRPr sz="1500">
              <a:highlight>
                <a:srgbClr val="FFFFFF"/>
              </a:highlight>
              <a:latin typeface="Arial"/>
              <a:ea typeface="Arial"/>
              <a:cs typeface="Arial"/>
              <a:sym typeface="Arial"/>
            </a:endParaRPr>
          </a:p>
          <a:p>
            <a:pPr indent="-323850" lvl="0" marL="685800" rtl="0" algn="l">
              <a:spcBef>
                <a:spcPts val="0"/>
              </a:spcBef>
              <a:spcAft>
                <a:spcPts val="0"/>
              </a:spcAft>
              <a:buSzPts val="1500"/>
              <a:buFont typeface="Arial"/>
              <a:buChar char="●"/>
            </a:pPr>
            <a:r>
              <a:rPr lang="en-GB" sz="1500">
                <a:highlight>
                  <a:srgbClr val="FFFFFF"/>
                </a:highlight>
                <a:latin typeface="Arial"/>
                <a:ea typeface="Arial"/>
                <a:cs typeface="Arial"/>
                <a:sym typeface="Arial"/>
              </a:rPr>
              <a:t>getUserMedia(): capture audio and video. </a:t>
            </a:r>
            <a:endParaRPr sz="1500">
              <a:highlight>
                <a:srgbClr val="FFFFFF"/>
              </a:highlight>
              <a:latin typeface="Arial"/>
              <a:ea typeface="Arial"/>
              <a:cs typeface="Arial"/>
              <a:sym typeface="Arial"/>
            </a:endParaRPr>
          </a:p>
          <a:p>
            <a:pPr indent="-323850" lvl="0" marL="685800" rtl="0" algn="l">
              <a:spcBef>
                <a:spcPts val="0"/>
              </a:spcBef>
              <a:spcAft>
                <a:spcPts val="0"/>
              </a:spcAft>
              <a:buSzPts val="1500"/>
              <a:buFont typeface="Arial"/>
              <a:buChar char="●"/>
            </a:pPr>
            <a:r>
              <a:rPr lang="en-GB" sz="1500">
                <a:highlight>
                  <a:srgbClr val="FFFFFF"/>
                </a:highlight>
                <a:latin typeface="Arial"/>
                <a:ea typeface="Arial"/>
                <a:cs typeface="Arial"/>
                <a:sym typeface="Arial"/>
              </a:rPr>
              <a:t>MediaRecorder: record audio and video. </a:t>
            </a:r>
            <a:endParaRPr sz="1500">
              <a:highlight>
                <a:srgbClr val="FFFFFF"/>
              </a:highlight>
              <a:latin typeface="Arial"/>
              <a:ea typeface="Arial"/>
              <a:cs typeface="Arial"/>
              <a:sym typeface="Arial"/>
            </a:endParaRPr>
          </a:p>
          <a:p>
            <a:pPr indent="-323850" lvl="0" marL="685800" rtl="0" algn="l">
              <a:spcBef>
                <a:spcPts val="0"/>
              </a:spcBef>
              <a:spcAft>
                <a:spcPts val="0"/>
              </a:spcAft>
              <a:buSzPts val="1500"/>
              <a:buFont typeface="Arial"/>
              <a:buChar char="●"/>
            </a:pPr>
            <a:r>
              <a:rPr lang="en-GB" sz="1500">
                <a:highlight>
                  <a:srgbClr val="FFFFFF"/>
                </a:highlight>
                <a:latin typeface="Arial"/>
                <a:ea typeface="Arial"/>
                <a:cs typeface="Arial"/>
                <a:sym typeface="Arial"/>
              </a:rPr>
              <a:t>RTCPeerConnection: stream audio and video between users. </a:t>
            </a:r>
            <a:endParaRPr sz="1500">
              <a:highlight>
                <a:srgbClr val="FFFFFF"/>
              </a:highlight>
              <a:latin typeface="Arial"/>
              <a:ea typeface="Arial"/>
              <a:cs typeface="Arial"/>
              <a:sym typeface="Arial"/>
            </a:endParaRPr>
          </a:p>
          <a:p>
            <a:pPr indent="-323850" lvl="0" marL="685800" rtl="0" algn="l">
              <a:spcBef>
                <a:spcPts val="0"/>
              </a:spcBef>
              <a:spcAft>
                <a:spcPts val="0"/>
              </a:spcAft>
              <a:buSzPts val="1500"/>
              <a:buFont typeface="Arial"/>
              <a:buChar char="●"/>
            </a:pPr>
            <a:r>
              <a:rPr lang="en-GB" sz="1500">
                <a:highlight>
                  <a:srgbClr val="FFFFFF"/>
                </a:highlight>
                <a:latin typeface="Arial"/>
                <a:ea typeface="Arial"/>
                <a:cs typeface="Arial"/>
                <a:sym typeface="Arial"/>
              </a:rPr>
              <a:t>RTCDataChannel: stream data between users.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Project Explanation</a:t>
            </a:r>
            <a:endParaRPr/>
          </a:p>
        </p:txBody>
      </p:sp>
      <p:sp>
        <p:nvSpPr>
          <p:cNvPr id="143" name="Google Shape;143;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Clr>
                <a:schemeClr val="dk1"/>
              </a:buClr>
              <a:buSzPts val="358"/>
              <a:buFont typeface="Arial"/>
              <a:buNone/>
            </a:pPr>
            <a:r>
              <a:rPr b="1" lang="en-GB" sz="4750">
                <a:solidFill>
                  <a:srgbClr val="2F5496"/>
                </a:solidFill>
                <a:highlight>
                  <a:srgbClr val="FFFFFF"/>
                </a:highlight>
                <a:latin typeface="Roboto"/>
                <a:ea typeface="Roboto"/>
                <a:cs typeface="Roboto"/>
                <a:sym typeface="Roboto"/>
              </a:rPr>
              <a:t>Signaling</a:t>
            </a:r>
            <a:r>
              <a:rPr lang="en-GB" sz="4750">
                <a:solidFill>
                  <a:srgbClr val="2F5496"/>
                </a:solidFill>
                <a:highlight>
                  <a:srgbClr val="FFFFFF"/>
                </a:highlight>
                <a:latin typeface="Roboto"/>
                <a:ea typeface="Roboto"/>
                <a:cs typeface="Roboto"/>
                <a:sym typeface="Roboto"/>
              </a:rPr>
              <a:t> </a:t>
            </a:r>
            <a:endParaRPr sz="4750">
              <a:solidFill>
                <a:srgbClr val="2F5496"/>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358"/>
              <a:buFont typeface="Arial"/>
              <a:buNone/>
            </a:pPr>
            <a:r>
              <a:rPr lang="en-GB" sz="4750">
                <a:highlight>
                  <a:srgbClr val="FFFFFF"/>
                </a:highlight>
                <a:latin typeface="Roboto"/>
                <a:ea typeface="Roboto"/>
                <a:cs typeface="Roboto"/>
                <a:sym typeface="Roboto"/>
              </a:rPr>
              <a:t>Before the two peers can start communicating with each other, they need to know a lot of information about each other like — </a:t>
            </a:r>
            <a:endParaRPr sz="4750">
              <a:highlight>
                <a:srgbClr val="FFFFFF"/>
              </a:highlight>
              <a:latin typeface="Roboto"/>
              <a:ea typeface="Roboto"/>
              <a:cs typeface="Roboto"/>
              <a:sym typeface="Roboto"/>
            </a:endParaRPr>
          </a:p>
          <a:p>
            <a:pPr indent="-326628" lvl="0" marL="685800" rtl="0" algn="l">
              <a:spcBef>
                <a:spcPts val="0"/>
              </a:spcBef>
              <a:spcAft>
                <a:spcPts val="0"/>
              </a:spcAft>
              <a:buSzPct val="100000"/>
              <a:buFont typeface="Roboto"/>
              <a:buChar char="●"/>
            </a:pPr>
            <a:r>
              <a:rPr lang="en-GB" sz="4750">
                <a:highlight>
                  <a:srgbClr val="FFFFFF"/>
                </a:highlight>
                <a:latin typeface="Roboto"/>
                <a:ea typeface="Roboto"/>
                <a:cs typeface="Roboto"/>
                <a:sym typeface="Roboto"/>
              </a:rPr>
              <a:t>If there is any other peer available for communication. </a:t>
            </a:r>
            <a:endParaRPr sz="4750">
              <a:highlight>
                <a:srgbClr val="FFFFFF"/>
              </a:highlight>
              <a:latin typeface="Roboto"/>
              <a:ea typeface="Roboto"/>
              <a:cs typeface="Roboto"/>
              <a:sym typeface="Roboto"/>
            </a:endParaRPr>
          </a:p>
          <a:p>
            <a:pPr indent="-326628" lvl="0" marL="685800" rtl="0" algn="l">
              <a:spcBef>
                <a:spcPts val="0"/>
              </a:spcBef>
              <a:spcAft>
                <a:spcPts val="0"/>
              </a:spcAft>
              <a:buSzPct val="100000"/>
              <a:buFont typeface="Roboto"/>
              <a:buChar char="●"/>
            </a:pPr>
            <a:r>
              <a:rPr lang="en-GB" sz="4750">
                <a:highlight>
                  <a:srgbClr val="FFFFFF"/>
                </a:highlight>
                <a:latin typeface="Roboto"/>
                <a:ea typeface="Roboto"/>
                <a:cs typeface="Roboto"/>
                <a:sym typeface="Roboto"/>
              </a:rPr>
              <a:t>Network data, such as a peer’s IP address and port as seen by the outside world </a:t>
            </a:r>
            <a:endParaRPr sz="4750">
              <a:highlight>
                <a:srgbClr val="FFFFFF"/>
              </a:highlight>
              <a:latin typeface="Roboto"/>
              <a:ea typeface="Roboto"/>
              <a:cs typeface="Roboto"/>
              <a:sym typeface="Roboto"/>
            </a:endParaRPr>
          </a:p>
          <a:p>
            <a:pPr indent="-326628" lvl="0" marL="685800" rtl="0" algn="l">
              <a:spcBef>
                <a:spcPts val="0"/>
              </a:spcBef>
              <a:spcAft>
                <a:spcPts val="0"/>
              </a:spcAft>
              <a:buSzPct val="100000"/>
              <a:buFont typeface="Roboto"/>
              <a:buChar char="●"/>
            </a:pPr>
            <a:r>
              <a:rPr lang="en-GB" sz="4750">
                <a:highlight>
                  <a:srgbClr val="FFFFFF"/>
                </a:highlight>
                <a:latin typeface="Roboto"/>
                <a:ea typeface="Roboto"/>
                <a:cs typeface="Roboto"/>
                <a:sym typeface="Roboto"/>
              </a:rPr>
              <a:t>Session-control messages — used to open or close communication </a:t>
            </a:r>
            <a:endParaRPr sz="4750">
              <a:highlight>
                <a:srgbClr val="FFFFFF"/>
              </a:highlight>
              <a:latin typeface="Roboto"/>
              <a:ea typeface="Roboto"/>
              <a:cs typeface="Roboto"/>
              <a:sym typeface="Roboto"/>
            </a:endParaRPr>
          </a:p>
          <a:p>
            <a:pPr indent="-326628" lvl="0" marL="685800" rtl="0" algn="l">
              <a:spcBef>
                <a:spcPts val="0"/>
              </a:spcBef>
              <a:spcAft>
                <a:spcPts val="0"/>
              </a:spcAft>
              <a:buSzPct val="100000"/>
              <a:buFont typeface="Roboto"/>
              <a:buChar char="●"/>
            </a:pPr>
            <a:r>
              <a:rPr lang="en-GB" sz="4750">
                <a:highlight>
                  <a:srgbClr val="FFFFFF"/>
                </a:highlight>
                <a:latin typeface="Roboto"/>
                <a:ea typeface="Roboto"/>
                <a:cs typeface="Roboto"/>
                <a:sym typeface="Roboto"/>
              </a:rPr>
              <a:t>Error messages </a:t>
            </a:r>
            <a:endParaRPr sz="4750">
              <a:highlight>
                <a:srgbClr val="FFFFFF"/>
              </a:highlight>
              <a:latin typeface="Roboto"/>
              <a:ea typeface="Roboto"/>
              <a:cs typeface="Roboto"/>
              <a:sym typeface="Roboto"/>
            </a:endParaRPr>
          </a:p>
          <a:p>
            <a:pPr indent="-326628" lvl="0" marL="685800" rtl="0" algn="l">
              <a:spcBef>
                <a:spcPts val="0"/>
              </a:spcBef>
              <a:spcAft>
                <a:spcPts val="0"/>
              </a:spcAft>
              <a:buSzPct val="100000"/>
              <a:buFont typeface="Roboto"/>
              <a:buChar char="●"/>
            </a:pPr>
            <a:r>
              <a:rPr lang="en-GB" sz="4750">
                <a:highlight>
                  <a:srgbClr val="FFFFFF"/>
                </a:highlight>
                <a:latin typeface="Roboto"/>
                <a:ea typeface="Roboto"/>
                <a:cs typeface="Roboto"/>
                <a:sym typeface="Roboto"/>
              </a:rPr>
              <a:t>Media metadata, such as codecs, codec settings, bandwidth, and media types that will be sent by a peer </a:t>
            </a:r>
            <a:endParaRPr sz="4750">
              <a:highlight>
                <a:srgbClr val="FFFFFF"/>
              </a:highlight>
              <a:latin typeface="Roboto"/>
              <a:ea typeface="Roboto"/>
              <a:cs typeface="Roboto"/>
              <a:sym typeface="Roboto"/>
            </a:endParaRPr>
          </a:p>
          <a:p>
            <a:pPr indent="-326628" lvl="0" marL="685800" rtl="0" algn="l">
              <a:spcBef>
                <a:spcPts val="0"/>
              </a:spcBef>
              <a:spcAft>
                <a:spcPts val="0"/>
              </a:spcAft>
              <a:buSzPct val="100000"/>
              <a:buFont typeface="Roboto"/>
              <a:buChar char="●"/>
            </a:pPr>
            <a:r>
              <a:rPr lang="en-GB" sz="4750">
                <a:highlight>
                  <a:srgbClr val="FFFFFF"/>
                </a:highlight>
                <a:latin typeface="Roboto"/>
                <a:ea typeface="Roboto"/>
                <a:cs typeface="Roboto"/>
                <a:sym typeface="Roboto"/>
              </a:rPr>
              <a:t>Key data used to establish secure connections </a:t>
            </a:r>
            <a:endParaRPr sz="4750">
              <a:highlight>
                <a:srgbClr val="FFFFFF"/>
              </a:highlight>
              <a:latin typeface="Roboto"/>
              <a:ea typeface="Roboto"/>
              <a:cs typeface="Roboto"/>
              <a:sym typeface="Roboto"/>
            </a:endParaRPr>
          </a:p>
          <a:p>
            <a:pPr indent="0" lvl="0" marL="0" rtl="0" algn="l">
              <a:spcBef>
                <a:spcPts val="0"/>
              </a:spcBef>
              <a:spcAft>
                <a:spcPts val="0"/>
              </a:spcAft>
              <a:buNone/>
            </a:pPr>
            <a:r>
              <a:rPr lang="en-GB" sz="4750">
                <a:highlight>
                  <a:srgbClr val="FFFFFF"/>
                </a:highlight>
                <a:latin typeface="Roboto"/>
                <a:ea typeface="Roboto"/>
                <a:cs typeface="Roboto"/>
                <a:sym typeface="Roboto"/>
              </a:rPr>
              <a:t>Don’t worry if you do not understand what the above information represents. The important thing is to realize that a lot of information needs to be exchanged before a direct connection can be set-up. Such information can be termed as </a:t>
            </a:r>
            <a:r>
              <a:rPr b="1" lang="en-GB" sz="4750">
                <a:highlight>
                  <a:srgbClr val="FFFFFF"/>
                </a:highlight>
                <a:latin typeface="Roboto"/>
                <a:ea typeface="Roboto"/>
                <a:cs typeface="Roboto"/>
                <a:sym typeface="Roboto"/>
              </a:rPr>
              <a:t>metadata.</a:t>
            </a:r>
            <a:r>
              <a:rPr lang="en-GB" sz="4750">
                <a:highlight>
                  <a:srgbClr val="FFFFFF"/>
                </a:highlight>
                <a:latin typeface="Roboto"/>
                <a:ea typeface="Roboto"/>
                <a:cs typeface="Roboto"/>
                <a:sym typeface="Roboto"/>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Project Explanation</a:t>
            </a:r>
            <a:endParaRPr/>
          </a:p>
        </p:txBody>
      </p:sp>
      <p:sp>
        <p:nvSpPr>
          <p:cNvPr id="149" name="Google Shape;149;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50">
                <a:highlight>
                  <a:srgbClr val="FFFFFF"/>
                </a:highlight>
                <a:latin typeface="Roboto"/>
                <a:ea typeface="Roboto"/>
                <a:cs typeface="Roboto"/>
                <a:sym typeface="Roboto"/>
              </a:rPr>
              <a:t>Signaling refers to the mechanism which coordinates initial communication and enables sending of metadata between the peers (browsers). Hence, initially, the peers communicate with each other using the signaling mechanism — primarily, for discovering other peers and sharing the information needed to create a direct connection between them. Once the direct connection has been established, there is no role of signaling thereafter. </a:t>
            </a:r>
            <a:endParaRPr sz="1650">
              <a:highlight>
                <a:srgbClr val="FFFFFF"/>
              </a:highlight>
              <a:latin typeface="Roboto"/>
              <a:ea typeface="Roboto"/>
              <a:cs typeface="Roboto"/>
              <a:sym typeface="Roboto"/>
            </a:endParaRPr>
          </a:p>
          <a:p>
            <a:pPr indent="0" lvl="0" marL="0" rtl="0" algn="l">
              <a:spcBef>
                <a:spcPts val="0"/>
              </a:spcBef>
              <a:spcAft>
                <a:spcPts val="0"/>
              </a:spcAft>
              <a:buNone/>
            </a:pPr>
            <a:r>
              <a:rPr b="1" lang="en-GB" sz="1650">
                <a:highlight>
                  <a:srgbClr val="FFFFFF"/>
                </a:highlight>
                <a:latin typeface="Roboto"/>
                <a:ea typeface="Roboto"/>
                <a:cs typeface="Roboto"/>
                <a:sym typeface="Roboto"/>
              </a:rPr>
              <a:t>Remember</a:t>
            </a:r>
            <a:r>
              <a:rPr lang="en-GB" sz="1650">
                <a:highlight>
                  <a:srgbClr val="FFFFFF"/>
                </a:highlight>
                <a:latin typeface="Roboto"/>
                <a:ea typeface="Roboto"/>
                <a:cs typeface="Roboto"/>
                <a:sym typeface="Roboto"/>
              </a:rPr>
              <a:t> — For signaling, we need a server.</a:t>
            </a:r>
            <a:endParaRPr sz="2100">
              <a:highlight>
                <a:srgbClr val="FFFFFF"/>
              </a:highlight>
              <a:latin typeface="Roboto"/>
              <a:ea typeface="Roboto"/>
              <a:cs typeface="Roboto"/>
              <a:sym typeface="Roboto"/>
            </a:endParaRPr>
          </a:p>
          <a:p>
            <a:pPr indent="0" lvl="0" marL="0" rtl="0" algn="l">
              <a:spcBef>
                <a:spcPts val="0"/>
              </a:spcBef>
              <a:spcAft>
                <a:spcPts val="0"/>
              </a:spcAft>
              <a:buNone/>
            </a:pPr>
            <a:r>
              <a:t/>
            </a:r>
            <a:endParaRPr b="1" sz="1500">
              <a:solidFill>
                <a:srgbClr val="2F5496"/>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72700"/>
            <a:ext cx="8520600" cy="68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GB"/>
              <a:t>Project Explanation</a:t>
            </a:r>
            <a:endParaRPr/>
          </a:p>
        </p:txBody>
      </p:sp>
      <p:sp>
        <p:nvSpPr>
          <p:cNvPr id="155" name="Google Shape;155;p29"/>
          <p:cNvSpPr txBox="1"/>
          <p:nvPr>
            <p:ph idx="1" type="body"/>
          </p:nvPr>
        </p:nvSpPr>
        <p:spPr>
          <a:xfrm>
            <a:off x="311700" y="755500"/>
            <a:ext cx="8520600" cy="42513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GB" sz="2400">
                <a:highlight>
                  <a:srgbClr val="FFFFFF"/>
                </a:highlight>
                <a:latin typeface="Roboto"/>
                <a:ea typeface="Roboto"/>
                <a:cs typeface="Roboto"/>
                <a:sym typeface="Roboto"/>
              </a:rPr>
              <a:t>Session Description Protocol: -</a:t>
            </a:r>
            <a:r>
              <a:rPr lang="en-GB" sz="2400">
                <a:highlight>
                  <a:srgbClr val="FFFFFF"/>
                </a:highlight>
                <a:latin typeface="Roboto"/>
                <a:ea typeface="Roboto"/>
                <a:cs typeface="Roboto"/>
                <a:sym typeface="Roboto"/>
              </a:rPr>
              <a:t> </a:t>
            </a:r>
            <a:endParaRPr sz="2400">
              <a:highlight>
                <a:srgbClr val="FFFFFF"/>
              </a:highlight>
              <a:latin typeface="Roboto"/>
              <a:ea typeface="Roboto"/>
              <a:cs typeface="Roboto"/>
              <a:sym typeface="Roboto"/>
            </a:endParaRPr>
          </a:p>
          <a:p>
            <a:pPr indent="-323850" lvl="0" marL="685800" rtl="0" algn="l">
              <a:spcBef>
                <a:spcPts val="0"/>
              </a:spcBef>
              <a:spcAft>
                <a:spcPts val="0"/>
              </a:spcAft>
              <a:buSzPct val="100000"/>
              <a:buFont typeface="Roboto"/>
              <a:buChar char="●"/>
            </a:pPr>
            <a:r>
              <a:rPr lang="en-GB" sz="2400">
                <a:highlight>
                  <a:srgbClr val="FFFFFF"/>
                </a:highlight>
                <a:latin typeface="Roboto"/>
                <a:ea typeface="Roboto"/>
                <a:cs typeface="Roboto"/>
                <a:sym typeface="Roboto"/>
              </a:rPr>
              <a:t>The signaling mechanism (methods, protocols, etc.) is not specified by WebRTC. We need to build it ourselves. (Although this seems to be a complicated task, believe us — it is not. In this series, we will use Socket.IO for signaling, but there are many alternatives). </a:t>
            </a:r>
            <a:endParaRPr sz="2400">
              <a:highlight>
                <a:srgbClr val="FFFFFF"/>
              </a:highlight>
              <a:latin typeface="Roboto"/>
              <a:ea typeface="Roboto"/>
              <a:cs typeface="Roboto"/>
              <a:sym typeface="Roboto"/>
            </a:endParaRPr>
          </a:p>
          <a:p>
            <a:pPr indent="-323850" lvl="0" marL="457200" rtl="0" algn="l">
              <a:lnSpc>
                <a:spcPct val="160000"/>
              </a:lnSpc>
              <a:spcBef>
                <a:spcPts val="0"/>
              </a:spcBef>
              <a:spcAft>
                <a:spcPts val="0"/>
              </a:spcAft>
              <a:buSzPct val="100000"/>
              <a:buFont typeface="Roboto"/>
              <a:buChar char="●"/>
            </a:pPr>
            <a:r>
              <a:rPr lang="en-GB" sz="2400">
                <a:highlight>
                  <a:srgbClr val="FFFFFF"/>
                </a:highlight>
                <a:latin typeface="Roboto"/>
                <a:ea typeface="Roboto"/>
                <a:cs typeface="Roboto"/>
                <a:sym typeface="Roboto"/>
              </a:rPr>
              <a:t>WebRTC only requires the exchange of the media metadata mentioned above between peers as </a:t>
            </a:r>
            <a:r>
              <a:rPr b="1" lang="en-GB" sz="2400">
                <a:highlight>
                  <a:srgbClr val="FFFFFF"/>
                </a:highlight>
                <a:latin typeface="Roboto"/>
                <a:ea typeface="Roboto"/>
                <a:cs typeface="Roboto"/>
                <a:sym typeface="Roboto"/>
              </a:rPr>
              <a:t>offers and answers.</a:t>
            </a:r>
            <a:r>
              <a:rPr lang="en-GB" sz="2400">
                <a:highlight>
                  <a:srgbClr val="FFFFFF"/>
                </a:highlight>
                <a:latin typeface="Roboto"/>
                <a:ea typeface="Roboto"/>
                <a:cs typeface="Roboto"/>
                <a:sym typeface="Roboto"/>
              </a:rPr>
              <a:t> Offers and answers are communicated in </a:t>
            </a:r>
            <a:r>
              <a:rPr b="1" lang="en-GB" sz="2400">
                <a:highlight>
                  <a:srgbClr val="FFFFFF"/>
                </a:highlight>
                <a:latin typeface="Roboto"/>
                <a:ea typeface="Roboto"/>
                <a:cs typeface="Roboto"/>
                <a:sym typeface="Roboto"/>
              </a:rPr>
              <a:t>Session Description Protocol</a:t>
            </a:r>
            <a:r>
              <a:rPr lang="en-GB" sz="2400">
                <a:highlight>
                  <a:srgbClr val="FFFFFF"/>
                </a:highlight>
                <a:latin typeface="Roboto"/>
                <a:ea typeface="Roboto"/>
                <a:cs typeface="Roboto"/>
                <a:sym typeface="Roboto"/>
              </a:rPr>
              <a:t> (SDP) format which looks like the following: - </a:t>
            </a:r>
            <a:endParaRPr sz="2400">
              <a:highlight>
                <a:srgbClr val="FFFFFF"/>
              </a:highlight>
              <a:latin typeface="Roboto"/>
              <a:ea typeface="Roboto"/>
              <a:cs typeface="Roboto"/>
              <a:sym typeface="Roboto"/>
            </a:endParaRPr>
          </a:p>
          <a:p>
            <a:pPr indent="0" lvl="0" marL="457200" rtl="0" algn="l">
              <a:lnSpc>
                <a:spcPct val="160000"/>
              </a:lnSpc>
              <a:spcBef>
                <a:spcPts val="0"/>
              </a:spcBef>
              <a:spcAft>
                <a:spcPts val="0"/>
              </a:spcAft>
              <a:buNone/>
            </a:pPr>
            <a:r>
              <a:rPr lang="en-GB" sz="2400">
                <a:highlight>
                  <a:srgbClr val="FFFFFF"/>
                </a:highlight>
                <a:latin typeface="Roboto"/>
                <a:ea typeface="Roboto"/>
                <a:cs typeface="Roboto"/>
                <a:sym typeface="Roboto"/>
              </a:rPr>
              <a:t>v=0 o=- 7614219274584779017 2 IN IP4 127.0.0.1 s=- t=0 0 a=group:BUNDLE audio video a=msid-semantic: WMS m=audio 1 RTP/SAVPF 111 103 104 0 8 107 106 105 13 126 c=IN IP4 0.0.0.0 ...</a:t>
            </a:r>
            <a:endParaRPr sz="2400">
              <a:highlight>
                <a:srgbClr val="FFFFFF"/>
              </a:highlight>
              <a:latin typeface="Roboto"/>
              <a:ea typeface="Roboto"/>
              <a:cs typeface="Roboto"/>
              <a:sym typeface="Roboto"/>
            </a:endParaRPr>
          </a:p>
          <a:p>
            <a:pPr indent="0" lvl="0" marL="0" rtl="0" algn="l">
              <a:spcBef>
                <a:spcPts val="0"/>
              </a:spcBef>
              <a:spcAft>
                <a:spcPts val="0"/>
              </a:spcAft>
              <a:buNone/>
            </a:pPr>
            <a:r>
              <a:t/>
            </a:r>
            <a:endParaRPr sz="1650">
              <a:highlight>
                <a:srgbClr val="FFFFFF"/>
              </a:highlight>
              <a:latin typeface="Roboto"/>
              <a:ea typeface="Roboto"/>
              <a:cs typeface="Roboto"/>
              <a:sym typeface="Roboto"/>
            </a:endParaRPr>
          </a:p>
          <a:p>
            <a:pPr indent="0" lvl="0" marL="0" rtl="0" algn="l">
              <a:spcBef>
                <a:spcPts val="0"/>
              </a:spcBef>
              <a:spcAft>
                <a:spcPts val="0"/>
              </a:spcAft>
              <a:buNone/>
            </a:pPr>
            <a:r>
              <a:rPr b="1" i="1" lang="en-GB" sz="2400">
                <a:solidFill>
                  <a:schemeClr val="accent5"/>
                </a:solidFill>
                <a:highlight>
                  <a:srgbClr val="FFFFFF"/>
                </a:highlight>
                <a:latin typeface="Roboto"/>
                <a:ea typeface="Roboto"/>
                <a:cs typeface="Roboto"/>
                <a:sym typeface="Roboto"/>
              </a:rPr>
              <a:t>(If you are wondering what each line means in the above format, don’t worry. WebRTC creates this automatically according to the audio/video device present on your laptop/PC)</a:t>
            </a:r>
            <a:endParaRPr sz="2100">
              <a:highlight>
                <a:srgbClr val="FFFFFF"/>
              </a:highlight>
              <a:latin typeface="Roboto"/>
              <a:ea typeface="Roboto"/>
              <a:cs typeface="Roboto"/>
              <a:sym typeface="Roboto"/>
            </a:endParaRPr>
          </a:p>
          <a:p>
            <a:pPr indent="0" lvl="0" marL="0" rtl="0" algn="l">
              <a:spcBef>
                <a:spcPts val="0"/>
              </a:spcBef>
              <a:spcAft>
                <a:spcPts val="0"/>
              </a:spcAft>
              <a:buNone/>
            </a:pPr>
            <a:r>
              <a:t/>
            </a:r>
            <a:endParaRPr b="1" sz="1500">
              <a:solidFill>
                <a:srgbClr val="2F5496"/>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Project Steps/Methods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Project Steps/Methods</a:t>
            </a:r>
            <a:endParaRPr/>
          </a:p>
        </p:txBody>
      </p:sp>
      <p:sp>
        <p:nvSpPr>
          <p:cNvPr id="166" name="Google Shape;166;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Roboto"/>
                <a:ea typeface="Roboto"/>
                <a:cs typeface="Roboto"/>
                <a:sym typeface="Roboto"/>
              </a:rPr>
              <a:t>Following steps are taken to build the Django-Video-chat application:</a:t>
            </a:r>
            <a:endParaRPr sz="1600">
              <a:latin typeface="Roboto"/>
              <a:ea typeface="Roboto"/>
              <a:cs typeface="Roboto"/>
              <a:sym typeface="Roboto"/>
            </a:endParaRPr>
          </a:p>
          <a:p>
            <a:pPr indent="-330200" lvl="0" marL="685800" rtl="0" algn="l">
              <a:spcBef>
                <a:spcPts val="1200"/>
              </a:spcBef>
              <a:spcAft>
                <a:spcPts val="0"/>
              </a:spcAft>
              <a:buSzPts val="1600"/>
              <a:buFont typeface="Roboto"/>
              <a:buChar char="●"/>
            </a:pPr>
            <a:r>
              <a:rPr lang="en-GB" sz="1600">
                <a:highlight>
                  <a:srgbClr val="FFFFFF"/>
                </a:highlight>
                <a:latin typeface="Roboto"/>
                <a:ea typeface="Roboto"/>
                <a:cs typeface="Roboto"/>
                <a:sym typeface="Roboto"/>
              </a:rPr>
              <a:t>Open Command Prompt. Navigate to the folder in which you want to create the webapp.  </a:t>
            </a:r>
            <a:endParaRPr sz="1600">
              <a:highlight>
                <a:srgbClr val="FFFFFF"/>
              </a:highlight>
              <a:latin typeface="Roboto"/>
              <a:ea typeface="Roboto"/>
              <a:cs typeface="Roboto"/>
              <a:sym typeface="Roboto"/>
            </a:endParaRPr>
          </a:p>
          <a:p>
            <a:pPr indent="-330200" lvl="0" marL="685800" rtl="0" algn="l">
              <a:spcBef>
                <a:spcPts val="0"/>
              </a:spcBef>
              <a:spcAft>
                <a:spcPts val="0"/>
              </a:spcAft>
              <a:buSzPts val="1600"/>
              <a:buFont typeface="Roboto"/>
              <a:buChar char="●"/>
            </a:pPr>
            <a:r>
              <a:rPr lang="en-GB" sz="1600">
                <a:highlight>
                  <a:srgbClr val="FFFFFF"/>
                </a:highlight>
                <a:latin typeface="Roboto"/>
                <a:ea typeface="Roboto"/>
                <a:cs typeface="Roboto"/>
                <a:sym typeface="Roboto"/>
              </a:rPr>
              <a:t>Then create a virtual environment and activate it using venv directory. </a:t>
            </a:r>
            <a:endParaRPr sz="1600">
              <a:highlight>
                <a:srgbClr val="FFFFFF"/>
              </a:highlight>
              <a:latin typeface="Roboto"/>
              <a:ea typeface="Roboto"/>
              <a:cs typeface="Roboto"/>
              <a:sym typeface="Roboto"/>
            </a:endParaRPr>
          </a:p>
          <a:p>
            <a:pPr indent="-330200" lvl="0" marL="685800" rtl="0" algn="l">
              <a:spcBef>
                <a:spcPts val="0"/>
              </a:spcBef>
              <a:spcAft>
                <a:spcPts val="0"/>
              </a:spcAft>
              <a:buSzPts val="1600"/>
              <a:buFont typeface="Roboto"/>
              <a:buChar char="●"/>
            </a:pPr>
            <a:r>
              <a:rPr lang="en-GB" sz="1600">
                <a:highlight>
                  <a:srgbClr val="FFFFFF"/>
                </a:highlight>
                <a:latin typeface="Roboto"/>
                <a:ea typeface="Roboto"/>
                <a:cs typeface="Roboto"/>
                <a:sym typeface="Roboto"/>
              </a:rPr>
              <a:t>Then install the latest version of the pip (if not installed) and then installing the required dependencies by running commands in command prompt. </a:t>
            </a:r>
            <a:endParaRPr sz="1600">
              <a:highlight>
                <a:srgbClr val="FFFFFF"/>
              </a:highlight>
              <a:latin typeface="Roboto"/>
              <a:ea typeface="Roboto"/>
              <a:cs typeface="Roboto"/>
              <a:sym typeface="Roboto"/>
            </a:endParaRPr>
          </a:p>
          <a:p>
            <a:pPr indent="-330200" lvl="0" marL="685800" rtl="0" algn="l">
              <a:spcBef>
                <a:spcPts val="0"/>
              </a:spcBef>
              <a:spcAft>
                <a:spcPts val="0"/>
              </a:spcAft>
              <a:buSzPts val="1600"/>
              <a:buFont typeface="Roboto"/>
              <a:buChar char="●"/>
            </a:pPr>
            <a:r>
              <a:rPr lang="en-GB" sz="1600">
                <a:highlight>
                  <a:srgbClr val="FFFFFF"/>
                </a:highlight>
                <a:latin typeface="Roboto"/>
                <a:ea typeface="Roboto"/>
                <a:cs typeface="Roboto"/>
                <a:sym typeface="Roboto"/>
              </a:rPr>
              <a:t>From the directory where we have installed venv, go to the mysite directory by running the command: cd mysite </a:t>
            </a:r>
            <a:endParaRPr sz="1600">
              <a:highlight>
                <a:srgbClr val="FFFFFF"/>
              </a:highlight>
              <a:latin typeface="Roboto"/>
              <a:ea typeface="Roboto"/>
              <a:cs typeface="Roboto"/>
              <a:sym typeface="Roboto"/>
            </a:endParaRPr>
          </a:p>
          <a:p>
            <a:pPr indent="-330200" lvl="0" marL="685800" rtl="0" algn="l">
              <a:spcBef>
                <a:spcPts val="0"/>
              </a:spcBef>
              <a:spcAft>
                <a:spcPts val="0"/>
              </a:spcAft>
              <a:buSzPts val="1600"/>
              <a:buFont typeface="Roboto"/>
              <a:buChar char="●"/>
            </a:pPr>
            <a:r>
              <a:rPr lang="en-GB" sz="1600">
                <a:highlight>
                  <a:srgbClr val="FFFFFF"/>
                </a:highlight>
                <a:latin typeface="Roboto"/>
                <a:ea typeface="Roboto"/>
                <a:cs typeface="Roboto"/>
                <a:sym typeface="Roboto"/>
              </a:rPr>
              <a:t>Start New Project in Django by using the command </a:t>
            </a:r>
            <a:endParaRPr sz="1600">
              <a:highlight>
                <a:srgbClr val="FFFFFF"/>
              </a:highlight>
              <a:latin typeface="Roboto"/>
              <a:ea typeface="Roboto"/>
              <a:cs typeface="Roboto"/>
              <a:sym typeface="Roboto"/>
            </a:endParaRPr>
          </a:p>
          <a:p>
            <a:pPr indent="-323850" lvl="0" marL="685800" rtl="0" algn="l">
              <a:spcBef>
                <a:spcPts val="0"/>
              </a:spcBef>
              <a:spcAft>
                <a:spcPts val="0"/>
              </a:spcAft>
              <a:buSzPts val="1500"/>
              <a:buFont typeface="Arial"/>
              <a:buChar char="●"/>
            </a:pPr>
            <a:r>
              <a:rPr lang="en-GB" sz="1600">
                <a:highlight>
                  <a:srgbClr val="FFFFFF"/>
                </a:highlight>
                <a:latin typeface="Roboto"/>
                <a:ea typeface="Roboto"/>
                <a:cs typeface="Roboto"/>
                <a:sym typeface="Roboto"/>
              </a:rPr>
              <a:t>“django-admin startproject webrtc” in command prompt</a:t>
            </a:r>
            <a:r>
              <a:rPr lang="en-GB" sz="1500">
                <a:highlight>
                  <a:srgbClr val="FFFFFF"/>
                </a:highlight>
                <a:latin typeface="Arial"/>
                <a:ea typeface="Arial"/>
                <a:cs typeface="Arial"/>
                <a:sym typeface="Arial"/>
              </a:rPr>
              <a:t> </a:t>
            </a:r>
            <a:endParaRPr sz="15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Abstract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Project Steps/Methods</a:t>
            </a:r>
            <a:endParaRPr/>
          </a:p>
        </p:txBody>
      </p:sp>
      <p:sp>
        <p:nvSpPr>
          <p:cNvPr id="172" name="Google Shape;172;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23850" lvl="0" marL="685800" rtl="0" algn="l">
              <a:spcBef>
                <a:spcPts val="0"/>
              </a:spcBef>
              <a:spcAft>
                <a:spcPts val="0"/>
              </a:spcAft>
              <a:buSzPts val="1500"/>
              <a:buFont typeface="Arial"/>
              <a:buChar char="●"/>
            </a:pPr>
            <a:r>
              <a:rPr lang="en-GB" sz="1500">
                <a:highlight>
                  <a:srgbClr val="FFFFFF"/>
                </a:highlight>
                <a:latin typeface="Roboto"/>
                <a:ea typeface="Roboto"/>
                <a:cs typeface="Roboto"/>
                <a:sym typeface="Roboto"/>
              </a:rPr>
              <a:t>Create New App in Django by using the command </a:t>
            </a:r>
            <a:r>
              <a:rPr b="1" lang="en-GB" sz="1500">
                <a:highlight>
                  <a:srgbClr val="FFFFFF"/>
                </a:highlight>
                <a:latin typeface="Roboto"/>
                <a:ea typeface="Roboto"/>
                <a:cs typeface="Roboto"/>
                <a:sym typeface="Roboto"/>
              </a:rPr>
              <a:t>“python manage.py startapp</a:t>
            </a:r>
            <a:r>
              <a:rPr lang="en-GB" sz="1500">
                <a:highlight>
                  <a:srgbClr val="FFFFFF"/>
                </a:highlight>
                <a:latin typeface="Roboto"/>
                <a:ea typeface="Roboto"/>
                <a:cs typeface="Roboto"/>
                <a:sym typeface="Roboto"/>
              </a:rPr>
              <a:t>” in command prompt.</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Arial"/>
              <a:buChar char="●"/>
            </a:pPr>
            <a:r>
              <a:rPr lang="en-GB" sz="1500">
                <a:highlight>
                  <a:srgbClr val="FFFFFF"/>
                </a:highlight>
                <a:latin typeface="Roboto"/>
                <a:ea typeface="Roboto"/>
                <a:cs typeface="Roboto"/>
                <a:sym typeface="Roboto"/>
              </a:rPr>
              <a:t>Run Django by using the command </a:t>
            </a:r>
            <a:r>
              <a:rPr lang="en-GB" sz="1500">
                <a:solidFill>
                  <a:srgbClr val="2F5496"/>
                </a:solidFill>
                <a:highlight>
                  <a:srgbClr val="FFFFFF"/>
                </a:highlight>
                <a:latin typeface="Roboto"/>
                <a:ea typeface="Roboto"/>
                <a:cs typeface="Roboto"/>
                <a:sym typeface="Roboto"/>
              </a:rPr>
              <a:t> </a:t>
            </a:r>
            <a:r>
              <a:rPr b="1" lang="en-GB" sz="1500">
                <a:highlight>
                  <a:srgbClr val="FFFFFF"/>
                </a:highlight>
                <a:latin typeface="Roboto"/>
                <a:ea typeface="Roboto"/>
                <a:cs typeface="Roboto"/>
                <a:sym typeface="Roboto"/>
              </a:rPr>
              <a:t>“python manage.py runserver </a:t>
            </a:r>
            <a:endParaRPr b="1" sz="1500">
              <a:highlight>
                <a:srgbClr val="FFFFFF"/>
              </a:highlight>
              <a:latin typeface="Roboto"/>
              <a:ea typeface="Roboto"/>
              <a:cs typeface="Roboto"/>
              <a:sym typeface="Roboto"/>
            </a:endParaRPr>
          </a:p>
          <a:p>
            <a:pPr indent="0" lvl="0" marL="457200" rtl="0" algn="l">
              <a:spcBef>
                <a:spcPts val="0"/>
              </a:spcBef>
              <a:spcAft>
                <a:spcPts val="0"/>
              </a:spcAft>
              <a:buNone/>
            </a:pPr>
            <a:r>
              <a:rPr b="1" lang="en-GB" sz="1500">
                <a:highlight>
                  <a:srgbClr val="FFFFFF"/>
                </a:highlight>
                <a:latin typeface="Roboto"/>
                <a:ea typeface="Roboto"/>
                <a:cs typeface="Roboto"/>
                <a:sym typeface="Roboto"/>
              </a:rPr>
              <a:t>python manage.py runserver 8080 </a:t>
            </a:r>
            <a:endParaRPr b="1" sz="1500">
              <a:highlight>
                <a:srgbClr val="FFFFFF"/>
              </a:highlight>
              <a:latin typeface="Roboto"/>
              <a:ea typeface="Roboto"/>
              <a:cs typeface="Roboto"/>
              <a:sym typeface="Roboto"/>
            </a:endParaRPr>
          </a:p>
          <a:p>
            <a:pPr indent="0" lvl="0" marL="457200" rtl="0" algn="l">
              <a:spcBef>
                <a:spcPts val="0"/>
              </a:spcBef>
              <a:spcAft>
                <a:spcPts val="0"/>
              </a:spcAft>
              <a:buNone/>
            </a:pPr>
            <a:r>
              <a:rPr b="1" lang="en-GB" sz="1500">
                <a:highlight>
                  <a:srgbClr val="FFFFFF"/>
                </a:highlight>
                <a:latin typeface="Roboto"/>
                <a:ea typeface="Roboto"/>
                <a:cs typeface="Roboto"/>
                <a:sym typeface="Roboto"/>
              </a:rPr>
              <a:t>python manage.py runserver 0:8000 </a:t>
            </a:r>
            <a:endParaRPr b="1" sz="1500">
              <a:highlight>
                <a:srgbClr val="FFFFFF"/>
              </a:highlight>
              <a:latin typeface="Roboto"/>
              <a:ea typeface="Roboto"/>
              <a:cs typeface="Roboto"/>
              <a:sym typeface="Roboto"/>
            </a:endParaRPr>
          </a:p>
          <a:p>
            <a:pPr indent="0" lvl="0" marL="457200" rtl="0" algn="l">
              <a:spcBef>
                <a:spcPts val="0"/>
              </a:spcBef>
              <a:spcAft>
                <a:spcPts val="0"/>
              </a:spcAft>
              <a:buNone/>
            </a:pPr>
            <a:r>
              <a:rPr b="1" lang="en-GB" sz="1500">
                <a:highlight>
                  <a:srgbClr val="FFFFFF"/>
                </a:highlight>
                <a:latin typeface="Roboto"/>
                <a:ea typeface="Roboto"/>
                <a:cs typeface="Roboto"/>
                <a:sym typeface="Roboto"/>
              </a:rPr>
              <a:t>python manage.py runserver 192.168.1.4:8000” </a:t>
            </a:r>
            <a:r>
              <a:rPr lang="en-GB" sz="1500">
                <a:highlight>
                  <a:srgbClr val="FFFFFF"/>
                </a:highlight>
                <a:latin typeface="Roboto"/>
                <a:ea typeface="Roboto"/>
                <a:cs typeface="Roboto"/>
                <a:sym typeface="Roboto"/>
              </a:rPr>
              <a:t>in the command prompt</a:t>
            </a:r>
            <a:endParaRPr sz="1500">
              <a:solidFill>
                <a:srgbClr val="2F5496"/>
              </a:solidFill>
              <a:highlight>
                <a:srgbClr val="FFFFFF"/>
              </a:highlight>
              <a:latin typeface="Roboto"/>
              <a:ea typeface="Roboto"/>
              <a:cs typeface="Roboto"/>
              <a:sym typeface="Roboto"/>
            </a:endParaRPr>
          </a:p>
          <a:p>
            <a:pPr indent="-323850" lvl="0" marL="457200" rtl="0" algn="l">
              <a:lnSpc>
                <a:spcPct val="134896"/>
              </a:lnSpc>
              <a:spcBef>
                <a:spcPts val="0"/>
              </a:spcBef>
              <a:spcAft>
                <a:spcPts val="0"/>
              </a:spcAft>
              <a:buSzPts val="1500"/>
              <a:buFont typeface="Arial"/>
              <a:buChar char="●"/>
            </a:pPr>
            <a:r>
              <a:rPr lang="en-GB" sz="1500">
                <a:highlight>
                  <a:srgbClr val="FFFFFF"/>
                </a:highlight>
                <a:latin typeface="Roboto"/>
                <a:ea typeface="Roboto"/>
                <a:cs typeface="Roboto"/>
                <a:sym typeface="Roboto"/>
              </a:rPr>
              <a:t>Create Superuser using the command </a:t>
            </a:r>
            <a:r>
              <a:rPr b="1" lang="en-GB" sz="1500">
                <a:highlight>
                  <a:srgbClr val="FFFFFF"/>
                </a:highlight>
                <a:latin typeface="Roboto"/>
                <a:ea typeface="Roboto"/>
                <a:cs typeface="Roboto"/>
                <a:sym typeface="Roboto"/>
              </a:rPr>
              <a:t>“python manage.py createsuperuser” </a:t>
            </a:r>
            <a:r>
              <a:rPr lang="en-GB" sz="1500">
                <a:highlight>
                  <a:srgbClr val="FFFFFF"/>
                </a:highlight>
                <a:latin typeface="Roboto"/>
                <a:ea typeface="Roboto"/>
                <a:cs typeface="Roboto"/>
                <a:sym typeface="Roboto"/>
              </a:rPr>
              <a:t>in the command prompt.</a:t>
            </a:r>
            <a:endParaRPr sz="1500">
              <a:highlight>
                <a:srgbClr val="FFFFFF"/>
              </a:highlight>
              <a:latin typeface="Roboto"/>
              <a:ea typeface="Roboto"/>
              <a:cs typeface="Roboto"/>
              <a:sym typeface="Roboto"/>
            </a:endParaRPr>
          </a:p>
          <a:p>
            <a:pPr indent="-323850" lvl="0" marL="457200" rtl="0" algn="l">
              <a:spcBef>
                <a:spcPts val="0"/>
              </a:spcBef>
              <a:spcAft>
                <a:spcPts val="0"/>
              </a:spcAft>
              <a:buSzPts val="1500"/>
              <a:buFont typeface="Arial"/>
              <a:buChar char="●"/>
            </a:pPr>
            <a:r>
              <a:rPr lang="en-GB" sz="1500">
                <a:highlight>
                  <a:srgbClr val="FFFFFF"/>
                </a:highlight>
                <a:latin typeface="Roboto"/>
                <a:ea typeface="Roboto"/>
                <a:cs typeface="Roboto"/>
                <a:sym typeface="Roboto"/>
              </a:rPr>
              <a:t>Run this command in command prompt for permanant setting </a:t>
            </a:r>
            <a:r>
              <a:rPr b="1" lang="en-GB" sz="1500">
                <a:highlight>
                  <a:srgbClr val="FFFFFF"/>
                </a:highlight>
                <a:latin typeface="Roboto"/>
                <a:ea typeface="Roboto"/>
                <a:cs typeface="Roboto"/>
                <a:sym typeface="Roboto"/>
              </a:rPr>
              <a:t>“export DJANGO_SETTINGS_MODULE=webrtc.settings.local” </a:t>
            </a:r>
            <a:endParaRPr sz="1500">
              <a:highlight>
                <a:srgbClr val="FFFFFF"/>
              </a:highlight>
              <a:latin typeface="Roboto"/>
              <a:ea typeface="Roboto"/>
              <a:cs typeface="Roboto"/>
              <a:sym typeface="Roboto"/>
            </a:endParaRPr>
          </a:p>
          <a:p>
            <a:pPr indent="-323850" lvl="0" marL="457200" rtl="0" algn="l">
              <a:spcBef>
                <a:spcPts val="0"/>
              </a:spcBef>
              <a:spcAft>
                <a:spcPts val="0"/>
              </a:spcAft>
              <a:buSzPts val="1500"/>
              <a:buFont typeface="Arial"/>
              <a:buChar char="●"/>
            </a:pPr>
            <a:r>
              <a:rPr lang="en-GB" sz="1500">
                <a:highlight>
                  <a:srgbClr val="FFFFFF"/>
                </a:highlight>
                <a:latin typeface="Roboto"/>
                <a:ea typeface="Roboto"/>
                <a:cs typeface="Roboto"/>
                <a:sym typeface="Roboto"/>
              </a:rPr>
              <a:t>Run on Local System using command prompt</a:t>
            </a:r>
            <a:r>
              <a:rPr lang="en-GB" sz="1500">
                <a:solidFill>
                  <a:srgbClr val="2F5496"/>
                </a:solidFill>
                <a:highlight>
                  <a:srgbClr val="FFFFFF"/>
                </a:highlight>
                <a:latin typeface="Roboto"/>
                <a:ea typeface="Roboto"/>
                <a:cs typeface="Roboto"/>
                <a:sym typeface="Roboto"/>
              </a:rPr>
              <a:t>  </a:t>
            </a:r>
            <a:endParaRPr sz="1500">
              <a:solidFill>
                <a:srgbClr val="2F5496"/>
              </a:solidFill>
              <a:highlight>
                <a:srgbClr val="FFFFFF"/>
              </a:highlight>
              <a:latin typeface="Roboto"/>
              <a:ea typeface="Roboto"/>
              <a:cs typeface="Roboto"/>
              <a:sym typeface="Roboto"/>
            </a:endParaRPr>
          </a:p>
          <a:p>
            <a:pPr indent="0" lvl="0" marL="457200" rtl="0" algn="l">
              <a:spcBef>
                <a:spcPts val="0"/>
              </a:spcBef>
              <a:spcAft>
                <a:spcPts val="0"/>
              </a:spcAft>
              <a:buNone/>
            </a:pPr>
            <a:r>
              <a:rPr lang="en-GB" sz="1500">
                <a:highlight>
                  <a:srgbClr val="FFFFFF"/>
                </a:highlight>
                <a:latin typeface="Roboto"/>
                <a:ea typeface="Roboto"/>
                <a:cs typeface="Roboto"/>
                <a:sym typeface="Roboto"/>
              </a:rPr>
              <a:t>DJANGO_SETTINGS_MODULE=webrtc.settings.local python manage.py runserver</a:t>
            </a:r>
            <a:endParaRPr sz="15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Project Steps/Methods</a:t>
            </a:r>
            <a:endParaRPr/>
          </a:p>
        </p:txBody>
      </p:sp>
      <p:sp>
        <p:nvSpPr>
          <p:cNvPr id="178" name="Google Shape;178;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GB" sz="1600">
                <a:highlight>
                  <a:srgbClr val="FFFFFF"/>
                </a:highlight>
                <a:latin typeface="Roboto"/>
                <a:ea typeface="Roboto"/>
                <a:cs typeface="Roboto"/>
                <a:sym typeface="Roboto"/>
              </a:rPr>
              <a:t>Run on Test Server using command prompt </a:t>
            </a:r>
            <a:r>
              <a:rPr b="1" lang="en-GB" sz="1600">
                <a:highlight>
                  <a:srgbClr val="FFFFFF"/>
                </a:highlight>
                <a:latin typeface="Roboto"/>
                <a:ea typeface="Roboto"/>
                <a:cs typeface="Roboto"/>
                <a:sym typeface="Roboto"/>
              </a:rPr>
              <a:t>DJANGO_SETTINGS_MODULE=webrtc.settings.testing python manage.py runserver</a:t>
            </a:r>
            <a:endParaRPr b="1" sz="1600">
              <a:highlight>
                <a:srgbClr val="FFFFFF"/>
              </a:highlight>
              <a:latin typeface="Roboto"/>
              <a:ea typeface="Roboto"/>
              <a:cs typeface="Roboto"/>
              <a:sym typeface="Roboto"/>
            </a:endParaRPr>
          </a:p>
          <a:p>
            <a:pPr indent="-330200" lvl="0" marL="457200" rtl="0" algn="l">
              <a:spcBef>
                <a:spcPts val="0"/>
              </a:spcBef>
              <a:spcAft>
                <a:spcPts val="0"/>
              </a:spcAft>
              <a:buSzPts val="1600"/>
              <a:buFont typeface="Roboto"/>
              <a:buChar char="●"/>
            </a:pPr>
            <a:r>
              <a:rPr lang="en-GB" sz="1600">
                <a:highlight>
                  <a:srgbClr val="FFFFFF"/>
                </a:highlight>
                <a:latin typeface="Roboto"/>
                <a:ea typeface="Roboto"/>
                <a:cs typeface="Roboto"/>
                <a:sym typeface="Roboto"/>
              </a:rPr>
              <a:t>Run on Production Server using command prompt </a:t>
            </a:r>
            <a:endParaRPr sz="1600">
              <a:highlight>
                <a:srgbClr val="FFFFFF"/>
              </a:highlight>
              <a:latin typeface="Roboto"/>
              <a:ea typeface="Roboto"/>
              <a:cs typeface="Roboto"/>
              <a:sym typeface="Roboto"/>
            </a:endParaRPr>
          </a:p>
          <a:p>
            <a:pPr indent="0" lvl="0" marL="457200" rtl="0" algn="l">
              <a:spcBef>
                <a:spcPts val="0"/>
              </a:spcBef>
              <a:spcAft>
                <a:spcPts val="0"/>
              </a:spcAft>
              <a:buNone/>
            </a:pPr>
            <a:r>
              <a:rPr b="1" lang="en-GB" sz="1600">
                <a:highlight>
                  <a:srgbClr val="FFFFFF"/>
                </a:highlight>
                <a:latin typeface="Roboto"/>
                <a:ea typeface="Roboto"/>
                <a:cs typeface="Roboto"/>
                <a:sym typeface="Roboto"/>
              </a:rPr>
              <a:t>python manage.py runserver</a:t>
            </a:r>
            <a:r>
              <a:rPr lang="en-GB" sz="1600">
                <a:highlight>
                  <a:srgbClr val="FFFFFF"/>
                </a:highlight>
                <a:latin typeface="Roboto"/>
                <a:ea typeface="Roboto"/>
                <a:cs typeface="Roboto"/>
                <a:sym typeface="Roboto"/>
              </a:rPr>
              <a:t> </a:t>
            </a:r>
            <a:endParaRPr sz="1600">
              <a:highlight>
                <a:srgbClr val="FFFFFF"/>
              </a:highlight>
              <a:latin typeface="Roboto"/>
              <a:ea typeface="Roboto"/>
              <a:cs typeface="Roboto"/>
              <a:sym typeface="Roboto"/>
            </a:endParaRPr>
          </a:p>
          <a:p>
            <a:pPr indent="-330200" lvl="0" marL="457200" rtl="0" algn="l">
              <a:spcBef>
                <a:spcPts val="0"/>
              </a:spcBef>
              <a:spcAft>
                <a:spcPts val="0"/>
              </a:spcAft>
              <a:buSzPts val="1600"/>
              <a:buFont typeface="Roboto"/>
              <a:buChar char="●"/>
            </a:pPr>
            <a:r>
              <a:rPr lang="en-GB" sz="1600">
                <a:highlight>
                  <a:srgbClr val="FFFFFF"/>
                </a:highlight>
                <a:latin typeface="Roboto"/>
                <a:ea typeface="Roboto"/>
                <a:cs typeface="Roboto"/>
                <a:sym typeface="Roboto"/>
              </a:rPr>
              <a:t>Static files on Production Server using command prompt </a:t>
            </a:r>
            <a:endParaRPr sz="1600">
              <a:highlight>
                <a:srgbClr val="FFFFFF"/>
              </a:highlight>
              <a:latin typeface="Roboto"/>
              <a:ea typeface="Roboto"/>
              <a:cs typeface="Roboto"/>
              <a:sym typeface="Roboto"/>
            </a:endParaRPr>
          </a:p>
          <a:p>
            <a:pPr indent="0" lvl="0" marL="457200" rtl="0" algn="l">
              <a:spcBef>
                <a:spcPts val="0"/>
              </a:spcBef>
              <a:spcAft>
                <a:spcPts val="0"/>
              </a:spcAft>
              <a:buNone/>
            </a:pPr>
            <a:r>
              <a:rPr b="1" lang="en-GB" sz="1600">
                <a:highlight>
                  <a:srgbClr val="FFFFFF"/>
                </a:highlight>
                <a:latin typeface="Roboto"/>
                <a:ea typeface="Roboto"/>
                <a:cs typeface="Roboto"/>
                <a:sym typeface="Roboto"/>
              </a:rPr>
              <a:t>python manage.py collectstatic </a:t>
            </a:r>
            <a:endParaRPr b="1" sz="1600">
              <a:highlight>
                <a:srgbClr val="FFFFFF"/>
              </a:highlight>
              <a:latin typeface="Roboto"/>
              <a:ea typeface="Roboto"/>
              <a:cs typeface="Roboto"/>
              <a:sym typeface="Roboto"/>
            </a:endParaRPr>
          </a:p>
          <a:p>
            <a:pPr indent="0" lvl="0" marL="457200" rtl="0" algn="l">
              <a:spcBef>
                <a:spcPts val="0"/>
              </a:spcBef>
              <a:spcAft>
                <a:spcPts val="0"/>
              </a:spcAft>
              <a:buNone/>
            </a:pPr>
            <a:r>
              <a:rPr b="1" lang="en-GB" sz="1600">
                <a:highlight>
                  <a:srgbClr val="FFFFFF"/>
                </a:highlight>
                <a:latin typeface="Roboto"/>
                <a:ea typeface="Roboto"/>
                <a:cs typeface="Roboto"/>
                <a:sym typeface="Roboto"/>
              </a:rPr>
              <a:t>python manage.py collectstatic --noinput </a:t>
            </a:r>
            <a:endParaRPr b="1" sz="1600">
              <a:highlight>
                <a:srgbClr val="FFFFFF"/>
              </a:highlight>
              <a:latin typeface="Roboto"/>
              <a:ea typeface="Roboto"/>
              <a:cs typeface="Roboto"/>
              <a:sym typeface="Roboto"/>
            </a:endParaRPr>
          </a:p>
          <a:p>
            <a:pPr indent="0" lvl="0" marL="457200" rtl="0" algn="l">
              <a:spcBef>
                <a:spcPts val="0"/>
              </a:spcBef>
              <a:spcAft>
                <a:spcPts val="0"/>
              </a:spcAft>
              <a:buNone/>
            </a:pPr>
            <a:r>
              <a:rPr b="1" lang="en-GB" sz="1600">
                <a:highlight>
                  <a:srgbClr val="FFFFFF"/>
                </a:highlight>
                <a:latin typeface="Roboto"/>
                <a:ea typeface="Roboto"/>
                <a:cs typeface="Roboto"/>
                <a:sym typeface="Roboto"/>
              </a:rPr>
              <a:t>python manage.py collectstatic --noinput --clear </a:t>
            </a:r>
            <a:endParaRPr b="1" sz="1600">
              <a:highlight>
                <a:srgbClr val="FFFFFF"/>
              </a:highlight>
              <a:latin typeface="Roboto"/>
              <a:ea typeface="Roboto"/>
              <a:cs typeface="Roboto"/>
              <a:sym typeface="Roboto"/>
            </a:endParaRPr>
          </a:p>
          <a:p>
            <a:pPr indent="-330200" lvl="0" marL="457200" rtl="0" algn="l">
              <a:spcBef>
                <a:spcPts val="0"/>
              </a:spcBef>
              <a:spcAft>
                <a:spcPts val="0"/>
              </a:spcAft>
              <a:buSzPts val="1600"/>
              <a:buFont typeface="Roboto"/>
              <a:buChar char="●"/>
            </a:pPr>
            <a:r>
              <a:rPr lang="en-GB" sz="1600">
                <a:highlight>
                  <a:srgbClr val="FFFFFF"/>
                </a:highlight>
                <a:latin typeface="Roboto"/>
                <a:ea typeface="Roboto"/>
                <a:cs typeface="Roboto"/>
                <a:sym typeface="Roboto"/>
              </a:rPr>
              <a:t>Django Channels Setup using command prompt</a:t>
            </a:r>
            <a:endParaRPr sz="1600">
              <a:highlight>
                <a:srgbClr val="FFFFFF"/>
              </a:highlight>
              <a:latin typeface="Roboto"/>
              <a:ea typeface="Roboto"/>
              <a:cs typeface="Roboto"/>
              <a:sym typeface="Roboto"/>
            </a:endParaRPr>
          </a:p>
          <a:p>
            <a:pPr indent="0" lvl="0" marL="0" rtl="0" algn="l">
              <a:lnSpc>
                <a:spcPct val="134896"/>
              </a:lnSpc>
              <a:spcBef>
                <a:spcPts val="0"/>
              </a:spcBef>
              <a:spcAft>
                <a:spcPts val="0"/>
              </a:spcAft>
              <a:buNone/>
            </a:pPr>
            <a:r>
              <a:rPr lang="en-GB" sz="1600">
                <a:highlight>
                  <a:srgbClr val="FFFFFF"/>
                </a:highlight>
                <a:latin typeface="Roboto"/>
                <a:ea typeface="Roboto"/>
                <a:cs typeface="Roboto"/>
                <a:sym typeface="Roboto"/>
              </a:rPr>
              <a:t>         </a:t>
            </a:r>
            <a:r>
              <a:rPr b="1" lang="en-GB" sz="1600">
                <a:highlight>
                  <a:srgbClr val="FFFFFF"/>
                </a:highlight>
                <a:latin typeface="Roboto"/>
                <a:ea typeface="Roboto"/>
                <a:cs typeface="Roboto"/>
                <a:sym typeface="Roboto"/>
              </a:rPr>
              <a:t>pip3 install -U channels</a:t>
            </a:r>
            <a:endParaRPr b="1" sz="1600">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Project Steps/Methods</a:t>
            </a:r>
            <a:endParaRPr/>
          </a:p>
        </p:txBody>
      </p:sp>
      <p:sp>
        <p:nvSpPr>
          <p:cNvPr id="184" name="Google Shape;184;p3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Then add functionality to the website by creating a javascript file and then adding objects and implementing functions. Also implement different channels and frameworks like rtcpeerconnection api form WebRTC,implementing django, in python by creating different files in the folder for adding the following: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rtcpeerconnection api form WebRTC,implementing django, Create an RTCPeerConnection object.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Create an offer (an SDP session description) with the RTCPeerConnection createOffer() method.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Call setLocalDescription() to set the created offer (Session Description) as the description of local media in the connection that will be created.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Stringify the offer and uses a signaling mechanism.</a:t>
            </a:r>
            <a:endParaRPr sz="1500">
              <a:highlight>
                <a:srgbClr val="FFFFFF"/>
              </a:highlight>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Project Steps/Methods</a:t>
            </a:r>
            <a:endParaRPr/>
          </a:p>
        </p:txBody>
      </p:sp>
      <p:sp>
        <p:nvSpPr>
          <p:cNvPr id="190" name="Google Shape;190;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23850" lvl="0" marL="685800" rtl="0" algn="l">
              <a:spcBef>
                <a:spcPts val="0"/>
              </a:spcBef>
              <a:spcAft>
                <a:spcPts val="0"/>
              </a:spcAft>
              <a:buSzPts val="1500"/>
              <a:buFont typeface="Roboto"/>
              <a:buChar char="●"/>
            </a:pPr>
            <a:r>
              <a:rPr b="1" lang="en-GB" sz="1500">
                <a:highlight>
                  <a:srgbClr val="FFFFFF"/>
                </a:highlight>
                <a:latin typeface="Roboto"/>
                <a:ea typeface="Roboto"/>
                <a:cs typeface="Roboto"/>
                <a:sym typeface="Roboto"/>
              </a:rPr>
              <a:t>Call setRemoteDescription()</a:t>
            </a:r>
            <a:r>
              <a:rPr lang="en-GB" sz="1500">
                <a:highlight>
                  <a:srgbClr val="FFFFFF"/>
                </a:highlight>
                <a:latin typeface="Roboto"/>
                <a:ea typeface="Roboto"/>
                <a:cs typeface="Roboto"/>
                <a:sym typeface="Roboto"/>
              </a:rPr>
              <a:t> with offer, so that  RTCPeerConnection knows about setup.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Roboto"/>
              <a:buChar char="●"/>
            </a:pPr>
            <a:r>
              <a:rPr b="1" lang="en-GB" sz="1500">
                <a:highlight>
                  <a:srgbClr val="FFFFFF"/>
                </a:highlight>
                <a:latin typeface="Roboto"/>
                <a:ea typeface="Roboto"/>
                <a:cs typeface="Roboto"/>
                <a:sym typeface="Roboto"/>
              </a:rPr>
              <a:t>Call createAnswer()</a:t>
            </a:r>
            <a:r>
              <a:rPr lang="en-GB" sz="1500">
                <a:highlight>
                  <a:srgbClr val="FFFFFF"/>
                </a:highlight>
                <a:latin typeface="Roboto"/>
                <a:ea typeface="Roboto"/>
                <a:cs typeface="Roboto"/>
                <a:sym typeface="Roboto"/>
              </a:rPr>
              <a:t> and the success callback function for this is passed a local session description.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Set answer as the local description by calling </a:t>
            </a:r>
            <a:r>
              <a:rPr b="1" lang="en-GB" sz="1500">
                <a:highlight>
                  <a:srgbClr val="FFFFFF"/>
                </a:highlight>
                <a:latin typeface="Roboto"/>
                <a:ea typeface="Roboto"/>
                <a:cs typeface="Roboto"/>
                <a:sym typeface="Roboto"/>
              </a:rPr>
              <a:t>setLocalDescription().</a:t>
            </a:r>
            <a:r>
              <a:rPr lang="en-GB" sz="1500">
                <a:highlight>
                  <a:srgbClr val="FFFFFF"/>
                </a:highlight>
                <a:latin typeface="Roboto"/>
                <a:ea typeface="Roboto"/>
                <a:cs typeface="Roboto"/>
                <a:sym typeface="Roboto"/>
              </a:rPr>
              <a:t>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Then use the signaling mechanism to send her stringified answer.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Set the remote session description using </a:t>
            </a:r>
            <a:r>
              <a:rPr b="1" lang="en-GB" sz="1500">
                <a:highlight>
                  <a:srgbClr val="FFFFFF"/>
                </a:highlight>
                <a:latin typeface="Roboto"/>
                <a:ea typeface="Roboto"/>
                <a:cs typeface="Roboto"/>
                <a:sym typeface="Roboto"/>
              </a:rPr>
              <a:t>setRemoteDescription().</a:t>
            </a:r>
            <a:r>
              <a:rPr lang="en-GB" sz="1500">
                <a:highlight>
                  <a:srgbClr val="FFFFFF"/>
                </a:highlight>
                <a:latin typeface="Roboto"/>
                <a:ea typeface="Roboto"/>
                <a:cs typeface="Roboto"/>
                <a:sym typeface="Roboto"/>
              </a:rPr>
              <a:t>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The expression “finding candidates” refers to the process of finding network interfaces and ports (present on a peer and are available for establishing a direct connection with the other peer) using the ICE </a:t>
            </a:r>
            <a:r>
              <a:rPr lang="en-GB" sz="1500">
                <a:highlight>
                  <a:srgbClr val="FFFFFF"/>
                </a:highlight>
                <a:uFill>
                  <a:noFill/>
                </a:uFill>
                <a:latin typeface="Roboto"/>
                <a:ea typeface="Roboto"/>
                <a:cs typeface="Roboto"/>
                <a:sym typeface="Roboto"/>
                <a:hlinkClick r:id="rId3"/>
              </a:rPr>
              <a:t>framework</a:t>
            </a:r>
            <a:r>
              <a:rPr lang="en-GB" sz="1500">
                <a:highlight>
                  <a:srgbClr val="FFFFFF"/>
                </a:highlight>
                <a:latin typeface="Roboto"/>
                <a:ea typeface="Roboto"/>
                <a:cs typeface="Roboto"/>
                <a:sym typeface="Roboto"/>
              </a:rPr>
              <a:t>.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Open Sans"/>
              <a:buChar char="●"/>
            </a:pPr>
            <a:r>
              <a:rPr lang="en-GB" sz="1500">
                <a:highlight>
                  <a:srgbClr val="FFFFFF"/>
                </a:highlight>
                <a:latin typeface="Roboto"/>
                <a:ea typeface="Roboto"/>
                <a:cs typeface="Roboto"/>
                <a:sym typeface="Roboto"/>
              </a:rPr>
              <a:t>create an RTCPeerConnection object with an onicecandidate handler.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The handler is called when network candidates become available.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Open Sans"/>
              <a:buChar char="●"/>
            </a:pPr>
            <a:r>
              <a:rPr lang="en-GB" sz="1500">
                <a:highlight>
                  <a:srgbClr val="FFFFFF"/>
                </a:highlight>
                <a:latin typeface="Roboto"/>
                <a:ea typeface="Roboto"/>
                <a:cs typeface="Roboto"/>
                <a:sym typeface="Roboto"/>
              </a:rPr>
              <a:t>In the handler, stringified candidate data is sent through their signaling channel.Call </a:t>
            </a:r>
            <a:r>
              <a:rPr b="1" lang="en-GB" sz="1500">
                <a:highlight>
                  <a:srgbClr val="FFFFFF"/>
                </a:highlight>
                <a:latin typeface="Roboto"/>
                <a:ea typeface="Roboto"/>
                <a:cs typeface="Roboto"/>
                <a:sym typeface="Roboto"/>
              </a:rPr>
              <a:t>addIceCandidate()</a:t>
            </a:r>
            <a:r>
              <a:rPr lang="en-GB" sz="1500">
                <a:highlight>
                  <a:srgbClr val="FFFFFF"/>
                </a:highlight>
                <a:latin typeface="Roboto"/>
                <a:ea typeface="Roboto"/>
                <a:cs typeface="Roboto"/>
                <a:sym typeface="Roboto"/>
              </a:rPr>
              <a:t> to add the candidate to the remote peer description.</a:t>
            </a:r>
            <a:endParaRPr sz="1500">
              <a:highlight>
                <a:srgbClr val="FFFFFF"/>
              </a:highlight>
              <a:latin typeface="Roboto"/>
              <a:ea typeface="Roboto"/>
              <a:cs typeface="Roboto"/>
              <a:sym typeface="Roboto"/>
            </a:endParaRPr>
          </a:p>
          <a:p>
            <a:pPr indent="0" lvl="0" marL="0" rtl="0" algn="l">
              <a:spcBef>
                <a:spcPts val="0"/>
              </a:spcBef>
              <a:spcAft>
                <a:spcPts val="0"/>
              </a:spcAft>
              <a:buNone/>
            </a:pPr>
            <a:r>
              <a:t/>
            </a:r>
            <a:endParaRPr sz="1500">
              <a:highlight>
                <a:srgbClr val="FFFFFF"/>
              </a:highlight>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Project Steps/Methods</a:t>
            </a:r>
            <a:endParaRPr/>
          </a:p>
        </p:txBody>
      </p:sp>
      <p:sp>
        <p:nvSpPr>
          <p:cNvPr id="196" name="Google Shape;196;p3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WebRTC supports </a:t>
            </a:r>
            <a:r>
              <a:rPr lang="en-GB" sz="1500" u="sng">
                <a:solidFill>
                  <a:schemeClr val="hlink"/>
                </a:solidFill>
                <a:highlight>
                  <a:srgbClr val="FFFFFF"/>
                </a:highlight>
                <a:latin typeface="Roboto"/>
                <a:ea typeface="Roboto"/>
                <a:cs typeface="Roboto"/>
                <a:sym typeface="Roboto"/>
                <a:hlinkClick r:id="rId3"/>
              </a:rPr>
              <a:t>ICE Candidate Trickling</a:t>
            </a:r>
            <a:r>
              <a:rPr lang="en-GB" sz="1500">
                <a:highlight>
                  <a:srgbClr val="FFFFFF"/>
                </a:highlight>
                <a:latin typeface="Roboto"/>
                <a:ea typeface="Roboto"/>
                <a:cs typeface="Roboto"/>
                <a:sym typeface="Roboto"/>
              </a:rPr>
              <a:t>, which allows the caller to incrementally and automatically provide candidates to the callee after the initial offer, and for the callee to automatically begin acting on the call and set up a connection without waiting for all candidates to arrive. Don’t worry if you do not understand </a:t>
            </a:r>
            <a:r>
              <a:rPr lang="en-GB" sz="1500" u="sng">
                <a:solidFill>
                  <a:schemeClr val="hlink"/>
                </a:solidFill>
                <a:highlight>
                  <a:srgbClr val="FFFFFF"/>
                </a:highlight>
                <a:latin typeface="Roboto"/>
                <a:ea typeface="Roboto"/>
                <a:cs typeface="Roboto"/>
                <a:sym typeface="Roboto"/>
                <a:hlinkClick r:id="rId4"/>
              </a:rPr>
              <a:t>ICE Candidate Trickling</a:t>
            </a:r>
            <a:r>
              <a:rPr lang="en-GB" sz="1500">
                <a:highlight>
                  <a:srgbClr val="FFFFFF"/>
                </a:highlight>
                <a:latin typeface="Roboto"/>
                <a:ea typeface="Roboto"/>
                <a:cs typeface="Roboto"/>
                <a:sym typeface="Roboto"/>
              </a:rPr>
              <a:t>. The important thing is WebRTC automatically creates ICE candidates (containing IP address) once a peer creates the offer. We only have to implement the methods that are required to receive and send these candidates via signaling.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Once the information regarding the media conditions and ice candidates are shared between the two peers, WebRTC automatically creates a direct connection between the peers.</a:t>
            </a:r>
            <a:endParaRPr sz="1500">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Project Steps/Methods</a:t>
            </a:r>
            <a:endParaRPr/>
          </a:p>
        </p:txBody>
      </p:sp>
      <p:sp>
        <p:nvSpPr>
          <p:cNvPr id="202" name="Google Shape;202;p3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Create a routing.py file in Project Directory Add ASGI_APPLICATION into your settings.py file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To start the development server, run the command: python manage.py runserver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For testing on multiple devices in the same LAN, go to the directory where you have installed ngrok. Run the command: ngrok.exe http 8000 This will make our localhost public and provide two public URLs. However, make sure to always use the one that starts with https: and not http: as we will be accessing media devices.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On local device, go to </a:t>
            </a:r>
            <a:r>
              <a:rPr lang="en-GB" sz="1500" u="sng">
                <a:solidFill>
                  <a:schemeClr val="hlink"/>
                </a:solidFill>
                <a:highlight>
                  <a:srgbClr val="FFFFFF"/>
                </a:highlight>
                <a:latin typeface="Roboto"/>
                <a:ea typeface="Roboto"/>
                <a:cs typeface="Roboto"/>
                <a:sym typeface="Roboto"/>
                <a:hlinkClick r:id="rId3"/>
              </a:rPr>
              <a:t>http://127.0.0.1:8000/</a:t>
            </a:r>
            <a:r>
              <a:rPr lang="en-GB" sz="1500">
                <a:highlight>
                  <a:srgbClr val="FFFFFF"/>
                </a:highlight>
                <a:latin typeface="Roboto"/>
                <a:ea typeface="Roboto"/>
                <a:cs typeface="Roboto"/>
                <a:sym typeface="Roboto"/>
              </a:rPr>
              <a:t> On other devices, go to the URL from ngrok that starts with https:.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Once the page is loaded, type a username and click join room from each device. Be sure to use different usernames for now. </a:t>
            </a:r>
            <a:endParaRPr sz="1500">
              <a:highlight>
                <a:srgbClr val="FFFFFF"/>
              </a:highlight>
              <a:latin typeface="Roboto"/>
              <a:ea typeface="Roboto"/>
              <a:cs typeface="Roboto"/>
              <a:sym typeface="Roboto"/>
            </a:endParaRPr>
          </a:p>
          <a:p>
            <a:pPr indent="-323850" lvl="0" marL="685800" rtl="0" algn="l">
              <a:spcBef>
                <a:spcPts val="0"/>
              </a:spcBef>
              <a:spcAft>
                <a:spcPts val="0"/>
              </a:spcAft>
              <a:buSzPts val="1500"/>
              <a:buFont typeface="Roboto"/>
              <a:buChar char="●"/>
            </a:pPr>
            <a:r>
              <a:rPr lang="en-GB" sz="1500">
                <a:highlight>
                  <a:srgbClr val="FFFFFF"/>
                </a:highlight>
                <a:latin typeface="Roboto"/>
                <a:ea typeface="Roboto"/>
                <a:cs typeface="Roboto"/>
                <a:sym typeface="Roboto"/>
              </a:rPr>
              <a:t>If remote video does not play, click the button that says "Click to play remote video" as some browsers require user gesture to play video.</a:t>
            </a:r>
            <a:endParaRPr sz="1500">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Conclusion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420725" y="1306250"/>
            <a:ext cx="5878800" cy="3388800"/>
          </a:xfrm>
          <a:prstGeom prst="rect">
            <a:avLst/>
          </a:prstGeom>
        </p:spPr>
        <p:txBody>
          <a:bodyPr anchorCtr="0" anchor="ctr" bIns="91425" lIns="91425" spcFirstLastPara="1" rIns="91425" wrap="square" tIns="91425">
            <a:normAutofit/>
          </a:bodyPr>
          <a:lstStyle/>
          <a:p>
            <a:pPr indent="0" lvl="0" marL="0" rtl="0" algn="l">
              <a:lnSpc>
                <a:spcPct val="134896"/>
              </a:lnSpc>
              <a:spcBef>
                <a:spcPts val="0"/>
              </a:spcBef>
              <a:spcAft>
                <a:spcPts val="0"/>
              </a:spcAft>
              <a:buClr>
                <a:schemeClr val="dk1"/>
              </a:buClr>
              <a:buSzPts val="1100"/>
              <a:buFont typeface="Arial"/>
              <a:buNone/>
            </a:pPr>
            <a:r>
              <a:rPr lang="en-GB" sz="1800">
                <a:highlight>
                  <a:srgbClr val="FFFFFF"/>
                </a:highlight>
                <a:latin typeface="Roboto"/>
                <a:ea typeface="Roboto"/>
                <a:cs typeface="Roboto"/>
                <a:sym typeface="Roboto"/>
              </a:rPr>
              <a:t>Thus, the webapp </a:t>
            </a:r>
            <a:r>
              <a:rPr b="1" lang="en-GB" sz="1800">
                <a:highlight>
                  <a:srgbClr val="FFFFFF"/>
                </a:highlight>
                <a:latin typeface="Roboto"/>
                <a:ea typeface="Roboto"/>
                <a:cs typeface="Roboto"/>
                <a:sym typeface="Roboto"/>
              </a:rPr>
              <a:t>Django-video-chat</a:t>
            </a:r>
            <a:r>
              <a:rPr lang="en-GB" sz="1800">
                <a:highlight>
                  <a:srgbClr val="FFFFFF"/>
                </a:highlight>
                <a:latin typeface="Roboto"/>
                <a:ea typeface="Roboto"/>
                <a:cs typeface="Roboto"/>
                <a:sym typeface="Roboto"/>
              </a:rPr>
              <a:t> is created using the following components mentioned above. This webapp can now be used on different devices and also helps users to connect with more than 2 peers and can also make use of the chat functionality present in the webapp.</a:t>
            </a:r>
            <a:endParaRPr sz="1800">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213" name="Google Shape;213;p39"/>
          <p:cNvSpPr txBox="1"/>
          <p:nvPr/>
        </p:nvSpPr>
        <p:spPr>
          <a:xfrm>
            <a:off x="420725" y="292975"/>
            <a:ext cx="6079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4800">
                <a:solidFill>
                  <a:schemeClr val="dk1"/>
                </a:solidFill>
                <a:latin typeface="Economica"/>
                <a:ea typeface="Economica"/>
                <a:cs typeface="Economica"/>
                <a:sym typeface="Economica"/>
              </a:rPr>
              <a:t>Conclusion</a:t>
            </a:r>
            <a:endParaRPr>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Sources</a:t>
            </a:r>
            <a:endParaRPr/>
          </a:p>
        </p:txBody>
      </p:sp>
      <p:sp>
        <p:nvSpPr>
          <p:cNvPr id="219" name="Google Shape;219;p40"/>
          <p:cNvSpPr txBox="1"/>
          <p:nvPr>
            <p:ph idx="1" type="body"/>
          </p:nvPr>
        </p:nvSpPr>
        <p:spPr>
          <a:xfrm>
            <a:off x="311700" y="1225225"/>
            <a:ext cx="8700000" cy="3660600"/>
          </a:xfrm>
          <a:prstGeom prst="rect">
            <a:avLst/>
          </a:prstGeom>
        </p:spPr>
        <p:txBody>
          <a:bodyPr anchorCtr="0" anchor="t" bIns="91425" lIns="91425" spcFirstLastPara="1" rIns="91425" wrap="square" tIns="91425">
            <a:noAutofit/>
          </a:bodyPr>
          <a:lstStyle/>
          <a:p>
            <a:pPr indent="-304800" lvl="0" marL="685800" rtl="0" algn="l">
              <a:spcBef>
                <a:spcPts val="0"/>
              </a:spcBef>
              <a:spcAft>
                <a:spcPts val="0"/>
              </a:spcAft>
              <a:buSzPts val="1200"/>
              <a:buFont typeface="Roboto"/>
              <a:buChar char="●"/>
            </a:pPr>
            <a:r>
              <a:rPr b="1" lang="en-GB" sz="1100">
                <a:highlight>
                  <a:srgbClr val="FFFFFF"/>
                </a:highlight>
                <a:latin typeface="Roboto"/>
                <a:ea typeface="Roboto"/>
                <a:cs typeface="Roboto"/>
                <a:sym typeface="Roboto"/>
              </a:rPr>
              <a:t>Coding Entrepreneurs (Django-channels):</a:t>
            </a:r>
            <a:r>
              <a:rPr b="1" lang="en-GB" sz="1200">
                <a:highlight>
                  <a:srgbClr val="FFFFFF"/>
                </a:highlight>
                <a:latin typeface="Roboto"/>
                <a:ea typeface="Roboto"/>
                <a:cs typeface="Roboto"/>
                <a:sym typeface="Roboto"/>
              </a:rPr>
              <a:t> </a:t>
            </a:r>
            <a:r>
              <a:rPr lang="en-GB" sz="1000" u="sng">
                <a:solidFill>
                  <a:srgbClr val="4A86E8"/>
                </a:solidFill>
                <a:highlight>
                  <a:srgbClr val="FFFFFF"/>
                </a:highlight>
                <a:latin typeface="Roboto"/>
                <a:ea typeface="Roboto"/>
                <a:cs typeface="Roboto"/>
                <a:sym typeface="Roboto"/>
              </a:rPr>
              <a:t>https://www.youtube.com/watch?v=RVH05S1qab8&amp;t=0s</a:t>
            </a:r>
            <a:endParaRPr sz="1000">
              <a:solidFill>
                <a:srgbClr val="4A86E8"/>
              </a:solidFill>
              <a:highlight>
                <a:srgbClr val="FFFFFF"/>
              </a:highlight>
              <a:latin typeface="Roboto"/>
              <a:ea typeface="Roboto"/>
              <a:cs typeface="Roboto"/>
              <a:sym typeface="Roboto"/>
            </a:endParaRPr>
          </a:p>
          <a:p>
            <a:pPr indent="-304800" lvl="0" marL="685800" rtl="0" algn="l">
              <a:spcBef>
                <a:spcPts val="0"/>
              </a:spcBef>
              <a:spcAft>
                <a:spcPts val="0"/>
              </a:spcAft>
              <a:buSzPts val="1200"/>
              <a:buFont typeface="Roboto"/>
              <a:buChar char="●"/>
            </a:pPr>
            <a:r>
              <a:rPr b="1" lang="en-GB" sz="1100">
                <a:highlight>
                  <a:srgbClr val="FFFFFF"/>
                </a:highlight>
                <a:latin typeface="Roboto"/>
                <a:ea typeface="Roboto"/>
                <a:cs typeface="Roboto"/>
                <a:sym typeface="Roboto"/>
              </a:rPr>
              <a:t>Very Academy (Django-channels):</a:t>
            </a:r>
            <a:r>
              <a:rPr lang="en-GB" sz="1000">
                <a:solidFill>
                  <a:srgbClr val="4A86E8"/>
                </a:solidFill>
                <a:highlight>
                  <a:srgbClr val="FFFFFF"/>
                </a:highlight>
                <a:latin typeface="Roboto"/>
                <a:ea typeface="Roboto"/>
                <a:cs typeface="Roboto"/>
                <a:sym typeface="Roboto"/>
              </a:rPr>
              <a:t> </a:t>
            </a:r>
            <a:r>
              <a:rPr lang="en-GB" sz="1000" u="sng">
                <a:solidFill>
                  <a:srgbClr val="4A86E8"/>
                </a:solidFill>
                <a:highlight>
                  <a:srgbClr val="FFFFFF"/>
                </a:highlight>
                <a:latin typeface="Roboto"/>
                <a:ea typeface="Roboto"/>
                <a:cs typeface="Roboto"/>
                <a:sym typeface="Roboto"/>
              </a:rPr>
              <a:t>https://www.youtube.com/watch?v=F4nwRQPXD8w&amp;t=0s</a:t>
            </a:r>
            <a:r>
              <a:rPr lang="en-GB" sz="1000">
                <a:solidFill>
                  <a:srgbClr val="4A86E8"/>
                </a:solidFill>
                <a:highlight>
                  <a:srgbClr val="FFFFFF"/>
                </a:highlight>
                <a:latin typeface="Roboto"/>
                <a:ea typeface="Roboto"/>
                <a:cs typeface="Roboto"/>
                <a:sym typeface="Roboto"/>
              </a:rPr>
              <a:t> </a:t>
            </a:r>
            <a:endParaRPr sz="1000">
              <a:solidFill>
                <a:srgbClr val="4A86E8"/>
              </a:solidFill>
              <a:highlight>
                <a:srgbClr val="FFFFFF"/>
              </a:highlight>
              <a:latin typeface="Roboto"/>
              <a:ea typeface="Roboto"/>
              <a:cs typeface="Roboto"/>
              <a:sym typeface="Roboto"/>
            </a:endParaRPr>
          </a:p>
          <a:p>
            <a:pPr indent="-292100" lvl="0" marL="685800" rtl="0" algn="l">
              <a:spcBef>
                <a:spcPts val="0"/>
              </a:spcBef>
              <a:spcAft>
                <a:spcPts val="0"/>
              </a:spcAft>
              <a:buSzPts val="1000"/>
              <a:buFont typeface="Roboto"/>
              <a:buChar char="●"/>
            </a:pPr>
            <a:r>
              <a:rPr b="1" lang="en-GB" sz="1100">
                <a:highlight>
                  <a:srgbClr val="FFFFFF"/>
                </a:highlight>
                <a:latin typeface="Roboto"/>
                <a:ea typeface="Roboto"/>
                <a:cs typeface="Roboto"/>
                <a:sym typeface="Roboto"/>
              </a:rPr>
              <a:t>Django-channels official documentation: </a:t>
            </a:r>
            <a:r>
              <a:rPr lang="en-GB" sz="1000" u="sng">
                <a:solidFill>
                  <a:srgbClr val="4A86E8"/>
                </a:solidFill>
                <a:highlight>
                  <a:srgbClr val="FFFFFF"/>
                </a:highlight>
                <a:latin typeface="Roboto"/>
                <a:ea typeface="Roboto"/>
                <a:cs typeface="Roboto"/>
                <a:sym typeface="Roboto"/>
              </a:rPr>
              <a:t>https://www.youtube.com/redirect?event=video_description&amp;redir_token=QUFFLUhqbEdHcE5TZXhVU1gtcTY2WFpwa0EyblVGeWNSQXxBQ3Jtc0trRzlBd2pRZkVoTjdnbVJBd0Q4QjRPRDYxTVBIZ1E2TGc3dDVjVFNJTzFoQmkwUmZxTVJPZDBZOWVPbFRTdFY2QlVTSy1fTWt1VUFMR1VNczJZS3ExaGZKODhpQWNxUkROaDJ2OGhXblRhQm1aeks1cw&amp;q=https%3A%2F%2Fchannels.readthedocs.io%2Fen%2Fstable%2F</a:t>
            </a:r>
            <a:r>
              <a:rPr lang="en-GB" sz="1000">
                <a:solidFill>
                  <a:srgbClr val="00B0F0"/>
                </a:solidFill>
                <a:highlight>
                  <a:srgbClr val="FFFFFF"/>
                </a:highlight>
                <a:latin typeface="Roboto"/>
                <a:ea typeface="Roboto"/>
                <a:cs typeface="Roboto"/>
                <a:sym typeface="Roboto"/>
              </a:rPr>
              <a:t>  </a:t>
            </a:r>
            <a:endParaRPr sz="1000">
              <a:solidFill>
                <a:srgbClr val="00B0F0"/>
              </a:solidFill>
              <a:highlight>
                <a:srgbClr val="FFFFFF"/>
              </a:highlight>
              <a:latin typeface="Roboto"/>
              <a:ea typeface="Roboto"/>
              <a:cs typeface="Roboto"/>
              <a:sym typeface="Roboto"/>
            </a:endParaRPr>
          </a:p>
          <a:p>
            <a:pPr indent="-292100" lvl="0" marL="685800" rtl="0" algn="l">
              <a:spcBef>
                <a:spcPts val="0"/>
              </a:spcBef>
              <a:spcAft>
                <a:spcPts val="0"/>
              </a:spcAft>
              <a:buSzPts val="1000"/>
              <a:buFont typeface="Roboto"/>
              <a:buChar char="●"/>
            </a:pPr>
            <a:r>
              <a:rPr b="1" lang="en-GB" sz="1100">
                <a:highlight>
                  <a:srgbClr val="FFFFFF"/>
                </a:highlight>
                <a:latin typeface="Roboto"/>
                <a:ea typeface="Roboto"/>
                <a:cs typeface="Roboto"/>
                <a:sym typeface="Roboto"/>
              </a:rPr>
              <a:t>Hussein Nasser (WebSocket):</a:t>
            </a:r>
            <a:r>
              <a:rPr lang="en-GB" sz="1000">
                <a:highlight>
                  <a:srgbClr val="FFFFFF"/>
                </a:highlight>
                <a:latin typeface="Roboto"/>
                <a:ea typeface="Roboto"/>
                <a:cs typeface="Roboto"/>
                <a:sym typeface="Roboto"/>
              </a:rPr>
              <a:t> </a:t>
            </a:r>
            <a:r>
              <a:rPr lang="en-GB" sz="1000" u="sng">
                <a:solidFill>
                  <a:srgbClr val="4A86E8"/>
                </a:solidFill>
                <a:highlight>
                  <a:srgbClr val="FFFFFF"/>
                </a:highlight>
                <a:latin typeface="Roboto"/>
                <a:ea typeface="Roboto"/>
                <a:cs typeface="Roboto"/>
                <a:sym typeface="Roboto"/>
              </a:rPr>
              <a:t>https://www.youtube.com/watch?v=2Nt-ZrNP22A&amp;t=0s</a:t>
            </a:r>
            <a:r>
              <a:rPr lang="en-GB" sz="1000">
                <a:solidFill>
                  <a:srgbClr val="4A86E8"/>
                </a:solidFill>
                <a:highlight>
                  <a:srgbClr val="FFFFFF"/>
                </a:highlight>
                <a:latin typeface="Roboto"/>
                <a:ea typeface="Roboto"/>
                <a:cs typeface="Roboto"/>
                <a:sym typeface="Roboto"/>
              </a:rPr>
              <a:t> </a:t>
            </a:r>
            <a:endParaRPr sz="1000">
              <a:solidFill>
                <a:srgbClr val="4A86E8"/>
              </a:solidFill>
              <a:highlight>
                <a:srgbClr val="FFFFFF"/>
              </a:highlight>
              <a:latin typeface="Roboto"/>
              <a:ea typeface="Roboto"/>
              <a:cs typeface="Roboto"/>
              <a:sym typeface="Roboto"/>
            </a:endParaRPr>
          </a:p>
          <a:p>
            <a:pPr indent="-292100" lvl="0" marL="685800" rtl="0" algn="l">
              <a:spcBef>
                <a:spcPts val="0"/>
              </a:spcBef>
              <a:spcAft>
                <a:spcPts val="0"/>
              </a:spcAft>
              <a:buSzPts val="1000"/>
              <a:buFont typeface="Roboto"/>
              <a:buChar char="●"/>
            </a:pPr>
            <a:r>
              <a:rPr b="1" lang="en-GB" sz="1100">
                <a:highlight>
                  <a:srgbClr val="FFFFFF"/>
                </a:highlight>
                <a:latin typeface="Roboto"/>
                <a:ea typeface="Roboto"/>
                <a:cs typeface="Roboto"/>
                <a:sym typeface="Roboto"/>
              </a:rPr>
              <a:t>Hussein Nasser (WebRTC):</a:t>
            </a:r>
            <a:r>
              <a:rPr lang="en-GB" sz="1000">
                <a:solidFill>
                  <a:srgbClr val="4A86E8"/>
                </a:solidFill>
                <a:highlight>
                  <a:srgbClr val="FFFFFF"/>
                </a:highlight>
                <a:latin typeface="Roboto"/>
                <a:ea typeface="Roboto"/>
                <a:cs typeface="Roboto"/>
                <a:sym typeface="Roboto"/>
              </a:rPr>
              <a:t> </a:t>
            </a:r>
            <a:r>
              <a:rPr lang="en-GB" sz="1000" u="sng">
                <a:solidFill>
                  <a:srgbClr val="4A86E8"/>
                </a:solidFill>
                <a:highlight>
                  <a:srgbClr val="FFFFFF"/>
                </a:highlight>
                <a:latin typeface="Roboto"/>
                <a:ea typeface="Roboto"/>
                <a:cs typeface="Roboto"/>
                <a:sym typeface="Roboto"/>
              </a:rPr>
              <a:t>https://www.youtube.com/watch?v=FExZvpVvYxA&amp;t=0s</a:t>
            </a:r>
            <a:r>
              <a:rPr lang="en-GB" sz="1000">
                <a:solidFill>
                  <a:srgbClr val="4A86E8"/>
                </a:solidFill>
                <a:highlight>
                  <a:srgbClr val="FFFFFF"/>
                </a:highlight>
                <a:latin typeface="Roboto"/>
                <a:ea typeface="Roboto"/>
                <a:cs typeface="Roboto"/>
                <a:sym typeface="Roboto"/>
              </a:rPr>
              <a:t> </a:t>
            </a:r>
            <a:endParaRPr sz="1000">
              <a:solidFill>
                <a:srgbClr val="4A86E8"/>
              </a:solidFill>
              <a:highlight>
                <a:srgbClr val="FFFFFF"/>
              </a:highlight>
              <a:latin typeface="Roboto"/>
              <a:ea typeface="Roboto"/>
              <a:cs typeface="Roboto"/>
              <a:sym typeface="Roboto"/>
            </a:endParaRPr>
          </a:p>
          <a:p>
            <a:pPr indent="-292100" lvl="0" marL="685800" rtl="0" algn="l">
              <a:spcBef>
                <a:spcPts val="0"/>
              </a:spcBef>
              <a:spcAft>
                <a:spcPts val="0"/>
              </a:spcAft>
              <a:buSzPts val="1000"/>
              <a:buFont typeface="Roboto"/>
              <a:buChar char="●"/>
            </a:pPr>
            <a:r>
              <a:rPr b="1" lang="en-GB" sz="1100">
                <a:highlight>
                  <a:srgbClr val="FFFFFF"/>
                </a:highlight>
                <a:latin typeface="Roboto"/>
                <a:ea typeface="Roboto"/>
                <a:cs typeface="Roboto"/>
                <a:sym typeface="Roboto"/>
              </a:rPr>
              <a:t>WebRTC official docs:</a:t>
            </a:r>
            <a:r>
              <a:rPr b="1" lang="en-GB" sz="1100">
                <a:solidFill>
                  <a:srgbClr val="2F5496"/>
                </a:solidFill>
                <a:highlight>
                  <a:srgbClr val="FFFFFF"/>
                </a:highlight>
                <a:latin typeface="Roboto"/>
                <a:ea typeface="Roboto"/>
                <a:cs typeface="Roboto"/>
                <a:sym typeface="Roboto"/>
              </a:rPr>
              <a:t> </a:t>
            </a:r>
            <a:r>
              <a:rPr lang="en-GB" sz="1000" u="sng">
                <a:solidFill>
                  <a:srgbClr val="4A86E8"/>
                </a:solidFill>
                <a:highlight>
                  <a:srgbClr val="FFFFFF"/>
                </a:highlight>
                <a:latin typeface="Roboto"/>
                <a:ea typeface="Roboto"/>
                <a:cs typeface="Roboto"/>
                <a:sym typeface="Roboto"/>
                <a:hlinkClick r:id="rId3">
                  <a:extLst>
                    <a:ext uri="{A12FA001-AC4F-418D-AE19-62706E023703}">
                      <ahyp:hlinkClr val="tx"/>
                    </a:ext>
                  </a:extLst>
                </a:hlinkClick>
              </a:rPr>
              <a:t>https://webrtc.org/</a:t>
            </a:r>
            <a:r>
              <a:rPr lang="en-GB" sz="1000">
                <a:solidFill>
                  <a:srgbClr val="4A86E8"/>
                </a:solidFill>
                <a:highlight>
                  <a:srgbClr val="FFFFFF"/>
                </a:highlight>
                <a:latin typeface="Roboto"/>
                <a:ea typeface="Roboto"/>
                <a:cs typeface="Roboto"/>
                <a:sym typeface="Roboto"/>
              </a:rPr>
              <a:t> </a:t>
            </a:r>
            <a:endParaRPr sz="1000">
              <a:solidFill>
                <a:srgbClr val="4A86E8"/>
              </a:solidFill>
              <a:highlight>
                <a:srgbClr val="FFFFFF"/>
              </a:highlight>
              <a:latin typeface="Roboto"/>
              <a:ea typeface="Roboto"/>
              <a:cs typeface="Roboto"/>
              <a:sym typeface="Roboto"/>
            </a:endParaRPr>
          </a:p>
          <a:p>
            <a:pPr indent="-292100" lvl="0" marL="685800" rtl="0" algn="l">
              <a:spcBef>
                <a:spcPts val="0"/>
              </a:spcBef>
              <a:spcAft>
                <a:spcPts val="0"/>
              </a:spcAft>
              <a:buSzPts val="1000"/>
              <a:buFont typeface="Roboto"/>
              <a:buChar char="●"/>
            </a:pPr>
            <a:r>
              <a:rPr b="1" lang="en-GB" sz="1100">
                <a:highlight>
                  <a:srgbClr val="FFFFFF"/>
                </a:highlight>
                <a:latin typeface="Roboto"/>
                <a:ea typeface="Roboto"/>
                <a:cs typeface="Roboto"/>
                <a:sym typeface="Roboto"/>
              </a:rPr>
              <a:t>Google WebRTC code Labs:</a:t>
            </a:r>
            <a:r>
              <a:rPr lang="en-GB" sz="1000">
                <a:highlight>
                  <a:srgbClr val="FFFFFF"/>
                </a:highlight>
                <a:latin typeface="Roboto"/>
                <a:ea typeface="Roboto"/>
                <a:cs typeface="Roboto"/>
                <a:sym typeface="Roboto"/>
              </a:rPr>
              <a:t> </a:t>
            </a:r>
            <a:r>
              <a:rPr lang="en-GB" sz="1000" u="sng">
                <a:solidFill>
                  <a:srgbClr val="4A86E8"/>
                </a:solidFill>
                <a:highlight>
                  <a:srgbClr val="FFFFFF"/>
                </a:highlight>
                <a:latin typeface="Roboto"/>
                <a:ea typeface="Roboto"/>
                <a:cs typeface="Roboto"/>
                <a:sym typeface="Roboto"/>
              </a:rPr>
              <a:t>https://www.youtube.com/redirect?event=video_description&amp;redir_token=QUFFLUhqbmVGZEN0Ul9nbmFLU1diTEFNZ2tJajEwOEJBUXxBQ3Jtc0trYk1icURXd1g1UXRmcndxaTd5dXZmV0JKQmdyRDc2VWRxeUhiTUNfZFZYQ2wyY05sWi1ZZnlpdmpVM0prSmM0eHBKN3NZVjl5VHNUOFNYNF95eVBsMUR5eGhNNkl1ZVItRVFuZEROTXBacEZSdEdKTQ&amp;q=https%3A%2F%2Fcodelabs.developers.google.com%2Fcodelabs%2Fwebrtc-web%230</a:t>
            </a:r>
            <a:r>
              <a:rPr lang="en-GB" sz="1000">
                <a:solidFill>
                  <a:srgbClr val="4A86E8"/>
                </a:solidFill>
                <a:highlight>
                  <a:srgbClr val="FFFFFF"/>
                </a:highlight>
                <a:latin typeface="Roboto"/>
                <a:ea typeface="Roboto"/>
                <a:cs typeface="Roboto"/>
                <a:sym typeface="Roboto"/>
              </a:rPr>
              <a:t> </a:t>
            </a:r>
            <a:endParaRPr sz="1000">
              <a:solidFill>
                <a:srgbClr val="4A86E8"/>
              </a:solidFill>
              <a:highlight>
                <a:srgbClr val="FFFFFF"/>
              </a:highlight>
              <a:latin typeface="Roboto"/>
              <a:ea typeface="Roboto"/>
              <a:cs typeface="Roboto"/>
              <a:sym typeface="Roboto"/>
            </a:endParaRPr>
          </a:p>
          <a:p>
            <a:pPr indent="-292100" lvl="0" marL="685800" rtl="0" algn="l">
              <a:spcBef>
                <a:spcPts val="0"/>
              </a:spcBef>
              <a:spcAft>
                <a:spcPts val="0"/>
              </a:spcAft>
              <a:buSzPts val="1000"/>
              <a:buFont typeface="Roboto"/>
              <a:buChar char="●"/>
            </a:pPr>
            <a:r>
              <a:rPr b="1" lang="en-GB" sz="1100">
                <a:highlight>
                  <a:srgbClr val="FFFFFF"/>
                </a:highlight>
                <a:latin typeface="Roboto"/>
                <a:ea typeface="Roboto"/>
                <a:cs typeface="Roboto"/>
                <a:sym typeface="Roboto"/>
              </a:rPr>
              <a:t>WebRTC Mozilla docs</a:t>
            </a:r>
            <a:r>
              <a:rPr b="1" lang="en-GB" sz="1100">
                <a:solidFill>
                  <a:schemeClr val="hlink"/>
                </a:solidFill>
                <a:highlight>
                  <a:srgbClr val="FFFFFF"/>
                </a:highlight>
                <a:uFill>
                  <a:noFill/>
                </a:uFill>
                <a:latin typeface="Roboto"/>
                <a:ea typeface="Roboto"/>
                <a:cs typeface="Roboto"/>
                <a:sym typeface="Roboto"/>
                <a:hlinkClick r:id="rId4"/>
              </a:rPr>
              <a:t>:</a:t>
            </a:r>
            <a:r>
              <a:rPr b="1" lang="en-GB" sz="1100">
                <a:highlight>
                  <a:srgbClr val="FFFFFF"/>
                </a:highlight>
                <a:latin typeface="Roboto"/>
                <a:ea typeface="Roboto"/>
                <a:cs typeface="Roboto"/>
                <a:sym typeface="Roboto"/>
              </a:rPr>
              <a:t> </a:t>
            </a:r>
            <a:r>
              <a:rPr lang="en-GB" sz="1000" u="sng">
                <a:solidFill>
                  <a:srgbClr val="4A86E8"/>
                </a:solidFill>
                <a:highlight>
                  <a:srgbClr val="FFFFFF"/>
                </a:highlight>
                <a:latin typeface="Roboto"/>
                <a:ea typeface="Roboto"/>
                <a:cs typeface="Roboto"/>
                <a:sym typeface="Roboto"/>
              </a:rPr>
              <a:t>https://www.youtube.com/redirect?event=video_description&amp;redir_token=QUFFLUhqa1pZMmxsZmJWX2pEY0VVSWVvenQtNTlPQWx3Z3xBQ3Jtc0tsYnhXQ3FjQ1ZCWlVRTW1QTWJwV0Rxejh2OU1lUG5mN0VQSjhId3JXY1RrVmItcjVzNmM2N094QWJxalVIZFRxRTd2M2M0UnlHc0tOeXkxQk9XV3FzQ3JXM0FTbzg0ZjJaN2hLXzhUclRfRHp3T1J2WQ&amp;q=https%3A%2F%2Fdeveloper.mozilla.org%2Fen-US%2Fdocs%2FWeb%2FAPI%2FWebRTC_API</a:t>
            </a:r>
            <a:endParaRPr sz="1000" u="sng">
              <a:solidFill>
                <a:srgbClr val="4A86E8"/>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sz="1000">
              <a:solidFill>
                <a:srgbClr val="4A86E8"/>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Abstract</a:t>
            </a:r>
            <a:endParaRPr/>
          </a:p>
        </p:txBody>
      </p:sp>
      <p:sp>
        <p:nvSpPr>
          <p:cNvPr id="74" name="Google Shape;74;p15"/>
          <p:cNvSpPr txBox="1"/>
          <p:nvPr>
            <p:ph idx="1" type="body"/>
          </p:nvPr>
        </p:nvSpPr>
        <p:spPr>
          <a:xfrm>
            <a:off x="311700" y="1225225"/>
            <a:ext cx="7697700" cy="3354000"/>
          </a:xfrm>
          <a:prstGeom prst="rect">
            <a:avLst/>
          </a:prstGeom>
        </p:spPr>
        <p:txBody>
          <a:bodyPr anchorCtr="0" anchor="t" bIns="91425" lIns="91425" spcFirstLastPara="1" rIns="91425" wrap="square" tIns="91425">
            <a:normAutofit fontScale="62500"/>
          </a:bodyPr>
          <a:lstStyle/>
          <a:p>
            <a:pPr indent="0" lvl="0" marL="0" rtl="0" algn="l">
              <a:lnSpc>
                <a:spcPct val="134896"/>
              </a:lnSpc>
              <a:spcBef>
                <a:spcPts val="0"/>
              </a:spcBef>
              <a:spcAft>
                <a:spcPts val="0"/>
              </a:spcAft>
              <a:buClr>
                <a:schemeClr val="dk1"/>
              </a:buClr>
              <a:buSzPct val="40468"/>
              <a:buFont typeface="Arial"/>
              <a:buNone/>
            </a:pPr>
            <a:r>
              <a:rPr lang="en-GB" sz="2718">
                <a:highlight>
                  <a:srgbClr val="FFFFFF"/>
                </a:highlight>
                <a:latin typeface="Roboto"/>
                <a:ea typeface="Roboto"/>
                <a:cs typeface="Roboto"/>
                <a:sym typeface="Roboto"/>
              </a:rPr>
              <a:t>Developing a  website/web application where you can connect with your friends and have one to one video chat with them and also understanding how we can send video streams through a connection using different frameworks and channels such as for developing this video conferencing web application we are going to need </a:t>
            </a:r>
            <a:r>
              <a:rPr b="1" lang="en-GB" sz="2718">
                <a:highlight>
                  <a:srgbClr val="FFFFFF"/>
                </a:highlight>
                <a:latin typeface="Roboto"/>
                <a:ea typeface="Roboto"/>
                <a:cs typeface="Roboto"/>
                <a:sym typeface="Roboto"/>
              </a:rPr>
              <a:t>Real-Time Communication</a:t>
            </a:r>
            <a:r>
              <a:rPr lang="en-GB" sz="2718">
                <a:highlight>
                  <a:srgbClr val="FFFFFF"/>
                </a:highlight>
                <a:latin typeface="Roboto"/>
                <a:ea typeface="Roboto"/>
                <a:cs typeface="Roboto"/>
                <a:sym typeface="Roboto"/>
              </a:rPr>
              <a:t> between the browsers. Such communication is possible if we eliminate the server from between. This is why we will have to use </a:t>
            </a:r>
            <a:r>
              <a:rPr b="1" lang="en-GB" sz="2718">
                <a:highlight>
                  <a:srgbClr val="FFFFFF"/>
                </a:highlight>
                <a:latin typeface="Roboto"/>
                <a:ea typeface="Roboto"/>
                <a:cs typeface="Roboto"/>
                <a:sym typeface="Roboto"/>
              </a:rPr>
              <a:t>WebRTC</a:t>
            </a:r>
            <a:r>
              <a:rPr lang="en-GB" sz="2718">
                <a:highlight>
                  <a:srgbClr val="FFFFFF"/>
                </a:highlight>
                <a:latin typeface="Roboto"/>
                <a:ea typeface="Roboto"/>
                <a:cs typeface="Roboto"/>
                <a:sym typeface="Roboto"/>
              </a:rPr>
              <a:t>. </a:t>
            </a:r>
            <a:r>
              <a:rPr b="1" lang="en-GB" sz="2718">
                <a:highlight>
                  <a:srgbClr val="FFFFFF"/>
                </a:highlight>
                <a:latin typeface="Roboto"/>
                <a:ea typeface="Roboto"/>
                <a:cs typeface="Roboto"/>
                <a:sym typeface="Roboto"/>
              </a:rPr>
              <a:t>WebRTC</a:t>
            </a:r>
            <a:r>
              <a:rPr lang="en-GB" sz="2718">
                <a:highlight>
                  <a:srgbClr val="FFFFFF"/>
                </a:highlight>
                <a:latin typeface="Roboto"/>
                <a:ea typeface="Roboto"/>
                <a:cs typeface="Roboto"/>
                <a:sym typeface="Roboto"/>
              </a:rPr>
              <a:t> is an open-source framework providing web browsers and mobile applications with real-time communication via simple APIs.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85" name="Google Shape;85;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sz="1650">
                <a:highlight>
                  <a:srgbClr val="FFFFFF"/>
                </a:highlight>
                <a:latin typeface="Roboto"/>
                <a:ea typeface="Roboto"/>
                <a:cs typeface="Roboto"/>
                <a:sym typeface="Roboto"/>
              </a:rPr>
              <a:t>If you weren’t familiar with web video-conferencing platforms and apps before the Covid-19 pandemic, we bet you know all about them now and must have used one of them.  </a:t>
            </a:r>
            <a:endParaRPr sz="1650">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650">
                <a:highlight>
                  <a:srgbClr val="FFFFFF"/>
                </a:highlight>
                <a:latin typeface="Roboto"/>
                <a:ea typeface="Roboto"/>
                <a:cs typeface="Roboto"/>
                <a:sym typeface="Roboto"/>
              </a:rPr>
              <a:t>The ongoing COVID-19 situation has many more people working from home than ever before and companies using web conferencing as their primary means of communication between employees and clients.  </a:t>
            </a:r>
            <a:endParaRPr sz="1650">
              <a:highlight>
                <a:srgbClr val="FFFFFF"/>
              </a:highlight>
              <a:latin typeface="Roboto"/>
              <a:ea typeface="Roboto"/>
              <a:cs typeface="Roboto"/>
              <a:sym typeface="Roboto"/>
            </a:endParaRPr>
          </a:p>
          <a:p>
            <a:pPr indent="0" lvl="0" marL="0" rtl="0" algn="l">
              <a:lnSpc>
                <a:spcPct val="134896"/>
              </a:lnSpc>
              <a:spcBef>
                <a:spcPts val="0"/>
              </a:spcBef>
              <a:spcAft>
                <a:spcPts val="0"/>
              </a:spcAft>
              <a:buClr>
                <a:schemeClr val="dk1"/>
              </a:buClr>
              <a:buSzPts val="1100"/>
              <a:buFont typeface="Arial"/>
              <a:buNone/>
            </a:pPr>
            <a:r>
              <a:rPr lang="en-GB" sz="1650">
                <a:highlight>
                  <a:srgbClr val="FFFFFF"/>
                </a:highlight>
                <a:latin typeface="Roboto"/>
                <a:ea typeface="Roboto"/>
                <a:cs typeface="Roboto"/>
                <a:sym typeface="Roboto"/>
              </a:rPr>
              <a:t>And with much of the world on lockdown with social distancing measures enforced, even spending time with family and friends is now largely restricted to online video calls. From parties to business meetings, these video conferencing platforms are now commonplace for virtually everyone.</a:t>
            </a:r>
            <a:endParaRPr sz="1650">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Introduction</a:t>
            </a:r>
            <a:endParaRPr/>
          </a:p>
        </p:txBody>
      </p:sp>
      <p:sp>
        <p:nvSpPr>
          <p:cNvPr id="91" name="Google Shape;91;p18"/>
          <p:cNvSpPr txBox="1"/>
          <p:nvPr>
            <p:ph idx="1" type="body"/>
          </p:nvPr>
        </p:nvSpPr>
        <p:spPr>
          <a:xfrm>
            <a:off x="311700" y="1225225"/>
            <a:ext cx="8193300" cy="3354000"/>
          </a:xfrm>
          <a:prstGeom prst="rect">
            <a:avLst/>
          </a:prstGeom>
        </p:spPr>
        <p:txBody>
          <a:bodyPr anchorCtr="0" anchor="t" bIns="91425" lIns="91425" spcFirstLastPara="1" rIns="91425" wrap="square" tIns="91425">
            <a:normAutofit/>
          </a:bodyPr>
          <a:lstStyle/>
          <a:p>
            <a:pPr indent="0" lvl="0" marL="0" rtl="0" algn="l">
              <a:lnSpc>
                <a:spcPct val="134896"/>
              </a:lnSpc>
              <a:spcBef>
                <a:spcPts val="0"/>
              </a:spcBef>
              <a:spcAft>
                <a:spcPts val="0"/>
              </a:spcAft>
              <a:buClr>
                <a:schemeClr val="dk1"/>
              </a:buClr>
              <a:buSzPts val="1100"/>
              <a:buFont typeface="Arial"/>
              <a:buNone/>
            </a:pPr>
            <a:r>
              <a:rPr b="1" lang="en-GB" sz="1650">
                <a:highlight>
                  <a:srgbClr val="FFFFFF"/>
                </a:highlight>
                <a:latin typeface="Roboto"/>
                <a:ea typeface="Roboto"/>
                <a:cs typeface="Roboto"/>
                <a:sym typeface="Roboto"/>
              </a:rPr>
              <a:t>Django-video-chat </a:t>
            </a:r>
            <a:r>
              <a:rPr lang="en-GB" sz="1650">
                <a:highlight>
                  <a:srgbClr val="FFFFFF"/>
                </a:highlight>
                <a:latin typeface="Roboto"/>
                <a:ea typeface="Roboto"/>
                <a:cs typeface="Roboto"/>
                <a:sym typeface="Roboto"/>
              </a:rPr>
              <a:t>is a demo multi-client video conferencing web app built using Django-channels and web sockets for signaling and WebRTC for p2p connections, video and display streaming. More than 2 peers can be connected. The web application was developed using Microsoft Visual Studio.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Project Explanation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Project Explanation</a:t>
            </a:r>
            <a:endParaRPr/>
          </a:p>
        </p:txBody>
      </p:sp>
      <p:sp>
        <p:nvSpPr>
          <p:cNvPr id="102" name="Google Shape;102;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650">
                <a:highlight>
                  <a:srgbClr val="FFFFFF"/>
                </a:highlight>
                <a:latin typeface="Roboto"/>
                <a:ea typeface="Roboto"/>
                <a:cs typeface="Roboto"/>
                <a:sym typeface="Roboto"/>
              </a:rPr>
              <a:t>Before we begin to develop such a web app, we need to understand how an e-conferencing application is different from a simple chatting web app. </a:t>
            </a:r>
            <a:endParaRPr sz="1650">
              <a:highlight>
                <a:srgbClr val="FFFFFF"/>
              </a:highlight>
              <a:latin typeface="Roboto"/>
              <a:ea typeface="Roboto"/>
              <a:cs typeface="Roboto"/>
              <a:sym typeface="Roboto"/>
            </a:endParaRPr>
          </a:p>
          <a:p>
            <a:pPr indent="0" lvl="0" marL="0" rtl="0" algn="l">
              <a:lnSpc>
                <a:spcPct val="160000"/>
              </a:lnSpc>
              <a:spcBef>
                <a:spcPts val="0"/>
              </a:spcBef>
              <a:spcAft>
                <a:spcPts val="0"/>
              </a:spcAft>
              <a:buClr>
                <a:schemeClr val="dk1"/>
              </a:buClr>
              <a:buSzPts val="1100"/>
              <a:buFont typeface="Arial"/>
              <a:buNone/>
            </a:pPr>
            <a:r>
              <a:rPr lang="en-GB" sz="1650">
                <a:highlight>
                  <a:srgbClr val="FFFFFF"/>
                </a:highlight>
                <a:latin typeface="Roboto"/>
                <a:ea typeface="Roboto"/>
                <a:cs typeface="Roboto"/>
                <a:sym typeface="Roboto"/>
              </a:rPr>
              <a:t>In a simple chatting web app, when two browsers need to send messages to each other, they typically need a server in between for coordination and passing the messages. But having a server in the middle results in a delay in communication between the browsers. This delay hardly affects the utility of the chatting app. Even if this delay is (say) 5 secs, we would still be able to use this chatting application.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Project Explanation</a:t>
            </a:r>
            <a:endParaRPr/>
          </a:p>
        </p:txBody>
      </p:sp>
      <p:sp>
        <p:nvSpPr>
          <p:cNvPr id="108" name="Google Shape;108;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650">
                <a:highlight>
                  <a:srgbClr val="FFFFFF"/>
                </a:highlight>
                <a:latin typeface="Roboto"/>
                <a:ea typeface="Roboto"/>
                <a:cs typeface="Roboto"/>
                <a:sym typeface="Roboto"/>
              </a:rPr>
              <a:t>However, in the case of a video conferencing application, this delay is significant. It will be extremely difficult to talk to someone using such an application. Imagine yourself talking to someone who receives your voice 5 secs later. You can realize how annoying it will be. </a:t>
            </a:r>
            <a:endParaRPr sz="1650">
              <a:highlight>
                <a:srgbClr val="FFFFFF"/>
              </a:highlight>
              <a:latin typeface="Roboto"/>
              <a:ea typeface="Roboto"/>
              <a:cs typeface="Roboto"/>
              <a:sym typeface="Roboto"/>
            </a:endParaRPr>
          </a:p>
          <a:p>
            <a:pPr indent="0" lvl="0" marL="0" rtl="0" algn="l">
              <a:lnSpc>
                <a:spcPct val="160000"/>
              </a:lnSpc>
              <a:spcBef>
                <a:spcPts val="0"/>
              </a:spcBef>
              <a:spcAft>
                <a:spcPts val="0"/>
              </a:spcAft>
              <a:buNone/>
            </a:pPr>
            <a:r>
              <a:rPr lang="en-GB" sz="1650">
                <a:highlight>
                  <a:srgbClr val="FFFFFF"/>
                </a:highlight>
                <a:latin typeface="Roboto"/>
                <a:ea typeface="Roboto"/>
                <a:cs typeface="Roboto"/>
                <a:sym typeface="Roboto"/>
              </a:rPr>
              <a:t>Hence, for video conferencing, we require </a:t>
            </a:r>
            <a:r>
              <a:rPr b="1" lang="en-GB" sz="1650">
                <a:highlight>
                  <a:srgbClr val="FFFFFF"/>
                </a:highlight>
                <a:latin typeface="Roboto"/>
                <a:ea typeface="Roboto"/>
                <a:cs typeface="Roboto"/>
                <a:sym typeface="Roboto"/>
              </a:rPr>
              <a:t>Real-Time Communication</a:t>
            </a:r>
            <a:r>
              <a:rPr lang="en-GB" sz="1650">
                <a:highlight>
                  <a:srgbClr val="FFFFFF"/>
                </a:highlight>
                <a:latin typeface="Roboto"/>
                <a:ea typeface="Roboto"/>
                <a:cs typeface="Roboto"/>
                <a:sym typeface="Roboto"/>
              </a:rPr>
              <a:t> between the browsers. Such communication is possible if we eliminate the server from between. This is why we will have to use </a:t>
            </a:r>
            <a:r>
              <a:rPr b="1" lang="en-GB" sz="1650">
                <a:highlight>
                  <a:srgbClr val="FFFFFF"/>
                </a:highlight>
                <a:latin typeface="Roboto"/>
                <a:ea typeface="Roboto"/>
                <a:cs typeface="Roboto"/>
                <a:sym typeface="Roboto"/>
              </a:rPr>
              <a:t>WebRTC</a:t>
            </a:r>
            <a:r>
              <a:rPr lang="en-GB" sz="1650">
                <a:highlight>
                  <a:srgbClr val="FFFFFF"/>
                </a:highlight>
                <a:latin typeface="Roboto"/>
                <a:ea typeface="Roboto"/>
                <a:cs typeface="Roboto"/>
                <a:sym typeface="Roboto"/>
              </a:rPr>
              <a:t> — an open-source framework providing web browsers and mobile applications with real-time communication via simple APIs.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