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0" r:id="rId10"/>
    <p:sldId id="289" r:id="rId11"/>
    <p:sldId id="287" r:id="rId12"/>
    <p:sldId id="288" r:id="rId13"/>
    <p:sldId id="260" r:id="rId14"/>
    <p:sldId id="279" r:id="rId15"/>
    <p:sldId id="291" r:id="rId16"/>
    <p:sldId id="295" r:id="rId17"/>
    <p:sldId id="293" r:id="rId18"/>
    <p:sldId id="294" r:id="rId19"/>
    <p:sldId id="296" r:id="rId20"/>
    <p:sldId id="302" r:id="rId21"/>
    <p:sldId id="297" r:id="rId22"/>
    <p:sldId id="292" r:id="rId23"/>
    <p:sldId id="262" r:id="rId24"/>
    <p:sldId id="276" r:id="rId25"/>
    <p:sldId id="263" r:id="rId26"/>
    <p:sldId id="278" r:id="rId27"/>
    <p:sldId id="290" r:id="rId28"/>
    <p:sldId id="298" r:id="rId29"/>
    <p:sldId id="299" r:id="rId30"/>
    <p:sldId id="300" r:id="rId31"/>
    <p:sldId id="30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BE6D-FBCE-4802-816C-D87828EA0A38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3D98-0478-4CD4-9311-170C9BF29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3CDA24-349B-4849-9E59-B5DAEF8FA06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6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0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6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4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2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1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5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9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6BA17F-5A46-4809-8081-E707EAB8D5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9144000" cy="50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626427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89E91-D40F-49E4-855F-D63DFF0D65A7}" type="datetimeFigureOut">
              <a:rPr lang="zh-CN" altLang="en-US"/>
              <a:pPr>
                <a:defRPr/>
              </a:pPr>
              <a:t>2014/1/11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FDD2-5D09-48E4-AA3B-CD9DF681D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3912809" y="4144963"/>
            <a:ext cx="1523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About Node.js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50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26427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0" y="638175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://media.treehugger.com/assets/images/2011/10/london-ar-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40" y="1700806"/>
            <a:ext cx="2810857" cy="18678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882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4" y="-3480465"/>
            <a:ext cx="738664" cy="9324528"/>
            <a:chOff x="387928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7928" y="920767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latin typeface="+mn-lt"/>
                  <a:ea typeface="+mn-ea"/>
                </a:rPr>
                <a:t>About</a:t>
              </a:r>
              <a:r>
                <a:rPr lang="en-US" altLang="zh-CN" b="1" dirty="0" smtClean="0"/>
                <a:t> </a:t>
              </a:r>
              <a:r>
                <a:rPr lang="en-US" altLang="zh-CN" b="1" dirty="0" smtClean="0">
                  <a:latin typeface="+mn-lt"/>
                  <a:ea typeface="+mn-ea"/>
                </a:rPr>
                <a:t>web server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About node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66" y="2243137"/>
            <a:ext cx="6175002" cy="37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26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4" y="-3480465"/>
            <a:ext cx="738664" cy="9324528"/>
            <a:chOff x="387928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7928" y="920767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latin typeface="+mn-lt"/>
                  <a:ea typeface="+mn-ea"/>
                </a:rPr>
                <a:t>About</a:t>
              </a:r>
              <a:r>
                <a:rPr lang="en-US" altLang="zh-CN" b="1" dirty="0" smtClean="0"/>
                <a:t> </a:t>
              </a:r>
              <a:r>
                <a:rPr lang="en-US" altLang="zh-CN" b="1" dirty="0" smtClean="0">
                  <a:latin typeface="+mn-lt"/>
                  <a:ea typeface="+mn-ea"/>
                </a:rPr>
                <a:t>web server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About node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4524"/>
            <a:ext cx="7992888" cy="38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7269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4" y="-3480465"/>
            <a:ext cx="738664" cy="9324528"/>
            <a:chOff x="387928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7928" y="920767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latin typeface="+mn-lt"/>
                  <a:ea typeface="+mn-ea"/>
                </a:rPr>
                <a:t>About</a:t>
              </a:r>
              <a:r>
                <a:rPr lang="en-US" altLang="zh-CN" b="1" dirty="0" smtClean="0"/>
                <a:t> </a:t>
              </a:r>
              <a:r>
                <a:rPr lang="en-US" altLang="zh-CN" b="1" dirty="0" smtClean="0">
                  <a:latin typeface="+mn-lt"/>
                  <a:ea typeface="+mn-ea"/>
                </a:rPr>
                <a:t>web server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About node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44245"/>
            <a:ext cx="903649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6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93377" y="1628800"/>
            <a:ext cx="2954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Blocking I/O Model</a:t>
            </a:r>
          </a:p>
        </p:txBody>
      </p:sp>
      <p:grpSp>
        <p:nvGrpSpPr>
          <p:cNvPr id="32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latin typeface="+mn-lt"/>
                  <a:ea typeface="+mn-ea"/>
                </a:rPr>
                <a:t>About</a:t>
              </a:r>
              <a:r>
                <a:rPr lang="en-US" altLang="zh-CN" b="1" dirty="0" smtClean="0"/>
                <a:t> </a:t>
              </a:r>
              <a:r>
                <a:rPr lang="en-US" altLang="zh-CN" b="1" dirty="0" smtClean="0">
                  <a:latin typeface="+mn-lt"/>
                  <a:ea typeface="+mn-ea"/>
                </a:rPr>
                <a:t>web server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About node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6335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41424" y="1619508"/>
            <a:ext cx="2954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Nonblocking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I/O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8" y="406044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 multiplexing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1424" y="4077072"/>
            <a:ext cx="212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 driven I/O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1324" y="4086023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asynchronous I/O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2271" y="3479156"/>
            <a:ext cx="552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kqueue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Reacor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Proactor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5220074" y="3785736"/>
            <a:ext cx="1584174" cy="396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0"/>
          </p:cNvCxnSpPr>
          <p:nvPr/>
        </p:nvCxnSpPr>
        <p:spPr>
          <a:xfrm flipH="1">
            <a:off x="1446467" y="3848488"/>
            <a:ext cx="424153" cy="211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3" idx="0"/>
          </p:cNvCxnSpPr>
          <p:nvPr/>
        </p:nvCxnSpPr>
        <p:spPr>
          <a:xfrm flipH="1">
            <a:off x="1446467" y="3785736"/>
            <a:ext cx="1253325" cy="274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27231" y="2769594"/>
            <a:ext cx="239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-82854" y="3165861"/>
            <a:ext cx="6578765" cy="921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2088231" cy="125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53" y="1933760"/>
            <a:ext cx="2338008" cy="136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8" y="4493930"/>
            <a:ext cx="2789583" cy="156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34" y="4745275"/>
            <a:ext cx="2360403" cy="131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24" y="4539079"/>
            <a:ext cx="2748570" cy="158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28658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3528" y="1503655"/>
            <a:ext cx="73448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的设计核心：异步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、事件驱动</a:t>
            </a:r>
            <a:endParaRPr lang="zh-CN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859" y="-3480540"/>
            <a:ext cx="738815" cy="9324528"/>
            <a:chOff x="387928" y="638690"/>
            <a:chExt cx="738340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latin typeface="+mn-lt"/>
                  <a:ea typeface="+mn-ea"/>
                </a:rPr>
                <a:t>About</a:t>
              </a:r>
              <a:r>
                <a:rPr lang="en-US" altLang="zh-CN" b="1" dirty="0" smtClean="0"/>
                <a:t> </a:t>
              </a:r>
              <a:r>
                <a:rPr lang="en-US" altLang="zh-CN" b="1" dirty="0" smtClean="0">
                  <a:latin typeface="+mn-lt"/>
                  <a:ea typeface="+mn-ea"/>
                </a:rPr>
                <a:t>web server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487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rgbClr val="FF0000"/>
                  </a:solidFill>
                </a:rPr>
                <a:t>About node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928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About ecosystem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263191" y="3933056"/>
            <a:ext cx="4446749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Libuv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83744" y="4869160"/>
            <a:ext cx="1368152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63192" y="4869160"/>
            <a:ext cx="1368152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Libeio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41789" y="4869160"/>
            <a:ext cx="1368152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228184" y="3933056"/>
            <a:ext cx="108012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59632" y="3140968"/>
            <a:ext cx="6045113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下层接口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63192" y="2286307"/>
            <a:ext cx="6045112" cy="638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</a:t>
            </a:r>
            <a:r>
              <a:rPr lang="zh-CN" altLang="en-US" dirty="0" smtClean="0"/>
              <a:t>标准库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 rot="16200000">
            <a:off x="2554906" y="4726013"/>
            <a:ext cx="289770" cy="17281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5805264"/>
            <a:ext cx="323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epool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kqueue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23630" y="4689140"/>
            <a:ext cx="448631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上箭头 19"/>
          <p:cNvSpPr/>
          <p:nvPr/>
        </p:nvSpPr>
        <p:spPr>
          <a:xfrm>
            <a:off x="3347865" y="4509120"/>
            <a:ext cx="138700" cy="18002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59443" y="5805264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3948" y="4249200"/>
            <a:ext cx="1423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23528" y="2996952"/>
            <a:ext cx="71287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3528" y="3140968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C/C++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1374" y="24115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53948" y="198884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1"/>
            <a:endCxn id="4" idx="3"/>
          </p:cNvCxnSpPr>
          <p:nvPr/>
        </p:nvCxnSpPr>
        <p:spPr>
          <a:xfrm flipH="1">
            <a:off x="7308304" y="4510810"/>
            <a:ext cx="345644" cy="178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5220074" y="5445224"/>
            <a:ext cx="21602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272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1259632" y="2564904"/>
            <a:ext cx="6552727" cy="280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err="1" smtClean="0"/>
              <a:t>Libev</a:t>
            </a:r>
            <a:r>
              <a:rPr lang="en-US" altLang="zh-CN" sz="4400" dirty="0" smtClean="0"/>
              <a:t>/</a:t>
            </a:r>
            <a:r>
              <a:rPr lang="en-US" altLang="zh-CN" sz="4400" dirty="0" err="1" smtClean="0"/>
              <a:t>libuv</a:t>
            </a:r>
            <a:r>
              <a:rPr lang="zh-CN" altLang="en-US" sz="4400" dirty="0" smtClean="0"/>
              <a:t>事件循环机制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10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40" y="1921108"/>
            <a:ext cx="8548949" cy="38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57" y="1418909"/>
            <a:ext cx="6096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20" y="1921109"/>
            <a:ext cx="6115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2585"/>
            <a:ext cx="806489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02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53" y="2060848"/>
            <a:ext cx="6408712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412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AutoShape 2" descr="event 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event fl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event flo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event flo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3" name="Picture 9" descr="C:\Users\log\Desktop\event+flow63395800152187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" y="1988840"/>
            <a:ext cx="9203127" cy="380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77154"/>
              </p:ext>
            </p:extLst>
          </p:nvPr>
        </p:nvGraphicFramePr>
        <p:xfrm>
          <a:off x="1475656" y="2708920"/>
          <a:ext cx="712879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0647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Libev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libuv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Reactor pattern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timer, signal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watcher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handler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evloop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ev_run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Event </a:t>
                      </a: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demultiplexer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026" name="Picture 2" descr="http://pic.yupoo.com/changchang005/CLxkiamL/med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2608"/>
            <a:ext cx="7704858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弧形箭头 10"/>
          <p:cNvSpPr/>
          <p:nvPr/>
        </p:nvSpPr>
        <p:spPr>
          <a:xfrm>
            <a:off x="467543" y="2708920"/>
            <a:ext cx="5292586" cy="72008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862" y="-3480530"/>
            <a:ext cx="738806" cy="9324528"/>
            <a:chOff x="387923" y="638690"/>
            <a:chExt cx="738331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88065" y="877325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web server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3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ecosystem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066" y="1834499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的异步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和事件机制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23727" y="2492896"/>
            <a:ext cx="1872208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 Loop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367" y="3429000"/>
            <a:ext cx="37029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$.post(‘/</a:t>
            </a:r>
            <a:r>
              <a:rPr lang="en-US" altLang="zh-CN" dirty="0" err="1"/>
              <a:t>resource.json</a:t>
            </a:r>
            <a:r>
              <a:rPr lang="en-US" altLang="zh-CN" dirty="0"/>
              <a:t>’, function(data){</a:t>
            </a:r>
          </a:p>
          <a:p>
            <a:r>
              <a:rPr lang="en-US" altLang="zh-CN" dirty="0"/>
              <a:t>         console.log(data);</a:t>
            </a:r>
          </a:p>
          <a:p>
            <a:r>
              <a:rPr lang="en-US" altLang="zh-CN" dirty="0"/>
              <a:t>})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156175" y="2019165"/>
            <a:ext cx="1728193" cy="4737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esource.json</a:t>
            </a:r>
            <a:endParaRPr lang="zh-CN" altLang="en-US" dirty="0"/>
          </a:p>
        </p:txBody>
      </p:sp>
      <p:sp>
        <p:nvSpPr>
          <p:cNvPr id="13" name="上弧形箭头 12"/>
          <p:cNvSpPr/>
          <p:nvPr/>
        </p:nvSpPr>
        <p:spPr>
          <a:xfrm rot="10800000">
            <a:off x="395536" y="3861048"/>
            <a:ext cx="5292586" cy="72008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9" idx="0"/>
          </p:cNvCxnSpPr>
          <p:nvPr/>
        </p:nvCxnSpPr>
        <p:spPr>
          <a:xfrm rot="16200000" flipH="1" flipV="1">
            <a:off x="4227122" y="635850"/>
            <a:ext cx="1409835" cy="4176464"/>
          </a:xfrm>
          <a:prstGeom prst="curvedConnector4">
            <a:avLst>
              <a:gd name="adj1" fmla="val -16215"/>
              <a:gd name="adj2" fmla="val 60345"/>
            </a:avLst>
          </a:prstGeom>
          <a:ln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88223" y="2712560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waiting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67543" y="4365104"/>
            <a:ext cx="165618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851919" y="4221088"/>
            <a:ext cx="720080" cy="1296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648" y="5147900"/>
            <a:ext cx="2051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Another Ajax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reponse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82211" y="5661248"/>
            <a:ext cx="274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User interaction – “</a:t>
            </a:r>
            <a:r>
              <a:rPr lang="en-US" altLang="zh-CN" dirty="0" err="1"/>
              <a:t>Onclick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63276" y="201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5975" y="4869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949" y="4581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0151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211959" y="3212976"/>
            <a:ext cx="2376264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3023" y="4253366"/>
            <a:ext cx="38428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Ajax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 made for "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resource.json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User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clicks,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event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handled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Another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response comes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Finally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Ajax response for 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resource.json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comes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 and is handled in the callback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About ecosystem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0123" y="1834499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 –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异步编程技巧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420888"/>
            <a:ext cx="8020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两种策略：回调、事件监听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回调通常用来处理“一次性”的响应，比如查询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，用回调函数来处理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数据库查询的返回结果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事件监听，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模块允许自定义“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EventEmitter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”，增加需要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监听的事件类型，相应事件能够触发响应逻辑。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4" y="-3480462"/>
            <a:ext cx="738664" cy="9324528"/>
            <a:chOff x="387925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0" y="2658506"/>
              <a:ext cx="461368" cy="13467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 </a:t>
              </a:r>
              <a:r>
                <a:rPr lang="en-US" altLang="zh-CN" b="1" dirty="0" err="1" smtClean="0">
                  <a:solidFill>
                    <a:srgbClr val="FF0000"/>
                  </a:solidFill>
                </a:rPr>
                <a:t>EventEmitter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5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About ecosystem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8" y="2492895"/>
            <a:ext cx="4925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EventEmitter</a:t>
            </a:r>
            <a:r>
              <a:rPr lang="en-US" altLang="zh-CN" dirty="0"/>
              <a:t> = require("events").</a:t>
            </a:r>
            <a:r>
              <a:rPr lang="en-US" altLang="zh-CN" dirty="0" err="1"/>
              <a:t>EventEmitter</a:t>
            </a:r>
            <a:r>
              <a:rPr lang="en-US" altLang="zh-CN" dirty="0"/>
              <a:t>;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ee</a:t>
            </a:r>
            <a:r>
              <a:rPr lang="en-US" altLang="zh-CN" dirty="0"/>
              <a:t> = new </a:t>
            </a:r>
            <a:r>
              <a:rPr lang="en-US" altLang="zh-CN" dirty="0" err="1"/>
              <a:t>EventEmitter</a:t>
            </a:r>
            <a:r>
              <a:rPr lang="en-US" altLang="zh-CN" dirty="0"/>
              <a:t>();</a:t>
            </a:r>
          </a:p>
          <a:p>
            <a:pPr fontAlgn="base"/>
            <a:r>
              <a:rPr lang="en-US" altLang="zh-CN" dirty="0" err="1"/>
              <a:t>ee.on</a:t>
            </a:r>
            <a:r>
              <a:rPr lang="en-US" altLang="zh-CN" dirty="0"/>
              <a:t>("</a:t>
            </a:r>
            <a:r>
              <a:rPr lang="en-US" altLang="zh-CN" dirty="0" err="1"/>
              <a:t>someEvent</a:t>
            </a:r>
            <a:r>
              <a:rPr lang="en-US" altLang="zh-CN" dirty="0"/>
              <a:t>", function </a:t>
            </a:r>
            <a:r>
              <a:rPr lang="en-US" altLang="zh-CN" dirty="0" smtClean="0"/>
              <a:t>(){ </a:t>
            </a:r>
            <a:endParaRPr lang="en-US" altLang="zh-CN" dirty="0"/>
          </a:p>
          <a:p>
            <a:pPr fontAlgn="base"/>
            <a:r>
              <a:rPr lang="en-US" altLang="zh-CN" dirty="0"/>
              <a:t>    console.log("event has </a:t>
            </a:r>
            <a:r>
              <a:rPr lang="en-US" altLang="zh-CN" dirty="0" err="1"/>
              <a:t>occured</a:t>
            </a:r>
            <a:r>
              <a:rPr lang="en-US" altLang="zh-CN" dirty="0"/>
              <a:t>");</a:t>
            </a:r>
          </a:p>
          <a:p>
            <a:pPr fontAlgn="base"/>
            <a:r>
              <a:rPr lang="en-US" altLang="zh-CN" dirty="0"/>
              <a:t>});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 err="1"/>
              <a:t>ee.emit</a:t>
            </a:r>
            <a:r>
              <a:rPr lang="en-US" altLang="zh-CN" dirty="0"/>
              <a:t>("</a:t>
            </a:r>
            <a:r>
              <a:rPr lang="en-US" altLang="zh-CN" dirty="0" err="1"/>
              <a:t>someEvent</a:t>
            </a:r>
            <a:r>
              <a:rPr lang="en-US" altLang="zh-CN" dirty="0"/>
              <a:t>");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1809469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71800" y="1994135"/>
            <a:ext cx="3024336" cy="4987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43608" y="4725144"/>
            <a:ext cx="4176466" cy="35307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0112" y="5078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发送事件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6216" y="3429000"/>
            <a:ext cx="278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当事件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someEvent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到达时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1043608" y="3613666"/>
            <a:ext cx="532859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2222" y="18094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自定义事件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3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Http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About ecosystem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8" y="2492895"/>
            <a:ext cx="50709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http = require('http');</a:t>
            </a:r>
          </a:p>
          <a:p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dirty="0"/>
              <a:t>server = </a:t>
            </a:r>
            <a:r>
              <a:rPr lang="en-US" altLang="zh-CN" b="1" dirty="0"/>
              <a:t>new </a:t>
            </a:r>
            <a:r>
              <a:rPr lang="en-US" altLang="zh-CN" dirty="0" err="1"/>
              <a:t>http.Server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server.on</a:t>
            </a:r>
            <a:r>
              <a:rPr lang="en-US" altLang="zh-CN" dirty="0"/>
              <a:t>('request', </a:t>
            </a:r>
            <a:r>
              <a:rPr lang="en-US" altLang="zh-CN" b="1" dirty="0"/>
              <a:t>function</a:t>
            </a:r>
            <a:r>
              <a:rPr lang="en-US" altLang="zh-CN" dirty="0"/>
              <a:t>(</a:t>
            </a:r>
            <a:r>
              <a:rPr lang="en-US" altLang="zh-CN" dirty="0" err="1"/>
              <a:t>req</a:t>
            </a:r>
            <a:r>
              <a:rPr lang="en-US" altLang="zh-CN" dirty="0"/>
              <a:t>, res)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res.writeHead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200</a:t>
            </a:r>
            <a:r>
              <a:rPr lang="en-US" altLang="zh-CN" dirty="0"/>
              <a:t>, {'Content-Type': 'text/html'});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res.write</a:t>
            </a:r>
            <a:r>
              <a:rPr lang="en-US" altLang="zh-CN" dirty="0"/>
              <a:t>('&lt;h1&gt;Node.js&lt;/h1&gt;');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res.end</a:t>
            </a:r>
            <a:r>
              <a:rPr lang="en-US" altLang="zh-CN" dirty="0"/>
              <a:t>('&lt;p&gt;Hello World&lt;/p&gt;');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 err="1"/>
              <a:t>server.listen</a:t>
            </a:r>
            <a:r>
              <a:rPr lang="en-US" altLang="zh-CN" dirty="0"/>
              <a:t>(</a:t>
            </a:r>
            <a:r>
              <a:rPr lang="en-US" altLang="zh-CN" b="1" dirty="0"/>
              <a:t>3000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console.log("HTTP server is listening at port 3000.");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1809469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71800" y="1994135"/>
            <a:ext cx="3024336" cy="4987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16216" y="34290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当客户端请求到来时，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事件被触发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123728" y="3284984"/>
            <a:ext cx="4248472" cy="3286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4110" y="2636912"/>
            <a:ext cx="22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继承自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EventEmitter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8" y="180946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服务器解析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9" idx="1"/>
          </p:cNvCxnSpPr>
          <p:nvPr/>
        </p:nvCxnSpPr>
        <p:spPr>
          <a:xfrm flipH="1">
            <a:off x="3203848" y="2821578"/>
            <a:ext cx="2930262" cy="1846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About Node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About ecosystem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1875075"/>
            <a:ext cx="20002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15816" y="1875075"/>
            <a:ext cx="4565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的几点缺陷：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不支持故障恢复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一旦出现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，整个系统就奔溃了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没有日志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无法利用多核来提高性能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独占端口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需要手动启动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4005064"/>
            <a:ext cx="218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的用武之地：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数据密集型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2200" y="508518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/>
                <a:t>About Node </a:t>
              </a:r>
              <a:endParaRPr lang="zh-CN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About ecosystem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64" y="1551134"/>
            <a:ext cx="80328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/>
                <a:t>About Node </a:t>
              </a:r>
              <a:endParaRPr lang="zh-CN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About ecosystem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996952"/>
            <a:ext cx="4362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5538" y="2967335"/>
            <a:ext cx="864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Helvetica" panose="020B0604020202020204" pitchFamily="34" charset="0"/>
              </a:rPr>
              <a:t>So the largest waste with current programming technologies comes from waiting for I/O to </a:t>
            </a:r>
            <a:r>
              <a:rPr lang="en-US" altLang="zh-CN" sz="36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complete.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63946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/>
                <a:t>About Node </a:t>
              </a:r>
              <a:endParaRPr lang="zh-CN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About ecosystem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" y="1766255"/>
            <a:ext cx="4972050" cy="182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80" y="2366473"/>
            <a:ext cx="5438775" cy="1762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534" y="3902639"/>
            <a:ext cx="4152900" cy="1752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321" y="4331407"/>
            <a:ext cx="5076825" cy="1962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440" y="-92512"/>
            <a:ext cx="4819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 rot="16200000">
            <a:off x="4292933" y="-3480463"/>
            <a:ext cx="738664" cy="9324528"/>
            <a:chOff x="387927" y="638690"/>
            <a:chExt cx="738189" cy="562562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526490" y="877324"/>
              <a:ext cx="461368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/>
                <a:t>About Node </a:t>
              </a:r>
              <a:endParaRPr lang="zh-CN" alt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927" y="4828532"/>
              <a:ext cx="738189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</a:rPr>
                <a:t>About ecosystem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267744" y="2924944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smtClean="0"/>
              <a:t>Q?</a:t>
            </a:r>
          </a:p>
        </p:txBody>
      </p:sp>
    </p:spTree>
    <p:extLst>
      <p:ext uri="{BB962C8B-B14F-4D97-AF65-F5344CB8AC3E}">
        <p14:creationId xmlns:p14="http://schemas.microsoft.com/office/powerpoint/2010/main" val="6154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5538" y="2967335"/>
            <a:ext cx="864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1.synchronous</a:t>
            </a:r>
            <a:r>
              <a:rPr lang="en-US" altLang="zh-CN" sz="3600" dirty="0"/>
              <a:t>: </a:t>
            </a:r>
            <a:endParaRPr lang="en-US" altLang="zh-CN" sz="3600" dirty="0" smtClean="0"/>
          </a:p>
          <a:p>
            <a:r>
              <a:rPr lang="en-US" altLang="zh-CN" sz="3600" b="1" dirty="0" smtClean="0"/>
              <a:t>2.fork </a:t>
            </a:r>
            <a:r>
              <a:rPr lang="en-US" altLang="zh-CN" sz="3600" b="1" dirty="0"/>
              <a:t>a new process</a:t>
            </a:r>
            <a:r>
              <a:rPr lang="en-US" altLang="zh-CN" sz="3600" dirty="0"/>
              <a:t>: </a:t>
            </a:r>
            <a:endParaRPr lang="en-US" altLang="zh-CN" sz="3600" dirty="0" smtClean="0"/>
          </a:p>
          <a:p>
            <a:r>
              <a:rPr lang="en-US" altLang="zh-CN" sz="3600" b="1" dirty="0" smtClean="0"/>
              <a:t>3.Threads: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62258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3042" y="1902048"/>
            <a:ext cx="864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1.synchronous</a:t>
            </a:r>
            <a:r>
              <a:rPr lang="en-US" altLang="zh-CN" sz="3600" dirty="0"/>
              <a:t>: </a:t>
            </a:r>
            <a:endParaRPr lang="en-US" altLang="zh-CN" sz="3600" dirty="0" smtClean="0"/>
          </a:p>
        </p:txBody>
      </p:sp>
      <p:sp>
        <p:nvSpPr>
          <p:cNvPr id="3" name="矩形 2"/>
          <p:cNvSpPr/>
          <p:nvPr/>
        </p:nvSpPr>
        <p:spPr>
          <a:xfrm>
            <a:off x="1547664" y="2548379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ServerSocket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server = 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ServerSocket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9998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   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66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(;;)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Socket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incoming =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server.accept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();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//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业务逻辑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ex){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ex.printStackTrace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(); }  </a:t>
            </a:r>
            <a:endParaRPr lang="en-US" altLang="zh-CN" b="0" i="0" dirty="0">
              <a:solidFill>
                <a:srgbClr val="5C5C5C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053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3042" y="1902048"/>
            <a:ext cx="864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2.fork </a:t>
            </a:r>
            <a:r>
              <a:rPr lang="en-US" altLang="zh-CN" sz="3600" b="1" dirty="0"/>
              <a:t>a new process </a:t>
            </a:r>
            <a:r>
              <a:rPr lang="en-US" altLang="zh-CN" sz="3600" b="1" dirty="0" smtClean="0"/>
              <a:t>/new thread</a:t>
            </a:r>
            <a:r>
              <a:rPr lang="en-US" altLang="zh-CN" sz="3600" dirty="0" smtClean="0"/>
              <a:t>: </a:t>
            </a:r>
          </a:p>
        </p:txBody>
      </p:sp>
      <p:sp>
        <p:nvSpPr>
          <p:cNvPr id="3" name="矩形 2"/>
          <p:cNvSpPr/>
          <p:nvPr/>
        </p:nvSpPr>
        <p:spPr>
          <a:xfrm>
            <a:off x="1547664" y="2548379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ServerSocket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server = 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ServerSocket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9998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   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66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(;;)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Socket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incoming =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server.accept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();   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//</a:t>
            </a:r>
            <a:r>
              <a:rPr lang="zh-CN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业务逻辑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/>
              <a:t>new</a:t>
            </a:r>
            <a:r>
              <a:rPr lang="en-US" altLang="zh-CN" dirty="0"/>
              <a:t> </a:t>
            </a:r>
            <a:r>
              <a:rPr lang="en-US" altLang="zh-CN" dirty="0" err="1"/>
              <a:t>ServerThread</a:t>
            </a:r>
            <a:r>
              <a:rPr lang="en-US" altLang="zh-CN" dirty="0"/>
              <a:t>(</a:t>
            </a:r>
            <a:r>
              <a:rPr lang="en-US" altLang="zh-CN" dirty="0" err="1"/>
              <a:t>incoming,i</a:t>
            </a:r>
            <a:r>
              <a:rPr lang="en-US" altLang="zh-CN" dirty="0"/>
              <a:t>).start(); </a:t>
            </a:r>
            <a:endParaRPr lang="en-US" altLang="zh-CN" dirty="0">
              <a:solidFill>
                <a:srgbClr val="5C5C5C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b="1" dirty="0">
                <a:solidFill>
                  <a:srgbClr val="006699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 ex){ 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ex.printStackTrace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(); }  </a:t>
            </a:r>
            <a:endParaRPr lang="en-US" altLang="zh-CN" b="0" i="0" dirty="0">
              <a:solidFill>
                <a:srgbClr val="5C5C5C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526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3042" y="1902048"/>
            <a:ext cx="864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2.fork </a:t>
            </a:r>
            <a:r>
              <a:rPr lang="en-US" altLang="zh-CN" sz="3600" b="1" dirty="0"/>
              <a:t>a new process </a:t>
            </a:r>
            <a:r>
              <a:rPr lang="en-US" altLang="zh-CN" sz="3600" b="1" dirty="0" smtClean="0"/>
              <a:t>/new thread</a:t>
            </a:r>
            <a:r>
              <a:rPr lang="en-US" altLang="zh-CN" sz="3600" dirty="0" smtClean="0"/>
              <a:t>: </a:t>
            </a:r>
          </a:p>
        </p:txBody>
      </p:sp>
      <p:sp>
        <p:nvSpPr>
          <p:cNvPr id="4" name="矩形 3"/>
          <p:cNvSpPr/>
          <p:nvPr/>
        </p:nvSpPr>
        <p:spPr>
          <a:xfrm>
            <a:off x="503042" y="2828836"/>
            <a:ext cx="80293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每个连接都会生成一个新线程，每个新线程可能需要 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</a:rPr>
              <a:t>2 MB </a:t>
            </a:r>
            <a:r>
              <a:rPr lang="zh-CN" alt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的配套内存。在一个拥有 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</a:rPr>
              <a:t>8 GB RAM </a:t>
            </a:r>
            <a:r>
              <a:rPr lang="zh-CN" alt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的系统上，理论上最大的并发连接数量是 </a:t>
            </a:r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</a:rPr>
              <a:t>4,000 </a:t>
            </a:r>
            <a:r>
              <a:rPr lang="zh-CN" alt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个用户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0339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3" y="-3480616"/>
            <a:ext cx="738664" cy="9324528"/>
            <a:chOff x="388079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8079" y="877324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</a:rPr>
                <a:t>About node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3042" y="1902048"/>
            <a:ext cx="8640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How about node.js?</a:t>
            </a:r>
            <a:endParaRPr lang="en-US" altLang="zh-CN" sz="3600" dirty="0" smtClean="0"/>
          </a:p>
        </p:txBody>
      </p:sp>
      <p:sp>
        <p:nvSpPr>
          <p:cNvPr id="4" name="矩形 3"/>
          <p:cNvSpPr/>
          <p:nvPr/>
        </p:nvSpPr>
        <p:spPr>
          <a:xfrm>
            <a:off x="503042" y="2828836"/>
            <a:ext cx="86409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Node.js are not multithreaded, because threads and processes carry a heavy memory cost. They are single-threaded, but event-based. This eliminates the overhead created by thousands of threads/processes by handling many connections in a single thread.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2374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6"/>
          <p:cNvGrpSpPr>
            <a:grpSpLocks/>
          </p:cNvGrpSpPr>
          <p:nvPr/>
        </p:nvGrpSpPr>
        <p:grpSpPr bwMode="auto">
          <a:xfrm rot="16200000">
            <a:off x="4292934" y="-3480465"/>
            <a:ext cx="738664" cy="9324528"/>
            <a:chOff x="387928" y="638690"/>
            <a:chExt cx="738189" cy="562562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56235" y="638690"/>
              <a:ext cx="0" cy="56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7928" y="920767"/>
              <a:ext cx="738189" cy="99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About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lt"/>
                  <a:ea typeface="+mn-ea"/>
                </a:rPr>
                <a:t>web server</a:t>
              </a:r>
              <a:endParaRPr lang="zh-CN" altLang="en-US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332" y="2658506"/>
              <a:ext cx="461368" cy="1129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/>
                <a:t>About node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6338" y="4828532"/>
              <a:ext cx="461368" cy="871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eaVert"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</a:rPr>
                <a:t>About ESP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85448"/>
            <a:ext cx="8447683" cy="524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706" y="4437112"/>
            <a:ext cx="2171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06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705</Words>
  <Application>Microsoft Office PowerPoint</Application>
  <PresentationFormat>全屏显示(4:3)</PresentationFormat>
  <Paragraphs>225</Paragraphs>
  <Slides>31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log</dc:creator>
  <cp:lastModifiedBy>log</cp:lastModifiedBy>
  <cp:revision>56</cp:revision>
  <dcterms:created xsi:type="dcterms:W3CDTF">2013-12-20T13:32:55Z</dcterms:created>
  <dcterms:modified xsi:type="dcterms:W3CDTF">2014-01-11T09:06:18Z</dcterms:modified>
</cp:coreProperties>
</file>