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1" r:id="rId5"/>
    <p:sldId id="261" r:id="rId6"/>
    <p:sldId id="260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415D-5B96-49C3-9895-CCF454B5E314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7202-AAFA-4326-B31C-7B1D93B6C8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12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D7202-AAFA-4326-B31C-7B1D93B6C8D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5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D7202-AAFA-4326-B31C-7B1D93B6C8D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4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6392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608" y="2341867"/>
                </a:moveTo>
                <a:lnTo>
                  <a:pt x="4727130" y="2331402"/>
                </a:lnTo>
                <a:lnTo>
                  <a:pt x="4727130" y="0"/>
                </a:lnTo>
                <a:lnTo>
                  <a:pt x="2393962" y="0"/>
                </a:lnTo>
                <a:lnTo>
                  <a:pt x="440423" y="0"/>
                </a:lnTo>
                <a:lnTo>
                  <a:pt x="0" y="0"/>
                </a:lnTo>
                <a:lnTo>
                  <a:pt x="4737608" y="4734001"/>
                </a:lnTo>
                <a:lnTo>
                  <a:pt x="4737608" y="2341867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391" y="1236471"/>
            <a:ext cx="1866264" cy="2249805"/>
          </a:xfrm>
          <a:custGeom>
            <a:avLst/>
            <a:gdLst/>
            <a:ahLst/>
            <a:cxnLst/>
            <a:rect l="l" t="t" r="r" b="b"/>
            <a:pathLst>
              <a:path w="1866265" h="2249804">
                <a:moveTo>
                  <a:pt x="808799" y="808799"/>
                </a:moveTo>
                <a:lnTo>
                  <a:pt x="0" y="0"/>
                </a:lnTo>
                <a:lnTo>
                  <a:pt x="0" y="404406"/>
                </a:lnTo>
                <a:lnTo>
                  <a:pt x="404406" y="808799"/>
                </a:lnTo>
                <a:lnTo>
                  <a:pt x="808799" y="808799"/>
                </a:lnTo>
                <a:close/>
              </a:path>
              <a:path w="1866265" h="2249804">
                <a:moveTo>
                  <a:pt x="1040257" y="611886"/>
                </a:moveTo>
                <a:lnTo>
                  <a:pt x="635863" y="207492"/>
                </a:lnTo>
                <a:lnTo>
                  <a:pt x="231457" y="207492"/>
                </a:lnTo>
                <a:lnTo>
                  <a:pt x="1040257" y="1016292"/>
                </a:lnTo>
                <a:lnTo>
                  <a:pt x="1040257" y="611886"/>
                </a:lnTo>
                <a:close/>
              </a:path>
              <a:path w="1866265" h="2249804">
                <a:moveTo>
                  <a:pt x="1177480" y="2041804"/>
                </a:moveTo>
                <a:lnTo>
                  <a:pt x="368681" y="1233004"/>
                </a:lnTo>
                <a:lnTo>
                  <a:pt x="368681" y="1637398"/>
                </a:lnTo>
                <a:lnTo>
                  <a:pt x="773087" y="2041804"/>
                </a:lnTo>
                <a:lnTo>
                  <a:pt x="1177480" y="2041804"/>
                </a:lnTo>
                <a:close/>
              </a:path>
              <a:path w="1866265" h="2249804">
                <a:moveTo>
                  <a:pt x="1412519" y="1844890"/>
                </a:moveTo>
                <a:lnTo>
                  <a:pt x="1008113" y="1440484"/>
                </a:lnTo>
                <a:lnTo>
                  <a:pt x="603719" y="1440484"/>
                </a:lnTo>
                <a:lnTo>
                  <a:pt x="1412519" y="2249284"/>
                </a:lnTo>
                <a:lnTo>
                  <a:pt x="1412519" y="1844890"/>
                </a:lnTo>
                <a:close/>
              </a:path>
              <a:path w="1866265" h="2249804">
                <a:moveTo>
                  <a:pt x="1865744" y="1434350"/>
                </a:moveTo>
                <a:lnTo>
                  <a:pt x="1056944" y="625551"/>
                </a:lnTo>
                <a:lnTo>
                  <a:pt x="1056944" y="1029957"/>
                </a:lnTo>
                <a:lnTo>
                  <a:pt x="1461338" y="1434350"/>
                </a:lnTo>
                <a:lnTo>
                  <a:pt x="1865744" y="143435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37" y="2477820"/>
            <a:ext cx="2092960" cy="1640205"/>
          </a:xfrm>
          <a:custGeom>
            <a:avLst/>
            <a:gdLst/>
            <a:ahLst/>
            <a:cxnLst/>
            <a:rect l="l" t="t" r="r" b="b"/>
            <a:pathLst>
              <a:path w="2092959" h="1640204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393" y="808799"/>
                </a:lnTo>
                <a:lnTo>
                  <a:pt x="808799" y="808799"/>
                </a:lnTo>
                <a:close/>
              </a:path>
              <a:path w="2092959" h="1640204">
                <a:moveTo>
                  <a:pt x="995260" y="1426006"/>
                </a:moveTo>
                <a:lnTo>
                  <a:pt x="186461" y="617194"/>
                </a:lnTo>
                <a:lnTo>
                  <a:pt x="186461" y="1021600"/>
                </a:lnTo>
                <a:lnTo>
                  <a:pt x="590854" y="1426006"/>
                </a:lnTo>
                <a:lnTo>
                  <a:pt x="995260" y="1426006"/>
                </a:lnTo>
                <a:close/>
              </a:path>
              <a:path w="2092959" h="1640204">
                <a:moveTo>
                  <a:pt x="1224305" y="1229093"/>
                </a:moveTo>
                <a:lnTo>
                  <a:pt x="819912" y="824687"/>
                </a:lnTo>
                <a:lnTo>
                  <a:pt x="415505" y="824687"/>
                </a:lnTo>
                <a:lnTo>
                  <a:pt x="1224305" y="1633486"/>
                </a:lnTo>
                <a:lnTo>
                  <a:pt x="1224305" y="1229093"/>
                </a:lnTo>
                <a:close/>
              </a:path>
              <a:path w="2092959" h="1640204">
                <a:moveTo>
                  <a:pt x="1912924" y="619544"/>
                </a:moveTo>
                <a:lnTo>
                  <a:pt x="1508518" y="215150"/>
                </a:lnTo>
                <a:lnTo>
                  <a:pt x="1104125" y="215150"/>
                </a:lnTo>
                <a:lnTo>
                  <a:pt x="1912924" y="1023950"/>
                </a:lnTo>
                <a:lnTo>
                  <a:pt x="1912924" y="619544"/>
                </a:lnTo>
                <a:close/>
              </a:path>
              <a:path w="2092959" h="1640204">
                <a:moveTo>
                  <a:pt x="2092744" y="1235341"/>
                </a:moveTo>
                <a:lnTo>
                  <a:pt x="1688338" y="830935"/>
                </a:lnTo>
                <a:lnTo>
                  <a:pt x="1283944" y="830935"/>
                </a:lnTo>
                <a:lnTo>
                  <a:pt x="2092744" y="1639735"/>
                </a:lnTo>
                <a:lnTo>
                  <a:pt x="2092744" y="123534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27414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62444" y="3718483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215"/>
                </a:moveTo>
                <a:lnTo>
                  <a:pt x="404393" y="199821"/>
                </a:lnTo>
                <a:lnTo>
                  <a:pt x="0" y="199821"/>
                </a:lnTo>
                <a:lnTo>
                  <a:pt x="808799" y="1008621"/>
                </a:lnTo>
                <a:lnTo>
                  <a:pt x="808799" y="604215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393"/>
                </a:lnTo>
                <a:lnTo>
                  <a:pt x="1044435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584"/>
                </a:moveTo>
                <a:lnTo>
                  <a:pt x="825842" y="615784"/>
                </a:lnTo>
                <a:lnTo>
                  <a:pt x="825842" y="1020191"/>
                </a:lnTo>
                <a:lnTo>
                  <a:pt x="1230236" y="1424584"/>
                </a:lnTo>
                <a:lnTo>
                  <a:pt x="1634642" y="1424584"/>
                </a:lnTo>
                <a:close/>
              </a:path>
              <a:path w="1681479" h="1424939">
                <a:moveTo>
                  <a:pt x="1680883" y="611886"/>
                </a:moveTo>
                <a:lnTo>
                  <a:pt x="1276477" y="207479"/>
                </a:lnTo>
                <a:lnTo>
                  <a:pt x="872083" y="207479"/>
                </a:lnTo>
                <a:lnTo>
                  <a:pt x="1680883" y="1016279"/>
                </a:lnTo>
                <a:lnTo>
                  <a:pt x="1680883" y="611886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075" y="759159"/>
            <a:ext cx="64358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6392" y="0"/>
            <a:ext cx="4737735" cy="4735195"/>
          </a:xfrm>
          <a:custGeom>
            <a:avLst/>
            <a:gdLst/>
            <a:ahLst/>
            <a:cxnLst/>
            <a:rect l="l" t="t" r="r" b="b"/>
            <a:pathLst>
              <a:path w="4737734" h="4735195">
                <a:moveTo>
                  <a:pt x="4737608" y="2342159"/>
                </a:moveTo>
                <a:lnTo>
                  <a:pt x="4727130" y="2331694"/>
                </a:lnTo>
                <a:lnTo>
                  <a:pt x="4727130" y="0"/>
                </a:lnTo>
                <a:lnTo>
                  <a:pt x="2393962" y="0"/>
                </a:lnTo>
                <a:lnTo>
                  <a:pt x="440423" y="0"/>
                </a:lnTo>
                <a:lnTo>
                  <a:pt x="0" y="0"/>
                </a:lnTo>
                <a:lnTo>
                  <a:pt x="4737608" y="4734611"/>
                </a:lnTo>
                <a:lnTo>
                  <a:pt x="4737608" y="234215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399" y="123664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49856" y="144407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87072" y="1862251"/>
            <a:ext cx="1497330" cy="1624330"/>
          </a:xfrm>
          <a:custGeom>
            <a:avLst/>
            <a:gdLst/>
            <a:ahLst/>
            <a:cxnLst/>
            <a:rect l="l" t="t" r="r" b="b"/>
            <a:pathLst>
              <a:path w="1497329" h="1624329">
                <a:moveTo>
                  <a:pt x="808799" y="1416291"/>
                </a:moveTo>
                <a:lnTo>
                  <a:pt x="0" y="607491"/>
                </a:lnTo>
                <a:lnTo>
                  <a:pt x="0" y="1011897"/>
                </a:lnTo>
                <a:lnTo>
                  <a:pt x="404406" y="1416291"/>
                </a:lnTo>
                <a:lnTo>
                  <a:pt x="808799" y="1416291"/>
                </a:lnTo>
                <a:close/>
              </a:path>
              <a:path w="1497329" h="1624329">
                <a:moveTo>
                  <a:pt x="1043838" y="1219339"/>
                </a:moveTo>
                <a:lnTo>
                  <a:pt x="639432" y="814933"/>
                </a:lnTo>
                <a:lnTo>
                  <a:pt x="235038" y="814933"/>
                </a:lnTo>
                <a:lnTo>
                  <a:pt x="1043838" y="1623733"/>
                </a:lnTo>
                <a:lnTo>
                  <a:pt x="1043838" y="1219339"/>
                </a:lnTo>
                <a:close/>
              </a:path>
              <a:path w="1497329" h="1624329">
                <a:moveTo>
                  <a:pt x="1497063" y="808799"/>
                </a:moveTo>
                <a:lnTo>
                  <a:pt x="688263" y="0"/>
                </a:lnTo>
                <a:lnTo>
                  <a:pt x="688263" y="404393"/>
                </a:lnTo>
                <a:lnTo>
                  <a:pt x="1092657" y="808799"/>
                </a:lnTo>
                <a:lnTo>
                  <a:pt x="1497063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908099" y="206968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61140" y="24780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65262" y="2693199"/>
            <a:ext cx="988694" cy="1424940"/>
          </a:xfrm>
          <a:custGeom>
            <a:avLst/>
            <a:gdLst/>
            <a:ahLst/>
            <a:cxnLst/>
            <a:rect l="l" t="t" r="r" b="b"/>
            <a:pathLst>
              <a:path w="988695" h="1424939">
                <a:moveTo>
                  <a:pt x="808799" y="404393"/>
                </a:moveTo>
                <a:lnTo>
                  <a:pt x="404393" y="0"/>
                </a:lnTo>
                <a:lnTo>
                  <a:pt x="0" y="0"/>
                </a:lnTo>
                <a:lnTo>
                  <a:pt x="808799" y="808799"/>
                </a:lnTo>
                <a:lnTo>
                  <a:pt x="808799" y="404393"/>
                </a:lnTo>
                <a:close/>
              </a:path>
              <a:path w="988695" h="1424939">
                <a:moveTo>
                  <a:pt x="988618" y="1020241"/>
                </a:moveTo>
                <a:lnTo>
                  <a:pt x="584212" y="615835"/>
                </a:lnTo>
                <a:lnTo>
                  <a:pt x="179819" y="615835"/>
                </a:lnTo>
                <a:lnTo>
                  <a:pt x="988618" y="1424647"/>
                </a:lnTo>
                <a:lnTo>
                  <a:pt x="988618" y="102024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047598" y="3095345"/>
            <a:ext cx="1038225" cy="1016635"/>
          </a:xfrm>
          <a:custGeom>
            <a:avLst/>
            <a:gdLst/>
            <a:ahLst/>
            <a:cxnLst/>
            <a:rect l="l" t="t" r="r" b="b"/>
            <a:pathLst>
              <a:path w="1038225" h="1016635">
                <a:moveTo>
                  <a:pt x="808799" y="808799"/>
                </a:moveTo>
                <a:lnTo>
                  <a:pt x="0" y="0"/>
                </a:lnTo>
                <a:lnTo>
                  <a:pt x="0" y="404406"/>
                </a:lnTo>
                <a:lnTo>
                  <a:pt x="404393" y="808799"/>
                </a:lnTo>
                <a:lnTo>
                  <a:pt x="808799" y="808799"/>
                </a:lnTo>
                <a:close/>
              </a:path>
              <a:path w="1038225" h="1016635">
                <a:moveTo>
                  <a:pt x="1037844" y="611847"/>
                </a:moveTo>
                <a:lnTo>
                  <a:pt x="633450" y="207441"/>
                </a:lnTo>
                <a:lnTo>
                  <a:pt x="229044" y="207441"/>
                </a:lnTo>
                <a:lnTo>
                  <a:pt x="1037844" y="1016241"/>
                </a:lnTo>
                <a:lnTo>
                  <a:pt x="1037844" y="611847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227414" y="37111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62444" y="3718864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164"/>
                </a:moveTo>
                <a:lnTo>
                  <a:pt x="404393" y="199771"/>
                </a:lnTo>
                <a:lnTo>
                  <a:pt x="0" y="199771"/>
                </a:lnTo>
                <a:lnTo>
                  <a:pt x="808799" y="1008570"/>
                </a:lnTo>
                <a:lnTo>
                  <a:pt x="808799" y="604164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393"/>
                </a:lnTo>
                <a:lnTo>
                  <a:pt x="1044435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635"/>
                </a:moveTo>
                <a:lnTo>
                  <a:pt x="825842" y="615835"/>
                </a:lnTo>
                <a:lnTo>
                  <a:pt x="825842" y="1020241"/>
                </a:lnTo>
                <a:lnTo>
                  <a:pt x="1230236" y="1424635"/>
                </a:lnTo>
                <a:lnTo>
                  <a:pt x="1634642" y="1424635"/>
                </a:lnTo>
                <a:close/>
              </a:path>
              <a:path w="1681479" h="1424939">
                <a:moveTo>
                  <a:pt x="1680883" y="611835"/>
                </a:moveTo>
                <a:lnTo>
                  <a:pt x="1276477" y="207429"/>
                </a:lnTo>
                <a:lnTo>
                  <a:pt x="872083" y="207429"/>
                </a:lnTo>
                <a:lnTo>
                  <a:pt x="1680883" y="1016228"/>
                </a:lnTo>
                <a:lnTo>
                  <a:pt x="1680883" y="611835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6392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608" y="2341867"/>
                </a:moveTo>
                <a:lnTo>
                  <a:pt x="4727130" y="2331402"/>
                </a:lnTo>
                <a:lnTo>
                  <a:pt x="4727130" y="0"/>
                </a:lnTo>
                <a:lnTo>
                  <a:pt x="2393962" y="0"/>
                </a:lnTo>
                <a:lnTo>
                  <a:pt x="440423" y="0"/>
                </a:lnTo>
                <a:lnTo>
                  <a:pt x="0" y="0"/>
                </a:lnTo>
                <a:lnTo>
                  <a:pt x="4737608" y="4734001"/>
                </a:lnTo>
                <a:lnTo>
                  <a:pt x="4737608" y="2341867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87072" y="1862022"/>
            <a:ext cx="1497330" cy="1624330"/>
          </a:xfrm>
          <a:custGeom>
            <a:avLst/>
            <a:gdLst/>
            <a:ahLst/>
            <a:cxnLst/>
            <a:rect l="l" t="t" r="r" b="b"/>
            <a:pathLst>
              <a:path w="1497329" h="1624329">
                <a:moveTo>
                  <a:pt x="808799" y="1416253"/>
                </a:moveTo>
                <a:lnTo>
                  <a:pt x="0" y="607453"/>
                </a:lnTo>
                <a:lnTo>
                  <a:pt x="0" y="1011847"/>
                </a:lnTo>
                <a:lnTo>
                  <a:pt x="404406" y="1416253"/>
                </a:lnTo>
                <a:lnTo>
                  <a:pt x="808799" y="1416253"/>
                </a:lnTo>
                <a:close/>
              </a:path>
              <a:path w="1497329" h="1624329">
                <a:moveTo>
                  <a:pt x="1043838" y="1219339"/>
                </a:moveTo>
                <a:lnTo>
                  <a:pt x="639432" y="814933"/>
                </a:lnTo>
                <a:lnTo>
                  <a:pt x="235038" y="814933"/>
                </a:lnTo>
                <a:lnTo>
                  <a:pt x="1043838" y="1623733"/>
                </a:lnTo>
                <a:lnTo>
                  <a:pt x="1043838" y="1219339"/>
                </a:lnTo>
                <a:close/>
              </a:path>
              <a:path w="1497329" h="1624329">
                <a:moveTo>
                  <a:pt x="1497063" y="808799"/>
                </a:moveTo>
                <a:lnTo>
                  <a:pt x="688263" y="0"/>
                </a:lnTo>
                <a:lnTo>
                  <a:pt x="688263" y="404406"/>
                </a:lnTo>
                <a:lnTo>
                  <a:pt x="1092657" y="808799"/>
                </a:lnTo>
                <a:lnTo>
                  <a:pt x="1497063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65262" y="2692971"/>
            <a:ext cx="988694" cy="1424940"/>
          </a:xfrm>
          <a:custGeom>
            <a:avLst/>
            <a:gdLst/>
            <a:ahLst/>
            <a:cxnLst/>
            <a:rect l="l" t="t" r="r" b="b"/>
            <a:pathLst>
              <a:path w="988695" h="1424939">
                <a:moveTo>
                  <a:pt x="808799" y="404393"/>
                </a:moveTo>
                <a:lnTo>
                  <a:pt x="404393" y="0"/>
                </a:lnTo>
                <a:lnTo>
                  <a:pt x="0" y="0"/>
                </a:lnTo>
                <a:lnTo>
                  <a:pt x="808799" y="808799"/>
                </a:lnTo>
                <a:lnTo>
                  <a:pt x="808799" y="404393"/>
                </a:lnTo>
                <a:close/>
              </a:path>
              <a:path w="988695" h="1424939">
                <a:moveTo>
                  <a:pt x="988618" y="1020191"/>
                </a:moveTo>
                <a:lnTo>
                  <a:pt x="584212" y="615784"/>
                </a:lnTo>
                <a:lnTo>
                  <a:pt x="179819" y="615784"/>
                </a:lnTo>
                <a:lnTo>
                  <a:pt x="988618" y="1424584"/>
                </a:lnTo>
                <a:lnTo>
                  <a:pt x="988618" y="102019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047598" y="3095015"/>
            <a:ext cx="1038225" cy="1016635"/>
          </a:xfrm>
          <a:custGeom>
            <a:avLst/>
            <a:gdLst/>
            <a:ahLst/>
            <a:cxnLst/>
            <a:rect l="l" t="t" r="r" b="b"/>
            <a:pathLst>
              <a:path w="1038225" h="1016635">
                <a:moveTo>
                  <a:pt x="808799" y="808812"/>
                </a:moveTo>
                <a:lnTo>
                  <a:pt x="0" y="0"/>
                </a:lnTo>
                <a:lnTo>
                  <a:pt x="0" y="404406"/>
                </a:lnTo>
                <a:lnTo>
                  <a:pt x="404393" y="808812"/>
                </a:lnTo>
                <a:lnTo>
                  <a:pt x="808799" y="808812"/>
                </a:lnTo>
                <a:close/>
              </a:path>
              <a:path w="1038225" h="1016635">
                <a:moveTo>
                  <a:pt x="1037844" y="611898"/>
                </a:moveTo>
                <a:lnTo>
                  <a:pt x="633450" y="207492"/>
                </a:lnTo>
                <a:lnTo>
                  <a:pt x="229044" y="207492"/>
                </a:lnTo>
                <a:lnTo>
                  <a:pt x="1037844" y="1016292"/>
                </a:lnTo>
                <a:lnTo>
                  <a:pt x="1037844" y="6118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62444" y="3718483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215"/>
                </a:moveTo>
                <a:lnTo>
                  <a:pt x="404393" y="199821"/>
                </a:lnTo>
                <a:lnTo>
                  <a:pt x="0" y="199821"/>
                </a:lnTo>
                <a:lnTo>
                  <a:pt x="808799" y="1008621"/>
                </a:lnTo>
                <a:lnTo>
                  <a:pt x="808799" y="604215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393"/>
                </a:lnTo>
                <a:lnTo>
                  <a:pt x="1044435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584"/>
                </a:moveTo>
                <a:lnTo>
                  <a:pt x="825842" y="615784"/>
                </a:lnTo>
                <a:lnTo>
                  <a:pt x="825842" y="1020191"/>
                </a:lnTo>
                <a:lnTo>
                  <a:pt x="1230236" y="1424584"/>
                </a:lnTo>
                <a:lnTo>
                  <a:pt x="1634642" y="1424584"/>
                </a:lnTo>
                <a:close/>
              </a:path>
              <a:path w="1681479" h="1424939">
                <a:moveTo>
                  <a:pt x="1680883" y="611886"/>
                </a:moveTo>
                <a:lnTo>
                  <a:pt x="1276477" y="207479"/>
                </a:lnTo>
                <a:lnTo>
                  <a:pt x="872083" y="207479"/>
                </a:lnTo>
                <a:lnTo>
                  <a:pt x="1680883" y="1016279"/>
                </a:lnTo>
                <a:lnTo>
                  <a:pt x="1680883" y="611886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3369" y="411149"/>
            <a:ext cx="2557260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975" y="2342221"/>
            <a:ext cx="8076049" cy="1884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kimkijun7/drug-consumption-classifier-with-py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35245"/>
            <a:chOff x="0" y="0"/>
            <a:chExt cx="9144000" cy="5135245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18" y="0"/>
              <a:ext cx="8491220" cy="2880360"/>
            </a:xfrm>
            <a:custGeom>
              <a:avLst/>
              <a:gdLst/>
              <a:ahLst/>
              <a:cxnLst/>
              <a:rect l="l" t="t" r="r" b="b"/>
              <a:pathLst>
                <a:path w="8491220" h="2880360">
                  <a:moveTo>
                    <a:pt x="2300097" y="1734096"/>
                  </a:moveTo>
                  <a:lnTo>
                    <a:pt x="1150048" y="588327"/>
                  </a:lnTo>
                  <a:lnTo>
                    <a:pt x="0" y="588327"/>
                  </a:lnTo>
                  <a:lnTo>
                    <a:pt x="2300097" y="2879852"/>
                  </a:lnTo>
                  <a:lnTo>
                    <a:pt x="2300097" y="1734096"/>
                  </a:lnTo>
                  <a:close/>
                </a:path>
                <a:path w="8491220" h="2880360">
                  <a:moveTo>
                    <a:pt x="8491182" y="0"/>
                  </a:moveTo>
                  <a:lnTo>
                    <a:pt x="5132629" y="0"/>
                  </a:lnTo>
                  <a:lnTo>
                    <a:pt x="4424502" y="1385239"/>
                  </a:lnTo>
                  <a:lnTo>
                    <a:pt x="8282864" y="1385239"/>
                  </a:lnTo>
                  <a:lnTo>
                    <a:pt x="8491182" y="977734"/>
                  </a:lnTo>
                  <a:lnTo>
                    <a:pt x="8491182" y="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9200" y="1729418"/>
            <a:ext cx="7162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400" dirty="0"/>
              <a:t>Supervised Learning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3573029" y="3454330"/>
            <a:ext cx="1998345" cy="113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lang="en-US" sz="1200" spc="50" dirty="0">
                <a:solidFill>
                  <a:srgbClr val="FFFFFF"/>
                </a:solidFill>
                <a:latin typeface="Trebuchet MS"/>
                <a:cs typeface="Trebuchet MS"/>
              </a:rPr>
              <a:t>Miguel Lima</a:t>
            </a:r>
            <a:r>
              <a:rPr lang="en-US"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5" dirty="0">
                <a:solidFill>
                  <a:srgbClr val="FFFFFF"/>
                </a:solidFill>
                <a:latin typeface="Trebuchet MS"/>
                <a:cs typeface="Trebuchet MS"/>
              </a:rPr>
              <a:t>202108659</a:t>
            </a:r>
            <a:endParaRPr sz="1200" dirty="0">
              <a:latin typeface="Trebuchet MS"/>
              <a:cs typeface="Trebuchet MS"/>
            </a:endParaRPr>
          </a:p>
          <a:p>
            <a:pPr algn="ctr">
              <a:lnSpc>
                <a:spcPts val="1295"/>
              </a:lnSpc>
            </a:pPr>
            <a:r>
              <a:rPr lang="pt-PT" sz="1200" spc="80" dirty="0">
                <a:solidFill>
                  <a:srgbClr val="FFFFFF"/>
                </a:solidFill>
                <a:latin typeface="Trebuchet MS"/>
                <a:cs typeface="Trebuchet MS"/>
              </a:rPr>
              <a:t> Pedro Romão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pt-PT" sz="1200" spc="20" dirty="0">
                <a:solidFill>
                  <a:srgbClr val="FFFFFF"/>
                </a:solidFill>
                <a:latin typeface="Trebuchet MS"/>
                <a:cs typeface="Trebuchet MS"/>
              </a:rPr>
              <a:t>108660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NoticiaText"/>
              </a:rPr>
              <a:t> </a:t>
            </a:r>
            <a:endParaRPr lang="en-US" sz="1200" spc="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>
              <a:lnSpc>
                <a:spcPts val="1295"/>
              </a:lnSpc>
            </a:pPr>
            <a:r>
              <a:rPr lang="en-US" sz="1200" spc="30" dirty="0">
                <a:solidFill>
                  <a:srgbClr val="FFFFFF"/>
                </a:solidFill>
                <a:latin typeface="Trebuchet MS"/>
                <a:cs typeface="Trebuchet MS"/>
              </a:rPr>
              <a:t>Pedro</a:t>
            </a: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40" dirty="0">
                <a:solidFill>
                  <a:srgbClr val="FFFFFF"/>
                </a:solidFill>
                <a:latin typeface="Trebuchet MS"/>
                <a:cs typeface="Trebuchet MS"/>
              </a:rPr>
              <a:t>Paixão</a:t>
            </a: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>
                <a:solidFill>
                  <a:srgbClr val="FFFFFF"/>
                </a:solidFill>
                <a:latin typeface="Trebuchet MS"/>
                <a:cs typeface="Trebuchet MS"/>
              </a:rPr>
              <a:t>202008467</a:t>
            </a:r>
            <a:endParaRPr sz="12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pt-PT" sz="1200" spc="4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200" spc="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FEUP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1200" spc="30" dirty="0">
                <a:solidFill>
                  <a:srgbClr val="FFFFFF"/>
                </a:solidFill>
                <a:latin typeface="Trebuchet MS"/>
                <a:cs typeface="Trebuchet MS"/>
              </a:rPr>
              <a:t>29/04</a:t>
            </a:r>
            <a:r>
              <a:rPr lang="pt-PT" sz="1200" spc="-5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pt-PT" sz="1200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0924" y="265112"/>
            <a:ext cx="2789224" cy="904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5782" y="742950"/>
            <a:ext cx="8369618" cy="387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Dependência de drogas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766445" lvl="1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Finalidade: </a:t>
            </a:r>
          </a:p>
          <a:p>
            <a:pPr marL="1223645" lvl="2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Previsão do grau de consumo/dependência de drogas baseada nas características físicas, culturais, psicológicas de uma pessoa.</a:t>
            </a:r>
          </a:p>
          <a:p>
            <a:pPr marL="766445" lvl="1" indent="-285750"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80695" lvl="1">
              <a:spcBef>
                <a:spcPts val="100"/>
              </a:spcBef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-  Abordagem:</a:t>
            </a:r>
          </a:p>
          <a:p>
            <a:pPr marL="1223645" lvl="2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Usar características físicas como idade, género.</a:t>
            </a:r>
          </a:p>
          <a:p>
            <a:pPr marL="1223645" lvl="2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Usar características culturais como o País, Etnia e nível de escolaridade.</a:t>
            </a:r>
          </a:p>
          <a:p>
            <a:pPr marL="1223645" lvl="2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Usar os 5 principais traços de personalidade segundo a teoria da personalidade</a:t>
            </a:r>
          </a:p>
          <a:p>
            <a:pPr marL="1680845" lvl="3" indent="-285750">
              <a:spcBef>
                <a:spcPts val="100"/>
              </a:spcBef>
              <a:buFontTx/>
              <a:buChar char="-"/>
            </a:pP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Neuroticismo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(ansiosa, depressiva, sob efeito de tensão, …)</a:t>
            </a:r>
          </a:p>
          <a:p>
            <a:pPr marL="1680845" lvl="3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Extroversão (prioriza estar com pessoas, participa em eventos coletivos, …).</a:t>
            </a:r>
          </a:p>
          <a:p>
            <a:pPr marL="1680845" lvl="3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Abertura a experiências (aberta a experiencias, curiosa, imaginativa, …).</a:t>
            </a:r>
          </a:p>
          <a:p>
            <a:pPr marL="1680845" lvl="3" indent="-285750"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Agradabilidade (calorosa, amigável, facilidade em relações com pessoas, …).</a:t>
            </a:r>
          </a:p>
          <a:p>
            <a:pPr marL="1680845" lvl="3" indent="-285750">
              <a:spcBef>
                <a:spcPts val="100"/>
              </a:spcBef>
              <a:buFontTx/>
              <a:buChar char="-"/>
            </a:pP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Conscienciosidade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(costuma seguir um plano, metódica, pouco espontânea, …).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EF5464-1BEF-21DD-BD85-2D135F9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291" y="133350"/>
            <a:ext cx="5249416" cy="492443"/>
          </a:xfrm>
        </p:spPr>
        <p:txBody>
          <a:bodyPr/>
          <a:lstStyle/>
          <a:p>
            <a:pPr algn="ctr"/>
            <a:r>
              <a:rPr lang="en-GB" sz="3200" dirty="0" err="1"/>
              <a:t>Definição</a:t>
            </a:r>
            <a:r>
              <a:rPr lang="en-GB" sz="3200" dirty="0"/>
              <a:t> do </a:t>
            </a:r>
            <a:r>
              <a:rPr lang="en-GB" sz="3200" dirty="0" err="1"/>
              <a:t>problema</a:t>
            </a:r>
            <a:endParaRPr lang="pt-PT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800" y="133350"/>
            <a:ext cx="81476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spc="165" dirty="0" err="1"/>
              <a:t>Referências</a:t>
            </a:r>
            <a:r>
              <a:rPr lang="en-GB" sz="3200" spc="165" dirty="0"/>
              <a:t> </a:t>
            </a:r>
            <a:r>
              <a:rPr lang="en-GB" sz="3200" spc="165" dirty="0" err="1"/>
              <a:t>Bibliográficas</a:t>
            </a:r>
            <a:endParaRPr sz="3200"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988442"/>
            <a:ext cx="807085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3120"/>
              </a:spcBef>
              <a:buFontTx/>
              <a:buChar char="-"/>
            </a:pPr>
            <a:r>
              <a:rPr lang="pt-PT" sz="1500" spc="-5" dirty="0">
                <a:solidFill>
                  <a:srgbClr val="FFFFFF"/>
                </a:solidFill>
                <a:latin typeface="Tahoma"/>
                <a:cs typeface="Tahoma"/>
              </a:rPr>
              <a:t>Modelo que associa os traços da personalidade à criação de vícios (https://pt.wikipedia.org/wiki/Teorias_da_personalidade_da_adic%C3%A7%C3%A3o)</a:t>
            </a:r>
          </a:p>
          <a:p>
            <a:pPr marL="298450" marR="5080" indent="-285750">
              <a:lnSpc>
                <a:spcPct val="100000"/>
              </a:lnSpc>
              <a:spcBef>
                <a:spcPts val="3120"/>
              </a:spcBef>
              <a:buFontTx/>
              <a:buChar char="-"/>
            </a:pPr>
            <a:r>
              <a:rPr lang="pt-PT" sz="1500" spc="-5" dirty="0">
                <a:solidFill>
                  <a:srgbClr val="FFFFFF"/>
                </a:solidFill>
                <a:latin typeface="Tahoma"/>
                <a:cs typeface="Tahoma"/>
              </a:rPr>
              <a:t>Análise da dados e Visualização da informação da mesma base de dados. (</a:t>
            </a:r>
            <a:r>
              <a:rPr lang="pt-PT" sz="1500" spc="-5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https://www.kaggle.com/code/kimkijun7/drug-consumption-classifier-with-python</a:t>
            </a:r>
            <a:r>
              <a:rPr lang="pt-PT" sz="1500" spc="-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3120"/>
              </a:spcBef>
              <a:buFontTx/>
              <a:buChar char="-"/>
            </a:pPr>
            <a:r>
              <a:rPr lang="pt-PT" sz="1500" spc="-5" dirty="0">
                <a:solidFill>
                  <a:srgbClr val="FFFFFF"/>
                </a:solidFill>
                <a:latin typeface="Tahoma"/>
                <a:cs typeface="Tahoma"/>
              </a:rPr>
              <a:t>Artigo que descreve como se desenvolve um vício e os fatores de risco que a proporcionam https://www.saudebemestar.pt/pt/blog/psicologia/dependencias/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E97-1945-255A-364B-E13CF54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083" y="361950"/>
            <a:ext cx="3259831" cy="615553"/>
          </a:xfrm>
        </p:spPr>
        <p:txBody>
          <a:bodyPr/>
          <a:lstStyle/>
          <a:p>
            <a:r>
              <a:rPr lang="en-GB" sz="4000" dirty="0" err="1"/>
              <a:t>Abordagem</a:t>
            </a:r>
            <a:endParaRPr lang="pt-PT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5A9552-59E8-9AD3-F8DC-35A7E33ABC12}"/>
              </a:ext>
            </a:extLst>
          </p:cNvPr>
          <p:cNvSpPr txBox="1"/>
          <p:nvPr/>
        </p:nvSpPr>
        <p:spPr>
          <a:xfrm>
            <a:off x="533400" y="1276350"/>
            <a:ext cx="8369618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GB" sz="1500" spc="10" dirty="0" err="1">
                <a:solidFill>
                  <a:srgbClr val="FFFFFF"/>
                </a:solidFill>
                <a:latin typeface="Tahoma"/>
                <a:cs typeface="Tahoma"/>
              </a:rPr>
              <a:t>Análise</a:t>
            </a:r>
            <a:r>
              <a:rPr lang="en-GB"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1500" spc="10" dirty="0" err="1">
                <a:solidFill>
                  <a:srgbClr val="FFFFFF"/>
                </a:solidFill>
                <a:latin typeface="Tahoma"/>
                <a:cs typeface="Tahoma"/>
              </a:rPr>
              <a:t>exploratória</a:t>
            </a:r>
            <a:r>
              <a:rPr lang="en-GB" sz="1500" spc="10" dirty="0">
                <a:solidFill>
                  <a:srgbClr val="FFFFFF"/>
                </a:solidFill>
                <a:latin typeface="Tahoma"/>
                <a:cs typeface="Tahoma"/>
              </a:rPr>
              <a:t> dos dados e o </a:t>
            </a:r>
            <a:r>
              <a:rPr lang="en-GB" sz="1500" spc="10" dirty="0" err="1">
                <a:solidFill>
                  <a:srgbClr val="FFFFFF"/>
                </a:solidFill>
                <a:latin typeface="Tahoma"/>
                <a:cs typeface="Tahoma"/>
              </a:rPr>
              <a:t>seu</a:t>
            </a:r>
            <a:r>
              <a:rPr lang="en-GB"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1500" spc="10" dirty="0" err="1">
                <a:solidFill>
                  <a:srgbClr val="FFFFFF"/>
                </a:solidFill>
                <a:latin typeface="Tahoma"/>
                <a:cs typeface="Tahoma"/>
              </a:rPr>
              <a:t>Pré-processamento</a:t>
            </a:r>
            <a:r>
              <a:rPr lang="en-GB" sz="1500" spc="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Definir o objetivo (grau de consumo de drogas).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Dividir os dados em conjunto de treino e de teste.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Selecionar Algoritmos de </a:t>
            </a: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ML (Árvores de decisão, k-NN, SVM, …).</a:t>
            </a:r>
            <a:endParaRPr lang="en-GB" sz="1500" spc="10" dirty="0">
              <a:solidFill>
                <a:srgbClr val="FFFFFF"/>
              </a:solidFill>
              <a:highlight>
                <a:srgbClr val="FFFFFF"/>
              </a:highlight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GB" sz="1500" spc="10" dirty="0">
              <a:solidFill>
                <a:srgbClr val="FFFFFF"/>
              </a:solidFill>
              <a:highlight>
                <a:srgbClr val="FFFFFF"/>
              </a:highlight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Treinar os modelos com o conjunto de dados de treino.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Avaliar os modelos e comprar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2988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0F03E-96C4-F6DE-5A8E-AAE8652F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083" y="361950"/>
            <a:ext cx="3259831" cy="615553"/>
          </a:xfrm>
        </p:spPr>
        <p:txBody>
          <a:bodyPr/>
          <a:lstStyle/>
          <a:p>
            <a:r>
              <a:rPr lang="en-GB" sz="4000" dirty="0"/>
              <a:t>Ferramentas</a:t>
            </a:r>
            <a:endParaRPr lang="pt-PT" sz="40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0FD97B8-D625-4688-C1AE-1BCB31882734}"/>
              </a:ext>
            </a:extLst>
          </p:cNvPr>
          <p:cNvSpPr txBox="1"/>
          <p:nvPr/>
        </p:nvSpPr>
        <p:spPr>
          <a:xfrm>
            <a:off x="774382" y="1352550"/>
            <a:ext cx="8369618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como linguagem de programação que suporta </a:t>
            </a: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que vamos usar.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Jupyter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Notebook para descrevermos o trabalho realizado.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Pandas para </a:t>
            </a: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pre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-processamento de dados, criação de tabelas e estatística.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spcBef>
                <a:spcPts val="100"/>
              </a:spcBef>
              <a:buFontTx/>
              <a:buChar char="-"/>
            </a:pP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Seaborn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e </a:t>
            </a: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Matplotlib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para criação de gráficos.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5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500" spc="10" dirty="0" err="1">
                <a:solidFill>
                  <a:srgbClr val="FFFFFF"/>
                </a:solidFill>
                <a:latin typeface="Tahoma"/>
                <a:cs typeface="Tahoma"/>
              </a:rPr>
              <a:t>SciKit-Learn</a:t>
            </a:r>
            <a:r>
              <a:rPr lang="pt-PT" sz="1500" spc="10" dirty="0">
                <a:solidFill>
                  <a:srgbClr val="FFFFFF"/>
                </a:solidFill>
                <a:latin typeface="Tahoma"/>
                <a:cs typeface="Tahoma"/>
              </a:rPr>
              <a:t> para os algoritmos de ML</a:t>
            </a:r>
          </a:p>
        </p:txBody>
      </p:sp>
    </p:spTree>
    <p:extLst>
      <p:ext uri="{BB962C8B-B14F-4D97-AF65-F5344CB8AC3E}">
        <p14:creationId xmlns:p14="http://schemas.microsoft.com/office/powerpoint/2010/main" val="69309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13558"/>
            <a:ext cx="8202869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GB" sz="4250" dirty="0" err="1"/>
              <a:t>Implementação</a:t>
            </a:r>
            <a:r>
              <a:rPr lang="en-GB" sz="4250" dirty="0"/>
              <a:t> </a:t>
            </a:r>
            <a:r>
              <a:rPr lang="en-GB" sz="4250" dirty="0" err="1"/>
              <a:t>já</a:t>
            </a:r>
            <a:r>
              <a:rPr lang="en-GB" sz="4250" dirty="0"/>
              <a:t> </a:t>
            </a:r>
            <a:r>
              <a:rPr lang="en-GB" sz="4250" dirty="0" err="1"/>
              <a:t>feita</a:t>
            </a:r>
            <a:endParaRPr sz="42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B886-7644-1DC8-4358-3BDFEE1F53E9}"/>
              </a:ext>
            </a:extLst>
          </p:cNvPr>
          <p:cNvSpPr txBox="1"/>
          <p:nvPr/>
        </p:nvSpPr>
        <p:spPr>
          <a:xfrm>
            <a:off x="228600" y="1106696"/>
            <a:ext cx="8839200" cy="268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800" spc="10" dirty="0">
                <a:solidFill>
                  <a:srgbClr val="FFFFFF"/>
                </a:solidFill>
                <a:latin typeface="Tahoma"/>
                <a:cs typeface="Tahoma"/>
              </a:rPr>
              <a:t>Pré-processamento de dados e carregamento de dados.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z="1800" spc="10" dirty="0">
                <a:solidFill>
                  <a:srgbClr val="FFFFFF"/>
                </a:solidFill>
                <a:latin typeface="Tahoma"/>
                <a:cs typeface="Tahoma"/>
              </a:rPr>
              <a:t>Limpeza de dados.</a:t>
            </a: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t-PT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pt-PT" sz="1800" spc="10" dirty="0">
                <a:solidFill>
                  <a:srgbClr val="FFFFFF"/>
                </a:solidFill>
                <a:latin typeface="Tahoma"/>
                <a:cs typeface="Tahoma"/>
              </a:rPr>
              <a:t>nter</a:t>
            </a:r>
            <a:r>
              <a:rPr lang="pt-PT" spc="10" dirty="0">
                <a:solidFill>
                  <a:srgbClr val="FFFFFF"/>
                </a:solidFill>
                <a:latin typeface="Tahoma"/>
                <a:cs typeface="Tahoma"/>
              </a:rPr>
              <a:t>pretação de dados.</a:t>
            </a: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09245" indent="-285750">
              <a:spcBef>
                <a:spcPts val="100"/>
              </a:spcBef>
              <a:buFontTx/>
              <a:buChar char="-"/>
            </a:pPr>
            <a:r>
              <a:rPr lang="pt-PT" sz="18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pt-PT" spc="10" dirty="0">
                <a:solidFill>
                  <a:srgbClr val="FFFFFF"/>
                </a:solidFill>
                <a:latin typeface="Tahoma"/>
                <a:cs typeface="Tahoma"/>
              </a:rPr>
              <a:t>ransformação de dados.</a:t>
            </a: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23495">
              <a:lnSpc>
                <a:spcPct val="100000"/>
              </a:lnSpc>
              <a:spcBef>
                <a:spcPts val="100"/>
              </a:spcBef>
            </a:pPr>
            <a:endParaRPr lang="pt-PT" sz="1800" spc="10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389</Words>
  <Application>Microsoft Office PowerPoint</Application>
  <PresentationFormat>On-screen Show (16:9)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Calibri</vt:lpstr>
      <vt:lpstr>NoticiaText</vt:lpstr>
      <vt:lpstr>Tahoma</vt:lpstr>
      <vt:lpstr>Trebuchet MS</vt:lpstr>
      <vt:lpstr>Office Theme</vt:lpstr>
      <vt:lpstr>Supervised Learning</vt:lpstr>
      <vt:lpstr>Definição do problema</vt:lpstr>
      <vt:lpstr>Referências Bibliográficas</vt:lpstr>
      <vt:lpstr>Abordagem</vt:lpstr>
      <vt:lpstr>Ferramentas</vt:lpstr>
      <vt:lpstr>Implementação já feita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ipc-phase3-T11-G08-MEDiary-presentation</dc:title>
  <cp:lastModifiedBy>Pedro João Gonçalves Novo Paixão</cp:lastModifiedBy>
  <cp:revision>69</cp:revision>
  <dcterms:created xsi:type="dcterms:W3CDTF">2024-03-10T19:36:03Z</dcterms:created>
  <dcterms:modified xsi:type="dcterms:W3CDTF">2024-04-29T22:29:25Z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