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9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p:cViewPr varScale="1">
        <p:scale>
          <a:sx n="158" d="100"/>
          <a:sy n="158" d="100"/>
        </p:scale>
        <p:origin x="169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074" name="矩形 12"/>
          <p:cNvGrpSpPr/>
          <p:nvPr userDrawn="1"/>
        </p:nvGrpSpPr>
        <p:grpSpPr bwMode="auto">
          <a:xfrm>
            <a:off x="0" y="0"/>
            <a:ext cx="9150350" cy="6888163"/>
            <a:chOff x="0" y="0"/>
            <a:chExt cx="5764" cy="4339"/>
          </a:xfrm>
        </p:grpSpPr>
        <p:pic>
          <p:nvPicPr>
            <p:cNvPr id="307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grpSp>
        <p:nvGrpSpPr>
          <p:cNvPr id="3077" name="组合 13"/>
          <p:cNvGrpSpPr/>
          <p:nvPr userDrawn="1"/>
        </p:nvGrpSpPr>
        <p:grpSpPr bwMode="auto">
          <a:xfrm>
            <a:off x="0" y="263525"/>
            <a:ext cx="9144000" cy="4676775"/>
            <a:chOff x="0" y="0"/>
            <a:chExt cx="12192000" cy="4677534"/>
          </a:xfrm>
        </p:grpSpPr>
        <p:grpSp>
          <p:nvGrpSpPr>
            <p:cNvPr id="3078" name="Freeform 5"/>
            <p:cNvGrpSpPr/>
            <p:nvPr userDrawn="1"/>
          </p:nvGrpSpPr>
          <p:grpSpPr bwMode="auto">
            <a:xfrm>
              <a:off x="0" y="-1059"/>
              <a:ext cx="12200128" cy="2353056"/>
              <a:chOff x="0" y="0"/>
              <a:chExt cx="9150096" cy="2353056"/>
            </a:xfrm>
          </p:grpSpPr>
          <p:pic>
            <p:nvPicPr>
              <p:cNvPr id="3079"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8"/>
              <p:cNvSpPr txBox="1">
                <a:spLocks noChangeArrowheads="1"/>
              </p:cNvSpPr>
              <p:nvPr/>
            </p:nvSpPr>
            <p:spPr bwMode="auto">
              <a:xfrm>
                <a:off x="0" y="1059"/>
                <a:ext cx="9144000" cy="235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3081" name="矩形 15"/>
            <p:cNvSpPr>
              <a:spLocks noChangeArrowheads="1"/>
            </p:cNvSpPr>
            <p:nvPr/>
          </p:nvSpPr>
          <p:spPr bwMode="auto">
            <a:xfrm>
              <a:off x="0" y="2363330"/>
              <a:ext cx="12192000" cy="1714585"/>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cxnSp>
          <p:nvCxnSpPr>
            <p:cNvPr id="3082" name="直接连接符 16"/>
            <p:cNvCxnSpPr>
              <a:cxnSpLocks noChangeShapeType="1"/>
            </p:cNvCxnSpPr>
            <p:nvPr/>
          </p:nvCxnSpPr>
          <p:spPr bwMode="auto">
            <a:xfrm>
              <a:off x="0" y="4110425"/>
              <a:ext cx="12192000" cy="0"/>
            </a:xfrm>
            <a:prstGeom prst="line">
              <a:avLst/>
            </a:prstGeom>
            <a:noFill/>
            <a:ln w="19050" cmpd="sng">
              <a:solidFill>
                <a:srgbClr val="28A9D6"/>
              </a:solidFill>
              <a:round/>
            </a:ln>
            <a:extLst>
              <a:ext uri="{909E8E84-426E-40DD-AFC4-6F175D3DCCD1}">
                <a14:hiddenFill xmlns:a14="http://schemas.microsoft.com/office/drawing/2010/main">
                  <a:noFill/>
                </a14:hiddenFill>
              </a:ext>
            </a:extLst>
          </p:spPr>
        </p:cxnSp>
        <p:cxnSp>
          <p:nvCxnSpPr>
            <p:cNvPr id="3083" name="直接连接符 17"/>
            <p:cNvCxnSpPr>
              <a:cxnSpLocks noChangeShapeType="1"/>
            </p:cNvCxnSpPr>
            <p:nvPr/>
          </p:nvCxnSpPr>
          <p:spPr bwMode="auto">
            <a:xfrm>
              <a:off x="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4" name="直接连接符 18"/>
            <p:cNvCxnSpPr>
              <a:cxnSpLocks noChangeShapeType="1"/>
            </p:cNvCxnSpPr>
            <p:nvPr/>
          </p:nvCxnSpPr>
          <p:spPr bwMode="auto">
            <a:xfrm>
              <a:off x="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5" name="直接连接符 19"/>
            <p:cNvCxnSpPr>
              <a:cxnSpLocks noChangeShapeType="1"/>
            </p:cNvCxnSpPr>
            <p:nvPr/>
          </p:nvCxnSpPr>
          <p:spPr bwMode="auto">
            <a:xfrm>
              <a:off x="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6" name="直接连接符 20"/>
            <p:cNvCxnSpPr>
              <a:cxnSpLocks noChangeShapeType="1"/>
            </p:cNvCxnSpPr>
            <p:nvPr/>
          </p:nvCxnSpPr>
          <p:spPr bwMode="auto">
            <a:xfrm>
              <a:off x="7872000" y="4532288"/>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7" name="直接连接符 21"/>
            <p:cNvCxnSpPr>
              <a:cxnSpLocks noChangeShapeType="1"/>
            </p:cNvCxnSpPr>
            <p:nvPr/>
          </p:nvCxnSpPr>
          <p:spPr bwMode="auto">
            <a:xfrm>
              <a:off x="7872000" y="4598574"/>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cxnSp>
          <p:nvCxnSpPr>
            <p:cNvPr id="3088" name="直接连接符 22"/>
            <p:cNvCxnSpPr>
              <a:cxnSpLocks noChangeShapeType="1"/>
            </p:cNvCxnSpPr>
            <p:nvPr/>
          </p:nvCxnSpPr>
          <p:spPr bwMode="auto">
            <a:xfrm>
              <a:off x="7872000" y="4664860"/>
              <a:ext cx="4320000" cy="12674"/>
            </a:xfrm>
            <a:prstGeom prst="line">
              <a:avLst/>
            </a:prstGeom>
            <a:noFill/>
            <a:ln w="3175" cmpd="sng">
              <a:solidFill>
                <a:srgbClr val="28A9D6"/>
              </a:solidFill>
              <a:round/>
            </a:ln>
            <a:extLst>
              <a:ext uri="{909E8E84-426E-40DD-AFC4-6F175D3DCCD1}">
                <a14:hiddenFill xmlns:a14="http://schemas.microsoft.com/office/drawing/2010/main">
                  <a:noFill/>
                </a14:hiddenFill>
              </a:ext>
            </a:extLst>
          </p:spPr>
        </p:cxnSp>
      </p:grpSp>
      <p:sp>
        <p:nvSpPr>
          <p:cNvPr id="3089" name="Text Placeholder 2"/>
          <p:cNvSpPr>
            <a:spLocks noGrp="1" noChangeArrowheads="1"/>
          </p:cNvSpPr>
          <p:nvPr>
            <p:ph type="subTitle" idx="1"/>
          </p:nvPr>
        </p:nvSpPr>
        <p:spPr>
          <a:xfrm>
            <a:off x="3228975" y="4695825"/>
            <a:ext cx="2628900" cy="466725"/>
          </a:xfrm>
        </p:spPr>
        <p:txBody>
          <a:bodyPr/>
          <a:lstStyle>
            <a:lvl1pPr marL="0" indent="0" algn="ctr">
              <a:buFont typeface="Wingdings 2" pitchFamily="18" charset="2"/>
              <a:buNone/>
              <a:defRPr sz="1600"/>
            </a:lvl1pPr>
          </a:lstStyle>
          <a:p>
            <a:pPr lvl="0"/>
            <a:r>
              <a:rPr lang="zh-CN" noProof="0"/>
              <a:t>单击此处编辑母版副标题样式</a:t>
            </a:r>
          </a:p>
        </p:txBody>
      </p:sp>
      <p:sp>
        <p:nvSpPr>
          <p:cNvPr id="3090" name="Date Placeholder 3"/>
          <p:cNvSpPr>
            <a:spLocks noGrp="1" noChangeArrowheads="1"/>
          </p:cNvSpPr>
          <p:nvPr>
            <p:ph type="dt" sz="half" idx="2"/>
          </p:nvPr>
        </p:nvSpPr>
        <p:spPr>
          <a:xfrm>
            <a:off x="457200" y="6245225"/>
            <a:ext cx="2133600" cy="476250"/>
          </a:xfrm>
        </p:spPr>
        <p:txBody>
          <a:bodyPr/>
          <a:lstStyle>
            <a:lvl1pPr>
              <a:defRPr/>
            </a:lvl1pPr>
          </a:lstStyle>
          <a:p>
            <a:endParaRPr lang="en-US">
              <a:solidFill>
                <a:srgbClr val="5F5F5F"/>
              </a:solidFill>
            </a:endParaRPr>
          </a:p>
        </p:txBody>
      </p:sp>
      <p:sp>
        <p:nvSpPr>
          <p:cNvPr id="3091" name="Footer Placeholder 4"/>
          <p:cNvSpPr>
            <a:spLocks noGrp="1" noChangeArrowheads="1"/>
          </p:cNvSpPr>
          <p:nvPr>
            <p:ph type="ftr" sz="quarter" idx="3"/>
          </p:nvPr>
        </p:nvSpPr>
        <p:spPr>
          <a:xfrm>
            <a:off x="3124200" y="6245225"/>
            <a:ext cx="2895600" cy="476250"/>
          </a:xfrm>
        </p:spPr>
        <p:txBody>
          <a:bodyPr/>
          <a:lstStyle>
            <a:lvl1pPr>
              <a:defRPr/>
            </a:lvl1pPr>
          </a:lstStyle>
          <a:p>
            <a:endParaRPr lang="en-US">
              <a:solidFill>
                <a:srgbClr val="5F5F5F"/>
              </a:solidFill>
            </a:endParaRPr>
          </a:p>
        </p:txBody>
      </p:sp>
      <p:sp>
        <p:nvSpPr>
          <p:cNvPr id="3092" name="Slide Number Placeholder 5"/>
          <p:cNvSpPr>
            <a:spLocks noGrp="1" noChangeArrowheads="1"/>
          </p:cNvSpPr>
          <p:nvPr>
            <p:ph type="sldNum" sz="quarter" idx="4"/>
          </p:nvPr>
        </p:nvSpPr>
        <p:spPr>
          <a:xfrm>
            <a:off x="6553200" y="6245225"/>
            <a:ext cx="2133600" cy="476250"/>
          </a:xfrm>
        </p:spPr>
        <p:txBody>
          <a:bodyPr/>
          <a:lstStyle>
            <a:lvl1pPr>
              <a:defRPr/>
            </a:lvl1pPr>
          </a:lstStyle>
          <a:p>
            <a:fld id="{0E3C2ACA-BCF8-4DE8-AC56-AF3F74B829CB}" type="slidenum">
              <a:rPr lang="zh-CN" altLang="en-US">
                <a:solidFill>
                  <a:srgbClr val="5F5F5F"/>
                </a:solidFill>
              </a:rPr>
              <a:t>‹#›</a:t>
            </a:fld>
            <a:endParaRPr lang="en-US">
              <a:solidFill>
                <a:srgbClr val="5F5F5F"/>
              </a:solidFill>
            </a:endParaRPr>
          </a:p>
        </p:txBody>
      </p:sp>
      <p:sp>
        <p:nvSpPr>
          <p:cNvPr id="309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94023B13-BB81-41F7-B2A0-62F70DA712FC}"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05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5775" y="255588"/>
            <a:ext cx="5915025" cy="6205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C9EDB0C9-3907-48AC-B3C2-F0D422C9FF6A}"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00000"/>
              </a:lnSpc>
              <a:spcBef>
                <a:spcPts val="600"/>
              </a:spcBef>
              <a:spcAft>
                <a:spcPts val="600"/>
              </a:spcAft>
              <a:defRPr/>
            </a:lvl1pPr>
            <a:lvl2pPr>
              <a:lnSpc>
                <a:spcPct val="100000"/>
              </a:lnSpc>
              <a:spcBef>
                <a:spcPts val="600"/>
              </a:spcBef>
              <a:spcAft>
                <a:spcPts val="600"/>
              </a:spcAft>
              <a:defRPr/>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96F80A0A-8291-423D-BEBC-3E31F1EB256F}"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F5F5F"/>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F5F5F"/>
              </a:solidFill>
            </a:endParaRPr>
          </a:p>
        </p:txBody>
      </p:sp>
      <p:sp>
        <p:nvSpPr>
          <p:cNvPr id="6" name="灯片编号占位符 5"/>
          <p:cNvSpPr>
            <a:spLocks noGrp="1"/>
          </p:cNvSpPr>
          <p:nvPr>
            <p:ph type="sldNum" sz="quarter" idx="12"/>
          </p:nvPr>
        </p:nvSpPr>
        <p:spPr/>
        <p:txBody>
          <a:bodyPr/>
          <a:lstStyle>
            <a:lvl1pPr>
              <a:defRPr/>
            </a:lvl1pPr>
          </a:lstStyle>
          <a:p>
            <a:fld id="{36874388-8A9B-4366-959C-08B5EA2FA115}"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577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116013"/>
            <a:ext cx="3968750" cy="5345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7DB4597E-D2E5-4D8A-ADA4-EE176BD7ACDE}"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solidFill>
                <a:srgbClr val="5F5F5F"/>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F5F5F"/>
              </a:solidFill>
            </a:endParaRPr>
          </a:p>
        </p:txBody>
      </p:sp>
      <p:sp>
        <p:nvSpPr>
          <p:cNvPr id="9" name="灯片编号占位符 8"/>
          <p:cNvSpPr>
            <a:spLocks noGrp="1"/>
          </p:cNvSpPr>
          <p:nvPr>
            <p:ph type="sldNum" sz="quarter" idx="12"/>
          </p:nvPr>
        </p:nvSpPr>
        <p:spPr/>
        <p:txBody>
          <a:bodyPr/>
          <a:lstStyle>
            <a:lvl1pPr>
              <a:defRPr/>
            </a:lvl1pPr>
          </a:lstStyle>
          <a:p>
            <a:fld id="{C91BEF0D-F75F-4617-BB36-C08474983522}"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solidFill>
                <a:srgbClr val="5F5F5F"/>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F5F5F"/>
              </a:solidFill>
            </a:endParaRPr>
          </a:p>
        </p:txBody>
      </p:sp>
      <p:sp>
        <p:nvSpPr>
          <p:cNvPr id="5" name="灯片编号占位符 4"/>
          <p:cNvSpPr>
            <a:spLocks noGrp="1"/>
          </p:cNvSpPr>
          <p:nvPr>
            <p:ph type="sldNum" sz="quarter" idx="12"/>
          </p:nvPr>
        </p:nvSpPr>
        <p:spPr/>
        <p:txBody>
          <a:bodyPr/>
          <a:lstStyle>
            <a:lvl1pPr>
              <a:defRPr/>
            </a:lvl1pPr>
          </a:lstStyle>
          <a:p>
            <a:fld id="{B8BC668C-3211-4887-B6BC-07C12BC57115}"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F5F5F"/>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F5F5F"/>
              </a:solidFill>
            </a:endParaRPr>
          </a:p>
        </p:txBody>
      </p:sp>
      <p:sp>
        <p:nvSpPr>
          <p:cNvPr id="4" name="灯片编号占位符 3"/>
          <p:cNvSpPr>
            <a:spLocks noGrp="1"/>
          </p:cNvSpPr>
          <p:nvPr>
            <p:ph type="sldNum" sz="quarter" idx="12"/>
          </p:nvPr>
        </p:nvSpPr>
        <p:spPr/>
        <p:txBody>
          <a:bodyPr/>
          <a:lstStyle>
            <a:lvl1pPr>
              <a:defRPr/>
            </a:lvl1pPr>
          </a:lstStyle>
          <a:p>
            <a:fld id="{76BE78E8-CBC8-4617-A24D-3C1CDAED22FC}"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0BBD9D2B-388C-4730-92D1-06CCAEA55AF2}" type="slidenum">
              <a:rPr lang="zh-CN" altLang="en-US">
                <a:solidFill>
                  <a:srgbClr val="5F5F5F"/>
                </a:solidFill>
              </a:rPr>
              <a:t>‹#›</a:t>
            </a:fld>
            <a:endParaRPr lang="en-US">
              <a:solidFill>
                <a:srgbClr val="5F5F5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F5F5F"/>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F5F5F"/>
              </a:solidFill>
            </a:endParaRPr>
          </a:p>
        </p:txBody>
      </p:sp>
      <p:sp>
        <p:nvSpPr>
          <p:cNvPr id="7" name="灯片编号占位符 6"/>
          <p:cNvSpPr>
            <a:spLocks noGrp="1"/>
          </p:cNvSpPr>
          <p:nvPr>
            <p:ph type="sldNum" sz="quarter" idx="12"/>
          </p:nvPr>
        </p:nvSpPr>
        <p:spPr/>
        <p:txBody>
          <a:bodyPr/>
          <a:lstStyle>
            <a:lvl1pPr>
              <a:defRPr/>
            </a:lvl1pPr>
          </a:lstStyle>
          <a:p>
            <a:fld id="{D5847B04-DD63-41C9-AA80-E581FF62B216}" type="slidenum">
              <a:rPr lang="zh-CN" altLang="en-US">
                <a:solidFill>
                  <a:srgbClr val="5F5F5F"/>
                </a:solidFill>
              </a:rPr>
              <a:t>‹#›</a:t>
            </a:fld>
            <a:endParaRPr lang="en-US">
              <a:solidFill>
                <a:srgbClr val="5F5F5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alpha val="0"/>
          </a:schemeClr>
        </a:solidFill>
        <a:effectLst/>
      </p:bgPr>
    </p:bg>
    <p:spTree>
      <p:nvGrpSpPr>
        <p:cNvPr id="1" name=""/>
        <p:cNvGrpSpPr/>
        <p:nvPr/>
      </p:nvGrpSpPr>
      <p:grpSpPr>
        <a:xfrm>
          <a:off x="0" y="0"/>
          <a:ext cx="0" cy="0"/>
          <a:chOff x="0" y="0"/>
          <a:chExt cx="0" cy="0"/>
        </a:xfrm>
      </p:grpSpPr>
      <p:grpSp>
        <p:nvGrpSpPr>
          <p:cNvPr id="2050" name="矩形 11"/>
          <p:cNvGrpSpPr/>
          <p:nvPr/>
        </p:nvGrpSpPr>
        <p:grpSpPr bwMode="auto">
          <a:xfrm>
            <a:off x="0" y="0"/>
            <a:ext cx="9150350" cy="6888163"/>
            <a:chOff x="0" y="0"/>
            <a:chExt cx="5764" cy="4339"/>
          </a:xfrm>
        </p:grpSpPr>
        <p:pic>
          <p:nvPicPr>
            <p:cNvPr id="2051" name="矩形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endParaRPr lang="zh-CN" altLang="en-US" sz="1300">
                <a:solidFill>
                  <a:srgbClr val="FFFFFF"/>
                </a:solidFill>
              </a:endParaRPr>
            </a:p>
          </p:txBody>
        </p:sp>
      </p:grpSp>
      <p:sp>
        <p:nvSpPr>
          <p:cNvPr id="2053" name="Text Placeholder 2"/>
          <p:cNvSpPr>
            <a:spLocks noGrp="1" noChangeArrowheads="1"/>
          </p:cNvSpPr>
          <p:nvPr>
            <p:ph type="body" idx="1"/>
          </p:nvPr>
        </p:nvSpPr>
        <p:spPr bwMode="auto">
          <a:xfrm>
            <a:off x="485775" y="111601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p:txBody>
      </p:sp>
      <p:sp>
        <p:nvSpPr>
          <p:cNvPr id="205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a:lvl1pPr>
          </a:lstStyle>
          <a:p>
            <a:pPr fontAlgn="base">
              <a:spcBef>
                <a:spcPct val="0"/>
              </a:spcBef>
              <a:spcAft>
                <a:spcPct val="0"/>
              </a:spcAft>
              <a:buFont typeface="Arial" panose="020B0604020202020204" pitchFamily="34" charset="0"/>
              <a:buNone/>
            </a:pPr>
            <a:endParaRPr lang="en-US">
              <a:solidFill>
                <a:srgbClr val="5F5F5F"/>
              </a:solidFill>
              <a:latin typeface="Arial" panose="020B0604020202020204" pitchFamily="34" charset="0"/>
              <a:ea typeface="宋体" panose="02010600030101010101" pitchFamily="2" charset="-122"/>
            </a:endParaRPr>
          </a:p>
        </p:txBody>
      </p:sp>
      <p:sp>
        <p:nvSpPr>
          <p:cNvPr id="205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a:lvl1pPr>
          </a:lstStyle>
          <a:p>
            <a:pPr fontAlgn="base">
              <a:spcBef>
                <a:spcPct val="0"/>
              </a:spcBef>
              <a:spcAft>
                <a:spcPct val="0"/>
              </a:spcAft>
              <a:buFont typeface="Arial" panose="020B0604020202020204" pitchFamily="34" charset="0"/>
              <a:buNone/>
            </a:pPr>
            <a:fld id="{5CDC8FB7-FD88-4850-850E-CC9892085C78}" type="slidenum">
              <a:rPr lang="zh-CN" altLang="en-US">
                <a:solidFill>
                  <a:srgbClr val="5F5F5F"/>
                </a:solidFill>
                <a:latin typeface="Arial" panose="020B0604020202020204" pitchFamily="34" charset="0"/>
                <a:ea typeface="宋体" panose="02010600030101010101" pitchFamily="2" charset="-122"/>
              </a:rPr>
              <a:t>‹#›</a:t>
            </a:fld>
            <a:endParaRPr lang="en-US">
              <a:solidFill>
                <a:srgbClr val="5F5F5F"/>
              </a:solidFill>
              <a:latin typeface="Arial" panose="020B0604020202020204" pitchFamily="34" charset="0"/>
              <a:ea typeface="宋体" panose="02010600030101010101" pitchFamily="2" charset="-122"/>
            </a:endParaRPr>
          </a:p>
        </p:txBody>
      </p:sp>
      <p:sp>
        <p:nvSpPr>
          <p:cNvPr id="2057" name="Title Placeholder 1"/>
          <p:cNvSpPr>
            <a:spLocks noGrp="1" noChangeArrowheads="1"/>
          </p:cNvSpPr>
          <p:nvPr>
            <p:ph type="title"/>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t>单击此处编辑母版标题样式</a:t>
            </a:r>
          </a:p>
        </p:txBody>
      </p:sp>
      <p:cxnSp>
        <p:nvCxnSpPr>
          <p:cNvPr id="2058" name="直接连接符 8"/>
          <p:cNvCxnSpPr>
            <a:cxnSpLocks noChangeShapeType="1"/>
          </p:cNvCxnSpPr>
          <p:nvPr/>
        </p:nvCxnSpPr>
        <p:spPr bwMode="auto">
          <a:xfrm flipH="1">
            <a:off x="57150" y="6480175"/>
            <a:ext cx="8980488" cy="0"/>
          </a:xfrm>
          <a:prstGeom prst="line">
            <a:avLst/>
          </a:prstGeom>
          <a:noFill/>
          <a:ln w="15875" cmpd="sng">
            <a:solidFill>
              <a:srgbClr val="28A9D6"/>
            </a:solidFill>
            <a:round/>
          </a:ln>
          <a:extLst>
            <a:ext uri="{909E8E84-426E-40DD-AFC4-6F175D3DCCD1}">
              <a14:hiddenFill xmlns:a14="http://schemas.microsoft.com/office/drawing/2010/main">
                <a:noFill/>
              </a14:hiddenFill>
            </a:ext>
          </a:extLst>
        </p:spPr>
      </p:cxnSp>
      <p:grpSp>
        <p:nvGrpSpPr>
          <p:cNvPr id="2059" name="Freeform 5"/>
          <p:cNvGrpSpPr/>
          <p:nvPr/>
        </p:nvGrpSpPr>
        <p:grpSpPr bwMode="auto">
          <a:xfrm>
            <a:off x="5595938" y="5657850"/>
            <a:ext cx="3194050" cy="822325"/>
            <a:chOff x="0" y="0"/>
            <a:chExt cx="2012" cy="518"/>
          </a:xfrm>
        </p:grpSpPr>
        <p:pic>
          <p:nvPicPr>
            <p:cNvPr id="2060" name="Freeform 5"/>
            <p:cNvPicPr>
              <a:picLocks noEditPoints="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5F5F5F"/>
                </a:solidFill>
              </a:endParaRPr>
            </a:p>
          </p:txBody>
        </p:sp>
      </p:grpSp>
      <p:sp>
        <p:nvSpPr>
          <p:cNvPr id="2062" name="任意多边形 10"/>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nchor="ctr"/>
          <a:lstStyle/>
          <a:p>
            <a:pPr fontAlgn="base">
              <a:spcBef>
                <a:spcPct val="0"/>
              </a:spcBef>
              <a:spcAft>
                <a:spcPct val="0"/>
              </a:spcAft>
              <a:buFont typeface="Arial" panose="020B0604020202020204" pitchFamily="34" charset="0"/>
              <a:buNone/>
            </a:pPr>
            <a:endParaRPr lang="zh-CN" altLang="en-US">
              <a:solidFill>
                <a:srgbClr val="5F5F5F"/>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fontAlgn="base">
        <a:lnSpc>
          <a:spcPct val="90000"/>
        </a:lnSpc>
        <a:spcBef>
          <a:spcPct val="0"/>
        </a:spcBef>
        <a:spcAft>
          <a:spcPct val="0"/>
        </a:spcAft>
        <a:defRPr sz="28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itchFamily="2" charset="-122"/>
        </a:defRPr>
      </a:lvl9pPr>
    </p:titleStyle>
    <p:bodyStyle>
      <a:lvl1pPr marL="266700" indent="-266700" algn="l" defTabSz="685800" rtl="0" fontAlgn="base">
        <a:lnSpc>
          <a:spcPct val="100000"/>
        </a:lnSpc>
        <a:spcBef>
          <a:spcPts val="1350"/>
        </a:spcBef>
        <a:spcAft>
          <a:spcPct val="0"/>
        </a:spcAft>
        <a:buClr>
          <a:schemeClr val="accent1"/>
        </a:buClr>
        <a:buSzPct val="60000"/>
        <a:buFont typeface="Wingdings 2" pitchFamily="18" charset="2"/>
        <a:buChar char=""/>
        <a:defRPr sz="2400">
          <a:solidFill>
            <a:srgbClr val="1A93C8"/>
          </a:solidFill>
          <a:latin typeface="+mn-lt"/>
          <a:ea typeface="+mn-ea"/>
          <a:cs typeface="+mn-cs"/>
        </a:defRPr>
      </a:lvl1pPr>
      <a:lvl2pPr marL="266700" indent="-266700" algn="l" defTabSz="685800" rtl="0" fontAlgn="base">
        <a:lnSpc>
          <a:spcPct val="100000"/>
        </a:lnSpc>
        <a:spcBef>
          <a:spcPct val="0"/>
        </a:spcBef>
        <a:spcAft>
          <a:spcPct val="0"/>
        </a:spcAft>
        <a:buFont typeface="Calibri" panose="020F0502020204030204" pitchFamily="34" charset="0"/>
        <a:buChar char=" "/>
        <a:defRPr sz="1600">
          <a:solidFill>
            <a:schemeClr val="tx1"/>
          </a:solidFill>
          <a:latin typeface="+mn-lt"/>
          <a:ea typeface="+mn-ea"/>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a:solidFill>
            <a:srgbClr val="7F7F7F"/>
          </a:solidFill>
          <a:latin typeface="+mn-lt"/>
          <a:ea typeface="+mn-ea"/>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5pPr>
      <a:lvl6pPr marL="20002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6pPr>
      <a:lvl7pPr marL="24574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7pPr>
      <a:lvl8pPr marL="29146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8pPr>
      <a:lvl9pPr marL="3371850" indent="-171450" algn="l" defTabSz="685800" rtl="0" fontAlgn="base">
        <a:lnSpc>
          <a:spcPct val="90000"/>
        </a:lnSpc>
        <a:spcBef>
          <a:spcPts val="375"/>
        </a:spcBef>
        <a:spcAft>
          <a:spcPct val="0"/>
        </a:spcAft>
        <a:buFont typeface="Calibri" panose="020F0502020204030204" pitchFamily="34" charset="0"/>
        <a:buChar char="•"/>
        <a:defRPr sz="1300">
          <a:solidFill>
            <a:srgbClr val="7F7F7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14375" y="3140075"/>
            <a:ext cx="8178800" cy="717550"/>
          </a:xfrm>
        </p:spPr>
        <p:txBody>
          <a:bodyPr/>
          <a:lstStyle/>
          <a:p>
            <a:r>
              <a:rPr lang="zh-CN" altLang="zh-CN" sz="3200" dirty="0">
                <a:solidFill>
                  <a:srgbClr val="000000"/>
                </a:solidFill>
              </a:rPr>
              <a:t>Windows</a:t>
            </a:r>
            <a:r>
              <a:rPr lang="zh-CN" sz="3200" dirty="0">
                <a:solidFill>
                  <a:srgbClr val="000000"/>
                </a:solidFill>
              </a:rPr>
              <a:t>网络管理（</a:t>
            </a:r>
            <a:r>
              <a:rPr lang="zh-CN" altLang="zh-CN" sz="3200" dirty="0">
                <a:solidFill>
                  <a:srgbClr val="000000"/>
                </a:solidFill>
              </a:rPr>
              <a:t>Windows Server 2012</a:t>
            </a:r>
            <a:r>
              <a:rPr lang="zh-CN" sz="3200" dirty="0">
                <a:solidFill>
                  <a:srgbClr val="000000"/>
                </a:solidFill>
              </a:rPr>
              <a:t>版）</a:t>
            </a:r>
          </a:p>
        </p:txBody>
      </p:sp>
      <p:sp>
        <p:nvSpPr>
          <p:cNvPr id="5123" name="Rectangle 3"/>
          <p:cNvSpPr>
            <a:spLocks noGrp="1" noChangeArrowheads="1"/>
          </p:cNvSpPr>
          <p:nvPr>
            <p:ph type="subTitle" idx="1"/>
          </p:nvPr>
        </p:nvSpPr>
        <p:spPr>
          <a:xfrm>
            <a:off x="714375" y="5085184"/>
            <a:ext cx="7272808" cy="466725"/>
          </a:xfrm>
        </p:spPr>
        <p:txBody>
          <a:bodyPr/>
          <a:lstStyle/>
          <a:p>
            <a:r>
              <a:rPr lang="zh-CN" altLang="en-US" sz="2400" dirty="0"/>
              <a:t>实验 </a:t>
            </a:r>
            <a:r>
              <a:rPr lang="zh-CN" altLang="zh-CN" sz="2400" dirty="0"/>
              <a:t>FTP</a:t>
            </a:r>
            <a:r>
              <a:rPr lang="zh-CN" sz="2400" dirty="0"/>
              <a:t>服务器的配置与管理</a:t>
            </a:r>
            <a:endParaRPr lang="en-US" altLang="zh-CN" sz="2400" dirty="0"/>
          </a:p>
          <a:p>
            <a:r>
              <a:rPr lang="zh-CN" altLang="en-US" sz="2400" dirty="0">
                <a:solidFill>
                  <a:srgbClr val="FF0000"/>
                </a:solidFill>
              </a:rPr>
              <a:t>学习教材对应章节：第</a:t>
            </a:r>
            <a:r>
              <a:rPr lang="en-US" altLang="zh-CN" sz="2400" dirty="0">
                <a:solidFill>
                  <a:srgbClr val="FF0000"/>
                </a:solidFill>
              </a:rPr>
              <a:t>6</a:t>
            </a:r>
            <a:r>
              <a:rPr lang="zh-CN" altLang="en-US" sz="2400" dirty="0">
                <a:solidFill>
                  <a:srgbClr val="FF0000"/>
                </a:solidFill>
              </a:rPr>
              <a:t>章 应用层  </a:t>
            </a:r>
            <a:r>
              <a:rPr lang="en-US" altLang="zh-CN" sz="2400" dirty="0">
                <a:solidFill>
                  <a:srgbClr val="FF0000"/>
                </a:solidFill>
              </a:rPr>
              <a:t>6.2 </a:t>
            </a:r>
            <a:r>
              <a:rPr lang="zh-CN" altLang="en-US" sz="2400" dirty="0">
                <a:solidFill>
                  <a:srgbClr val="FF0000"/>
                </a:solidFill>
              </a:rPr>
              <a:t>文件传输协议</a:t>
            </a:r>
            <a:endParaRPr lang="zh-CN" altLang="zh-CN" sz="2400" dirty="0">
              <a:solidFill>
                <a:srgbClr val="FF0000"/>
              </a:solidFill>
            </a:endParaRPr>
          </a:p>
          <a:p>
            <a:endParaRPr 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endParaRPr lang="zh-CN" altLang="zh-CN"/>
          </a:p>
        </p:txBody>
      </p:sp>
      <p:sp>
        <p:nvSpPr>
          <p:cNvPr id="13315" name="Rectangle 3"/>
          <p:cNvSpPr>
            <a:spLocks noGrp="1" noChangeArrowheads="1"/>
          </p:cNvSpPr>
          <p:nvPr>
            <p:ph type="body" idx="1"/>
          </p:nvPr>
        </p:nvSpPr>
        <p:spPr/>
        <p:txBody>
          <a:bodyPr/>
          <a:lstStyle/>
          <a:p>
            <a:pPr marL="0" indent="0">
              <a:buNone/>
            </a:pPr>
            <a:r>
              <a:rPr lang="zh-CN" altLang="zh-CN" dirty="0"/>
              <a:t>3</a:t>
            </a:r>
            <a:r>
              <a:rPr lang="zh-CN" dirty="0"/>
              <a:t>、点击“下一步”，选择“从服务器池中选择服务器”，安装程序会自动检测与显示这台计算机采用静态</a:t>
            </a:r>
            <a:r>
              <a:rPr lang="zh-CN" altLang="zh-CN" dirty="0"/>
              <a:t>IP</a:t>
            </a:r>
            <a:r>
              <a:rPr lang="zh-CN" dirty="0"/>
              <a:t>地址设置的网络连接，点击“下一步”，在“服务器角色”中，选择“</a:t>
            </a:r>
            <a:r>
              <a:rPr lang="zh-CN" altLang="zh-CN" dirty="0"/>
              <a:t>Web</a:t>
            </a:r>
            <a:r>
              <a:rPr lang="zh-CN" dirty="0"/>
              <a:t>服务器（</a:t>
            </a:r>
            <a:r>
              <a:rPr lang="zh-CN" altLang="zh-CN" dirty="0"/>
              <a:t>IIS</a:t>
            </a:r>
            <a:r>
              <a:rPr lang="zh-CN" dirty="0"/>
              <a:t>）”</a:t>
            </a:r>
            <a:r>
              <a:rPr lang="zh-CN" altLang="en-US" dirty="0"/>
              <a:t>。</a:t>
            </a:r>
            <a:endParaRPr lang="zh-CN" dirty="0"/>
          </a:p>
        </p:txBody>
      </p:sp>
      <p:pic>
        <p:nvPicPr>
          <p:cNvPr id="13316" name="图片 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781300"/>
            <a:ext cx="4751388"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zh-CN" altLang="zh-CN"/>
          </a:p>
        </p:txBody>
      </p:sp>
      <p:sp>
        <p:nvSpPr>
          <p:cNvPr id="14339" name="Rectangle 3"/>
          <p:cNvSpPr>
            <a:spLocks noGrp="1" noChangeArrowheads="1"/>
          </p:cNvSpPr>
          <p:nvPr>
            <p:ph type="body" idx="1"/>
          </p:nvPr>
        </p:nvSpPr>
        <p:spPr/>
        <p:txBody>
          <a:bodyPr/>
          <a:lstStyle/>
          <a:p>
            <a:pPr marL="0" indent="0">
              <a:buNone/>
            </a:pPr>
            <a:r>
              <a:rPr lang="zh-CN" altLang="zh-CN" dirty="0"/>
              <a:t>4</a:t>
            </a:r>
            <a:r>
              <a:rPr lang="zh-CN" dirty="0"/>
              <a:t>、选择“</a:t>
            </a:r>
            <a:r>
              <a:rPr lang="zh-CN" altLang="zh-CN" dirty="0"/>
              <a:t>Web</a:t>
            </a:r>
            <a:r>
              <a:rPr lang="zh-CN" dirty="0"/>
              <a:t>服务器（</a:t>
            </a:r>
            <a:r>
              <a:rPr lang="zh-CN" altLang="zh-CN" dirty="0"/>
              <a:t>IIS</a:t>
            </a:r>
            <a:r>
              <a:rPr lang="zh-CN" dirty="0"/>
              <a:t>）”会自动弹出“添加</a:t>
            </a:r>
            <a:r>
              <a:rPr lang="zh-CN" altLang="zh-CN" dirty="0"/>
              <a:t>Web</a:t>
            </a:r>
            <a:r>
              <a:rPr lang="zh-CN" dirty="0"/>
              <a:t>服务器（</a:t>
            </a:r>
            <a:r>
              <a:rPr lang="zh-CN" altLang="zh-CN" dirty="0"/>
              <a:t>IIS</a:t>
            </a:r>
            <a:r>
              <a:rPr lang="zh-CN" dirty="0"/>
              <a:t>）所需的功能”，点击“添加功能”</a:t>
            </a:r>
            <a:r>
              <a:rPr lang="zh-CN" altLang="en-US" dirty="0"/>
              <a:t>。</a:t>
            </a:r>
            <a:endParaRPr lang="zh-CN" dirty="0"/>
          </a:p>
        </p:txBody>
      </p:sp>
      <p:pic>
        <p:nvPicPr>
          <p:cNvPr id="14340" name="图片 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420938"/>
            <a:ext cx="3529012"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zh-CN"/>
          </a:p>
        </p:txBody>
      </p:sp>
      <p:sp>
        <p:nvSpPr>
          <p:cNvPr id="15363" name="Rectangle 3"/>
          <p:cNvSpPr>
            <a:spLocks noGrp="1" noChangeArrowheads="1"/>
          </p:cNvSpPr>
          <p:nvPr>
            <p:ph type="body" idx="1"/>
          </p:nvPr>
        </p:nvSpPr>
        <p:spPr/>
        <p:txBody>
          <a:bodyPr/>
          <a:lstStyle/>
          <a:p>
            <a:pPr marL="0" indent="0">
              <a:buNone/>
            </a:pPr>
            <a:r>
              <a:rPr lang="zh-CN" altLang="zh-CN" dirty="0"/>
              <a:t>5</a:t>
            </a:r>
            <a:r>
              <a:rPr lang="zh-CN" dirty="0"/>
              <a:t>、点击“下一步”继续，在此处选择需要添加的功能，如无特殊需求，此处默认即可</a:t>
            </a:r>
            <a:r>
              <a:rPr lang="zh-CN" altLang="en-US" dirty="0"/>
              <a:t>。</a:t>
            </a:r>
            <a:endParaRPr lang="zh-CN" dirty="0"/>
          </a:p>
        </p:txBody>
      </p:sp>
      <p:pic>
        <p:nvPicPr>
          <p:cNvPr id="15364" name="图片 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205038"/>
            <a:ext cx="45212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zh-CN" altLang="zh-CN"/>
          </a:p>
        </p:txBody>
      </p:sp>
      <p:sp>
        <p:nvSpPr>
          <p:cNvPr id="16387" name="Rectangle 3"/>
          <p:cNvSpPr>
            <a:spLocks noGrp="1" noChangeArrowheads="1"/>
          </p:cNvSpPr>
          <p:nvPr>
            <p:ph type="body" idx="1"/>
          </p:nvPr>
        </p:nvSpPr>
        <p:spPr/>
        <p:txBody>
          <a:bodyPr/>
          <a:lstStyle/>
          <a:p>
            <a:pPr marL="0" indent="0">
              <a:buNone/>
            </a:pPr>
            <a:r>
              <a:rPr lang="zh-CN" altLang="zh-CN" dirty="0"/>
              <a:t>6</a:t>
            </a:r>
            <a:r>
              <a:rPr lang="zh-CN" dirty="0"/>
              <a:t>、点击“下一步”继续，来到“为</a:t>
            </a:r>
            <a:r>
              <a:rPr lang="zh-CN" altLang="zh-CN" dirty="0"/>
              <a:t>Web</a:t>
            </a:r>
            <a:r>
              <a:rPr lang="zh-CN" dirty="0"/>
              <a:t>服务器（</a:t>
            </a:r>
            <a:r>
              <a:rPr lang="zh-CN" altLang="zh-CN" dirty="0"/>
              <a:t>IIS</a:t>
            </a:r>
            <a:r>
              <a:rPr lang="zh-CN" dirty="0"/>
              <a:t>）选择要安装的角色服务”，勾选“</a:t>
            </a:r>
            <a:r>
              <a:rPr lang="zh-CN" altLang="zh-CN" dirty="0"/>
              <a:t>FTP</a:t>
            </a:r>
            <a:r>
              <a:rPr lang="zh-CN" dirty="0"/>
              <a:t>服务器”，（默认即可，安装完成后可以更改）点击“下一步”继续后点击“安装”</a:t>
            </a:r>
            <a:r>
              <a:rPr lang="zh-CN" altLang="en-US" dirty="0"/>
              <a:t>。</a:t>
            </a:r>
            <a:endParaRPr lang="zh-CN" dirty="0"/>
          </a:p>
        </p:txBody>
      </p:sp>
      <p:pic>
        <p:nvPicPr>
          <p:cNvPr id="16388" name="图片 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564904"/>
            <a:ext cx="5273675"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endParaRPr lang="zh-CN" altLang="zh-CN"/>
          </a:p>
        </p:txBody>
      </p:sp>
      <p:sp>
        <p:nvSpPr>
          <p:cNvPr id="17411" name="Rectangle 3"/>
          <p:cNvSpPr>
            <a:spLocks noGrp="1" noChangeArrowheads="1"/>
          </p:cNvSpPr>
          <p:nvPr>
            <p:ph type="body" idx="1"/>
          </p:nvPr>
        </p:nvSpPr>
        <p:spPr/>
        <p:txBody>
          <a:bodyPr/>
          <a:lstStyle/>
          <a:p>
            <a:pPr marL="0" indent="0">
              <a:buNone/>
            </a:pPr>
            <a:r>
              <a:rPr lang="zh-CN" altLang="zh-CN" dirty="0"/>
              <a:t>7</a:t>
            </a:r>
            <a:r>
              <a:rPr lang="zh-CN" dirty="0"/>
              <a:t>、等待安装进度完成后，点击“关闭”完成安装。</a:t>
            </a:r>
          </a:p>
        </p:txBody>
      </p:sp>
      <p:pic>
        <p:nvPicPr>
          <p:cNvPr id="17412" name="图片 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133600"/>
            <a:ext cx="4525962"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endParaRPr lang="zh-CN" altLang="zh-CN"/>
          </a:p>
        </p:txBody>
      </p:sp>
      <p:sp>
        <p:nvSpPr>
          <p:cNvPr id="18435" name="Rectangle 3"/>
          <p:cNvSpPr>
            <a:spLocks noGrp="1" noChangeArrowheads="1"/>
          </p:cNvSpPr>
          <p:nvPr>
            <p:ph type="body" idx="1"/>
          </p:nvPr>
        </p:nvSpPr>
        <p:spPr/>
        <p:txBody>
          <a:bodyPr/>
          <a:lstStyle/>
          <a:p>
            <a:pPr marL="0" indent="0">
              <a:buNone/>
            </a:pPr>
            <a:r>
              <a:rPr lang="zh-CN" altLang="zh-CN" dirty="0"/>
              <a:t>8</a:t>
            </a:r>
            <a:r>
              <a:rPr lang="zh-CN" dirty="0"/>
              <a:t>、回到“服务器管理器”，可以看到左侧多了一项“</a:t>
            </a:r>
            <a:r>
              <a:rPr lang="zh-CN" altLang="zh-CN" dirty="0"/>
              <a:t>IIS”</a:t>
            </a:r>
            <a:r>
              <a:rPr lang="zh-CN" dirty="0"/>
              <a:t>，点击后查看“角色和功能”，可以看到“</a:t>
            </a:r>
            <a:r>
              <a:rPr lang="zh-CN" altLang="zh-CN" dirty="0"/>
              <a:t>FTP</a:t>
            </a:r>
            <a:r>
              <a:rPr lang="zh-CN" dirty="0"/>
              <a:t>服务器”及相关功能。</a:t>
            </a:r>
          </a:p>
        </p:txBody>
      </p:sp>
      <p:pic>
        <p:nvPicPr>
          <p:cNvPr id="18436" name="图片 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5222875"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zh-CN" altLang="zh-CN"/>
          </a:p>
        </p:txBody>
      </p:sp>
      <p:sp>
        <p:nvSpPr>
          <p:cNvPr id="19459" name="Rectangle 3"/>
          <p:cNvSpPr>
            <a:spLocks noGrp="1" noChangeArrowheads="1"/>
          </p:cNvSpPr>
          <p:nvPr>
            <p:ph type="body" idx="1"/>
          </p:nvPr>
        </p:nvSpPr>
        <p:spPr/>
        <p:txBody>
          <a:bodyPr/>
          <a:lstStyle/>
          <a:p>
            <a:pPr marL="0" indent="0">
              <a:buNone/>
            </a:pPr>
            <a:r>
              <a:rPr lang="zh-CN" altLang="zh-CN" dirty="0"/>
              <a:t>9</a:t>
            </a:r>
            <a:r>
              <a:rPr lang="zh-CN" dirty="0"/>
              <a:t>、点击“工具”“</a:t>
            </a:r>
            <a:r>
              <a:rPr lang="zh-CN" altLang="zh-CN" dirty="0"/>
              <a:t>Internet</a:t>
            </a:r>
            <a:r>
              <a:rPr lang="zh-CN" dirty="0"/>
              <a:t>信息服务（</a:t>
            </a:r>
            <a:r>
              <a:rPr lang="zh-CN" altLang="zh-CN" dirty="0"/>
              <a:t>IIS</a:t>
            </a:r>
            <a:r>
              <a:rPr lang="zh-CN" dirty="0"/>
              <a:t>）管理器”即可开始对</a:t>
            </a:r>
            <a:r>
              <a:rPr lang="zh-CN" altLang="zh-CN" dirty="0"/>
              <a:t>FTP</a:t>
            </a:r>
            <a:r>
              <a:rPr lang="zh-CN" dirty="0"/>
              <a:t>服务器进行配置、管理。</a:t>
            </a:r>
          </a:p>
        </p:txBody>
      </p:sp>
      <p:pic>
        <p:nvPicPr>
          <p:cNvPr id="19460" name="图片 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002" y="2204864"/>
            <a:ext cx="6547995" cy="399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zh-CN"/>
              <a:t>6.3 </a:t>
            </a:r>
            <a:r>
              <a:rPr lang="zh-CN"/>
              <a:t>任务</a:t>
            </a:r>
            <a:r>
              <a:rPr lang="zh-CN" altLang="zh-CN"/>
              <a:t>2</a:t>
            </a:r>
            <a:r>
              <a:rPr lang="zh-CN"/>
              <a:t>：创建</a:t>
            </a:r>
            <a:r>
              <a:rPr lang="zh-CN" altLang="zh-CN"/>
              <a:t>FTP</a:t>
            </a:r>
            <a:r>
              <a:rPr lang="zh-CN"/>
              <a:t>站点</a:t>
            </a:r>
          </a:p>
        </p:txBody>
      </p:sp>
      <p:sp>
        <p:nvSpPr>
          <p:cNvPr id="20483" name="Rectangle 3"/>
          <p:cNvSpPr>
            <a:spLocks noGrp="1" noChangeArrowheads="1"/>
          </p:cNvSpPr>
          <p:nvPr>
            <p:ph type="body" idx="1"/>
          </p:nvPr>
        </p:nvSpPr>
        <p:spPr/>
        <p:txBody>
          <a:bodyPr/>
          <a:lstStyle/>
          <a:p>
            <a:r>
              <a:rPr lang="zh-CN"/>
              <a:t>在此任务中，我们将</a:t>
            </a:r>
            <a:r>
              <a:rPr lang="zh-CN" altLang="zh-CN"/>
              <a:t>FTP</a:t>
            </a:r>
            <a:r>
              <a:rPr lang="zh-CN"/>
              <a:t>服务器的文件目录存放在</a:t>
            </a:r>
            <a:r>
              <a:rPr lang="zh-CN" altLang="zh-CN"/>
              <a:t>Windows 2012</a:t>
            </a:r>
            <a:r>
              <a:rPr lang="zh-CN"/>
              <a:t>服务器上的硬盘中（</a:t>
            </a:r>
            <a:r>
              <a:rPr lang="zh-CN" altLang="zh-CN"/>
              <a:t>C:\FTP</a:t>
            </a:r>
            <a:r>
              <a:rPr lang="zh-CN"/>
              <a:t>）然后在任务</a:t>
            </a:r>
            <a:r>
              <a:rPr lang="zh-CN" altLang="zh-CN"/>
              <a:t>1</a:t>
            </a:r>
            <a:r>
              <a:rPr lang="zh-CN"/>
              <a:t>完成的基础上开始创建此</a:t>
            </a:r>
            <a:r>
              <a:rPr lang="zh-CN" altLang="zh-CN"/>
              <a:t>FTP</a:t>
            </a:r>
            <a:r>
              <a:rPr lang="zh-CN"/>
              <a:t>站点（基于系统性能考虑，实际部署中不建议存放在系统分区），将服务器</a:t>
            </a:r>
            <a:r>
              <a:rPr lang="zh-CN" altLang="zh-CN"/>
              <a:t>IP</a:t>
            </a:r>
            <a:r>
              <a:rPr lang="zh-CN"/>
              <a:t>（</a:t>
            </a:r>
            <a:r>
              <a:rPr lang="zh-CN" altLang="zh-CN"/>
              <a:t>10.1.1.8/100</a:t>
            </a:r>
            <a:r>
              <a:rPr lang="zh-CN"/>
              <a:t>）和端口号（</a:t>
            </a:r>
            <a:r>
              <a:rPr lang="zh-CN" altLang="zh-CN"/>
              <a:t>21</a:t>
            </a:r>
            <a:r>
              <a:rPr lang="zh-CN"/>
              <a:t>）绑定到</a:t>
            </a:r>
            <a:r>
              <a:rPr lang="zh-CN" altLang="zh-CN"/>
              <a:t>FTP</a:t>
            </a:r>
            <a:r>
              <a:rPr lang="zh-CN"/>
              <a:t>站点，并指定只有通过用户名为“</a:t>
            </a:r>
            <a:r>
              <a:rPr lang="zh-CN" altLang="zh-CN"/>
              <a:t>ftpuser”</a:t>
            </a:r>
            <a:r>
              <a:rPr lang="zh-CN"/>
              <a:t>的用户来访问</a:t>
            </a:r>
            <a:r>
              <a:rPr lang="zh-CN" altLang="zh-CN"/>
              <a:t>FTP</a:t>
            </a:r>
            <a:r>
              <a:rPr lang="zh-CN"/>
              <a:t>站点。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endParaRPr lang="zh-CN" altLang="zh-CN"/>
          </a:p>
        </p:txBody>
      </p:sp>
      <p:sp>
        <p:nvSpPr>
          <p:cNvPr id="21507" name="Rectangle 3"/>
          <p:cNvSpPr>
            <a:spLocks noGrp="1" noChangeArrowheads="1"/>
          </p:cNvSpPr>
          <p:nvPr>
            <p:ph type="body" idx="1"/>
          </p:nvPr>
        </p:nvSpPr>
        <p:spPr/>
        <p:txBody>
          <a:bodyPr/>
          <a:lstStyle/>
          <a:p>
            <a:pPr marL="0" indent="0">
              <a:buNone/>
            </a:pPr>
            <a:r>
              <a:rPr lang="zh-CN" altLang="zh-CN" dirty="0"/>
              <a:t>1</a:t>
            </a:r>
            <a:r>
              <a:rPr lang="zh-CN" dirty="0"/>
              <a:t>、打开“</a:t>
            </a:r>
            <a:r>
              <a:rPr lang="zh-CN" altLang="zh-CN" dirty="0"/>
              <a:t>IIS</a:t>
            </a:r>
            <a:r>
              <a:rPr lang="zh-CN" dirty="0"/>
              <a:t>管理器”，选择右侧操作“添加</a:t>
            </a:r>
            <a:r>
              <a:rPr lang="zh-CN" altLang="zh-CN" dirty="0"/>
              <a:t>FTP</a:t>
            </a:r>
            <a:r>
              <a:rPr lang="zh-CN" dirty="0"/>
              <a:t>站点”</a:t>
            </a:r>
            <a:r>
              <a:rPr lang="zh-CN" altLang="en-US" dirty="0"/>
              <a:t>。</a:t>
            </a:r>
            <a:endParaRPr lang="zh-CN" dirty="0"/>
          </a:p>
        </p:txBody>
      </p:sp>
      <p:pic>
        <p:nvPicPr>
          <p:cNvPr id="21508" name="图片 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83" y="1628800"/>
            <a:ext cx="7307417" cy="44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endParaRPr lang="zh-CN" altLang="zh-CN"/>
          </a:p>
        </p:txBody>
      </p:sp>
      <p:sp>
        <p:nvSpPr>
          <p:cNvPr id="22531" name="Rectangle 3"/>
          <p:cNvSpPr>
            <a:spLocks noGrp="1" noChangeArrowheads="1"/>
          </p:cNvSpPr>
          <p:nvPr>
            <p:ph type="body" idx="1"/>
          </p:nvPr>
        </p:nvSpPr>
        <p:spPr/>
        <p:txBody>
          <a:bodyPr/>
          <a:lstStyle/>
          <a:p>
            <a:pPr marL="0" indent="0">
              <a:buNone/>
            </a:pPr>
            <a:r>
              <a:rPr lang="zh-CN" altLang="zh-CN" dirty="0"/>
              <a:t>2</a:t>
            </a:r>
            <a:r>
              <a:rPr lang="zh-CN" dirty="0"/>
              <a:t>、在弹出的对话框中输入站点名称，设置好物理路径，点击下一步继续</a:t>
            </a:r>
            <a:r>
              <a:rPr lang="zh-CN" altLang="en-US" dirty="0"/>
              <a:t>。</a:t>
            </a:r>
            <a:endParaRPr lang="zh-CN" dirty="0"/>
          </a:p>
        </p:txBody>
      </p:sp>
      <p:pic>
        <p:nvPicPr>
          <p:cNvPr id="22532" name="图片 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72971"/>
            <a:ext cx="6192688" cy="468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dirty="0"/>
              <a:t>案例场景</a:t>
            </a:r>
          </a:p>
        </p:txBody>
      </p:sp>
      <p:sp>
        <p:nvSpPr>
          <p:cNvPr id="6147" name="Rectangle 3"/>
          <p:cNvSpPr>
            <a:spLocks noGrp="1" noChangeArrowheads="1"/>
          </p:cNvSpPr>
          <p:nvPr>
            <p:ph type="body" idx="1"/>
          </p:nvPr>
        </p:nvSpPr>
        <p:spPr/>
        <p:txBody>
          <a:bodyPr/>
          <a:lstStyle/>
          <a:p>
            <a:r>
              <a:rPr lang="zh-CN" altLang="zh-CN" sz="2000"/>
              <a:t>ABC</a:t>
            </a:r>
            <a:r>
              <a:rPr lang="zh-CN" sz="2000"/>
              <a:t>公司是一家广告公司，公司内部积累了大量的用于广告设计的图片、视频素材、软件、案例等文件。为了让这些资源能够被公司员工高效、方便的使用，公司决定在企业内网部署一台</a:t>
            </a:r>
            <a:r>
              <a:rPr lang="zh-CN" altLang="zh-CN" sz="2000"/>
              <a:t>FTP</a:t>
            </a:r>
            <a:r>
              <a:rPr lang="zh-CN" sz="2000"/>
              <a:t>服务器，使得企业网内的用户能够通过</a:t>
            </a:r>
            <a:r>
              <a:rPr lang="zh-CN" altLang="zh-CN" sz="2000"/>
              <a:t>FTP</a:t>
            </a:r>
            <a:r>
              <a:rPr lang="zh-CN" sz="2000"/>
              <a:t>服务器来使用共享资源。公司的网络管理部门希望在原企业内网的基础上配置一台新的</a:t>
            </a:r>
            <a:r>
              <a:rPr lang="zh-CN" altLang="zh-CN" sz="2000"/>
              <a:t>Windows 2012 </a:t>
            </a:r>
            <a:r>
              <a:rPr lang="zh-CN" sz="2000"/>
              <a:t>服务器（</a:t>
            </a:r>
            <a:r>
              <a:rPr lang="zh-CN" altLang="zh-CN" sz="2000"/>
              <a:t>IP</a:t>
            </a:r>
            <a:r>
              <a:rPr lang="zh-CN" sz="2000"/>
              <a:t>：</a:t>
            </a:r>
            <a:r>
              <a:rPr lang="zh-CN" altLang="zh-CN" sz="2000"/>
              <a:t>10.1.1.100/8</a:t>
            </a:r>
            <a:r>
              <a:rPr lang="zh-CN" sz="2000"/>
              <a:t>）来做</a:t>
            </a:r>
            <a:r>
              <a:rPr lang="zh-CN" altLang="zh-CN" sz="2000"/>
              <a:t>FTP</a:t>
            </a:r>
            <a:r>
              <a:rPr lang="zh-CN" sz="2000"/>
              <a:t>服务器，并使得企业内网授权用户通过该</a:t>
            </a:r>
            <a:r>
              <a:rPr lang="zh-CN" altLang="zh-CN" sz="2000"/>
              <a:t>FTP</a:t>
            </a:r>
            <a:r>
              <a:rPr lang="zh-CN" sz="2000"/>
              <a:t>服务器来访问、共享各种资源。</a:t>
            </a:r>
          </a:p>
        </p:txBody>
      </p:sp>
      <p:pic>
        <p:nvPicPr>
          <p:cNvPr id="6148" name="图片 1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429000"/>
            <a:ext cx="44640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zh-CN" altLang="zh-CN"/>
          </a:p>
        </p:txBody>
      </p:sp>
      <p:sp>
        <p:nvSpPr>
          <p:cNvPr id="23555" name="Rectangle 3"/>
          <p:cNvSpPr>
            <a:spLocks noGrp="1" noChangeArrowheads="1"/>
          </p:cNvSpPr>
          <p:nvPr>
            <p:ph type="body" idx="1"/>
          </p:nvPr>
        </p:nvSpPr>
        <p:spPr/>
        <p:txBody>
          <a:bodyPr/>
          <a:lstStyle/>
          <a:p>
            <a:pPr marL="0" indent="0">
              <a:buNone/>
            </a:pPr>
            <a:r>
              <a:rPr lang="zh-CN" altLang="zh-CN" dirty="0"/>
              <a:t>3</a:t>
            </a:r>
            <a:r>
              <a:rPr lang="zh-CN" dirty="0"/>
              <a:t>、设置</a:t>
            </a:r>
            <a:r>
              <a:rPr lang="zh-CN" altLang="zh-CN" dirty="0"/>
              <a:t>FTP</a:t>
            </a:r>
            <a:r>
              <a:rPr lang="zh-CN" dirty="0"/>
              <a:t>站点的</a:t>
            </a:r>
            <a:r>
              <a:rPr lang="zh-CN" altLang="zh-CN" dirty="0"/>
              <a:t>IP</a:t>
            </a:r>
            <a:r>
              <a:rPr lang="zh-CN" dirty="0"/>
              <a:t>绑定，端口号。（端口号</a:t>
            </a:r>
            <a:r>
              <a:rPr lang="zh-CN" altLang="zh-CN" dirty="0"/>
              <a:t>21</a:t>
            </a:r>
            <a:r>
              <a:rPr lang="zh-CN" dirty="0"/>
              <a:t>不建议修改）（需要注意的是，</a:t>
            </a:r>
            <a:r>
              <a:rPr lang="zh-CN" altLang="zh-CN" dirty="0"/>
              <a:t>FTP</a:t>
            </a:r>
            <a:r>
              <a:rPr lang="zh-CN" dirty="0"/>
              <a:t>协议的数据传输是明文传输的，如果需要在安全性要求较高的环境下使用</a:t>
            </a:r>
            <a:r>
              <a:rPr lang="zh-CN" altLang="zh-CN" dirty="0"/>
              <a:t>FTP</a:t>
            </a:r>
            <a:r>
              <a:rPr lang="zh-CN" dirty="0"/>
              <a:t>，可以借助安全套接层（</a:t>
            </a:r>
            <a:r>
              <a:rPr lang="zh-CN" altLang="zh-CN" dirty="0"/>
              <a:t>SSL</a:t>
            </a:r>
            <a:r>
              <a:rPr lang="zh-CN" dirty="0"/>
              <a:t>）或者加密</a:t>
            </a:r>
            <a:r>
              <a:rPr lang="zh-CN" altLang="zh-CN" dirty="0"/>
              <a:t>VPN</a:t>
            </a:r>
            <a:r>
              <a:rPr lang="zh-CN" dirty="0"/>
              <a:t>来保证</a:t>
            </a:r>
            <a:r>
              <a:rPr lang="zh-CN" altLang="zh-CN" dirty="0"/>
              <a:t>FTP</a:t>
            </a:r>
            <a:r>
              <a:rPr lang="zh-CN" dirty="0"/>
              <a:t>传输不被窃听）</a:t>
            </a:r>
            <a:r>
              <a:rPr lang="zh-CN" altLang="en-US" dirty="0"/>
              <a:t>。</a:t>
            </a:r>
            <a:endParaRPr lang="zh-CN" dirty="0"/>
          </a:p>
        </p:txBody>
      </p:sp>
      <p:pic>
        <p:nvPicPr>
          <p:cNvPr id="23556" name="图片 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925763"/>
            <a:ext cx="4043362"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zh-CN" altLang="zh-CN"/>
          </a:p>
        </p:txBody>
      </p:sp>
      <p:sp>
        <p:nvSpPr>
          <p:cNvPr id="24579" name="Rectangle 3"/>
          <p:cNvSpPr>
            <a:spLocks noGrp="1" noChangeArrowheads="1"/>
          </p:cNvSpPr>
          <p:nvPr>
            <p:ph type="body" idx="1"/>
          </p:nvPr>
        </p:nvSpPr>
        <p:spPr/>
        <p:txBody>
          <a:bodyPr/>
          <a:lstStyle/>
          <a:p>
            <a:pPr marL="0" indent="0">
              <a:buNone/>
            </a:pPr>
            <a:r>
              <a:rPr lang="zh-CN" altLang="zh-CN" dirty="0"/>
              <a:t>4</a:t>
            </a:r>
            <a:r>
              <a:rPr lang="zh-CN" dirty="0"/>
              <a:t>、设置</a:t>
            </a:r>
            <a:r>
              <a:rPr lang="zh-CN" altLang="zh-CN" dirty="0"/>
              <a:t>FTP</a:t>
            </a:r>
            <a:r>
              <a:rPr lang="zh-CN" dirty="0"/>
              <a:t>站点的身份验证和授权信息。此处，假定</a:t>
            </a:r>
            <a:r>
              <a:rPr lang="zh-CN" altLang="zh-CN" dirty="0"/>
              <a:t>ABC</a:t>
            </a:r>
            <a:r>
              <a:rPr lang="zh-CN" dirty="0"/>
              <a:t>公司拒绝匿名访问，并指定只有通过用户名为“</a:t>
            </a:r>
            <a:r>
              <a:rPr lang="zh-CN" altLang="zh-CN" dirty="0"/>
              <a:t>ftpuser”</a:t>
            </a:r>
            <a:r>
              <a:rPr lang="zh-CN" dirty="0"/>
              <a:t>的用户来访问</a:t>
            </a:r>
            <a:r>
              <a:rPr lang="zh-CN" altLang="zh-CN" dirty="0"/>
              <a:t>FTP</a:t>
            </a:r>
            <a:r>
              <a:rPr lang="zh-CN" dirty="0"/>
              <a:t>站点，（相应的，应在</a:t>
            </a:r>
            <a:r>
              <a:rPr lang="zh-CN" altLang="zh-CN" dirty="0"/>
              <a:t>FTP</a:t>
            </a:r>
            <a:r>
              <a:rPr lang="zh-CN" dirty="0"/>
              <a:t>服务器本地计算机管理中添加用户“</a:t>
            </a:r>
            <a:r>
              <a:rPr lang="zh-CN" altLang="zh-CN" dirty="0"/>
              <a:t>ftpuser”</a:t>
            </a:r>
            <a:r>
              <a:rPr lang="zh-CN" dirty="0"/>
              <a:t>，并在</a:t>
            </a:r>
            <a:r>
              <a:rPr lang="zh-CN" altLang="zh-CN" dirty="0"/>
              <a:t>FTP</a:t>
            </a:r>
            <a:r>
              <a:rPr lang="zh-CN" dirty="0"/>
              <a:t>目录文件夹</a:t>
            </a:r>
            <a:r>
              <a:rPr lang="zh-CN" altLang="zh-CN" dirty="0"/>
              <a:t>NTFS</a:t>
            </a:r>
            <a:r>
              <a:rPr lang="zh-CN" dirty="0"/>
              <a:t>权限中授予“</a:t>
            </a:r>
            <a:r>
              <a:rPr lang="zh-CN" altLang="zh-CN" dirty="0"/>
              <a:t>ftpuser”</a:t>
            </a:r>
            <a:r>
              <a:rPr lang="zh-CN" dirty="0"/>
              <a:t>用户读取和写入权限）如果需要客户端能够匿名访问，则勾选身份验证的“匿名”即可</a:t>
            </a:r>
            <a:r>
              <a:rPr lang="zh-CN" altLang="en-US" dirty="0"/>
              <a:t>。</a:t>
            </a:r>
            <a:endParaRPr lang="zh-CN" dirty="0"/>
          </a:p>
        </p:txBody>
      </p:sp>
      <p:pic>
        <p:nvPicPr>
          <p:cNvPr id="24580" name="图片 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7" y="3501008"/>
            <a:ext cx="4427057" cy="335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85775" y="526131"/>
            <a:ext cx="8089900" cy="584200"/>
          </a:xfrm>
        </p:spPr>
        <p:txBody>
          <a:bodyPr/>
          <a:lstStyle/>
          <a:p>
            <a:r>
              <a:rPr lang="zh-CN" altLang="en-US" sz="2000" dirty="0"/>
              <a:t>在</a:t>
            </a:r>
            <a:r>
              <a:rPr lang="en-US" altLang="zh-CN" sz="2000" dirty="0"/>
              <a:t>Windows Server2012</a:t>
            </a:r>
            <a:r>
              <a:rPr lang="zh-CN" altLang="en-US" sz="2000" dirty="0"/>
              <a:t>平台下的</a:t>
            </a:r>
            <a:r>
              <a:rPr lang="en-US" altLang="zh-CN" sz="2000" dirty="0"/>
              <a:t>FTP</a:t>
            </a:r>
            <a:r>
              <a:rPr lang="zh-CN" altLang="en-US" sz="2000" dirty="0"/>
              <a:t>服务器身份验证主要分为两种：</a:t>
            </a:r>
            <a:br>
              <a:rPr lang="zh-CN" altLang="en-US" sz="2000" dirty="0"/>
            </a:br>
            <a:endParaRPr lang="zh-CN" altLang="zh-CN" sz="2000" dirty="0"/>
          </a:p>
        </p:txBody>
      </p:sp>
      <p:sp>
        <p:nvSpPr>
          <p:cNvPr id="25603" name="Rectangle 3"/>
          <p:cNvSpPr>
            <a:spLocks noGrp="1" noChangeArrowheads="1"/>
          </p:cNvSpPr>
          <p:nvPr>
            <p:ph type="body" idx="1"/>
          </p:nvPr>
        </p:nvSpPr>
        <p:spPr/>
        <p:txBody>
          <a:bodyPr/>
          <a:lstStyle/>
          <a:p>
            <a:pPr marL="0" indent="0">
              <a:buNone/>
            </a:pPr>
            <a:r>
              <a:rPr lang="zh-CN" altLang="zh-CN" sz="2000" dirty="0"/>
              <a:t>1</a:t>
            </a:r>
            <a:r>
              <a:rPr lang="zh-CN" sz="2000" dirty="0"/>
              <a:t>、内置身份验证：内置身份验证是指，使用</a:t>
            </a:r>
            <a:r>
              <a:rPr lang="zh-CN" altLang="zh-CN" sz="2000" dirty="0"/>
              <a:t>Windows</a:t>
            </a:r>
            <a:r>
              <a:rPr lang="zh-CN" sz="2000" dirty="0"/>
              <a:t>的用户权限管理来进行</a:t>
            </a:r>
            <a:r>
              <a:rPr lang="zh-CN" altLang="zh-CN" sz="2000" dirty="0"/>
              <a:t>FTP</a:t>
            </a:r>
            <a:r>
              <a:rPr lang="zh-CN" sz="2000" dirty="0"/>
              <a:t>用户身份验证。当客户端尝试连接</a:t>
            </a:r>
            <a:r>
              <a:rPr lang="zh-CN" altLang="zh-CN" sz="2000" dirty="0"/>
              <a:t>FTP</a:t>
            </a:r>
            <a:r>
              <a:rPr lang="zh-CN" sz="2000" dirty="0"/>
              <a:t>服务器时，服务器会对用户身份进行本地身份验证或者域身份验证，要求用户输入合法的用户名密码，此时，用户输入的用户名密码必须是在</a:t>
            </a:r>
            <a:r>
              <a:rPr lang="zh-CN" altLang="zh-CN" sz="2000" dirty="0"/>
              <a:t>FTP</a:t>
            </a:r>
            <a:r>
              <a:rPr lang="zh-CN" sz="2000" dirty="0"/>
              <a:t>服务器本地</a:t>
            </a:r>
            <a:r>
              <a:rPr lang="zh-CN" altLang="zh-CN" sz="2000" dirty="0"/>
              <a:t>FTP</a:t>
            </a:r>
            <a:r>
              <a:rPr lang="zh-CN" sz="2000" dirty="0"/>
              <a:t>目录下有合法权限的用户，如果</a:t>
            </a:r>
            <a:r>
              <a:rPr lang="zh-CN" altLang="zh-CN" sz="2000" dirty="0"/>
              <a:t>FTP</a:t>
            </a:r>
            <a:r>
              <a:rPr lang="zh-CN" sz="2000" dirty="0"/>
              <a:t>目录下没有该用户的操作权限，则会导致访问失败。</a:t>
            </a:r>
          </a:p>
          <a:p>
            <a:pPr marL="0" indent="0">
              <a:buNone/>
            </a:pPr>
            <a:r>
              <a:rPr lang="zh-CN" altLang="zh-CN" sz="2000" dirty="0"/>
              <a:t>2</a:t>
            </a:r>
            <a:r>
              <a:rPr lang="zh-CN" sz="2000" dirty="0"/>
              <a:t>、自定义：</a:t>
            </a:r>
            <a:r>
              <a:rPr lang="zh-CN" altLang="zh-CN" sz="2000" dirty="0"/>
              <a:t>FTP</a:t>
            </a:r>
            <a:r>
              <a:rPr lang="zh-CN" sz="2000" dirty="0"/>
              <a:t>服务器本身也配置单独的</a:t>
            </a:r>
            <a:r>
              <a:rPr lang="zh-CN" altLang="zh-CN" sz="2000" dirty="0"/>
              <a:t>FTP</a:t>
            </a:r>
            <a:r>
              <a:rPr lang="zh-CN" sz="2000" dirty="0"/>
              <a:t>身份验证，由</a:t>
            </a:r>
            <a:r>
              <a:rPr lang="zh-CN" altLang="zh-CN" sz="2000" dirty="0"/>
              <a:t>FTP</a:t>
            </a:r>
            <a:r>
              <a:rPr lang="zh-CN" sz="2000" dirty="0"/>
              <a:t>服务器来控制用户的读取和写入权限。</a:t>
            </a:r>
          </a:p>
          <a:p>
            <a:r>
              <a:rPr lang="zh-CN" sz="2000" dirty="0"/>
              <a:t>在某些可信度较高的环境下（如，校园网、企业、部门内网），可以开放一种特殊的权限：匿名用户（</a:t>
            </a:r>
            <a:r>
              <a:rPr lang="zh-CN" altLang="zh-CN" sz="2000" dirty="0"/>
              <a:t>Anonymous</a:t>
            </a:r>
            <a:r>
              <a:rPr lang="zh-CN" sz="2000" dirty="0"/>
              <a:t>）访问。如果开启了匿名用户访问，任意用户访问</a:t>
            </a:r>
            <a:r>
              <a:rPr lang="zh-CN" altLang="zh-CN" sz="2000" dirty="0"/>
              <a:t>FTP</a:t>
            </a:r>
            <a:r>
              <a:rPr lang="zh-CN" sz="2000" dirty="0"/>
              <a:t>服务器时，会使用默认的匿名用户身份与</a:t>
            </a:r>
            <a:r>
              <a:rPr lang="zh-CN" altLang="zh-CN" sz="2000" dirty="0"/>
              <a:t>FTP</a:t>
            </a:r>
            <a:r>
              <a:rPr lang="zh-CN" sz="2000" dirty="0"/>
              <a:t>服务器建立连接，即不需要输入用户名密码按默认匿名用户的身份来访问</a:t>
            </a:r>
            <a:r>
              <a:rPr lang="zh-CN" altLang="zh-CN" sz="2000" dirty="0"/>
              <a:t>FTP</a:t>
            </a:r>
            <a:r>
              <a:rPr lang="zh-CN" sz="2000" dirty="0"/>
              <a:t>服务器。默认情况下匿名用户访问是处于开启状态，建议手动关闭。</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endParaRPr lang="zh-CN" altLang="zh-CN"/>
          </a:p>
        </p:txBody>
      </p:sp>
      <p:sp>
        <p:nvSpPr>
          <p:cNvPr id="26627" name="Rectangle 3"/>
          <p:cNvSpPr>
            <a:spLocks noGrp="1" noChangeArrowheads="1"/>
          </p:cNvSpPr>
          <p:nvPr>
            <p:ph type="body" idx="1"/>
          </p:nvPr>
        </p:nvSpPr>
        <p:spPr/>
        <p:txBody>
          <a:bodyPr/>
          <a:lstStyle/>
          <a:p>
            <a:pPr marL="0" indent="0">
              <a:buNone/>
            </a:pPr>
            <a:r>
              <a:rPr lang="zh-CN" altLang="en-US" dirty="0"/>
              <a:t>5、点击“完成”，则FTP站点搭建完毕。</a:t>
            </a:r>
          </a:p>
        </p:txBody>
      </p:sp>
      <p:pic>
        <p:nvPicPr>
          <p:cNvPr id="26628" name="图片 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078407"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zh-CN"/>
              <a:t>6.4 </a:t>
            </a:r>
            <a:r>
              <a:rPr lang="zh-CN"/>
              <a:t>任务</a:t>
            </a:r>
            <a:r>
              <a:rPr lang="zh-CN" altLang="zh-CN"/>
              <a:t>3</a:t>
            </a:r>
            <a:r>
              <a:rPr lang="zh-CN"/>
              <a:t>：配置客户端访问</a:t>
            </a:r>
            <a:r>
              <a:rPr lang="zh-CN" altLang="zh-CN"/>
              <a:t>FTP</a:t>
            </a:r>
            <a:r>
              <a:rPr lang="zh-CN"/>
              <a:t>站点</a:t>
            </a:r>
          </a:p>
        </p:txBody>
      </p:sp>
      <p:sp>
        <p:nvSpPr>
          <p:cNvPr id="27651" name="Rectangle 3"/>
          <p:cNvSpPr>
            <a:spLocks noGrp="1" noChangeArrowheads="1"/>
          </p:cNvSpPr>
          <p:nvPr>
            <p:ph type="body" idx="1"/>
          </p:nvPr>
        </p:nvSpPr>
        <p:spPr>
          <a:xfrm>
            <a:off x="486445" y="900907"/>
            <a:ext cx="8089900" cy="5345112"/>
          </a:xfrm>
        </p:spPr>
        <p:txBody>
          <a:bodyPr/>
          <a:lstStyle/>
          <a:p>
            <a:r>
              <a:rPr lang="zh-CN" dirty="0"/>
              <a:t>在任务</a:t>
            </a:r>
            <a:r>
              <a:rPr lang="zh-CN" altLang="zh-CN" dirty="0"/>
              <a:t>2</a:t>
            </a:r>
            <a:r>
              <a:rPr lang="zh-CN" dirty="0"/>
              <a:t>完成的基础上，开启一台</a:t>
            </a:r>
            <a:r>
              <a:rPr lang="zh-CN" altLang="zh-CN" dirty="0"/>
              <a:t>Windows </a:t>
            </a:r>
            <a:r>
              <a:rPr lang="en-US" altLang="zh-CN" dirty="0"/>
              <a:t>10</a:t>
            </a:r>
            <a:r>
              <a:rPr lang="zh-CN" dirty="0"/>
              <a:t>系统的机器</a:t>
            </a:r>
            <a:r>
              <a:rPr lang="zh-CN" altLang="zh-CN" dirty="0"/>
              <a:t>PCA</a:t>
            </a:r>
            <a:r>
              <a:rPr lang="zh-CN" dirty="0"/>
              <a:t>作为客户端，将其</a:t>
            </a:r>
            <a:r>
              <a:rPr lang="zh-CN" altLang="zh-CN" dirty="0"/>
              <a:t>IP</a:t>
            </a:r>
            <a:r>
              <a:rPr lang="zh-CN" dirty="0"/>
              <a:t>地址配置为与</a:t>
            </a:r>
            <a:r>
              <a:rPr lang="zh-CN" altLang="zh-CN" dirty="0"/>
              <a:t>Web</a:t>
            </a:r>
            <a:r>
              <a:rPr lang="zh-CN" dirty="0"/>
              <a:t>服务器同一网段（</a:t>
            </a:r>
            <a:r>
              <a:rPr lang="zh-CN" altLang="zh-CN" dirty="0"/>
              <a:t>10.1.1.10/8</a:t>
            </a:r>
            <a:r>
              <a:rPr lang="zh-CN" dirty="0"/>
              <a:t>）</a:t>
            </a:r>
            <a:r>
              <a:rPr lang="zh-CN" altLang="zh-CN" dirty="0"/>
              <a:t>,</a:t>
            </a:r>
            <a:r>
              <a:rPr lang="zh-CN" dirty="0"/>
              <a:t>然后分别尝试使用</a:t>
            </a:r>
            <a:r>
              <a:rPr lang="zh-CN" altLang="zh-CN" dirty="0"/>
              <a:t>IP</a:t>
            </a:r>
            <a:r>
              <a:rPr lang="zh-CN" dirty="0"/>
              <a:t>地址和域名来访问</a:t>
            </a:r>
            <a:r>
              <a:rPr lang="zh-CN" altLang="zh-CN" dirty="0"/>
              <a:t>FTP</a:t>
            </a:r>
            <a:r>
              <a:rPr lang="zh-CN" dirty="0"/>
              <a:t>站点。客户端软件我们采用</a:t>
            </a:r>
            <a:r>
              <a:rPr lang="zh-CN" altLang="zh-CN" dirty="0"/>
              <a:t>Win</a:t>
            </a:r>
            <a:r>
              <a:rPr lang="en-US" altLang="zh-CN" dirty="0"/>
              <a:t>10</a:t>
            </a:r>
            <a:r>
              <a:rPr lang="zh-CN" dirty="0"/>
              <a:t>系统内置的文件资源管理器。</a:t>
            </a:r>
          </a:p>
          <a:p>
            <a:pPr marL="0" indent="0">
              <a:buNone/>
            </a:pPr>
            <a:r>
              <a:rPr lang="zh-CN" altLang="zh-CN" dirty="0"/>
              <a:t>1</a:t>
            </a:r>
            <a:r>
              <a:rPr lang="zh-CN" dirty="0"/>
              <a:t>、配置客户端</a:t>
            </a:r>
            <a:r>
              <a:rPr lang="zh-CN" altLang="zh-CN" dirty="0"/>
              <a:t>IP</a:t>
            </a:r>
            <a:r>
              <a:rPr lang="zh-CN" dirty="0"/>
              <a:t>地址，并测试与</a:t>
            </a:r>
            <a:r>
              <a:rPr lang="zh-CN" altLang="zh-CN" dirty="0"/>
              <a:t>FTP</a:t>
            </a:r>
            <a:r>
              <a:rPr lang="zh-CN" dirty="0"/>
              <a:t>服务器的连通性</a:t>
            </a:r>
            <a:r>
              <a:rPr lang="zh-CN" altLang="en-US" dirty="0"/>
              <a:t>。</a:t>
            </a:r>
            <a:endParaRPr lang="zh-CN" dirty="0"/>
          </a:p>
        </p:txBody>
      </p:sp>
      <p:pic>
        <p:nvPicPr>
          <p:cNvPr id="27652" name="图片 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3357563"/>
            <a:ext cx="3162300"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573463"/>
            <a:ext cx="4175125"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实施过程</a:t>
            </a:r>
          </a:p>
        </p:txBody>
      </p:sp>
      <p:sp>
        <p:nvSpPr>
          <p:cNvPr id="28675" name="Rectangle 3"/>
          <p:cNvSpPr>
            <a:spLocks noGrp="1" noChangeArrowheads="1"/>
          </p:cNvSpPr>
          <p:nvPr>
            <p:ph type="body" idx="1"/>
          </p:nvPr>
        </p:nvSpPr>
        <p:spPr/>
        <p:txBody>
          <a:bodyPr/>
          <a:lstStyle/>
          <a:p>
            <a:pPr marL="0" indent="0">
              <a:buNone/>
            </a:pPr>
            <a:r>
              <a:rPr lang="zh-CN" altLang="zh-CN" dirty="0"/>
              <a:t>2</a:t>
            </a:r>
            <a:r>
              <a:rPr lang="zh-CN" dirty="0"/>
              <a:t>、在浏览器中使用</a:t>
            </a:r>
            <a:r>
              <a:rPr lang="zh-CN" altLang="zh-CN" dirty="0"/>
              <a:t>IP</a:t>
            </a:r>
            <a:r>
              <a:rPr lang="zh-CN" dirty="0"/>
              <a:t>地址访问</a:t>
            </a:r>
            <a:r>
              <a:rPr lang="zh-CN" altLang="zh-CN" dirty="0"/>
              <a:t>FTP</a:t>
            </a:r>
            <a:r>
              <a:rPr lang="zh-CN" dirty="0"/>
              <a:t>站点：</a:t>
            </a:r>
            <a:r>
              <a:rPr lang="zh-CN" altLang="zh-CN" dirty="0"/>
              <a:t>ftp://10.1.1.100 ,</a:t>
            </a:r>
            <a:r>
              <a:rPr lang="zh-CN" dirty="0"/>
              <a:t>输入正确的用户名</a:t>
            </a:r>
            <a:r>
              <a:rPr lang="zh-CN" altLang="zh-CN" dirty="0"/>
              <a:t>ftpuser</a:t>
            </a:r>
            <a:r>
              <a:rPr lang="zh-CN" dirty="0"/>
              <a:t>以及对应的密码（如果服务器开启匿名登录则无需登录）</a:t>
            </a:r>
            <a:r>
              <a:rPr lang="zh-CN" altLang="en-US" dirty="0"/>
              <a:t>。</a:t>
            </a:r>
            <a:endParaRPr lang="zh-CN" dirty="0"/>
          </a:p>
        </p:txBody>
      </p:sp>
      <p:pic>
        <p:nvPicPr>
          <p:cNvPr id="28676" name="图片 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36912"/>
            <a:ext cx="5185047" cy="277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endParaRPr lang="zh-CN" altLang="zh-CN"/>
          </a:p>
        </p:txBody>
      </p:sp>
      <p:sp>
        <p:nvSpPr>
          <p:cNvPr id="29699" name="Rectangle 3"/>
          <p:cNvSpPr>
            <a:spLocks noGrp="1" noChangeArrowheads="1"/>
          </p:cNvSpPr>
          <p:nvPr>
            <p:ph type="body" idx="1"/>
          </p:nvPr>
        </p:nvSpPr>
        <p:spPr>
          <a:xfrm>
            <a:off x="485775" y="980728"/>
            <a:ext cx="8089900" cy="5345112"/>
          </a:xfrm>
        </p:spPr>
        <p:txBody>
          <a:bodyPr/>
          <a:lstStyle/>
          <a:p>
            <a:r>
              <a:rPr lang="zh-CN" dirty="0"/>
              <a:t>成功登录进入</a:t>
            </a:r>
            <a:r>
              <a:rPr lang="zh-CN" altLang="zh-CN" dirty="0"/>
              <a:t>FTP</a:t>
            </a:r>
            <a:r>
              <a:rPr lang="zh-CN" dirty="0"/>
              <a:t>服务器后，可以查看服务器里的文件目录，可以选择需要的文件进行下载到本地（直接复制），也可以选择本地需要的文件进行上传（直接粘贴）。</a:t>
            </a:r>
          </a:p>
        </p:txBody>
      </p:sp>
      <p:pic>
        <p:nvPicPr>
          <p:cNvPr id="29700" name="图片 2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206782"/>
            <a:ext cx="5616624" cy="421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endParaRPr lang="zh-CN" altLang="zh-CN"/>
          </a:p>
        </p:txBody>
      </p:sp>
      <p:sp>
        <p:nvSpPr>
          <p:cNvPr id="30723" name="Rectangle 3"/>
          <p:cNvSpPr>
            <a:spLocks noGrp="1" noChangeArrowheads="1"/>
          </p:cNvSpPr>
          <p:nvPr>
            <p:ph type="body" idx="1"/>
          </p:nvPr>
        </p:nvSpPr>
        <p:spPr/>
        <p:txBody>
          <a:bodyPr/>
          <a:lstStyle/>
          <a:p>
            <a:pPr marL="0" indent="0">
              <a:buNone/>
            </a:pPr>
            <a:r>
              <a:rPr lang="zh-CN" altLang="en-US" dirty="0"/>
              <a:t>3、与此同时，在服务器端的FTP站点管理里的FTP当前会话功能监控当前访问会话。</a:t>
            </a:r>
          </a:p>
        </p:txBody>
      </p:sp>
      <p:pic>
        <p:nvPicPr>
          <p:cNvPr id="30724" name="图片 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71" y="1988840"/>
            <a:ext cx="6861108" cy="417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endParaRPr lang="zh-CN" altLang="zh-CN"/>
          </a:p>
        </p:txBody>
      </p:sp>
      <p:sp>
        <p:nvSpPr>
          <p:cNvPr id="31747" name="Rectangle 3"/>
          <p:cNvSpPr>
            <a:spLocks noGrp="1" noChangeArrowheads="1"/>
          </p:cNvSpPr>
          <p:nvPr>
            <p:ph type="body" idx="1"/>
          </p:nvPr>
        </p:nvSpPr>
        <p:spPr/>
        <p:txBody>
          <a:bodyPr/>
          <a:lstStyle/>
          <a:p>
            <a:pPr marL="0" indent="0">
              <a:buNone/>
            </a:pPr>
            <a:r>
              <a:rPr lang="zh-CN" altLang="zh-CN" dirty="0"/>
              <a:t>4</a:t>
            </a:r>
            <a:r>
              <a:rPr lang="zh-CN" dirty="0"/>
              <a:t>、如果客户端需要使用域名来访问</a:t>
            </a:r>
            <a:r>
              <a:rPr lang="zh-CN" altLang="zh-CN" dirty="0"/>
              <a:t>FTP</a:t>
            </a:r>
            <a:r>
              <a:rPr lang="zh-CN" dirty="0"/>
              <a:t>站点，首先，需要在网段内安装一台</a:t>
            </a:r>
            <a:r>
              <a:rPr lang="zh-CN" altLang="zh-CN" dirty="0"/>
              <a:t>DNS</a:t>
            </a:r>
            <a:r>
              <a:rPr lang="zh-CN" dirty="0"/>
              <a:t>服务器，根据实际的负载情况可以选择在</a:t>
            </a:r>
            <a:r>
              <a:rPr lang="zh-CN" altLang="zh-CN" dirty="0"/>
              <a:t>FTP</a:t>
            </a:r>
            <a:r>
              <a:rPr lang="zh-CN" dirty="0"/>
              <a:t>服务器上安装，或者选择单独在一台新服务器上安装（本例中我们选择安装在</a:t>
            </a:r>
            <a:r>
              <a:rPr lang="zh-CN" altLang="zh-CN" dirty="0"/>
              <a:t>FTP</a:t>
            </a:r>
            <a:r>
              <a:rPr lang="zh-CN" dirty="0"/>
              <a:t>服务器</a:t>
            </a:r>
            <a:r>
              <a:rPr lang="zh-CN" altLang="zh-CN" dirty="0"/>
              <a:t>10.1.1.100/8</a:t>
            </a:r>
            <a:r>
              <a:rPr lang="zh-CN" dirty="0"/>
              <a:t>上）</a:t>
            </a:r>
            <a:r>
              <a:rPr lang="zh-CN" altLang="en-US" dirty="0"/>
              <a:t>。</a:t>
            </a:r>
            <a:endParaRPr lang="zh-CN" dirty="0"/>
          </a:p>
        </p:txBody>
      </p:sp>
      <p:pic>
        <p:nvPicPr>
          <p:cNvPr id="31748" name="图片 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925763"/>
            <a:ext cx="445928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925763"/>
            <a:ext cx="4681537"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endParaRPr lang="zh-CN" altLang="zh-CN"/>
          </a:p>
        </p:txBody>
      </p:sp>
      <p:sp>
        <p:nvSpPr>
          <p:cNvPr id="32771" name="Rectangle 3"/>
          <p:cNvSpPr>
            <a:spLocks noGrp="1" noChangeArrowheads="1"/>
          </p:cNvSpPr>
          <p:nvPr>
            <p:ph type="body" idx="1"/>
          </p:nvPr>
        </p:nvSpPr>
        <p:spPr/>
        <p:txBody>
          <a:bodyPr/>
          <a:lstStyle/>
          <a:p>
            <a:pPr marL="0" indent="0">
              <a:buNone/>
            </a:pPr>
            <a:r>
              <a:rPr lang="zh-CN" altLang="zh-CN" dirty="0"/>
              <a:t>5</a:t>
            </a:r>
            <a:r>
              <a:rPr lang="zh-CN" dirty="0"/>
              <a:t>、在客户机上更改</a:t>
            </a:r>
            <a:r>
              <a:rPr lang="zh-CN" altLang="zh-CN" dirty="0"/>
              <a:t>TCP/IP</a:t>
            </a:r>
            <a:r>
              <a:rPr lang="zh-CN" dirty="0"/>
              <a:t>设置，添加</a:t>
            </a:r>
            <a:r>
              <a:rPr lang="zh-CN" altLang="zh-CN" dirty="0"/>
              <a:t>DNS</a:t>
            </a:r>
            <a:r>
              <a:rPr lang="zh-CN" dirty="0"/>
              <a:t>服务器地址，并测试域名</a:t>
            </a:r>
            <a:r>
              <a:rPr lang="zh-CN" altLang="zh-CN" dirty="0"/>
              <a:t>abcftp.com</a:t>
            </a:r>
            <a:r>
              <a:rPr lang="zh-CN" dirty="0"/>
              <a:t>解析结果。</a:t>
            </a:r>
          </a:p>
        </p:txBody>
      </p:sp>
      <p:pic>
        <p:nvPicPr>
          <p:cNvPr id="32772" name="图片 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76475"/>
            <a:ext cx="3271837"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2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565400"/>
            <a:ext cx="42354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a:t>6.1 </a:t>
            </a:r>
            <a:r>
              <a:rPr lang="zh-CN"/>
              <a:t>知识引入</a:t>
            </a:r>
          </a:p>
        </p:txBody>
      </p:sp>
      <p:sp>
        <p:nvSpPr>
          <p:cNvPr id="7171" name="Rectangle 3"/>
          <p:cNvSpPr>
            <a:spLocks noGrp="1" noChangeArrowheads="1"/>
          </p:cNvSpPr>
          <p:nvPr>
            <p:ph type="body" idx="1"/>
          </p:nvPr>
        </p:nvSpPr>
        <p:spPr/>
        <p:txBody>
          <a:bodyPr/>
          <a:lstStyle/>
          <a:p>
            <a:pPr>
              <a:lnSpc>
                <a:spcPct val="100000"/>
              </a:lnSpc>
              <a:spcBef>
                <a:spcPts val="1200"/>
              </a:spcBef>
            </a:pPr>
            <a:r>
              <a:rPr lang="zh-CN" altLang="zh-CN" dirty="0"/>
              <a:t>FTP</a:t>
            </a:r>
            <a:r>
              <a:rPr lang="zh-CN" altLang="en-US" dirty="0"/>
              <a:t>（</a:t>
            </a:r>
            <a:r>
              <a:rPr lang="zh-CN" altLang="zh-CN" dirty="0"/>
              <a:t>File Transfer Protocol</a:t>
            </a:r>
            <a:r>
              <a:rPr lang="zh-CN" altLang="en-US" dirty="0"/>
              <a:t>，</a:t>
            </a:r>
            <a:r>
              <a:rPr lang="zh-CN" dirty="0"/>
              <a:t>文件传输协议</a:t>
            </a:r>
            <a:r>
              <a:rPr lang="zh-CN" altLang="zh-CN" dirty="0"/>
              <a:t>)</a:t>
            </a:r>
            <a:r>
              <a:rPr lang="zh-CN" altLang="en-US" dirty="0"/>
              <a:t> </a:t>
            </a:r>
            <a:r>
              <a:rPr lang="zh-CN" dirty="0"/>
              <a:t>是网络上用来传输文件的应用层协议。用户通过</a:t>
            </a:r>
            <a:r>
              <a:rPr lang="zh-CN" altLang="zh-CN" dirty="0"/>
              <a:t>FTP</a:t>
            </a:r>
            <a:r>
              <a:rPr lang="zh-CN" dirty="0"/>
              <a:t>协议登录上</a:t>
            </a:r>
            <a:r>
              <a:rPr lang="zh-CN" altLang="zh-CN" dirty="0"/>
              <a:t>FTP</a:t>
            </a:r>
            <a:r>
              <a:rPr lang="zh-CN" dirty="0"/>
              <a:t>服务器，查看服务器上的共享文件，可以把文件从服务器下载到本地计算机，或把本地计算机的文件上传到服务器。</a:t>
            </a:r>
            <a:endParaRPr lang="en-US" altLang="zh-CN" dirty="0"/>
          </a:p>
          <a:p>
            <a:pPr>
              <a:lnSpc>
                <a:spcPct val="100000"/>
              </a:lnSpc>
              <a:spcBef>
                <a:spcPts val="1200"/>
              </a:spcBef>
            </a:pPr>
            <a:r>
              <a:rPr lang="zh-CN" altLang="zh-CN" dirty="0"/>
              <a:t>FTP</a:t>
            </a:r>
            <a:r>
              <a:rPr lang="zh-CN" dirty="0"/>
              <a:t>承载在</a:t>
            </a:r>
            <a:r>
              <a:rPr lang="zh-CN" altLang="zh-CN" dirty="0"/>
              <a:t>TCP</a:t>
            </a:r>
            <a:r>
              <a:rPr lang="zh-CN" dirty="0"/>
              <a:t>协议之上，拥有丰富的命令集，支持对登录用户进行身份验证，并且可以设定不同用户的访问权限。在万维网（</a:t>
            </a:r>
            <a:r>
              <a:rPr lang="zh-CN" altLang="zh-CN" dirty="0"/>
              <a:t>WWW</a:t>
            </a:r>
            <a:r>
              <a:rPr lang="zh-CN" dirty="0"/>
              <a:t>）出现之前，</a:t>
            </a:r>
            <a:r>
              <a:rPr lang="zh-CN" altLang="zh-CN" dirty="0"/>
              <a:t>FTP</a:t>
            </a:r>
            <a:r>
              <a:rPr lang="zh-CN" dirty="0"/>
              <a:t>协议就已经被用户用来通过命令行方式与服务器之间传输文件。虽然目前传输文件的方式有很多，但是由于</a:t>
            </a:r>
            <a:r>
              <a:rPr lang="zh-CN" altLang="zh-CN" dirty="0"/>
              <a:t>FTP</a:t>
            </a:r>
            <a:r>
              <a:rPr lang="zh-CN" dirty="0"/>
              <a:t>协议具有跨平台的特性，可以应用于不同操作系统（</a:t>
            </a:r>
            <a:r>
              <a:rPr lang="zh-CN" altLang="zh-CN" dirty="0"/>
              <a:t>Windows</a:t>
            </a:r>
            <a:r>
              <a:rPr lang="zh-CN" dirty="0"/>
              <a:t>，</a:t>
            </a:r>
            <a:r>
              <a:rPr lang="zh-CN" altLang="zh-CN" dirty="0"/>
              <a:t>Unix</a:t>
            </a:r>
            <a:r>
              <a:rPr lang="zh-CN" dirty="0"/>
              <a:t>，</a:t>
            </a:r>
            <a:r>
              <a:rPr lang="zh-CN" altLang="zh-CN" dirty="0"/>
              <a:t>Linux</a:t>
            </a:r>
            <a:r>
              <a:rPr lang="zh-CN" dirty="0"/>
              <a:t>，</a:t>
            </a:r>
            <a:r>
              <a:rPr lang="zh-CN" altLang="zh-CN" dirty="0"/>
              <a:t>MacOS</a:t>
            </a:r>
            <a:r>
              <a:rPr lang="zh-CN" dirty="0"/>
              <a:t>等）之间的文件传输，所以仍然有着广泛的应用。</a:t>
            </a:r>
          </a:p>
          <a:p>
            <a:pPr>
              <a:lnSpc>
                <a:spcPct val="100000"/>
              </a:lnSpc>
              <a:spcBef>
                <a:spcPts val="1200"/>
              </a:spcBef>
            </a:pPr>
            <a:endParaRPr 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endParaRPr lang="zh-CN" altLang="zh-CN"/>
          </a:p>
        </p:txBody>
      </p:sp>
      <p:sp>
        <p:nvSpPr>
          <p:cNvPr id="33795" name="Rectangle 3"/>
          <p:cNvSpPr>
            <a:spLocks noGrp="1" noChangeArrowheads="1"/>
          </p:cNvSpPr>
          <p:nvPr>
            <p:ph type="body" idx="1"/>
          </p:nvPr>
        </p:nvSpPr>
        <p:spPr/>
        <p:txBody>
          <a:bodyPr/>
          <a:lstStyle/>
          <a:p>
            <a:pPr marL="0" indent="0">
              <a:buNone/>
            </a:pPr>
            <a:r>
              <a:rPr lang="zh-CN" altLang="zh-CN" dirty="0"/>
              <a:t>6</a:t>
            </a:r>
            <a:r>
              <a:rPr lang="zh-CN" dirty="0"/>
              <a:t>、在客户端尝试使用域名</a:t>
            </a:r>
            <a:r>
              <a:rPr lang="zh-CN" altLang="zh-CN" dirty="0"/>
              <a:t>URL</a:t>
            </a:r>
            <a:r>
              <a:rPr lang="zh-CN" dirty="0"/>
              <a:t>：</a:t>
            </a:r>
            <a:r>
              <a:rPr lang="zh-CN" altLang="zh-CN" dirty="0"/>
              <a:t>ftp://abcftp.com </a:t>
            </a:r>
            <a:r>
              <a:rPr lang="zh-CN" dirty="0"/>
              <a:t>来访问</a:t>
            </a:r>
            <a:r>
              <a:rPr lang="zh-CN" altLang="zh-CN" dirty="0"/>
              <a:t>FTP</a:t>
            </a:r>
            <a:r>
              <a:rPr lang="zh-CN" dirty="0"/>
              <a:t>站点。</a:t>
            </a:r>
          </a:p>
        </p:txBody>
      </p:sp>
      <p:pic>
        <p:nvPicPr>
          <p:cNvPr id="33796" name="图片 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205038"/>
            <a:ext cx="44608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zh-CN"/>
              <a:t>6.5 </a:t>
            </a:r>
            <a:r>
              <a:rPr lang="zh-CN"/>
              <a:t>知识能力拓展</a:t>
            </a:r>
          </a:p>
        </p:txBody>
      </p:sp>
      <p:sp>
        <p:nvSpPr>
          <p:cNvPr id="34819" name="Rectangle 3"/>
          <p:cNvSpPr>
            <a:spLocks noGrp="1" noChangeArrowheads="1"/>
          </p:cNvSpPr>
          <p:nvPr>
            <p:ph type="body" idx="1"/>
          </p:nvPr>
        </p:nvSpPr>
        <p:spPr/>
        <p:txBody>
          <a:bodyPr/>
          <a:lstStyle/>
          <a:p>
            <a:r>
              <a:rPr lang="zh-CN" altLang="zh-CN"/>
              <a:t>ABC</a:t>
            </a:r>
            <a:r>
              <a:rPr lang="zh-CN"/>
              <a:t>公司的</a:t>
            </a:r>
            <a:r>
              <a:rPr lang="zh-CN" altLang="zh-CN"/>
              <a:t>FTP</a:t>
            </a:r>
            <a:r>
              <a:rPr lang="zh-CN"/>
              <a:t>服务器运行了一段时间后，网络管理部门接到大量用户投诉自己上传的文件总是被其他用户误删、修改。该如何配置才能让大家共同使用一台</a:t>
            </a:r>
            <a:r>
              <a:rPr lang="zh-CN" altLang="zh-CN"/>
              <a:t>FTP</a:t>
            </a:r>
            <a:r>
              <a:rPr lang="zh-CN"/>
              <a:t>服务器而又不会相互影响呢？答案就是使用用户隔离。在</a:t>
            </a:r>
            <a:r>
              <a:rPr lang="zh-CN" altLang="zh-CN"/>
              <a:t>FTP</a:t>
            </a:r>
            <a:r>
              <a:rPr lang="zh-CN"/>
              <a:t>服务器上配置用户隔离后，当用户使用不同的用户名登录后，会看到不同的文件目录，这些文件目录之间是相互隔离的，一个用户的操作只作用于他的目录内部，不会影响其他用户的目录下的文件。</a:t>
            </a:r>
          </a:p>
          <a:p>
            <a:endParaRPr lang="zh-CN"/>
          </a:p>
          <a:p>
            <a:r>
              <a:rPr lang="zh-CN"/>
              <a:t>在任务</a:t>
            </a:r>
            <a:r>
              <a:rPr lang="zh-CN" altLang="zh-CN"/>
              <a:t>3</a:t>
            </a:r>
            <a:r>
              <a:rPr lang="zh-CN"/>
              <a:t>完成的基础上，分别实施如下步骤来实现</a:t>
            </a:r>
            <a:r>
              <a:rPr lang="zh-CN" altLang="zh-CN"/>
              <a:t>FTP</a:t>
            </a:r>
            <a:r>
              <a:rPr lang="zh-CN"/>
              <a:t>站点的用户隔离：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实施过程</a:t>
            </a:r>
          </a:p>
        </p:txBody>
      </p:sp>
      <p:sp>
        <p:nvSpPr>
          <p:cNvPr id="35843" name="Rectangle 3"/>
          <p:cNvSpPr>
            <a:spLocks noGrp="1" noChangeArrowheads="1"/>
          </p:cNvSpPr>
          <p:nvPr>
            <p:ph type="body" idx="1"/>
          </p:nvPr>
        </p:nvSpPr>
        <p:spPr/>
        <p:txBody>
          <a:bodyPr/>
          <a:lstStyle/>
          <a:p>
            <a:pPr marL="0" indent="0">
              <a:buNone/>
            </a:pPr>
            <a:r>
              <a:rPr lang="zh-CN" altLang="zh-CN" dirty="0"/>
              <a:t>1</a:t>
            </a:r>
            <a:r>
              <a:rPr lang="zh-CN" dirty="0"/>
              <a:t>、有两个用户“</a:t>
            </a:r>
            <a:r>
              <a:rPr lang="zh-CN" altLang="zh-CN" dirty="0"/>
              <a:t>zhangsan”</a:t>
            </a:r>
            <a:r>
              <a:rPr lang="zh-CN" dirty="0"/>
              <a:t>和“</a:t>
            </a:r>
            <a:r>
              <a:rPr lang="zh-CN" altLang="zh-CN" dirty="0"/>
              <a:t>lisi”</a:t>
            </a:r>
            <a:r>
              <a:rPr lang="zh-CN" dirty="0"/>
              <a:t>需要在</a:t>
            </a:r>
            <a:r>
              <a:rPr lang="zh-CN" altLang="zh-CN" dirty="0"/>
              <a:t>FTP</a:t>
            </a:r>
            <a:r>
              <a:rPr lang="zh-CN" dirty="0"/>
              <a:t>服务器上实现用户隔离，那么首先在 “计算机管理”中创建这两个账户</a:t>
            </a:r>
            <a:r>
              <a:rPr lang="zh-CN" altLang="en-US" dirty="0"/>
              <a:t>。</a:t>
            </a:r>
            <a:endParaRPr lang="zh-CN" dirty="0"/>
          </a:p>
        </p:txBody>
      </p:sp>
      <p:pic>
        <p:nvPicPr>
          <p:cNvPr id="35844" name="图片 2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492375"/>
            <a:ext cx="440055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endParaRPr lang="zh-CN" altLang="zh-CN"/>
          </a:p>
        </p:txBody>
      </p:sp>
      <p:sp>
        <p:nvSpPr>
          <p:cNvPr id="36867" name="Rectangle 3"/>
          <p:cNvSpPr>
            <a:spLocks noGrp="1" noChangeArrowheads="1"/>
          </p:cNvSpPr>
          <p:nvPr>
            <p:ph type="body" idx="1"/>
          </p:nvPr>
        </p:nvSpPr>
        <p:spPr/>
        <p:txBody>
          <a:bodyPr/>
          <a:lstStyle/>
          <a:p>
            <a:pPr marL="0" indent="0">
              <a:buNone/>
            </a:pPr>
            <a:r>
              <a:rPr lang="zh-CN" altLang="zh-CN" dirty="0"/>
              <a:t>2</a:t>
            </a:r>
            <a:r>
              <a:rPr lang="zh-CN" dirty="0"/>
              <a:t>、然后来规划用户</a:t>
            </a:r>
            <a:r>
              <a:rPr lang="zh-CN" altLang="zh-CN" dirty="0"/>
              <a:t>FTP</a:t>
            </a:r>
            <a:r>
              <a:rPr lang="zh-CN" dirty="0"/>
              <a:t>站点目录结构：首先</a:t>
            </a:r>
            <a:r>
              <a:rPr lang="zh-CN" altLang="zh-CN" dirty="0"/>
              <a:t>FTP</a:t>
            </a:r>
            <a:r>
              <a:rPr lang="zh-CN" dirty="0"/>
              <a:t>站点的主目录下（如“</a:t>
            </a:r>
            <a:r>
              <a:rPr lang="zh-CN" altLang="zh-CN" dirty="0"/>
              <a:t>C:\FTP”</a:t>
            </a:r>
            <a:r>
              <a:rPr lang="zh-CN" dirty="0"/>
              <a:t>），创建一个名为“</a:t>
            </a:r>
            <a:r>
              <a:rPr lang="zh-CN" altLang="zh-CN" dirty="0"/>
              <a:t>LocalUser”</a:t>
            </a:r>
            <a:r>
              <a:rPr lang="zh-CN" dirty="0"/>
              <a:t>的子文件夹，最后在“</a:t>
            </a:r>
            <a:r>
              <a:rPr lang="zh-CN" altLang="zh-CN" dirty="0"/>
              <a:t>LocalUser”</a:t>
            </a:r>
            <a:r>
              <a:rPr lang="zh-CN" dirty="0"/>
              <a:t>文件夹下创建若干个跟用户账户一一对应的个人文件夹。如果需要允许用户使用匿名方式登录用户隔离模式的</a:t>
            </a:r>
            <a:r>
              <a:rPr lang="zh-CN" altLang="zh-CN" dirty="0"/>
              <a:t>FTP</a:t>
            </a:r>
            <a:r>
              <a:rPr lang="zh-CN" dirty="0"/>
              <a:t>站点，则必须在“</a:t>
            </a:r>
            <a:r>
              <a:rPr lang="zh-CN" altLang="zh-CN" dirty="0"/>
              <a:t>LocalUser”</a:t>
            </a:r>
            <a:r>
              <a:rPr lang="zh-CN" dirty="0"/>
              <a:t>文件夹下面创建一个名为“</a:t>
            </a:r>
            <a:r>
              <a:rPr lang="zh-CN" altLang="zh-CN" dirty="0"/>
              <a:t>Public”</a:t>
            </a:r>
            <a:r>
              <a:rPr lang="zh-CN" dirty="0"/>
              <a:t>的文件夹。这样匿名用户登录以后即可进入“</a:t>
            </a:r>
            <a:r>
              <a:rPr lang="zh-CN" altLang="zh-CN" dirty="0"/>
              <a:t>Public”</a:t>
            </a:r>
            <a:r>
              <a:rPr lang="zh-CN" dirty="0"/>
              <a:t>文件夹中进行读写操作</a:t>
            </a:r>
            <a:r>
              <a:rPr lang="zh-CN" altLang="en-US" dirty="0"/>
              <a:t>。</a:t>
            </a:r>
            <a:endParaRPr lang="zh-CN" dirty="0"/>
          </a:p>
        </p:txBody>
      </p:sp>
      <p:pic>
        <p:nvPicPr>
          <p:cNvPr id="36868" name="图片 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525" y="3817937"/>
            <a:ext cx="42164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zh-CN" altLang="zh-CN"/>
          </a:p>
        </p:txBody>
      </p:sp>
      <p:sp>
        <p:nvSpPr>
          <p:cNvPr id="37891" name="Rectangle 3"/>
          <p:cNvSpPr>
            <a:spLocks noGrp="1" noChangeArrowheads="1"/>
          </p:cNvSpPr>
          <p:nvPr>
            <p:ph type="body" idx="1"/>
          </p:nvPr>
        </p:nvSpPr>
        <p:spPr/>
        <p:txBody>
          <a:bodyPr/>
          <a:lstStyle/>
          <a:p>
            <a:pPr marL="0" indent="0">
              <a:buNone/>
            </a:pPr>
            <a:r>
              <a:rPr lang="zh-CN" altLang="zh-CN" dirty="0"/>
              <a:t>3</a:t>
            </a:r>
            <a:r>
              <a:rPr lang="zh-CN" dirty="0"/>
              <a:t>、打开</a:t>
            </a:r>
            <a:r>
              <a:rPr lang="zh-CN" altLang="zh-CN" dirty="0"/>
              <a:t>IIS</a:t>
            </a:r>
            <a:r>
              <a:rPr lang="zh-CN" dirty="0"/>
              <a:t>管理器，选中左侧网站</a:t>
            </a:r>
            <a:r>
              <a:rPr lang="zh-CN" altLang="zh-CN" dirty="0"/>
              <a:t>abcftp</a:t>
            </a:r>
            <a:r>
              <a:rPr lang="zh-CN" dirty="0"/>
              <a:t>，双击“</a:t>
            </a:r>
            <a:r>
              <a:rPr lang="zh-CN" altLang="zh-CN" dirty="0"/>
              <a:t>FTP</a:t>
            </a:r>
            <a:r>
              <a:rPr lang="zh-CN" dirty="0"/>
              <a:t>用户隔离”，选择</a:t>
            </a:r>
            <a:r>
              <a:rPr lang="zh-CN" altLang="zh-CN" dirty="0"/>
              <a:t>FTP</a:t>
            </a:r>
            <a:r>
              <a:rPr lang="zh-CN" dirty="0"/>
              <a:t>用户隔离，点击右侧“应用”生效配置（配置用户隔离可能需要重启</a:t>
            </a:r>
            <a:r>
              <a:rPr lang="zh-CN" altLang="zh-CN" dirty="0"/>
              <a:t>IIS</a:t>
            </a:r>
            <a:r>
              <a:rPr lang="zh-CN" dirty="0"/>
              <a:t>才能生效）</a:t>
            </a:r>
            <a:r>
              <a:rPr lang="zh-CN" altLang="en-US" dirty="0"/>
              <a:t>。</a:t>
            </a:r>
            <a:endParaRPr lang="zh-CN" dirty="0"/>
          </a:p>
        </p:txBody>
      </p:sp>
      <p:pic>
        <p:nvPicPr>
          <p:cNvPr id="37892" name="图片 2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74" y="2420888"/>
            <a:ext cx="6281652"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zh-CN"/>
          </a:p>
        </p:txBody>
      </p:sp>
      <p:sp>
        <p:nvSpPr>
          <p:cNvPr id="38915" name="Rectangle 3"/>
          <p:cNvSpPr>
            <a:spLocks noGrp="1" noChangeArrowheads="1"/>
          </p:cNvSpPr>
          <p:nvPr>
            <p:ph type="body" idx="1"/>
          </p:nvPr>
        </p:nvSpPr>
        <p:spPr/>
        <p:txBody>
          <a:bodyPr/>
          <a:lstStyle/>
          <a:p>
            <a:pPr marL="0" indent="0">
              <a:buNone/>
            </a:pPr>
            <a:r>
              <a:rPr lang="zh-CN" altLang="zh-CN" dirty="0"/>
              <a:t>4</a:t>
            </a:r>
            <a:r>
              <a:rPr lang="zh-CN" dirty="0"/>
              <a:t>、在客户端分别使用“</a:t>
            </a:r>
            <a:r>
              <a:rPr lang="zh-CN" altLang="zh-CN" dirty="0"/>
              <a:t>zhangsan”</a:t>
            </a:r>
            <a:r>
              <a:rPr lang="zh-CN" dirty="0"/>
              <a:t>和“</a:t>
            </a:r>
            <a:r>
              <a:rPr lang="zh-CN" altLang="zh-CN" dirty="0"/>
              <a:t>lisi”</a:t>
            </a:r>
            <a:r>
              <a:rPr lang="zh-CN" dirty="0"/>
              <a:t>两个</a:t>
            </a:r>
            <a:r>
              <a:rPr lang="zh-CN" altLang="zh-CN" dirty="0"/>
              <a:t>FTP</a:t>
            </a:r>
            <a:r>
              <a:rPr lang="zh-CN" dirty="0"/>
              <a:t>账户登录后查看到的目录是不一样的，即可正常实现用户隔离。</a:t>
            </a:r>
          </a:p>
        </p:txBody>
      </p:sp>
      <p:pic>
        <p:nvPicPr>
          <p:cNvPr id="38916" name="图片 2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46" y="2222360"/>
            <a:ext cx="4005262"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06451"/>
            <a:ext cx="4005263"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6725" y="260350"/>
            <a:ext cx="8089900" cy="584200"/>
          </a:xfrm>
        </p:spPr>
        <p:txBody>
          <a:bodyPr/>
          <a:lstStyle/>
          <a:p>
            <a:r>
              <a:rPr lang="zh-CN"/>
              <a:t>拓展案例</a:t>
            </a:r>
            <a:r>
              <a:rPr lang="zh-CN" altLang="zh-CN"/>
              <a:t>2</a:t>
            </a:r>
            <a:r>
              <a:rPr lang="zh-CN"/>
              <a:t>：创建多个</a:t>
            </a:r>
            <a:r>
              <a:rPr lang="zh-CN" altLang="zh-CN"/>
              <a:t>FTP</a:t>
            </a:r>
            <a:r>
              <a:rPr lang="zh-CN"/>
              <a:t>站点</a:t>
            </a:r>
          </a:p>
        </p:txBody>
      </p:sp>
      <p:sp>
        <p:nvSpPr>
          <p:cNvPr id="39939" name="Rectangle 3"/>
          <p:cNvSpPr>
            <a:spLocks noGrp="1" noChangeArrowheads="1"/>
          </p:cNvSpPr>
          <p:nvPr>
            <p:ph type="body" idx="1"/>
          </p:nvPr>
        </p:nvSpPr>
        <p:spPr/>
        <p:txBody>
          <a:bodyPr/>
          <a:lstStyle/>
          <a:p>
            <a:r>
              <a:rPr lang="zh-CN" altLang="zh-CN"/>
              <a:t>ABC</a:t>
            </a:r>
            <a:r>
              <a:rPr lang="zh-CN"/>
              <a:t>公司的销售部向网络管理部提出申请，计划单独搭建一个新的</a:t>
            </a:r>
            <a:r>
              <a:rPr lang="zh-CN" altLang="zh-CN"/>
              <a:t>FTP</a:t>
            </a:r>
            <a:r>
              <a:rPr lang="zh-CN"/>
              <a:t>站点专供销售部内部使用，网络管理部门把这个</a:t>
            </a:r>
            <a:r>
              <a:rPr lang="zh-CN" altLang="zh-CN"/>
              <a:t>FTP</a:t>
            </a:r>
            <a:r>
              <a:rPr lang="zh-CN"/>
              <a:t>站点</a:t>
            </a:r>
            <a:r>
              <a:rPr lang="zh-CN" altLang="zh-CN"/>
              <a:t>(abcsalesftp)</a:t>
            </a:r>
            <a:r>
              <a:rPr lang="zh-CN"/>
              <a:t>也部署到那台已经开启</a:t>
            </a:r>
            <a:r>
              <a:rPr lang="zh-CN" altLang="zh-CN"/>
              <a:t>FTP</a:t>
            </a:r>
            <a:r>
              <a:rPr lang="zh-CN"/>
              <a:t>服务的</a:t>
            </a:r>
            <a:r>
              <a:rPr lang="zh-CN" altLang="zh-CN"/>
              <a:t>Windows 2012</a:t>
            </a:r>
            <a:r>
              <a:rPr lang="zh-CN"/>
              <a:t>服务器上（</a:t>
            </a:r>
            <a:r>
              <a:rPr lang="zh-CN" altLang="zh-CN"/>
              <a:t>10.1.1.100/8</a:t>
            </a:r>
            <a:r>
              <a:rPr lang="zh-CN"/>
              <a:t>），并且与之前的</a:t>
            </a:r>
            <a:r>
              <a:rPr lang="zh-CN" altLang="zh-CN"/>
              <a:t>FTP</a:t>
            </a:r>
            <a:r>
              <a:rPr lang="zh-CN"/>
              <a:t>站点（</a:t>
            </a:r>
            <a:r>
              <a:rPr lang="zh-CN" altLang="zh-CN"/>
              <a:t>abcftp</a:t>
            </a:r>
            <a:r>
              <a:rPr lang="zh-CN"/>
              <a:t>）能够互不干扰、同时运行。</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实施过程</a:t>
            </a:r>
          </a:p>
        </p:txBody>
      </p:sp>
      <p:sp>
        <p:nvSpPr>
          <p:cNvPr id="40963" name="Rectangle 3"/>
          <p:cNvSpPr>
            <a:spLocks noGrp="1" noChangeArrowheads="1"/>
          </p:cNvSpPr>
          <p:nvPr>
            <p:ph type="body" idx="1"/>
          </p:nvPr>
        </p:nvSpPr>
        <p:spPr/>
        <p:txBody>
          <a:bodyPr/>
          <a:lstStyle/>
          <a:p>
            <a:pPr marL="0" indent="0">
              <a:buNone/>
            </a:pPr>
            <a:r>
              <a:rPr lang="zh-CN" altLang="zh-CN" dirty="0"/>
              <a:t>1</a:t>
            </a:r>
            <a:r>
              <a:rPr lang="zh-CN" dirty="0"/>
              <a:t>、把网站文件拷贝到服务器后，打开</a:t>
            </a:r>
            <a:r>
              <a:rPr lang="zh-CN" altLang="zh-CN" dirty="0"/>
              <a:t>IIS</a:t>
            </a:r>
            <a:r>
              <a:rPr lang="zh-CN" dirty="0"/>
              <a:t>管理器，在左侧“网站”菜单上点右键“添加</a:t>
            </a:r>
            <a:r>
              <a:rPr lang="zh-CN" altLang="zh-CN" dirty="0"/>
              <a:t>FTP</a:t>
            </a:r>
            <a:r>
              <a:rPr lang="zh-CN" dirty="0"/>
              <a:t>站点”</a:t>
            </a:r>
            <a:r>
              <a:rPr lang="zh-CN" altLang="en-US" dirty="0"/>
              <a:t>。</a:t>
            </a:r>
            <a:endParaRPr lang="zh-CN" dirty="0"/>
          </a:p>
        </p:txBody>
      </p:sp>
      <p:pic>
        <p:nvPicPr>
          <p:cNvPr id="40964" name="图片 2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349500"/>
            <a:ext cx="4825206" cy="36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zh-CN" altLang="zh-CN"/>
          </a:p>
        </p:txBody>
      </p:sp>
      <p:sp>
        <p:nvSpPr>
          <p:cNvPr id="41987" name="Rectangle 3"/>
          <p:cNvSpPr>
            <a:spLocks noGrp="1" noChangeArrowheads="1"/>
          </p:cNvSpPr>
          <p:nvPr>
            <p:ph type="body" idx="1"/>
          </p:nvPr>
        </p:nvSpPr>
        <p:spPr/>
        <p:txBody>
          <a:bodyPr/>
          <a:lstStyle/>
          <a:p>
            <a:pPr marL="0" indent="0">
              <a:buNone/>
            </a:pPr>
            <a:r>
              <a:rPr lang="zh-CN" altLang="zh-CN" dirty="0"/>
              <a:t>2</a:t>
            </a:r>
            <a:r>
              <a:rPr lang="zh-CN" dirty="0"/>
              <a:t>、配置站点绑定信息时，将</a:t>
            </a:r>
            <a:r>
              <a:rPr lang="zh-CN" altLang="zh-CN" dirty="0"/>
              <a:t>abcbbs</a:t>
            </a:r>
            <a:r>
              <a:rPr lang="zh-CN" dirty="0"/>
              <a:t>与</a:t>
            </a:r>
            <a:r>
              <a:rPr lang="zh-CN" altLang="zh-CN" dirty="0"/>
              <a:t>abcoa</a:t>
            </a:r>
            <a:r>
              <a:rPr lang="zh-CN" dirty="0"/>
              <a:t>配置不同的“主机名”，这样当客户端在输入不同的域名时，</a:t>
            </a:r>
            <a:r>
              <a:rPr lang="zh-CN" altLang="zh-CN" dirty="0"/>
              <a:t>IIS</a:t>
            </a:r>
            <a:r>
              <a:rPr lang="zh-CN" dirty="0"/>
              <a:t>可以跟域名来查找</a:t>
            </a:r>
            <a:r>
              <a:rPr lang="zh-CN" altLang="zh-CN" dirty="0"/>
              <a:t>FTP</a:t>
            </a:r>
            <a:r>
              <a:rPr lang="zh-CN" dirty="0"/>
              <a:t>站点从而区分不同的客户端请求，做出不同的响应而不至于冲突</a:t>
            </a:r>
            <a:r>
              <a:rPr lang="zh-CN" altLang="en-US" dirty="0"/>
              <a:t>。</a:t>
            </a:r>
            <a:endParaRPr lang="zh-CN" dirty="0"/>
          </a:p>
        </p:txBody>
      </p:sp>
      <p:pic>
        <p:nvPicPr>
          <p:cNvPr id="41988" name="图片 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81300"/>
            <a:ext cx="4043362"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997200"/>
            <a:ext cx="3817937"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zh-CN" altLang="zh-CN"/>
          </a:p>
        </p:txBody>
      </p:sp>
      <p:sp>
        <p:nvSpPr>
          <p:cNvPr id="43011" name="Rectangle 3"/>
          <p:cNvSpPr>
            <a:spLocks noGrp="1" noChangeArrowheads="1"/>
          </p:cNvSpPr>
          <p:nvPr>
            <p:ph type="body" idx="1"/>
          </p:nvPr>
        </p:nvSpPr>
        <p:spPr/>
        <p:txBody>
          <a:bodyPr/>
          <a:lstStyle/>
          <a:p>
            <a:pPr marL="0" indent="0">
              <a:buNone/>
            </a:pPr>
            <a:r>
              <a:rPr lang="zh-CN" altLang="zh-CN" dirty="0"/>
              <a:t>3</a:t>
            </a:r>
            <a:r>
              <a:rPr lang="zh-CN" dirty="0"/>
              <a:t>、在</a:t>
            </a:r>
            <a:r>
              <a:rPr lang="zh-CN" altLang="zh-CN" dirty="0"/>
              <a:t>DNS</a:t>
            </a:r>
            <a:r>
              <a:rPr lang="zh-CN" dirty="0"/>
              <a:t>服务器上添加</a:t>
            </a:r>
            <a:r>
              <a:rPr lang="zh-CN" altLang="zh-CN" dirty="0"/>
              <a:t>FTP</a:t>
            </a:r>
            <a:r>
              <a:rPr lang="zh-CN" dirty="0"/>
              <a:t>站点</a:t>
            </a:r>
            <a:r>
              <a:rPr lang="zh-CN" altLang="zh-CN" dirty="0"/>
              <a:t>abcsalesftp.com</a:t>
            </a:r>
            <a:r>
              <a:rPr lang="zh-CN" dirty="0"/>
              <a:t>对应的记录</a:t>
            </a:r>
            <a:r>
              <a:rPr lang="zh-CN" altLang="en-US" dirty="0"/>
              <a:t>。</a:t>
            </a:r>
            <a:endParaRPr lang="zh-CN" dirty="0"/>
          </a:p>
        </p:txBody>
      </p:sp>
      <p:pic>
        <p:nvPicPr>
          <p:cNvPr id="43012" name="图片 2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88840"/>
            <a:ext cx="589390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zh-CN"/>
              <a:t>6.1 </a:t>
            </a:r>
            <a:r>
              <a:rPr lang="zh-CN"/>
              <a:t>知识引入</a:t>
            </a:r>
          </a:p>
        </p:txBody>
      </p:sp>
      <p:sp>
        <p:nvSpPr>
          <p:cNvPr id="7171" name="Rectangle 3"/>
          <p:cNvSpPr>
            <a:spLocks noGrp="1" noChangeArrowheads="1"/>
          </p:cNvSpPr>
          <p:nvPr>
            <p:ph type="body" idx="1"/>
          </p:nvPr>
        </p:nvSpPr>
        <p:spPr/>
        <p:txBody>
          <a:bodyPr/>
          <a:lstStyle/>
          <a:p>
            <a:pPr>
              <a:lnSpc>
                <a:spcPct val="100000"/>
              </a:lnSpc>
            </a:pPr>
            <a:r>
              <a:rPr lang="zh-CN" altLang="zh-CN" dirty="0"/>
              <a:t>FTP</a:t>
            </a:r>
            <a:r>
              <a:rPr lang="zh-CN" dirty="0"/>
              <a:t>协议采用</a:t>
            </a:r>
            <a:r>
              <a:rPr lang="zh-CN" altLang="zh-CN" dirty="0"/>
              <a:t>C/S</a:t>
            </a:r>
            <a:r>
              <a:rPr lang="zh-CN" dirty="0"/>
              <a:t>（客户端</a:t>
            </a:r>
            <a:r>
              <a:rPr lang="zh-CN" altLang="zh-CN" dirty="0"/>
              <a:t>/</a:t>
            </a:r>
            <a:r>
              <a:rPr lang="zh-CN" dirty="0"/>
              <a:t>服务器）模式，用户通过一个支持</a:t>
            </a:r>
            <a:r>
              <a:rPr lang="zh-CN" altLang="zh-CN" dirty="0"/>
              <a:t>FTP</a:t>
            </a:r>
            <a:r>
              <a:rPr lang="zh-CN" dirty="0"/>
              <a:t>协议的客户端程序，连接到远端服务器上的</a:t>
            </a:r>
            <a:r>
              <a:rPr lang="zh-CN" altLang="zh-CN" dirty="0"/>
              <a:t>FTP</a:t>
            </a:r>
            <a:r>
              <a:rPr lang="zh-CN" dirty="0"/>
              <a:t>服务器。用户通过客户端程序向服务器程序发出命令，服务器程序执行用户所发出的命令，并将执行的结果返回到客户端。</a:t>
            </a:r>
            <a:endParaRPr lang="en-US" altLang="zh-CN" dirty="0"/>
          </a:p>
          <a:p>
            <a:pPr>
              <a:lnSpc>
                <a:spcPct val="100000"/>
              </a:lnSpc>
            </a:pPr>
            <a:r>
              <a:rPr lang="zh-CN" dirty="0"/>
              <a:t>通过</a:t>
            </a:r>
            <a:r>
              <a:rPr lang="zh-CN" altLang="zh-CN" dirty="0"/>
              <a:t>FTP</a:t>
            </a:r>
            <a:r>
              <a:rPr lang="zh-CN" dirty="0"/>
              <a:t>进行文件传输时，服务器与客户端之间会建立两个</a:t>
            </a:r>
            <a:r>
              <a:rPr lang="zh-CN" altLang="zh-CN" dirty="0"/>
              <a:t>TCP</a:t>
            </a:r>
            <a:r>
              <a:rPr lang="zh-CN" dirty="0"/>
              <a:t>连接：</a:t>
            </a:r>
            <a:r>
              <a:rPr lang="zh-CN" altLang="zh-CN" dirty="0"/>
              <a:t>FTP</a:t>
            </a:r>
            <a:r>
              <a:rPr lang="zh-CN" dirty="0"/>
              <a:t>控制连接</a:t>
            </a:r>
            <a:r>
              <a:rPr lang="en-US" altLang="zh-CN" dirty="0"/>
              <a:t>(21)</a:t>
            </a:r>
            <a:r>
              <a:rPr lang="zh-CN" dirty="0"/>
              <a:t>和</a:t>
            </a:r>
            <a:r>
              <a:rPr lang="zh-CN" altLang="zh-CN" dirty="0"/>
              <a:t>FTP</a:t>
            </a:r>
            <a:r>
              <a:rPr lang="zh-CN" dirty="0"/>
              <a:t>数据连接</a:t>
            </a:r>
            <a:r>
              <a:rPr lang="en-US" altLang="zh-CN" dirty="0"/>
              <a:t>(20)</a:t>
            </a:r>
            <a:r>
              <a:rPr lang="zh-CN" dirty="0"/>
              <a:t>。</a:t>
            </a:r>
            <a:r>
              <a:rPr lang="zh-CN" altLang="zh-CN" dirty="0"/>
              <a:t>FTP</a:t>
            </a:r>
            <a:r>
              <a:rPr lang="zh-CN" dirty="0"/>
              <a:t>控制连接负责客户端与服务器之间交互</a:t>
            </a:r>
            <a:r>
              <a:rPr lang="zh-CN" altLang="zh-CN" dirty="0"/>
              <a:t>FTP</a:t>
            </a:r>
            <a:r>
              <a:rPr lang="zh-CN" dirty="0"/>
              <a:t>控制命令和应答信息，在整个</a:t>
            </a:r>
            <a:r>
              <a:rPr lang="zh-CN" altLang="zh-CN" dirty="0"/>
              <a:t>FTP</a:t>
            </a:r>
            <a:r>
              <a:rPr lang="zh-CN" dirty="0"/>
              <a:t>会话过程中一直保持打开；</a:t>
            </a:r>
            <a:r>
              <a:rPr lang="zh-CN" altLang="zh-CN" dirty="0"/>
              <a:t>FTP</a:t>
            </a:r>
            <a:r>
              <a:rPr lang="zh-CN" dirty="0"/>
              <a:t>数据连接负责在客户端与服务器之间进行文件和目录传输，仅在需要传输数据时才建立连接，数据传输完毕后会终止连接。</a:t>
            </a:r>
          </a:p>
        </p:txBody>
      </p:sp>
    </p:spTree>
    <p:extLst>
      <p:ext uri="{BB962C8B-B14F-4D97-AF65-F5344CB8AC3E}">
        <p14:creationId xmlns:p14="http://schemas.microsoft.com/office/powerpoint/2010/main" val="445081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zh-CN" altLang="zh-CN"/>
          </a:p>
        </p:txBody>
      </p:sp>
      <p:sp>
        <p:nvSpPr>
          <p:cNvPr id="44035" name="Rectangle 3"/>
          <p:cNvSpPr>
            <a:spLocks noGrp="1" noChangeArrowheads="1"/>
          </p:cNvSpPr>
          <p:nvPr>
            <p:ph type="body" idx="1"/>
          </p:nvPr>
        </p:nvSpPr>
        <p:spPr/>
        <p:txBody>
          <a:bodyPr/>
          <a:lstStyle/>
          <a:p>
            <a:pPr marL="0" indent="0">
              <a:buNone/>
            </a:pPr>
            <a:r>
              <a:rPr lang="zh-CN" altLang="zh-CN" dirty="0"/>
              <a:t>4</a:t>
            </a:r>
            <a:r>
              <a:rPr lang="zh-CN" dirty="0"/>
              <a:t>、在客户端测试访问这两个不同的</a:t>
            </a:r>
            <a:r>
              <a:rPr lang="zh-CN" altLang="zh-CN" dirty="0"/>
              <a:t>FTP</a:t>
            </a:r>
            <a:r>
              <a:rPr lang="zh-CN" dirty="0"/>
              <a:t>站点。</a:t>
            </a:r>
          </a:p>
        </p:txBody>
      </p:sp>
      <p:pic>
        <p:nvPicPr>
          <p:cNvPr id="44036" name="图片 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2349500"/>
            <a:ext cx="42354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图片 2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2349500"/>
            <a:ext cx="427355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a:t>6.6 </a:t>
            </a:r>
            <a:r>
              <a:rPr lang="zh-CN"/>
              <a:t>仿真实训案例</a:t>
            </a:r>
          </a:p>
        </p:txBody>
      </p:sp>
      <p:sp>
        <p:nvSpPr>
          <p:cNvPr id="45059" name="Rectangle 3"/>
          <p:cNvSpPr>
            <a:spLocks noGrp="1" noChangeArrowheads="1"/>
          </p:cNvSpPr>
          <p:nvPr>
            <p:ph type="body" idx="1"/>
          </p:nvPr>
        </p:nvSpPr>
        <p:spPr/>
        <p:txBody>
          <a:bodyPr/>
          <a:lstStyle/>
          <a:p>
            <a:r>
              <a:rPr lang="zh-CN" altLang="zh-CN" sz="2000"/>
              <a:t>ABC</a:t>
            </a:r>
            <a:r>
              <a:rPr lang="zh-CN" sz="2000"/>
              <a:t>公司在企业内网开启了一台</a:t>
            </a:r>
            <a:r>
              <a:rPr lang="zh-CN" altLang="zh-CN" sz="2000"/>
              <a:t>Windows 2012 Server</a:t>
            </a:r>
            <a:r>
              <a:rPr lang="zh-CN" sz="2000"/>
              <a:t>（</a:t>
            </a:r>
            <a:r>
              <a:rPr lang="zh-CN" altLang="zh-CN" sz="2000"/>
              <a:t>10.1.1.200/8</a:t>
            </a:r>
            <a:r>
              <a:rPr lang="zh-CN" sz="2000"/>
              <a:t>）来做</a:t>
            </a:r>
            <a:r>
              <a:rPr lang="zh-CN" altLang="zh-CN" sz="2000"/>
              <a:t>FTP</a:t>
            </a:r>
            <a:r>
              <a:rPr lang="zh-CN" sz="2000"/>
              <a:t>服务器，网络管理部门计划在该</a:t>
            </a:r>
            <a:r>
              <a:rPr lang="zh-CN" altLang="zh-CN" sz="2000"/>
              <a:t>FTP</a:t>
            </a:r>
            <a:r>
              <a:rPr lang="zh-CN" sz="2000"/>
              <a:t>服务器上部署三个站点：公用</a:t>
            </a:r>
            <a:r>
              <a:rPr lang="zh-CN" altLang="zh-CN" sz="2000"/>
              <a:t>FTP</a:t>
            </a:r>
            <a:r>
              <a:rPr lang="zh-CN" sz="2000"/>
              <a:t>站点、设计部</a:t>
            </a:r>
            <a:r>
              <a:rPr lang="zh-CN" altLang="zh-CN" sz="2000"/>
              <a:t>FTP</a:t>
            </a:r>
            <a:r>
              <a:rPr lang="zh-CN" sz="2000"/>
              <a:t>站点、销售部</a:t>
            </a:r>
            <a:r>
              <a:rPr lang="zh-CN" altLang="zh-CN" sz="2000"/>
              <a:t>FTP</a:t>
            </a:r>
            <a:r>
              <a:rPr lang="zh-CN" sz="2000"/>
              <a:t>站点，其中，公用</a:t>
            </a:r>
            <a:r>
              <a:rPr lang="zh-CN" altLang="zh-CN" sz="2000"/>
              <a:t>FTP</a:t>
            </a:r>
            <a:r>
              <a:rPr lang="zh-CN" sz="2000"/>
              <a:t>允许匿名访问，设计部和销售部</a:t>
            </a:r>
            <a:r>
              <a:rPr lang="zh-CN" altLang="zh-CN" sz="2000"/>
              <a:t>FTP</a:t>
            </a:r>
            <a:r>
              <a:rPr lang="zh-CN" sz="2000"/>
              <a:t>站点都拒绝匿名访问，开启用户隔离，并且限制只能设计部和销售部网段内部</a:t>
            </a:r>
            <a:r>
              <a:rPr lang="zh-CN" altLang="zh-CN" sz="2000"/>
              <a:t>IP</a:t>
            </a:r>
            <a:r>
              <a:rPr lang="zh-CN" sz="2000"/>
              <a:t>才能访问这两个</a:t>
            </a:r>
            <a:r>
              <a:rPr lang="zh-CN" altLang="zh-CN" sz="2000"/>
              <a:t>FTP</a:t>
            </a:r>
            <a:r>
              <a:rPr lang="zh-CN" sz="2000"/>
              <a:t>站点。同时在内网中还启用了</a:t>
            </a:r>
            <a:r>
              <a:rPr lang="zh-CN" altLang="zh-CN" sz="2000"/>
              <a:t>DNS(10.1.1.2)</a:t>
            </a:r>
            <a:r>
              <a:rPr lang="zh-CN" sz="2000"/>
              <a:t>，</a:t>
            </a:r>
            <a:r>
              <a:rPr lang="zh-CN" altLang="zh-CN" sz="2000"/>
              <a:t>DHCP(10.1.1.1)</a:t>
            </a:r>
            <a:r>
              <a:rPr lang="zh-CN" sz="2000"/>
              <a:t>服务器，请按照上述需求做出合适的配置。</a:t>
            </a:r>
          </a:p>
        </p:txBody>
      </p:sp>
      <p:pic>
        <p:nvPicPr>
          <p:cNvPr id="45060" name="图片 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141663"/>
            <a:ext cx="4816475" cy="285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zh-CN"/>
              <a:t>6.7 </a:t>
            </a:r>
            <a:r>
              <a:rPr lang="zh-CN"/>
              <a:t>课后习题</a:t>
            </a:r>
          </a:p>
        </p:txBody>
      </p:sp>
      <p:sp>
        <p:nvSpPr>
          <p:cNvPr id="46083" name="Rectangle 3"/>
          <p:cNvSpPr>
            <a:spLocks noGrp="1" noChangeArrowheads="1"/>
          </p:cNvSpPr>
          <p:nvPr>
            <p:ph type="body" idx="1"/>
          </p:nvPr>
        </p:nvSpPr>
        <p:spPr/>
        <p:txBody>
          <a:bodyPr/>
          <a:lstStyle/>
          <a:p>
            <a:pPr marL="0" indent="0">
              <a:lnSpc>
                <a:spcPct val="80000"/>
              </a:lnSpc>
              <a:buNone/>
            </a:pPr>
            <a:r>
              <a:rPr lang="zh-CN" altLang="zh-CN" dirty="0"/>
              <a:t>1</a:t>
            </a:r>
            <a:r>
              <a:rPr lang="zh-CN" dirty="0"/>
              <a:t>、在客户端访问</a:t>
            </a:r>
            <a:r>
              <a:rPr lang="zh-CN" altLang="zh-CN" dirty="0"/>
              <a:t>FTP</a:t>
            </a:r>
            <a:r>
              <a:rPr lang="zh-CN" dirty="0"/>
              <a:t>站点时，如何配置数据传输模式为被动模式？</a:t>
            </a:r>
          </a:p>
          <a:p>
            <a:pPr marL="0" indent="0">
              <a:lnSpc>
                <a:spcPct val="80000"/>
              </a:lnSpc>
              <a:buNone/>
            </a:pPr>
            <a:endParaRPr lang="zh-CN" dirty="0"/>
          </a:p>
          <a:p>
            <a:pPr marL="0" indent="0">
              <a:lnSpc>
                <a:spcPct val="80000"/>
              </a:lnSpc>
              <a:buNone/>
            </a:pPr>
            <a:r>
              <a:rPr lang="zh-CN" altLang="zh-CN" dirty="0"/>
              <a:t>2</a:t>
            </a:r>
            <a:r>
              <a:rPr lang="zh-CN" dirty="0"/>
              <a:t>、一个</a:t>
            </a:r>
            <a:r>
              <a:rPr lang="zh-CN" altLang="zh-CN" dirty="0"/>
              <a:t>FTP</a:t>
            </a:r>
            <a:r>
              <a:rPr lang="zh-CN" dirty="0"/>
              <a:t>站点目录的子目录可以部署在不同的磁盘分区吗？可以部署在非</a:t>
            </a:r>
            <a:r>
              <a:rPr lang="zh-CN" altLang="zh-CN" dirty="0"/>
              <a:t>NTFS</a:t>
            </a:r>
            <a:r>
              <a:rPr lang="zh-CN" dirty="0"/>
              <a:t>磁盘分区吗？为什么？</a:t>
            </a:r>
          </a:p>
          <a:p>
            <a:pPr marL="0" indent="0">
              <a:lnSpc>
                <a:spcPct val="80000"/>
              </a:lnSpc>
              <a:buNone/>
            </a:pPr>
            <a:endParaRPr lang="zh-CN" dirty="0"/>
          </a:p>
          <a:p>
            <a:pPr marL="0" indent="0">
              <a:lnSpc>
                <a:spcPct val="80000"/>
              </a:lnSpc>
              <a:buNone/>
            </a:pPr>
            <a:r>
              <a:rPr lang="zh-CN" altLang="zh-CN" dirty="0"/>
              <a:t>3</a:t>
            </a:r>
            <a:r>
              <a:rPr lang="zh-CN" dirty="0"/>
              <a:t>、为了合理分配资源，如何防止过多客户端同时并发下载</a:t>
            </a:r>
            <a:r>
              <a:rPr lang="zh-CN" altLang="zh-CN" dirty="0"/>
              <a:t>FTP</a:t>
            </a:r>
            <a:r>
              <a:rPr lang="zh-CN" dirty="0"/>
              <a:t>服务器数据？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a:t>FTP</a:t>
            </a:r>
            <a:r>
              <a:rPr lang="zh-CN"/>
              <a:t>数据传输原理</a:t>
            </a:r>
          </a:p>
        </p:txBody>
      </p:sp>
      <p:sp>
        <p:nvSpPr>
          <p:cNvPr id="8195" name="Rectangle 3"/>
          <p:cNvSpPr>
            <a:spLocks noGrp="1" noChangeArrowheads="1"/>
          </p:cNvSpPr>
          <p:nvPr>
            <p:ph type="body" idx="1"/>
          </p:nvPr>
        </p:nvSpPr>
        <p:spPr/>
        <p:txBody>
          <a:bodyPr/>
          <a:lstStyle/>
          <a:p>
            <a:r>
              <a:rPr lang="zh-CN" altLang="en-US"/>
              <a:t>在FTP的数据传输过程中，分为两种数据传输方式：主动方式（PORT）和被动方式（PASV）。</a:t>
            </a:r>
          </a:p>
          <a:p>
            <a:r>
              <a:rPr lang="zh-CN" altLang="en-US"/>
              <a:t>FTP主动方式的传输过程如下所示：</a:t>
            </a:r>
          </a:p>
        </p:txBody>
      </p:sp>
      <p:pic>
        <p:nvPicPr>
          <p:cNvPr id="8196" name="图片 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20887"/>
            <a:ext cx="5688632" cy="37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endParaRPr lang="zh-CN" altLang="zh-CN"/>
          </a:p>
        </p:txBody>
      </p:sp>
      <p:sp>
        <p:nvSpPr>
          <p:cNvPr id="9219" name="Rectangle 3"/>
          <p:cNvSpPr>
            <a:spLocks noGrp="1" noChangeArrowheads="1"/>
          </p:cNvSpPr>
          <p:nvPr>
            <p:ph type="body" idx="1"/>
          </p:nvPr>
        </p:nvSpPr>
        <p:spPr/>
        <p:txBody>
          <a:bodyPr/>
          <a:lstStyle/>
          <a:p>
            <a:r>
              <a:rPr lang="zh-CN" altLang="en-US"/>
              <a:t>FTP被动方式的传输过程如下所示：</a:t>
            </a:r>
          </a:p>
        </p:txBody>
      </p:sp>
      <p:pic>
        <p:nvPicPr>
          <p:cNvPr id="9220" name="图片 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22611"/>
            <a:ext cx="5905651" cy="422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zh-CN" altLang="zh-CN"/>
          </a:p>
        </p:txBody>
      </p:sp>
      <p:sp>
        <p:nvSpPr>
          <p:cNvPr id="10243" name="Rectangle 3"/>
          <p:cNvSpPr>
            <a:spLocks noGrp="1" noChangeArrowheads="1"/>
          </p:cNvSpPr>
          <p:nvPr>
            <p:ph type="body" idx="1"/>
          </p:nvPr>
        </p:nvSpPr>
        <p:spPr/>
        <p:txBody>
          <a:bodyPr/>
          <a:lstStyle/>
          <a:p>
            <a:pPr>
              <a:lnSpc>
                <a:spcPct val="100000"/>
              </a:lnSpc>
            </a:pPr>
            <a:r>
              <a:rPr lang="zh-CN"/>
              <a:t>在</a:t>
            </a:r>
            <a:r>
              <a:rPr lang="zh-CN" altLang="zh-CN"/>
              <a:t>Windows 2012 Server</a:t>
            </a:r>
            <a:r>
              <a:rPr lang="zh-CN"/>
              <a:t>平台下，</a:t>
            </a:r>
            <a:r>
              <a:rPr lang="zh-CN" altLang="zh-CN"/>
              <a:t>FTP</a:t>
            </a:r>
            <a:r>
              <a:rPr lang="zh-CN"/>
              <a:t>服务器既支持主动方式也支持被动方式传输数据。但是在</a:t>
            </a:r>
            <a:r>
              <a:rPr lang="zh-CN" altLang="zh-CN"/>
              <a:t>FTP</a:t>
            </a:r>
            <a:r>
              <a:rPr lang="zh-CN"/>
              <a:t>客户端上，如果需要支持被动方式传输数据，需要做出</a:t>
            </a:r>
            <a:r>
              <a:rPr lang="zh-CN" altLang="en-US"/>
              <a:t>相应</a:t>
            </a:r>
            <a:r>
              <a:rPr lang="zh-CN"/>
              <a:t>的配置。</a:t>
            </a:r>
          </a:p>
          <a:p>
            <a:pPr>
              <a:lnSpc>
                <a:spcPct val="100000"/>
              </a:lnSpc>
            </a:pPr>
            <a:endParaRPr lang="zh-CN"/>
          </a:p>
          <a:p>
            <a:pPr>
              <a:lnSpc>
                <a:spcPct val="100000"/>
              </a:lnSpc>
            </a:pPr>
            <a:r>
              <a:rPr lang="zh-CN"/>
              <a:t>另外，在</a:t>
            </a:r>
            <a:r>
              <a:rPr lang="zh-CN" altLang="zh-CN"/>
              <a:t>Windows 2012 Server</a:t>
            </a:r>
            <a:r>
              <a:rPr lang="zh-CN"/>
              <a:t>平台下还支持</a:t>
            </a:r>
            <a:r>
              <a:rPr lang="zh-CN" altLang="zh-CN"/>
              <a:t>TFTP</a:t>
            </a:r>
            <a:r>
              <a:rPr lang="zh-CN"/>
              <a:t>的服务器和客户端配置（</a:t>
            </a:r>
            <a:r>
              <a:rPr lang="zh-CN" altLang="zh-CN"/>
              <a:t>Trivial File Transfer Protocol,</a:t>
            </a:r>
            <a:r>
              <a:rPr lang="zh-CN"/>
              <a:t>简单文件传输协议，基于</a:t>
            </a:r>
            <a:r>
              <a:rPr lang="zh-CN" altLang="zh-CN"/>
              <a:t>UDP</a:t>
            </a:r>
            <a:r>
              <a:rPr lang="zh-CN"/>
              <a:t>传输，服务器端口号</a:t>
            </a:r>
            <a:r>
              <a:rPr lang="zh-CN" altLang="zh-CN"/>
              <a:t>69</a:t>
            </a:r>
            <a:r>
              <a:rPr lang="zh-CN"/>
              <a:t>），这种协议也可以完成类似</a:t>
            </a:r>
            <a:r>
              <a:rPr lang="zh-CN" altLang="zh-CN"/>
              <a:t>FTP</a:t>
            </a:r>
            <a:r>
              <a:rPr lang="zh-CN"/>
              <a:t>的功能，主要是进行小文件传输的。它不具备通常的</a:t>
            </a:r>
            <a:r>
              <a:rPr lang="zh-CN" altLang="zh-CN"/>
              <a:t>FTP</a:t>
            </a:r>
            <a:r>
              <a:rPr lang="zh-CN"/>
              <a:t>的许多功能，它只能从文件服务器上获得或写入文件，不能列出目录，不进行身份认证等。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zh-CN"/>
              <a:t>6.2 </a:t>
            </a:r>
            <a:r>
              <a:rPr lang="zh-CN"/>
              <a:t>任务</a:t>
            </a:r>
            <a:r>
              <a:rPr lang="zh-CN" altLang="zh-CN"/>
              <a:t>1</a:t>
            </a:r>
            <a:r>
              <a:rPr lang="zh-CN"/>
              <a:t>：</a:t>
            </a:r>
            <a:r>
              <a:rPr lang="zh-CN" altLang="zh-CN"/>
              <a:t>FTP</a:t>
            </a:r>
            <a:r>
              <a:rPr lang="zh-CN"/>
              <a:t>服务器的安装</a:t>
            </a:r>
          </a:p>
        </p:txBody>
      </p:sp>
      <p:sp>
        <p:nvSpPr>
          <p:cNvPr id="11267" name="Rectangle 3"/>
          <p:cNvSpPr>
            <a:spLocks noGrp="1" noChangeArrowheads="1"/>
          </p:cNvSpPr>
          <p:nvPr>
            <p:ph type="body" idx="1"/>
          </p:nvPr>
        </p:nvSpPr>
        <p:spPr/>
        <p:txBody>
          <a:bodyPr/>
          <a:lstStyle/>
          <a:p>
            <a:r>
              <a:rPr lang="zh-CN" dirty="0"/>
              <a:t>根据案例场景的需求描述，在本任务中，我们将通过在一台</a:t>
            </a:r>
            <a:r>
              <a:rPr lang="zh-CN" altLang="zh-CN" dirty="0"/>
              <a:t>Windows Server 2012</a:t>
            </a:r>
            <a:r>
              <a:rPr lang="zh-CN" dirty="0"/>
              <a:t>服务器（</a:t>
            </a:r>
            <a:r>
              <a:rPr lang="zh-CN" altLang="zh-CN" dirty="0"/>
              <a:t>10.1.1.100/8</a:t>
            </a:r>
            <a:r>
              <a:rPr lang="zh-CN" dirty="0"/>
              <a:t>）上配置好的</a:t>
            </a:r>
            <a:r>
              <a:rPr lang="zh-CN" altLang="zh-CN" dirty="0"/>
              <a:t>IIS</a:t>
            </a:r>
            <a:r>
              <a:rPr lang="zh-CN" dirty="0"/>
              <a:t>服务器，然后添加</a:t>
            </a:r>
            <a:r>
              <a:rPr lang="zh-CN" altLang="zh-CN" dirty="0"/>
              <a:t>FTP</a:t>
            </a:r>
            <a:r>
              <a:rPr lang="zh-CN" dirty="0"/>
              <a:t>服务器角色，即开启</a:t>
            </a:r>
            <a:r>
              <a:rPr lang="zh-CN" altLang="zh-CN" dirty="0"/>
              <a:t>FTP</a:t>
            </a:r>
            <a:r>
              <a:rPr lang="zh-CN" dirty="0"/>
              <a:t>服务器功能。</a:t>
            </a:r>
          </a:p>
          <a:p>
            <a:pPr marL="0" indent="0">
              <a:buNone/>
            </a:pPr>
            <a:r>
              <a:rPr lang="zh-CN" altLang="zh-CN" dirty="0"/>
              <a:t>1</a:t>
            </a:r>
            <a:r>
              <a:rPr lang="zh-CN" dirty="0"/>
              <a:t>、启动“服务器管理器”，选择“配置此本地服务器”</a:t>
            </a:r>
            <a:r>
              <a:rPr lang="zh-CN" altLang="en-US" dirty="0"/>
              <a:t>。</a:t>
            </a:r>
            <a:endParaRPr lang="zh-CN" dirty="0"/>
          </a:p>
        </p:txBody>
      </p:sp>
      <p:pic>
        <p:nvPicPr>
          <p:cNvPr id="11268" name="图片 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416300"/>
            <a:ext cx="4521200"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实施过程</a:t>
            </a:r>
          </a:p>
        </p:txBody>
      </p:sp>
      <p:sp>
        <p:nvSpPr>
          <p:cNvPr id="12291" name="Rectangle 3"/>
          <p:cNvSpPr>
            <a:spLocks noGrp="1" noChangeArrowheads="1"/>
          </p:cNvSpPr>
          <p:nvPr>
            <p:ph type="body" idx="1"/>
          </p:nvPr>
        </p:nvSpPr>
        <p:spPr/>
        <p:txBody>
          <a:bodyPr/>
          <a:lstStyle/>
          <a:p>
            <a:pPr marL="0" indent="0">
              <a:buNone/>
            </a:pPr>
            <a:r>
              <a:rPr lang="zh-CN" altLang="zh-CN" dirty="0"/>
              <a:t>2</a:t>
            </a:r>
            <a:r>
              <a:rPr lang="zh-CN" dirty="0"/>
              <a:t>、点击“添加角色和功能”，进入“添加和角色功能向导”，点击“下一步”，选择“基于角色或基于功能的安装”</a:t>
            </a:r>
            <a:r>
              <a:rPr lang="zh-CN" altLang="en-US" dirty="0"/>
              <a:t>。</a:t>
            </a:r>
            <a:endParaRPr lang="zh-CN" dirty="0"/>
          </a:p>
        </p:txBody>
      </p:sp>
      <p:pic>
        <p:nvPicPr>
          <p:cNvPr id="12292" name="图片 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58341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2517</Words>
  <Application>Microsoft Office PowerPoint</Application>
  <PresentationFormat>全屏显示(4:3)</PresentationFormat>
  <Paragraphs>75</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Arial</vt:lpstr>
      <vt:lpstr>Calibri</vt:lpstr>
      <vt:lpstr>Times New Roman</vt:lpstr>
      <vt:lpstr>Wingdings 2</vt:lpstr>
      <vt:lpstr>A000120150306A04PWBG</vt:lpstr>
      <vt:lpstr>Windows网络管理（Windows Server 2012版）</vt:lpstr>
      <vt:lpstr>案例场景</vt:lpstr>
      <vt:lpstr>6.1 知识引入</vt:lpstr>
      <vt:lpstr>6.1 知识引入</vt:lpstr>
      <vt:lpstr>FTP数据传输原理</vt:lpstr>
      <vt:lpstr>PowerPoint 演示文稿</vt:lpstr>
      <vt:lpstr>PowerPoint 演示文稿</vt:lpstr>
      <vt:lpstr>6.2 任务1：FTP服务器的安装</vt:lpstr>
      <vt:lpstr>实施过程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任务2：创建FTP站点</vt:lpstr>
      <vt:lpstr>PowerPoint 演示文稿</vt:lpstr>
      <vt:lpstr>PowerPoint 演示文稿</vt:lpstr>
      <vt:lpstr>PowerPoint 演示文稿</vt:lpstr>
      <vt:lpstr>PowerPoint 演示文稿</vt:lpstr>
      <vt:lpstr>在Windows Server2012平台下的FTP服务器身份验证主要分为两种： </vt:lpstr>
      <vt:lpstr>PowerPoint 演示文稿</vt:lpstr>
      <vt:lpstr>6.4 任务3：配置客户端访问FTP站点</vt:lpstr>
      <vt:lpstr>实施过程</vt:lpstr>
      <vt:lpstr>PowerPoint 演示文稿</vt:lpstr>
      <vt:lpstr>PowerPoint 演示文稿</vt:lpstr>
      <vt:lpstr>PowerPoint 演示文稿</vt:lpstr>
      <vt:lpstr>PowerPoint 演示文稿</vt:lpstr>
      <vt:lpstr>PowerPoint 演示文稿</vt:lpstr>
      <vt:lpstr>6.5 知识能力拓展</vt:lpstr>
      <vt:lpstr>实施过程</vt:lpstr>
      <vt:lpstr>PowerPoint 演示文稿</vt:lpstr>
      <vt:lpstr>PowerPoint 演示文稿</vt:lpstr>
      <vt:lpstr>PowerPoint 演示文稿</vt:lpstr>
      <vt:lpstr>拓展案例2：创建多个FTP站点</vt:lpstr>
      <vt:lpstr>实施过程</vt:lpstr>
      <vt:lpstr>PowerPoint 演示文稿</vt:lpstr>
      <vt:lpstr>PowerPoint 演示文稿</vt:lpstr>
      <vt:lpstr>PowerPoint 演示文稿</vt:lpstr>
      <vt:lpstr>6.6 仿真实训案例</vt:lpstr>
      <vt:lpstr>6.7 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Windows网络管理（Windows Server 2012版）</dc:title>
  <dc:creator>fans</dc:creator>
  <cp:lastModifiedBy>zhen li</cp:lastModifiedBy>
  <cp:revision>17</cp:revision>
  <dcterms:created xsi:type="dcterms:W3CDTF">2017-02-24T01:50:00Z</dcterms:created>
  <dcterms:modified xsi:type="dcterms:W3CDTF">2021-10-10T12:40:26Z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