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172" autoAdjust="0"/>
  </p:normalViewPr>
  <p:slideViewPr>
    <p:cSldViewPr>
      <p:cViewPr varScale="1">
        <p:scale>
          <a:sx n="71" d="100"/>
          <a:sy n="71" d="100"/>
        </p:scale>
        <p:origin x="429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15B2F-28B8-49F9-83AD-B776BC93CA55}"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4DB1B-F518-4E1A-8374-6DB8ADFD7F5C}" type="slidenum">
              <a:rPr lang="zh-CN" altLang="en-US" smtClean="0"/>
              <a:t>‹#›</a:t>
            </a:fld>
            <a:endParaRPr lang="zh-CN" altLang="en-US"/>
          </a:p>
        </p:txBody>
      </p:sp>
    </p:spTree>
    <p:extLst>
      <p:ext uri="{BB962C8B-B14F-4D97-AF65-F5344CB8AC3E}">
        <p14:creationId xmlns:p14="http://schemas.microsoft.com/office/powerpoint/2010/main" val="36900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误删了</a:t>
            </a:r>
            <a:r>
              <a:rPr lang="en-US" altLang="zh-CN" dirty="0"/>
              <a:t>IIS</a:t>
            </a:r>
            <a:r>
              <a:rPr lang="zh-CN" altLang="en-US" dirty="0"/>
              <a:t>的</a:t>
            </a:r>
            <a:r>
              <a:rPr lang="en-US" altLang="zh-CN" dirty="0"/>
              <a:t>default web site</a:t>
            </a:r>
            <a:r>
              <a:rPr lang="zh-CN" altLang="en-US" dirty="0"/>
              <a:t>怎么办：在 </a:t>
            </a:r>
            <a:r>
              <a:rPr lang="en-US" altLang="zh-CN" dirty="0"/>
              <a:t>C:\inetpub\history </a:t>
            </a:r>
            <a:r>
              <a:rPr lang="zh-CN" altLang="en-US" dirty="0"/>
              <a:t>中，以 </a:t>
            </a:r>
            <a:r>
              <a:rPr lang="en-US" altLang="zh-CN" dirty="0"/>
              <a:t>CFGHISTORY_ </a:t>
            </a:r>
            <a:r>
              <a:rPr lang="zh-CN" altLang="en-US" dirty="0"/>
              <a:t>开头的文件夹中有</a:t>
            </a:r>
            <a:r>
              <a:rPr lang="en-US" altLang="zh-CN" dirty="0"/>
              <a:t>IIS</a:t>
            </a:r>
            <a:r>
              <a:rPr lang="zh-CN" altLang="en-US" dirty="0"/>
              <a:t>配置文件的备份，将 </a:t>
            </a:r>
            <a:r>
              <a:rPr lang="en-US" altLang="zh-CN" dirty="0" err="1"/>
              <a:t>applicationHost.config</a:t>
            </a:r>
            <a:r>
              <a:rPr lang="en-US" altLang="zh-CN" dirty="0"/>
              <a:t> </a:t>
            </a:r>
            <a:r>
              <a:rPr lang="zh-CN" altLang="en-US" dirty="0"/>
              <a:t>文件复制到 </a:t>
            </a:r>
            <a:r>
              <a:rPr lang="en-US" altLang="zh-CN" dirty="0"/>
              <a:t>C:\Windows\System32\inetsrv\config </a:t>
            </a:r>
            <a:r>
              <a:rPr lang="zh-CN" altLang="en-US" dirty="0"/>
              <a:t>中即可恢复，先</a:t>
            </a:r>
            <a:r>
              <a:rPr lang="en-US" altLang="zh-CN" dirty="0"/>
              <a:t>-b</a:t>
            </a:r>
            <a:r>
              <a:rPr lang="zh-CN" altLang="en-US"/>
              <a:t>备份原文件，然后</a:t>
            </a:r>
            <a:r>
              <a:rPr lang="zh-CN" altLang="en-US" dirty="0"/>
              <a:t>重启</a:t>
            </a:r>
            <a:r>
              <a:rPr lang="en-US" altLang="zh-CN" dirty="0"/>
              <a:t>IIS</a:t>
            </a:r>
            <a:r>
              <a:rPr lang="zh-CN" altLang="en-US" dirty="0"/>
              <a:t>管理器。</a:t>
            </a:r>
          </a:p>
        </p:txBody>
      </p:sp>
      <p:sp>
        <p:nvSpPr>
          <p:cNvPr id="4" name="灯片编号占位符 3"/>
          <p:cNvSpPr>
            <a:spLocks noGrp="1"/>
          </p:cNvSpPr>
          <p:nvPr>
            <p:ph type="sldNum" sz="quarter" idx="5"/>
          </p:nvPr>
        </p:nvSpPr>
        <p:spPr/>
        <p:txBody>
          <a:bodyPr/>
          <a:lstStyle/>
          <a:p>
            <a:fld id="{E434DB1B-F518-4E1A-8374-6DB8ADFD7F5C}" type="slidenum">
              <a:rPr lang="zh-CN" altLang="en-US" smtClean="0"/>
              <a:t>41</a:t>
            </a:fld>
            <a:endParaRPr lang="zh-CN" altLang="en-US"/>
          </a:p>
        </p:txBody>
      </p:sp>
    </p:spTree>
    <p:extLst>
      <p:ext uri="{BB962C8B-B14F-4D97-AF65-F5344CB8AC3E}">
        <p14:creationId xmlns:p14="http://schemas.microsoft.com/office/powerpoint/2010/main" val="16678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74" name="矩形 12"/>
          <p:cNvGrpSpPr/>
          <p:nvPr userDrawn="1"/>
        </p:nvGrpSpPr>
        <p:grpSpPr bwMode="auto">
          <a:xfrm>
            <a:off x="0" y="0"/>
            <a:ext cx="9150350" cy="6888163"/>
            <a:chOff x="0" y="0"/>
            <a:chExt cx="5764" cy="4339"/>
          </a:xfrm>
        </p:grpSpPr>
        <p:pic>
          <p:nvPicPr>
            <p:cNvPr id="307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grpSp>
        <p:nvGrpSpPr>
          <p:cNvPr id="3077" name="组合 13"/>
          <p:cNvGrpSpPr/>
          <p:nvPr userDrawn="1"/>
        </p:nvGrpSpPr>
        <p:grpSpPr bwMode="auto">
          <a:xfrm>
            <a:off x="0" y="263525"/>
            <a:ext cx="9144000" cy="4676775"/>
            <a:chOff x="0" y="0"/>
            <a:chExt cx="12192000" cy="4677534"/>
          </a:xfrm>
        </p:grpSpPr>
        <p:grpSp>
          <p:nvGrpSpPr>
            <p:cNvPr id="3078" name="Freeform 5"/>
            <p:cNvGrpSpPr/>
            <p:nvPr userDrawn="1"/>
          </p:nvGrpSpPr>
          <p:grpSpPr bwMode="auto">
            <a:xfrm>
              <a:off x="0" y="-1059"/>
              <a:ext cx="12200128" cy="2353056"/>
              <a:chOff x="0" y="0"/>
              <a:chExt cx="9150096" cy="2353056"/>
            </a:xfrm>
          </p:grpSpPr>
          <p:pic>
            <p:nvPicPr>
              <p:cNvPr id="3079"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0" y="1059"/>
                <a:ext cx="9144000" cy="235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3081" name="矩形 15"/>
            <p:cNvSpPr>
              <a:spLocks noChangeArrowheads="1"/>
            </p:cNvSpPr>
            <p:nvPr/>
          </p:nvSpPr>
          <p:spPr bwMode="auto">
            <a:xfrm>
              <a:off x="0" y="2363330"/>
              <a:ext cx="12192000" cy="1714585"/>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cxnSp>
          <p:nvCxnSpPr>
            <p:cNvPr id="3082" name="直接连接符 16"/>
            <p:cNvCxnSpPr>
              <a:cxnSpLocks noChangeShapeType="1"/>
            </p:cNvCxnSpPr>
            <p:nvPr/>
          </p:nvCxnSpPr>
          <p:spPr bwMode="auto">
            <a:xfrm>
              <a:off x="0" y="4110425"/>
              <a:ext cx="12192000" cy="0"/>
            </a:xfrm>
            <a:prstGeom prst="line">
              <a:avLst/>
            </a:prstGeom>
            <a:noFill/>
            <a:ln w="19050" cmpd="sng">
              <a:solidFill>
                <a:srgbClr val="28A9D6"/>
              </a:solidFill>
              <a:round/>
            </a:ln>
            <a:extLst>
              <a:ext uri="{909E8E84-426E-40DD-AFC4-6F175D3DCCD1}">
                <a14:hiddenFill xmlns:a14="http://schemas.microsoft.com/office/drawing/2010/main">
                  <a:noFill/>
                </a14:hiddenFill>
              </a:ext>
            </a:extLst>
          </p:spPr>
        </p:cxnSp>
        <p:cxnSp>
          <p:nvCxnSpPr>
            <p:cNvPr id="3083" name="直接连接符 17"/>
            <p:cNvCxnSpPr>
              <a:cxnSpLocks noChangeShapeType="1"/>
            </p:cNvCxnSpPr>
            <p:nvPr/>
          </p:nvCxnSpPr>
          <p:spPr bwMode="auto">
            <a:xfrm>
              <a:off x="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4" name="直接连接符 18"/>
            <p:cNvCxnSpPr>
              <a:cxnSpLocks noChangeShapeType="1"/>
            </p:cNvCxnSpPr>
            <p:nvPr/>
          </p:nvCxnSpPr>
          <p:spPr bwMode="auto">
            <a:xfrm>
              <a:off x="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5" name="直接连接符 19"/>
            <p:cNvCxnSpPr>
              <a:cxnSpLocks noChangeShapeType="1"/>
            </p:cNvCxnSpPr>
            <p:nvPr/>
          </p:nvCxnSpPr>
          <p:spPr bwMode="auto">
            <a:xfrm>
              <a:off x="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6" name="直接连接符 20"/>
            <p:cNvCxnSpPr>
              <a:cxnSpLocks noChangeShapeType="1"/>
            </p:cNvCxnSpPr>
            <p:nvPr/>
          </p:nvCxnSpPr>
          <p:spPr bwMode="auto">
            <a:xfrm>
              <a:off x="787200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7" name="直接连接符 21"/>
            <p:cNvCxnSpPr>
              <a:cxnSpLocks noChangeShapeType="1"/>
            </p:cNvCxnSpPr>
            <p:nvPr/>
          </p:nvCxnSpPr>
          <p:spPr bwMode="auto">
            <a:xfrm>
              <a:off x="787200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8" name="直接连接符 22"/>
            <p:cNvCxnSpPr>
              <a:cxnSpLocks noChangeShapeType="1"/>
            </p:cNvCxnSpPr>
            <p:nvPr/>
          </p:nvCxnSpPr>
          <p:spPr bwMode="auto">
            <a:xfrm>
              <a:off x="787200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grpSp>
      <p:sp>
        <p:nvSpPr>
          <p:cNvPr id="3089" name="Text Placeholder 2"/>
          <p:cNvSpPr>
            <a:spLocks noGrp="1" noChangeArrowheads="1"/>
          </p:cNvSpPr>
          <p:nvPr>
            <p:ph type="subTitle" idx="1"/>
          </p:nvPr>
        </p:nvSpPr>
        <p:spPr>
          <a:xfrm>
            <a:off x="3228975" y="4695825"/>
            <a:ext cx="2628900" cy="466725"/>
          </a:xfrm>
        </p:spPr>
        <p:txBody>
          <a:bodyPr/>
          <a:lstStyle>
            <a:lvl1pPr marL="0" indent="0" algn="ctr">
              <a:buFont typeface="Wingdings 2" pitchFamily="18" charset="2"/>
              <a:buNone/>
              <a:defRPr sz="1600"/>
            </a:lvl1pPr>
          </a:lstStyle>
          <a:p>
            <a:pPr lvl="0"/>
            <a:r>
              <a:rPr lang="zh-CN" noProof="0"/>
              <a:t>单击此处编辑母版副标题样式</a:t>
            </a:r>
          </a:p>
        </p:txBody>
      </p:sp>
      <p:sp>
        <p:nvSpPr>
          <p:cNvPr id="3090" name="Date Placeholder 3"/>
          <p:cNvSpPr>
            <a:spLocks noGrp="1" noChangeArrowheads="1"/>
          </p:cNvSpPr>
          <p:nvPr>
            <p:ph type="dt" sz="half" idx="2"/>
          </p:nvPr>
        </p:nvSpPr>
        <p:spPr>
          <a:xfrm>
            <a:off x="457200" y="6245225"/>
            <a:ext cx="2133600" cy="476250"/>
          </a:xfrm>
        </p:spPr>
        <p:txBody>
          <a:bodyPr/>
          <a:lstStyle>
            <a:lvl1pPr>
              <a:defRPr/>
            </a:lvl1pPr>
          </a:lstStyle>
          <a:p>
            <a:endParaRPr lang="en-US">
              <a:solidFill>
                <a:srgbClr val="5F5F5F"/>
              </a:solidFill>
            </a:endParaRPr>
          </a:p>
        </p:txBody>
      </p:sp>
      <p:sp>
        <p:nvSpPr>
          <p:cNvPr id="3091" name="Footer Placeholder 4"/>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5F5F5F"/>
              </a:solidFill>
            </a:endParaRPr>
          </a:p>
        </p:txBody>
      </p:sp>
      <p:sp>
        <p:nvSpPr>
          <p:cNvPr id="3092" name="Slide Number Placeholder 5"/>
          <p:cNvSpPr>
            <a:spLocks noGrp="1" noChangeArrowheads="1"/>
          </p:cNvSpPr>
          <p:nvPr>
            <p:ph type="sldNum" sz="quarter" idx="4"/>
          </p:nvPr>
        </p:nvSpPr>
        <p:spPr>
          <a:xfrm>
            <a:off x="6553200" y="6245225"/>
            <a:ext cx="2133600" cy="476250"/>
          </a:xfrm>
        </p:spPr>
        <p:txBody>
          <a:bodyPr/>
          <a:lstStyle>
            <a:lvl1pPr>
              <a:defRPr/>
            </a:lvl1pPr>
          </a:lstStyle>
          <a:p>
            <a:fld id="{355C9F33-DD92-433A-BCFE-E6AD0B164FB7}" type="slidenum">
              <a:rPr lang="zh-CN" altLang="en-US">
                <a:solidFill>
                  <a:srgbClr val="5F5F5F"/>
                </a:solidFill>
              </a:rPr>
              <a:t>‹#›</a:t>
            </a:fld>
            <a:endParaRPr lang="en-US">
              <a:solidFill>
                <a:srgbClr val="5F5F5F"/>
              </a:solidFill>
            </a:endParaRPr>
          </a:p>
        </p:txBody>
      </p:sp>
      <p:sp>
        <p:nvSpPr>
          <p:cNvPr id="309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E9E6C933-4CA5-41B4-91A1-85B9CC4E39C7}"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05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5775" y="255588"/>
            <a:ext cx="5915025" cy="6205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D788783C-C771-4D9F-BBC9-C143CD383ABC}"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F805690B-B95C-4E14-9659-B8B31FF90896}"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A30E9022-CE64-4E1C-9F40-523F4D3DB46E}"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577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CA3A31D3-47D1-4341-8723-9C2CFEB86615}"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solidFill>
                <a:srgbClr val="5F5F5F"/>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F5F5F"/>
              </a:solidFill>
            </a:endParaRPr>
          </a:p>
        </p:txBody>
      </p:sp>
      <p:sp>
        <p:nvSpPr>
          <p:cNvPr id="9" name="灯片编号占位符 8"/>
          <p:cNvSpPr>
            <a:spLocks noGrp="1"/>
          </p:cNvSpPr>
          <p:nvPr>
            <p:ph type="sldNum" sz="quarter" idx="12"/>
          </p:nvPr>
        </p:nvSpPr>
        <p:spPr/>
        <p:txBody>
          <a:bodyPr/>
          <a:lstStyle>
            <a:lvl1pPr>
              <a:defRPr/>
            </a:lvl1pPr>
          </a:lstStyle>
          <a:p>
            <a:fld id="{FCF42EE3-484F-4116-A348-DF12D750DFD5}"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solidFill>
                <a:srgbClr val="5F5F5F"/>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F5F5F"/>
              </a:solidFill>
            </a:endParaRPr>
          </a:p>
        </p:txBody>
      </p:sp>
      <p:sp>
        <p:nvSpPr>
          <p:cNvPr id="5" name="灯片编号占位符 4"/>
          <p:cNvSpPr>
            <a:spLocks noGrp="1"/>
          </p:cNvSpPr>
          <p:nvPr>
            <p:ph type="sldNum" sz="quarter" idx="12"/>
          </p:nvPr>
        </p:nvSpPr>
        <p:spPr/>
        <p:txBody>
          <a:bodyPr/>
          <a:lstStyle>
            <a:lvl1pPr>
              <a:defRPr/>
            </a:lvl1pPr>
          </a:lstStyle>
          <a:p>
            <a:fld id="{322F69DC-657E-4D0A-8CFF-F19381667595}"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F5F5F"/>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F5F5F"/>
              </a:solidFill>
            </a:endParaRPr>
          </a:p>
        </p:txBody>
      </p:sp>
      <p:sp>
        <p:nvSpPr>
          <p:cNvPr id="4" name="灯片编号占位符 3"/>
          <p:cNvSpPr>
            <a:spLocks noGrp="1"/>
          </p:cNvSpPr>
          <p:nvPr>
            <p:ph type="sldNum" sz="quarter" idx="12"/>
          </p:nvPr>
        </p:nvSpPr>
        <p:spPr/>
        <p:txBody>
          <a:bodyPr/>
          <a:lstStyle>
            <a:lvl1pPr>
              <a:defRPr/>
            </a:lvl1pPr>
          </a:lstStyle>
          <a:p>
            <a:fld id="{B771A7FB-1A3C-4DF2-870D-9C6F7E3508C8}"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D96B8B76-890E-4150-948B-8A68FC50CBFF}"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F43CDA47-EBB8-4E80-9275-96454364673F}" type="slidenum">
              <a:rPr lang="zh-CN" altLang="en-US">
                <a:solidFill>
                  <a:srgbClr val="5F5F5F"/>
                </a:solidFill>
              </a:rPr>
              <a:t>‹#›</a:t>
            </a:fld>
            <a:endParaRPr lang="en-US">
              <a:solidFill>
                <a:srgbClr val="5F5F5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1"/>
        </a:solidFill>
        <a:effectLst/>
      </p:bgPr>
    </p:bg>
    <p:spTree>
      <p:nvGrpSpPr>
        <p:cNvPr id="1" name=""/>
        <p:cNvGrpSpPr/>
        <p:nvPr/>
      </p:nvGrpSpPr>
      <p:grpSpPr>
        <a:xfrm>
          <a:off x="0" y="0"/>
          <a:ext cx="0" cy="0"/>
          <a:chOff x="0" y="0"/>
          <a:chExt cx="0" cy="0"/>
        </a:xfrm>
      </p:grpSpPr>
      <p:grpSp>
        <p:nvGrpSpPr>
          <p:cNvPr id="2050" name="矩形 11"/>
          <p:cNvGrpSpPr/>
          <p:nvPr/>
        </p:nvGrpSpPr>
        <p:grpSpPr bwMode="auto">
          <a:xfrm>
            <a:off x="0" y="0"/>
            <a:ext cx="9150350" cy="6888163"/>
            <a:chOff x="0" y="0"/>
            <a:chExt cx="5764" cy="4339"/>
          </a:xfrm>
        </p:grpSpPr>
        <p:pic>
          <p:nvPicPr>
            <p:cNvPr id="2051" name="矩形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sp>
        <p:nvSpPr>
          <p:cNvPr id="2053" name="Text Placeholder 2"/>
          <p:cNvSpPr>
            <a:spLocks noGrp="1" noChangeArrowheads="1"/>
          </p:cNvSpPr>
          <p:nvPr>
            <p:ph type="body" idx="1"/>
          </p:nvPr>
        </p:nvSpPr>
        <p:spPr bwMode="auto">
          <a:xfrm>
            <a:off x="485775" y="111601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
        <p:nvSpPr>
          <p:cNvPr id="205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lvl1pPr>
          </a:lstStyle>
          <a:p>
            <a:pPr fontAlgn="base">
              <a:spcBef>
                <a:spcPct val="0"/>
              </a:spcBef>
              <a:spcAft>
                <a:spcPct val="0"/>
              </a:spcAft>
              <a:buFont typeface="Arial" panose="020B0604020202020204" pitchFamily="34" charset="0"/>
              <a:buNone/>
            </a:pPr>
            <a:fld id="{4302AA1C-8EA8-4B33-AFAF-77FD2707F229}" type="slidenum">
              <a:rPr lang="zh-CN" altLang="en-US">
                <a:solidFill>
                  <a:srgbClr val="5F5F5F"/>
                </a:solidFill>
                <a:latin typeface="Arial" panose="020B0604020202020204" pitchFamily="34" charset="0"/>
                <a:ea typeface="宋体" panose="02010600030101010101" pitchFamily="2" charset="-122"/>
              </a:rPr>
              <a:t>‹#›</a:t>
            </a:fld>
            <a:endParaRPr lang="en-US">
              <a:solidFill>
                <a:srgbClr val="5F5F5F"/>
              </a:solidFill>
              <a:latin typeface="Arial" panose="020B0604020202020204" pitchFamily="34" charset="0"/>
              <a:ea typeface="宋体" panose="02010600030101010101" pitchFamily="2" charset="-122"/>
            </a:endParaRPr>
          </a:p>
        </p:txBody>
      </p:sp>
      <p:sp>
        <p:nvSpPr>
          <p:cNvPr id="2057" name="Title Placeholder 1"/>
          <p:cNvSpPr>
            <a:spLocks noGrp="1" noChangeArrowheads="1"/>
          </p:cNvSpPr>
          <p:nvPr>
            <p:ph type="title"/>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t>单击此处编辑母版标题样式</a:t>
            </a:r>
          </a:p>
        </p:txBody>
      </p:sp>
      <p:cxnSp>
        <p:nvCxnSpPr>
          <p:cNvPr id="2058" name="直接连接符 8"/>
          <p:cNvCxnSpPr>
            <a:cxnSpLocks noChangeShapeType="1"/>
          </p:cNvCxnSpPr>
          <p:nvPr/>
        </p:nvCxnSpPr>
        <p:spPr bwMode="auto">
          <a:xfrm flipH="1">
            <a:off x="57150" y="6480175"/>
            <a:ext cx="8980488" cy="0"/>
          </a:xfrm>
          <a:prstGeom prst="line">
            <a:avLst/>
          </a:prstGeom>
          <a:noFill/>
          <a:ln w="15875" cmpd="sng">
            <a:solidFill>
              <a:srgbClr val="28A9D6"/>
            </a:solidFill>
            <a:round/>
          </a:ln>
          <a:extLst>
            <a:ext uri="{909E8E84-426E-40DD-AFC4-6F175D3DCCD1}">
              <a14:hiddenFill xmlns:a14="http://schemas.microsoft.com/office/drawing/2010/main">
                <a:noFill/>
              </a14:hiddenFill>
            </a:ext>
          </a:extLst>
        </p:spPr>
      </p:cxnSp>
      <p:grpSp>
        <p:nvGrpSpPr>
          <p:cNvPr id="2059" name="Freeform 5"/>
          <p:cNvGrpSpPr/>
          <p:nvPr/>
        </p:nvGrpSpPr>
        <p:grpSpPr bwMode="auto">
          <a:xfrm>
            <a:off x="5595938" y="5657850"/>
            <a:ext cx="3194050" cy="822325"/>
            <a:chOff x="0" y="0"/>
            <a:chExt cx="2012" cy="518"/>
          </a:xfrm>
        </p:grpSpPr>
        <p:pic>
          <p:nvPicPr>
            <p:cNvPr id="2060" name="Freeform 5"/>
            <p:cNvPicPr>
              <a:picLocks noEditPoints="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2062" name="任意多边形 10"/>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90000"/>
        </a:lnSpc>
        <a:spcBef>
          <a:spcPct val="0"/>
        </a:spcBef>
        <a:spcAft>
          <a:spcPct val="0"/>
        </a:spcAft>
        <a:defRPr sz="28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9pPr>
    </p:titleStyle>
    <p:bodyStyle>
      <a:lvl1pPr marL="266700" indent="-266700" algn="l" defTabSz="685800" rtl="0" fontAlgn="base">
        <a:lnSpc>
          <a:spcPct val="90000"/>
        </a:lnSpc>
        <a:spcBef>
          <a:spcPts val="1350"/>
        </a:spcBef>
        <a:spcAft>
          <a:spcPct val="0"/>
        </a:spcAft>
        <a:buClr>
          <a:schemeClr val="accent1"/>
        </a:buClr>
        <a:buSzPct val="60000"/>
        <a:buFont typeface="Wingdings 2" pitchFamily="18" charset="2"/>
        <a:buChar char=""/>
        <a:defRPr sz="2400">
          <a:solidFill>
            <a:srgbClr val="1A93C8"/>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a:solidFill>
            <a:schemeClr val="tx1"/>
          </a:solidFill>
          <a:latin typeface="+mn-lt"/>
          <a:ea typeface="+mn-ea"/>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a:solidFill>
            <a:srgbClr val="7F7F7F"/>
          </a:solidFill>
          <a:latin typeface="+mn-lt"/>
          <a:ea typeface="+mn-ea"/>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5pPr>
      <a:lvl6pPr marL="20002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6pPr>
      <a:lvl7pPr marL="24574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7pPr>
      <a:lvl8pPr marL="29146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8pPr>
      <a:lvl9pPr marL="33718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14375" y="3140075"/>
            <a:ext cx="8178800" cy="717550"/>
          </a:xfrm>
        </p:spPr>
        <p:txBody>
          <a:bodyPr/>
          <a:lstStyle/>
          <a:p>
            <a:r>
              <a:rPr lang="zh-CN" altLang="zh-CN" sz="3200" dirty="0">
                <a:solidFill>
                  <a:srgbClr val="000000"/>
                </a:solidFill>
              </a:rPr>
              <a:t>Windows</a:t>
            </a:r>
            <a:r>
              <a:rPr lang="zh-CN" sz="3200" dirty="0">
                <a:solidFill>
                  <a:srgbClr val="000000"/>
                </a:solidFill>
              </a:rPr>
              <a:t>网络管理（</a:t>
            </a:r>
            <a:r>
              <a:rPr lang="zh-CN" altLang="zh-CN" sz="3200" dirty="0">
                <a:solidFill>
                  <a:srgbClr val="000000"/>
                </a:solidFill>
              </a:rPr>
              <a:t>Windows Server 2012</a:t>
            </a:r>
            <a:r>
              <a:rPr lang="zh-CN" sz="3200" dirty="0">
                <a:solidFill>
                  <a:srgbClr val="000000"/>
                </a:solidFill>
              </a:rPr>
              <a:t>版）</a:t>
            </a:r>
          </a:p>
        </p:txBody>
      </p:sp>
      <p:sp>
        <p:nvSpPr>
          <p:cNvPr id="5123" name="Rectangle 3"/>
          <p:cNvSpPr>
            <a:spLocks noGrp="1" noChangeArrowheads="1"/>
          </p:cNvSpPr>
          <p:nvPr>
            <p:ph type="subTitle" idx="1"/>
          </p:nvPr>
        </p:nvSpPr>
        <p:spPr>
          <a:xfrm>
            <a:off x="714375" y="5157192"/>
            <a:ext cx="8034089" cy="466725"/>
          </a:xfrm>
        </p:spPr>
        <p:txBody>
          <a:bodyPr/>
          <a:lstStyle/>
          <a:p>
            <a:r>
              <a:rPr lang="zh-CN" altLang="en-US" sz="2400" dirty="0"/>
              <a:t>实验三：Web服务器的配置与管理</a:t>
            </a:r>
            <a:endParaRPr lang="en-US" altLang="zh-CN" sz="2400" dirty="0"/>
          </a:p>
          <a:p>
            <a:r>
              <a:rPr lang="zh-CN" altLang="en-US" sz="2400" dirty="0">
                <a:solidFill>
                  <a:srgbClr val="FF0000"/>
                </a:solidFill>
              </a:rPr>
              <a:t>学习教材对应章节：第</a:t>
            </a:r>
            <a:r>
              <a:rPr lang="en-US" altLang="zh-CN" sz="2400" dirty="0">
                <a:solidFill>
                  <a:srgbClr val="FF0000"/>
                </a:solidFill>
              </a:rPr>
              <a:t>6</a:t>
            </a:r>
            <a:r>
              <a:rPr lang="zh-CN" altLang="en-US" sz="2400" dirty="0">
                <a:solidFill>
                  <a:srgbClr val="FF0000"/>
                </a:solidFill>
              </a:rPr>
              <a:t>章 应用层  </a:t>
            </a:r>
            <a:r>
              <a:rPr lang="en-US" altLang="zh-CN" sz="2400" dirty="0">
                <a:solidFill>
                  <a:srgbClr val="FF0000"/>
                </a:solidFill>
              </a:rPr>
              <a:t>6.4 </a:t>
            </a:r>
            <a:r>
              <a:rPr lang="zh-CN" altLang="en-US" sz="2400" dirty="0">
                <a:solidFill>
                  <a:srgbClr val="FF0000"/>
                </a:solidFill>
              </a:rPr>
              <a:t>万维网</a:t>
            </a:r>
            <a:r>
              <a:rPr lang="en-US" altLang="zh-CN" sz="2400" dirty="0">
                <a:solidFill>
                  <a:srgbClr val="FF0000"/>
                </a:solidFill>
              </a:rPr>
              <a:t>WWW</a:t>
            </a:r>
            <a:endParaRPr lang="zh-CN" altLang="zh-CN" sz="2400" dirty="0">
              <a:solidFill>
                <a:srgbClr val="FF0000"/>
              </a:solidFill>
            </a:endParaRPr>
          </a:p>
          <a:p>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zh-CN"/>
          </a:p>
        </p:txBody>
      </p:sp>
      <p:sp>
        <p:nvSpPr>
          <p:cNvPr id="14339" name="Rectangle 3"/>
          <p:cNvSpPr>
            <a:spLocks noGrp="1" noChangeArrowheads="1"/>
          </p:cNvSpPr>
          <p:nvPr>
            <p:ph type="body" idx="1"/>
          </p:nvPr>
        </p:nvSpPr>
        <p:spPr/>
        <p:txBody>
          <a:bodyPr/>
          <a:lstStyle/>
          <a:p>
            <a:pPr marL="0" indent="0">
              <a:buNone/>
            </a:pPr>
            <a:r>
              <a:rPr lang="zh-CN" altLang="zh-CN" dirty="0"/>
              <a:t>5</a:t>
            </a:r>
            <a:r>
              <a:rPr lang="zh-CN" dirty="0"/>
              <a:t>、点击“下一步”继续，在此处选择需要添加的功能，如无特殊需求，此处默认即可；</a:t>
            </a:r>
          </a:p>
        </p:txBody>
      </p:sp>
      <p:pic>
        <p:nvPicPr>
          <p:cNvPr id="14340" name="图片 1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5"/>
            <a:ext cx="6105452" cy="432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zh-CN"/>
          </a:p>
        </p:txBody>
      </p:sp>
      <p:sp>
        <p:nvSpPr>
          <p:cNvPr id="15363" name="Rectangle 3"/>
          <p:cNvSpPr>
            <a:spLocks noGrp="1" noChangeArrowheads="1"/>
          </p:cNvSpPr>
          <p:nvPr>
            <p:ph type="body" idx="1"/>
          </p:nvPr>
        </p:nvSpPr>
        <p:spPr/>
        <p:txBody>
          <a:bodyPr/>
          <a:lstStyle/>
          <a:p>
            <a:pPr marL="0" indent="0">
              <a:buNone/>
            </a:pPr>
            <a:r>
              <a:rPr lang="zh-CN" altLang="zh-CN" dirty="0"/>
              <a:t>6</a:t>
            </a:r>
            <a:r>
              <a:rPr lang="zh-CN" dirty="0"/>
              <a:t>、点击“下一步”继续，来到“为</a:t>
            </a:r>
            <a:r>
              <a:rPr lang="zh-CN" altLang="zh-CN" dirty="0"/>
              <a:t>Web</a:t>
            </a:r>
            <a:r>
              <a:rPr lang="zh-CN" dirty="0"/>
              <a:t>服务器（</a:t>
            </a:r>
            <a:r>
              <a:rPr lang="zh-CN" altLang="zh-CN" dirty="0"/>
              <a:t>IIS</a:t>
            </a:r>
            <a:r>
              <a:rPr lang="zh-CN" dirty="0"/>
              <a:t>）选择要安装的角色服务”，勾选所需要的</a:t>
            </a:r>
            <a:r>
              <a:rPr lang="zh-CN" altLang="zh-CN" dirty="0"/>
              <a:t>Web</a:t>
            </a:r>
            <a:r>
              <a:rPr lang="zh-CN" dirty="0"/>
              <a:t>服务器里所需的角色，（默认即可，安装完成后可以更改）点击“下一步”继续后点击“安装”；</a:t>
            </a:r>
          </a:p>
        </p:txBody>
      </p:sp>
      <p:pic>
        <p:nvPicPr>
          <p:cNvPr id="15364" name="图片 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92896"/>
            <a:ext cx="5585923"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zh-CN"/>
              <a:t>7</a:t>
            </a:r>
            <a:r>
              <a:rPr lang="zh-CN"/>
              <a:t>、点击“关闭”完成安装。</a:t>
            </a:r>
          </a:p>
        </p:txBody>
      </p:sp>
      <p:sp>
        <p:nvSpPr>
          <p:cNvPr id="16387" name="Rectangle 3"/>
          <p:cNvSpPr>
            <a:spLocks noGrp="1" noChangeArrowheads="1"/>
          </p:cNvSpPr>
          <p:nvPr>
            <p:ph type="body" idx="1"/>
          </p:nvPr>
        </p:nvSpPr>
        <p:spPr/>
        <p:txBody>
          <a:bodyPr/>
          <a:lstStyle/>
          <a:p>
            <a:endParaRPr lang="zh-CN" altLang="zh-CN" dirty="0"/>
          </a:p>
        </p:txBody>
      </p:sp>
      <p:pic>
        <p:nvPicPr>
          <p:cNvPr id="16388" name="图片 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1484784"/>
            <a:ext cx="649168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zh-CN" altLang="zh-CN"/>
          </a:p>
        </p:txBody>
      </p:sp>
      <p:sp>
        <p:nvSpPr>
          <p:cNvPr id="17411" name="Rectangle 3"/>
          <p:cNvSpPr>
            <a:spLocks noGrp="1" noChangeArrowheads="1"/>
          </p:cNvSpPr>
          <p:nvPr>
            <p:ph type="body" idx="1"/>
          </p:nvPr>
        </p:nvSpPr>
        <p:spPr/>
        <p:txBody>
          <a:bodyPr/>
          <a:lstStyle/>
          <a:p>
            <a:pPr marL="0" indent="0">
              <a:buNone/>
            </a:pPr>
            <a:r>
              <a:rPr lang="zh-CN" altLang="zh-CN" dirty="0"/>
              <a:t>8</a:t>
            </a:r>
            <a:r>
              <a:rPr lang="zh-CN" dirty="0"/>
              <a:t>、回到“服务器管理器”，可以看到左侧多了一项“</a:t>
            </a:r>
            <a:r>
              <a:rPr lang="zh-CN" altLang="zh-CN" dirty="0"/>
              <a:t>IIS”</a:t>
            </a:r>
            <a:r>
              <a:rPr lang="zh-CN" dirty="0"/>
              <a:t>，点击“工具”“</a:t>
            </a:r>
            <a:r>
              <a:rPr lang="zh-CN" altLang="zh-CN" dirty="0"/>
              <a:t>Internet</a:t>
            </a:r>
            <a:r>
              <a:rPr lang="zh-CN" dirty="0"/>
              <a:t>信息服务（</a:t>
            </a:r>
            <a:r>
              <a:rPr lang="zh-CN" altLang="zh-CN" dirty="0"/>
              <a:t>IIS</a:t>
            </a:r>
            <a:r>
              <a:rPr lang="zh-CN" dirty="0"/>
              <a:t>）管理器”即可对</a:t>
            </a:r>
            <a:r>
              <a:rPr lang="zh-CN" altLang="zh-CN" dirty="0"/>
              <a:t>IIS</a:t>
            </a:r>
            <a:r>
              <a:rPr lang="zh-CN" dirty="0"/>
              <a:t>进行配置、管理。</a:t>
            </a:r>
          </a:p>
        </p:txBody>
      </p:sp>
      <p:pic>
        <p:nvPicPr>
          <p:cNvPr id="17412" name="图片 1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095348" cy="411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3 </a:t>
            </a:r>
            <a:r>
              <a:rPr lang="zh-CN" dirty="0"/>
              <a:t>任务</a:t>
            </a:r>
            <a:r>
              <a:rPr lang="zh-CN" altLang="zh-CN" dirty="0"/>
              <a:t>2</a:t>
            </a:r>
            <a:r>
              <a:rPr lang="zh-CN" dirty="0"/>
              <a:t>：创建</a:t>
            </a:r>
            <a:r>
              <a:rPr lang="zh-CN" altLang="zh-CN" dirty="0"/>
              <a:t>Web</a:t>
            </a:r>
            <a:r>
              <a:rPr lang="zh-CN" dirty="0"/>
              <a:t>站点</a:t>
            </a:r>
          </a:p>
        </p:txBody>
      </p:sp>
      <p:sp>
        <p:nvSpPr>
          <p:cNvPr id="18435" name="Rectangle 3"/>
          <p:cNvSpPr>
            <a:spLocks noGrp="1" noChangeArrowheads="1"/>
          </p:cNvSpPr>
          <p:nvPr>
            <p:ph type="body" idx="1"/>
          </p:nvPr>
        </p:nvSpPr>
        <p:spPr/>
        <p:txBody>
          <a:bodyPr/>
          <a:lstStyle/>
          <a:p>
            <a:pPr>
              <a:lnSpc>
                <a:spcPct val="100000"/>
              </a:lnSpc>
              <a:spcBef>
                <a:spcPts val="600"/>
              </a:spcBef>
              <a:spcAft>
                <a:spcPts val="600"/>
              </a:spcAft>
            </a:pPr>
            <a:r>
              <a:rPr lang="zh-CN" altLang="zh-CN" dirty="0"/>
              <a:t>Web</a:t>
            </a:r>
            <a:r>
              <a:rPr lang="zh-CN" dirty="0"/>
              <a:t>站点也被称为网站（</a:t>
            </a:r>
            <a:r>
              <a:rPr lang="zh-CN" altLang="zh-CN" dirty="0"/>
              <a:t>Website</a:t>
            </a:r>
            <a:r>
              <a:rPr lang="zh-CN" dirty="0"/>
              <a:t>），是指在</a:t>
            </a:r>
            <a:r>
              <a:rPr lang="zh-CN" altLang="zh-CN" dirty="0"/>
              <a:t>Internet</a:t>
            </a:r>
            <a:r>
              <a:rPr lang="zh-CN" dirty="0"/>
              <a:t>上，根据一定的规则，使用</a:t>
            </a:r>
            <a:r>
              <a:rPr lang="zh-CN" altLang="zh-CN" dirty="0"/>
              <a:t>HTML</a:t>
            </a:r>
            <a:r>
              <a:rPr lang="zh-CN" dirty="0"/>
              <a:t>等编程语言开发制作的用于展示特定内容的相关资源的集合，这些资源可能包括：各种文本、图片、音频、视频、脚本程序、各种程序接口（</a:t>
            </a:r>
            <a:r>
              <a:rPr lang="zh-CN" altLang="zh-CN" dirty="0"/>
              <a:t>CGI</a:t>
            </a:r>
            <a:r>
              <a:rPr lang="zh-CN" dirty="0"/>
              <a:t>）、数据库等信息。</a:t>
            </a:r>
          </a:p>
          <a:p>
            <a:pPr>
              <a:lnSpc>
                <a:spcPct val="100000"/>
              </a:lnSpc>
              <a:spcBef>
                <a:spcPts val="600"/>
              </a:spcBef>
              <a:spcAft>
                <a:spcPts val="600"/>
              </a:spcAft>
            </a:pPr>
            <a:r>
              <a:rPr lang="zh-CN" dirty="0"/>
              <a:t>在使用浏览器浏览</a:t>
            </a:r>
            <a:r>
              <a:rPr lang="zh-CN" altLang="zh-CN" dirty="0"/>
              <a:t>Web</a:t>
            </a:r>
            <a:r>
              <a:rPr lang="zh-CN" dirty="0"/>
              <a:t>站点时，会在浏览器的地址栏里输入站点地址，这个地址叫做</a:t>
            </a:r>
            <a:r>
              <a:rPr lang="zh-CN" altLang="zh-CN" dirty="0"/>
              <a:t>URL</a:t>
            </a:r>
            <a:r>
              <a:rPr lang="zh-CN" dirty="0"/>
              <a:t>（</a:t>
            </a:r>
            <a:r>
              <a:rPr lang="zh-CN" altLang="zh-CN" dirty="0"/>
              <a:t>Uniform Resource Locator </a:t>
            </a:r>
            <a:r>
              <a:rPr lang="zh-CN" dirty="0"/>
              <a:t>统一资源定位符）。就像每家每户都有一个唯一的门牌地址一样，每个</a:t>
            </a:r>
            <a:r>
              <a:rPr lang="zh-CN" altLang="zh-CN" dirty="0"/>
              <a:t>Web</a:t>
            </a:r>
            <a:r>
              <a:rPr lang="zh-CN" dirty="0"/>
              <a:t>资源也都有一个唯一的</a:t>
            </a:r>
            <a:r>
              <a:rPr lang="zh-CN" altLang="zh-CN" dirty="0"/>
              <a:t>URL</a:t>
            </a:r>
            <a:r>
              <a:rPr lang="zh-CN" dirty="0"/>
              <a:t>地址。使用</a:t>
            </a:r>
            <a:r>
              <a:rPr lang="zh-CN" altLang="zh-CN" dirty="0"/>
              <a:t>URL</a:t>
            </a:r>
            <a:r>
              <a:rPr lang="zh-CN" dirty="0"/>
              <a:t>可以将整个</a:t>
            </a:r>
            <a:r>
              <a:rPr lang="zh-CN" altLang="zh-CN" dirty="0"/>
              <a:t>Internet</a:t>
            </a:r>
            <a:r>
              <a:rPr lang="zh-CN" dirty="0"/>
              <a:t>上的资源用统一的格式来进行定位。</a:t>
            </a:r>
            <a:r>
              <a:rPr lang="zh-CN" altLang="zh-CN" dirty="0"/>
              <a:t>URL</a:t>
            </a:r>
            <a:r>
              <a:rPr lang="zh-CN" dirty="0"/>
              <a:t>的一般格式为：</a:t>
            </a:r>
          </a:p>
          <a:p>
            <a:pPr>
              <a:lnSpc>
                <a:spcPct val="100000"/>
              </a:lnSpc>
              <a:spcBef>
                <a:spcPts val="600"/>
              </a:spcBef>
              <a:spcAft>
                <a:spcPts val="600"/>
              </a:spcAft>
            </a:pPr>
            <a:r>
              <a:rPr lang="zh-CN" altLang="zh-CN" dirty="0"/>
              <a:t>HTTP://</a:t>
            </a:r>
            <a:r>
              <a:rPr lang="zh-CN" dirty="0"/>
              <a:t>主机名</a:t>
            </a:r>
            <a:r>
              <a:rPr lang="zh-CN" altLang="zh-CN" dirty="0"/>
              <a:t>:</a:t>
            </a:r>
            <a:r>
              <a:rPr lang="zh-CN" dirty="0"/>
              <a:t>端口号</a:t>
            </a:r>
            <a:r>
              <a:rPr lang="zh-CN" altLang="zh-CN" dirty="0"/>
              <a:t>/</a:t>
            </a:r>
            <a:r>
              <a:rPr lang="zh-CN" dirty="0"/>
              <a:t>路径</a:t>
            </a:r>
            <a:r>
              <a:rPr lang="zh-CN" altLang="zh-CN" dirty="0"/>
              <a:t>/</a:t>
            </a:r>
            <a:r>
              <a:rPr lang="zh-CN" dirty="0"/>
              <a:t>文件名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任务说明</a:t>
            </a:r>
          </a:p>
        </p:txBody>
      </p:sp>
      <p:sp>
        <p:nvSpPr>
          <p:cNvPr id="19459" name="Rectangle 3"/>
          <p:cNvSpPr>
            <a:spLocks noGrp="1" noChangeArrowheads="1"/>
          </p:cNvSpPr>
          <p:nvPr>
            <p:ph type="body" idx="1"/>
          </p:nvPr>
        </p:nvSpPr>
        <p:spPr/>
        <p:txBody>
          <a:bodyPr/>
          <a:lstStyle/>
          <a:p>
            <a:r>
              <a:rPr lang="zh-CN"/>
              <a:t>例如“</a:t>
            </a:r>
            <a:r>
              <a:rPr lang="zh-CN" altLang="zh-CN"/>
              <a:t>http://www.abcoa.com/oa/login.html” </a:t>
            </a:r>
            <a:r>
              <a:rPr lang="zh-CN"/>
              <a:t>这个</a:t>
            </a:r>
            <a:r>
              <a:rPr lang="zh-CN" altLang="zh-CN"/>
              <a:t>URL</a:t>
            </a:r>
            <a:r>
              <a:rPr lang="zh-CN"/>
              <a:t>表示在“</a:t>
            </a:r>
            <a:r>
              <a:rPr lang="zh-CN" altLang="zh-CN"/>
              <a:t>www.abcoa.com” </a:t>
            </a:r>
            <a:r>
              <a:rPr lang="zh-CN"/>
              <a:t>这台</a:t>
            </a:r>
            <a:r>
              <a:rPr lang="zh-CN" altLang="zh-CN"/>
              <a:t>Web</a:t>
            </a:r>
            <a:r>
              <a:rPr lang="zh-CN"/>
              <a:t>服务器的网站主目录下的“</a:t>
            </a:r>
            <a:r>
              <a:rPr lang="zh-CN" altLang="zh-CN"/>
              <a:t>oa”</a:t>
            </a:r>
            <a:r>
              <a:rPr lang="zh-CN"/>
              <a:t>子目录下的“</a:t>
            </a:r>
            <a:r>
              <a:rPr lang="zh-CN" altLang="zh-CN"/>
              <a:t>login.html”</a:t>
            </a:r>
            <a:r>
              <a:rPr lang="zh-CN"/>
              <a:t>这个网页文件。（</a:t>
            </a:r>
            <a:r>
              <a:rPr lang="zh-CN" altLang="zh-CN"/>
              <a:t>www.abcoa.com</a:t>
            </a:r>
            <a:r>
              <a:rPr lang="zh-CN"/>
              <a:t>此域名将被</a:t>
            </a:r>
            <a:r>
              <a:rPr lang="zh-CN" altLang="zh-CN"/>
              <a:t>DNS</a:t>
            </a:r>
            <a:r>
              <a:rPr lang="zh-CN"/>
              <a:t>服务器解析为正确的服务器</a:t>
            </a:r>
            <a:r>
              <a:rPr lang="zh-CN" altLang="zh-CN"/>
              <a:t>IP</a:t>
            </a:r>
            <a:r>
              <a:rPr lang="zh-CN"/>
              <a:t>）</a:t>
            </a:r>
          </a:p>
          <a:p>
            <a:endParaRPr lang="zh-CN"/>
          </a:p>
          <a:p>
            <a:r>
              <a:rPr lang="zh-CN"/>
              <a:t>在本任务中，我们事先用静态</a:t>
            </a:r>
            <a:r>
              <a:rPr lang="zh-CN" altLang="zh-CN"/>
              <a:t>HTML</a:t>
            </a:r>
            <a:r>
              <a:rPr lang="zh-CN"/>
              <a:t>语言编写了一个只有一个</a:t>
            </a:r>
            <a:r>
              <a:rPr lang="zh-CN" altLang="zh-CN"/>
              <a:t>HTML</a:t>
            </a:r>
            <a:r>
              <a:rPr lang="zh-CN"/>
              <a:t>页面（</a:t>
            </a:r>
            <a:r>
              <a:rPr lang="zh-CN" altLang="zh-CN"/>
              <a:t>oa.html</a:t>
            </a:r>
            <a:r>
              <a:rPr lang="zh-CN"/>
              <a:t>）的简单网站：</a:t>
            </a:r>
            <a:r>
              <a:rPr lang="zh-CN" altLang="zh-CN"/>
              <a:t>abcoa.com</a:t>
            </a:r>
            <a:r>
              <a:rPr lang="zh-CN"/>
              <a:t>，将网站文件夹存放到已经安装了</a:t>
            </a:r>
            <a:r>
              <a:rPr lang="zh-CN" altLang="zh-CN"/>
              <a:t>IIS</a:t>
            </a:r>
            <a:r>
              <a:rPr lang="zh-CN"/>
              <a:t>的</a:t>
            </a:r>
            <a:r>
              <a:rPr lang="zh-CN" altLang="zh-CN"/>
              <a:t>Windows 2012</a:t>
            </a:r>
            <a:r>
              <a:rPr lang="zh-CN"/>
              <a:t>服务器上的硬盘中（</a:t>
            </a:r>
            <a:r>
              <a:rPr lang="zh-CN" altLang="zh-CN"/>
              <a:t>C:\abcoa.com</a:t>
            </a:r>
            <a:r>
              <a:rPr lang="zh-CN"/>
              <a:t>），然后在任务</a:t>
            </a:r>
            <a:r>
              <a:rPr lang="zh-CN" altLang="zh-CN"/>
              <a:t>1</a:t>
            </a:r>
            <a:r>
              <a:rPr lang="zh-CN"/>
              <a:t>完成的基础上配置</a:t>
            </a:r>
            <a:r>
              <a:rPr lang="zh-CN" altLang="zh-CN"/>
              <a:t>IIS</a:t>
            </a:r>
            <a:r>
              <a:rPr lang="zh-CN"/>
              <a:t>创建此</a:t>
            </a:r>
            <a:r>
              <a:rPr lang="zh-CN" altLang="zh-CN"/>
              <a:t>Web</a:t>
            </a:r>
            <a:r>
              <a:rPr lang="zh-CN"/>
              <a:t>站点，把服务器</a:t>
            </a:r>
            <a:r>
              <a:rPr lang="zh-CN" altLang="zh-CN"/>
              <a:t>IP</a:t>
            </a:r>
            <a:r>
              <a:rPr lang="zh-CN"/>
              <a:t>（</a:t>
            </a:r>
            <a:r>
              <a:rPr lang="zh-CN" altLang="zh-CN"/>
              <a:t>10.1.1.8</a:t>
            </a:r>
            <a:r>
              <a:rPr lang="zh-CN"/>
              <a:t>）和端口号（</a:t>
            </a:r>
            <a:r>
              <a:rPr lang="zh-CN" altLang="zh-CN"/>
              <a:t>80</a:t>
            </a:r>
            <a:r>
              <a:rPr lang="zh-CN"/>
              <a:t>）同该网站绑定起来，最后实现让</a:t>
            </a:r>
            <a:r>
              <a:rPr lang="zh-CN" altLang="zh-CN"/>
              <a:t>Web</a:t>
            </a:r>
            <a:r>
              <a:rPr lang="zh-CN"/>
              <a:t>服务器能够正常解析该</a:t>
            </a:r>
            <a:r>
              <a:rPr lang="zh-CN" altLang="zh-CN"/>
              <a:t>OA</a:t>
            </a:r>
            <a:r>
              <a:rPr lang="zh-CN"/>
              <a:t>网站的网页（</a:t>
            </a:r>
            <a:r>
              <a:rPr lang="zh-CN" altLang="zh-CN"/>
              <a:t>oa.html</a:t>
            </a:r>
            <a:r>
              <a:rPr lang="zh-CN"/>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t>实施过程</a:t>
            </a:r>
          </a:p>
        </p:txBody>
      </p:sp>
      <p:sp>
        <p:nvSpPr>
          <p:cNvPr id="20483" name="Rectangle 3"/>
          <p:cNvSpPr>
            <a:spLocks noGrp="1" noChangeArrowheads="1"/>
          </p:cNvSpPr>
          <p:nvPr>
            <p:ph type="body" idx="1"/>
          </p:nvPr>
        </p:nvSpPr>
        <p:spPr/>
        <p:txBody>
          <a:bodyPr/>
          <a:lstStyle/>
          <a:p>
            <a:pPr marL="0" indent="0">
              <a:buNone/>
            </a:pPr>
            <a:r>
              <a:rPr lang="zh-CN" altLang="zh-CN" dirty="0"/>
              <a:t>1</a:t>
            </a:r>
            <a:r>
              <a:rPr lang="zh-CN" dirty="0"/>
              <a:t>、在服务器管理器里打开</a:t>
            </a:r>
            <a:r>
              <a:rPr lang="zh-CN" altLang="zh-CN" dirty="0"/>
              <a:t>Internet</a:t>
            </a:r>
            <a:r>
              <a:rPr lang="zh-CN" dirty="0"/>
              <a:t>信息服务（</a:t>
            </a:r>
            <a:r>
              <a:rPr lang="zh-CN" altLang="zh-CN" dirty="0"/>
              <a:t>IIS</a:t>
            </a:r>
            <a:r>
              <a:rPr lang="zh-CN" dirty="0"/>
              <a:t>）管理器，点击“连接至</a:t>
            </a:r>
            <a:r>
              <a:rPr lang="zh-CN" altLang="zh-CN" dirty="0"/>
              <a:t>localhost”,</a:t>
            </a:r>
            <a:r>
              <a:rPr lang="zh-CN" dirty="0"/>
              <a:t>即可进入</a:t>
            </a:r>
            <a:r>
              <a:rPr lang="zh-CN" altLang="zh-CN" dirty="0"/>
              <a:t>IIS</a:t>
            </a:r>
            <a:r>
              <a:rPr lang="zh-CN" dirty="0"/>
              <a:t>的本地站点管理；</a:t>
            </a:r>
          </a:p>
        </p:txBody>
      </p:sp>
      <p:pic>
        <p:nvPicPr>
          <p:cNvPr id="20484" name="图片 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46486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zh-CN" altLang="zh-CN"/>
          </a:p>
        </p:txBody>
      </p:sp>
      <p:sp>
        <p:nvSpPr>
          <p:cNvPr id="21507" name="Rectangle 3"/>
          <p:cNvSpPr>
            <a:spLocks noGrp="1" noChangeArrowheads="1"/>
          </p:cNvSpPr>
          <p:nvPr>
            <p:ph type="body" idx="1"/>
          </p:nvPr>
        </p:nvSpPr>
        <p:spPr/>
        <p:txBody>
          <a:bodyPr/>
          <a:lstStyle/>
          <a:p>
            <a:pPr marL="0" indent="0">
              <a:buNone/>
            </a:pPr>
            <a:r>
              <a:rPr lang="zh-CN" altLang="zh-CN" dirty="0"/>
              <a:t>2</a:t>
            </a:r>
            <a:r>
              <a:rPr lang="zh-CN" dirty="0"/>
              <a:t>、展开左侧网站列表，点击默认网站（</a:t>
            </a:r>
            <a:r>
              <a:rPr lang="zh-CN" altLang="zh-CN" dirty="0"/>
              <a:t>Default Web Site</a:t>
            </a:r>
            <a:r>
              <a:rPr lang="zh-CN" dirty="0"/>
              <a:t>）</a:t>
            </a:r>
            <a:r>
              <a:rPr lang="zh-CN" altLang="zh-CN" dirty="0"/>
              <a:t>,</a:t>
            </a:r>
            <a:r>
              <a:rPr lang="zh-CN" dirty="0"/>
              <a:t>选择“管理网站”点击“停止”；</a:t>
            </a:r>
          </a:p>
        </p:txBody>
      </p:sp>
      <p:pic>
        <p:nvPicPr>
          <p:cNvPr id="21508" name="图片 1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464657"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zh-CN" altLang="zh-CN"/>
          </a:p>
        </p:txBody>
      </p:sp>
      <p:sp>
        <p:nvSpPr>
          <p:cNvPr id="22531" name="Rectangle 3"/>
          <p:cNvSpPr>
            <a:spLocks noGrp="1" noChangeArrowheads="1"/>
          </p:cNvSpPr>
          <p:nvPr>
            <p:ph type="body" idx="1"/>
          </p:nvPr>
        </p:nvSpPr>
        <p:spPr>
          <a:xfrm>
            <a:off x="485775" y="864937"/>
            <a:ext cx="8089900" cy="5345112"/>
          </a:xfrm>
        </p:spPr>
        <p:txBody>
          <a:bodyPr/>
          <a:lstStyle/>
          <a:p>
            <a:pPr marL="0" indent="0">
              <a:buNone/>
            </a:pPr>
            <a:r>
              <a:rPr lang="zh-CN" altLang="zh-CN" sz="1800" dirty="0"/>
              <a:t>3</a:t>
            </a:r>
            <a:r>
              <a:rPr lang="zh-CN" sz="1800" dirty="0"/>
              <a:t>、选中左侧“网站”菜单，点击右侧“添加网站”，设置“网站名称”、“物理路径”、绑定“类型”、“</a:t>
            </a:r>
            <a:r>
              <a:rPr lang="zh-CN" altLang="zh-CN" sz="1800" dirty="0"/>
              <a:t>IP</a:t>
            </a:r>
            <a:r>
              <a:rPr lang="zh-CN" sz="1800" dirty="0"/>
              <a:t>地址”、“端口”，点击“确定”完成。需要注意的是，网站名称是指用于在</a:t>
            </a:r>
            <a:r>
              <a:rPr lang="zh-CN" altLang="zh-CN" sz="1800" dirty="0"/>
              <a:t>IIS</a:t>
            </a:r>
            <a:r>
              <a:rPr lang="zh-CN" sz="1800" dirty="0"/>
              <a:t>里与其他网站区分开来的名称（不是指网站的域名），物理路径是指网站文件存储的物理路径（如</a:t>
            </a:r>
            <a:r>
              <a:rPr lang="zh-CN" altLang="zh-CN" sz="1800" dirty="0"/>
              <a:t>C:\abcoa.com</a:t>
            </a:r>
            <a:r>
              <a:rPr lang="zh-CN" sz="1800" dirty="0"/>
              <a:t>），绑定类型为</a:t>
            </a:r>
            <a:r>
              <a:rPr lang="zh-CN" altLang="zh-CN" sz="1800" dirty="0"/>
              <a:t>HTTP</a:t>
            </a:r>
            <a:r>
              <a:rPr lang="zh-CN" sz="1800" dirty="0"/>
              <a:t>，绑定</a:t>
            </a:r>
            <a:r>
              <a:rPr lang="zh-CN" altLang="zh-CN" sz="1800" dirty="0"/>
              <a:t>IP</a:t>
            </a:r>
            <a:r>
              <a:rPr lang="zh-CN" sz="1800" dirty="0"/>
              <a:t>地址必须是当前服务器上的一个有效</a:t>
            </a:r>
            <a:r>
              <a:rPr lang="zh-CN" altLang="zh-CN" sz="1800" dirty="0"/>
              <a:t>IP</a:t>
            </a:r>
            <a:r>
              <a:rPr lang="zh-CN" sz="1800" dirty="0"/>
              <a:t>，无特殊情况绑定端口一般为默认</a:t>
            </a:r>
            <a:r>
              <a:rPr lang="zh-CN" altLang="zh-CN" sz="1800" dirty="0"/>
              <a:t>80</a:t>
            </a:r>
            <a:r>
              <a:rPr lang="zh-CN" sz="1800" dirty="0"/>
              <a:t>，主机名为空，点击“确定”结束当前配置；</a:t>
            </a:r>
          </a:p>
        </p:txBody>
      </p:sp>
      <p:pic>
        <p:nvPicPr>
          <p:cNvPr id="22532" name="图片 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92896"/>
            <a:ext cx="4343661"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zh-CN"/>
          </a:p>
        </p:txBody>
      </p:sp>
      <p:sp>
        <p:nvSpPr>
          <p:cNvPr id="23555" name="Rectangle 3"/>
          <p:cNvSpPr>
            <a:spLocks noGrp="1" noChangeArrowheads="1"/>
          </p:cNvSpPr>
          <p:nvPr>
            <p:ph type="body" idx="1"/>
          </p:nvPr>
        </p:nvSpPr>
        <p:spPr/>
        <p:txBody>
          <a:bodyPr/>
          <a:lstStyle/>
          <a:p>
            <a:pPr marL="0" indent="0">
              <a:buNone/>
            </a:pPr>
            <a:r>
              <a:rPr lang="zh-CN" altLang="zh-CN" dirty="0"/>
              <a:t>4</a:t>
            </a:r>
            <a:r>
              <a:rPr lang="zh-CN" dirty="0"/>
              <a:t>、在</a:t>
            </a:r>
            <a:r>
              <a:rPr lang="zh-CN" altLang="zh-CN" dirty="0"/>
              <a:t>IIS</a:t>
            </a:r>
            <a:r>
              <a:rPr lang="zh-CN" dirty="0"/>
              <a:t>管理器选中</a:t>
            </a:r>
            <a:r>
              <a:rPr lang="zh-CN" altLang="zh-CN" dirty="0"/>
              <a:t>abcoa</a:t>
            </a:r>
            <a:r>
              <a:rPr lang="zh-CN" dirty="0"/>
              <a:t>，双击“默认文档“；</a:t>
            </a:r>
          </a:p>
        </p:txBody>
      </p:sp>
      <p:pic>
        <p:nvPicPr>
          <p:cNvPr id="23556" name="图片 1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317522"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0 </a:t>
            </a:r>
            <a:r>
              <a:rPr lang="zh-CN" dirty="0"/>
              <a:t>案例场景</a:t>
            </a:r>
          </a:p>
        </p:txBody>
      </p:sp>
      <p:sp>
        <p:nvSpPr>
          <p:cNvPr id="6147" name="Rectangle 3"/>
          <p:cNvSpPr>
            <a:spLocks noGrp="1" noChangeArrowheads="1"/>
          </p:cNvSpPr>
          <p:nvPr>
            <p:ph type="body" idx="1"/>
          </p:nvPr>
        </p:nvSpPr>
        <p:spPr/>
        <p:txBody>
          <a:bodyPr/>
          <a:lstStyle/>
          <a:p>
            <a:r>
              <a:rPr lang="zh-CN" altLang="zh-CN" sz="2000"/>
              <a:t>ABC</a:t>
            </a:r>
            <a:r>
              <a:rPr lang="zh-CN" sz="2000"/>
              <a:t>公司为了提高企业的办公效率，决定在企业内网部署一个基于浏览器</a:t>
            </a:r>
            <a:r>
              <a:rPr lang="zh-CN" altLang="zh-CN" sz="2000"/>
              <a:t>/</a:t>
            </a:r>
            <a:r>
              <a:rPr lang="zh-CN" sz="2000"/>
              <a:t>服务器模式（</a:t>
            </a:r>
            <a:r>
              <a:rPr lang="zh-CN" altLang="zh-CN" sz="2000"/>
              <a:t>B/S</a:t>
            </a:r>
            <a:r>
              <a:rPr lang="zh-CN" sz="2000"/>
              <a:t>）的办公自动化系统（</a:t>
            </a:r>
            <a:r>
              <a:rPr lang="zh-CN" altLang="zh-CN" sz="2000"/>
              <a:t>OA</a:t>
            </a:r>
            <a:r>
              <a:rPr lang="zh-CN" sz="2000"/>
              <a:t>），该系统使用的是微软</a:t>
            </a:r>
            <a:r>
              <a:rPr lang="zh-CN" altLang="zh-CN" sz="2000"/>
              <a:t>ASP.net</a:t>
            </a:r>
            <a:r>
              <a:rPr lang="zh-CN" sz="2000"/>
              <a:t>编程语言开发。</a:t>
            </a:r>
            <a:r>
              <a:rPr lang="zh-CN" altLang="zh-CN" sz="2000"/>
              <a:t>ABC</a:t>
            </a:r>
            <a:r>
              <a:rPr lang="zh-CN" sz="2000"/>
              <a:t>公司的网络管理部门希望在原企业内网的基础上配置一台新的</a:t>
            </a:r>
            <a:r>
              <a:rPr lang="zh-CN" altLang="zh-CN" sz="2000"/>
              <a:t>Windows 2012 </a:t>
            </a:r>
            <a:r>
              <a:rPr lang="zh-CN" sz="2000"/>
              <a:t>服务器（</a:t>
            </a:r>
            <a:r>
              <a:rPr lang="zh-CN" altLang="zh-CN" sz="2000"/>
              <a:t>IP</a:t>
            </a:r>
            <a:r>
              <a:rPr lang="zh-CN" sz="2000"/>
              <a:t>：</a:t>
            </a:r>
            <a:r>
              <a:rPr lang="zh-CN" altLang="zh-CN" sz="2000"/>
              <a:t>10.1.1.100/8</a:t>
            </a:r>
            <a:r>
              <a:rPr lang="zh-CN" sz="2000"/>
              <a:t>）扮演</a:t>
            </a:r>
            <a:r>
              <a:rPr lang="zh-CN" altLang="zh-CN" sz="2000"/>
              <a:t>Web</a:t>
            </a:r>
            <a:r>
              <a:rPr lang="zh-CN" sz="2000"/>
              <a:t>服务器的角色，并将该</a:t>
            </a:r>
            <a:r>
              <a:rPr lang="zh-CN" altLang="zh-CN" sz="2000"/>
              <a:t>OA</a:t>
            </a:r>
            <a:r>
              <a:rPr lang="zh-CN" sz="2000"/>
              <a:t>系统的</a:t>
            </a:r>
            <a:r>
              <a:rPr lang="zh-CN" altLang="zh-CN" sz="2000"/>
              <a:t>Web</a:t>
            </a:r>
            <a:r>
              <a:rPr lang="zh-CN" sz="2000"/>
              <a:t>站点部署到该</a:t>
            </a:r>
            <a:r>
              <a:rPr lang="zh-CN" altLang="zh-CN" sz="2000"/>
              <a:t>Web</a:t>
            </a:r>
            <a:r>
              <a:rPr lang="zh-CN" sz="2000"/>
              <a:t>服务器上，使得企业内网用来都能够访问该</a:t>
            </a:r>
            <a:r>
              <a:rPr lang="zh-CN" altLang="zh-CN" sz="2000"/>
              <a:t>OA</a:t>
            </a:r>
            <a:r>
              <a:rPr lang="zh-CN" sz="2000"/>
              <a:t>系统。</a:t>
            </a:r>
          </a:p>
        </p:txBody>
      </p:sp>
      <p:pic>
        <p:nvPicPr>
          <p:cNvPr id="6148" name="图片 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3113088"/>
            <a:ext cx="4391025"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pPr marL="0" indent="0">
              <a:buNone/>
            </a:pPr>
            <a:r>
              <a:rPr lang="zh-CN" altLang="zh-CN" dirty="0"/>
              <a:t>5</a:t>
            </a:r>
            <a:r>
              <a:rPr lang="zh-CN" dirty="0"/>
              <a:t>、点击“添加”，根据实际需求，在名称中输入存在本地服务器上的网站首页文件名（如</a:t>
            </a:r>
            <a:r>
              <a:rPr lang="zh-CN" altLang="zh-CN" dirty="0"/>
              <a:t>oa.html</a:t>
            </a:r>
            <a:r>
              <a:rPr lang="zh-CN" dirty="0"/>
              <a:t>）</a:t>
            </a:r>
            <a:r>
              <a:rPr lang="zh-CN" altLang="zh-CN" dirty="0"/>
              <a:t>,</a:t>
            </a:r>
            <a:r>
              <a:rPr lang="zh-CN" dirty="0"/>
              <a:t>当前配置的文件为打开</a:t>
            </a:r>
            <a:r>
              <a:rPr lang="zh-CN" altLang="zh-CN" dirty="0"/>
              <a:t>Web</a:t>
            </a:r>
            <a:r>
              <a:rPr lang="zh-CN" dirty="0"/>
              <a:t>站点的网站首页文件</a:t>
            </a:r>
            <a:r>
              <a:rPr lang="zh-CN" altLang="zh-CN" dirty="0"/>
              <a:t>;</a:t>
            </a:r>
          </a:p>
        </p:txBody>
      </p:sp>
      <p:pic>
        <p:nvPicPr>
          <p:cNvPr id="24580" name="图片 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852738"/>
            <a:ext cx="34861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zh-CN" altLang="zh-CN"/>
          </a:p>
        </p:txBody>
      </p:sp>
      <p:sp>
        <p:nvSpPr>
          <p:cNvPr id="25603" name="Rectangle 3"/>
          <p:cNvSpPr>
            <a:spLocks noGrp="1" noChangeArrowheads="1"/>
          </p:cNvSpPr>
          <p:nvPr>
            <p:ph type="body" idx="1"/>
          </p:nvPr>
        </p:nvSpPr>
        <p:spPr/>
        <p:txBody>
          <a:bodyPr/>
          <a:lstStyle/>
          <a:p>
            <a:pPr marL="0" indent="0">
              <a:buNone/>
            </a:pPr>
            <a:r>
              <a:rPr lang="zh-CN" altLang="zh-CN" dirty="0"/>
              <a:t>6</a:t>
            </a:r>
            <a:r>
              <a:rPr lang="zh-CN" dirty="0"/>
              <a:t>、在</a:t>
            </a:r>
            <a:r>
              <a:rPr lang="zh-CN" altLang="zh-CN" dirty="0"/>
              <a:t>IIS</a:t>
            </a:r>
            <a:r>
              <a:rPr lang="zh-CN" dirty="0"/>
              <a:t>管理器点击右侧“浏览网站”，或者打开浏览器，在地址栏输入</a:t>
            </a:r>
            <a:r>
              <a:rPr lang="zh-CN" altLang="zh-CN" dirty="0"/>
              <a:t>http://10.1.1.100</a:t>
            </a:r>
            <a:r>
              <a:rPr lang="zh-CN" dirty="0"/>
              <a:t>，即可在本机正常浏览该网站。</a:t>
            </a:r>
          </a:p>
        </p:txBody>
      </p:sp>
      <p:pic>
        <p:nvPicPr>
          <p:cNvPr id="25604" name="图片 1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76872"/>
            <a:ext cx="571471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zh-CN" dirty="0"/>
              <a:t>4 </a:t>
            </a:r>
            <a:r>
              <a:rPr lang="zh-CN" dirty="0"/>
              <a:t>任务</a:t>
            </a:r>
            <a:r>
              <a:rPr lang="zh-CN" altLang="zh-CN" dirty="0"/>
              <a:t>3</a:t>
            </a:r>
            <a:r>
              <a:rPr lang="zh-CN" dirty="0"/>
              <a:t>：配置客户端访问</a:t>
            </a:r>
            <a:r>
              <a:rPr lang="zh-CN" altLang="zh-CN" dirty="0"/>
              <a:t>Web</a:t>
            </a:r>
            <a:r>
              <a:rPr lang="zh-CN" dirty="0"/>
              <a:t>站点</a:t>
            </a:r>
          </a:p>
        </p:txBody>
      </p:sp>
      <p:sp>
        <p:nvSpPr>
          <p:cNvPr id="26627" name="Rectangle 3"/>
          <p:cNvSpPr>
            <a:spLocks noGrp="1" noChangeArrowheads="1"/>
          </p:cNvSpPr>
          <p:nvPr>
            <p:ph type="body" idx="1"/>
          </p:nvPr>
        </p:nvSpPr>
        <p:spPr>
          <a:xfrm>
            <a:off x="323528" y="861596"/>
            <a:ext cx="8352928" cy="5345112"/>
          </a:xfrm>
        </p:spPr>
        <p:txBody>
          <a:bodyPr/>
          <a:lstStyle/>
          <a:p>
            <a:pPr>
              <a:lnSpc>
                <a:spcPct val="100000"/>
              </a:lnSpc>
            </a:pPr>
            <a:r>
              <a:rPr lang="zh-CN" altLang="zh-CN" sz="2000" dirty="0"/>
              <a:t>Web</a:t>
            </a:r>
            <a:r>
              <a:rPr lang="zh-CN" sz="2000" dirty="0"/>
              <a:t>服务器配置完成之后，就可以在客户机浏览器使用</a:t>
            </a:r>
            <a:r>
              <a:rPr lang="zh-CN" altLang="zh-CN" sz="2000" dirty="0"/>
              <a:t>IP</a:t>
            </a:r>
            <a:r>
              <a:rPr lang="zh-CN" sz="2000" dirty="0"/>
              <a:t>地址访问</a:t>
            </a:r>
            <a:r>
              <a:rPr lang="zh-CN" altLang="zh-CN" sz="2000" dirty="0"/>
              <a:t>Web</a:t>
            </a:r>
            <a:r>
              <a:rPr lang="zh-CN" sz="2000" dirty="0"/>
              <a:t>站点了。客户机访问</a:t>
            </a:r>
            <a:r>
              <a:rPr lang="zh-CN" altLang="zh-CN" sz="2000" dirty="0"/>
              <a:t>Web</a:t>
            </a:r>
            <a:r>
              <a:rPr lang="zh-CN" sz="2000" dirty="0"/>
              <a:t>站点的</a:t>
            </a:r>
            <a:r>
              <a:rPr lang="zh-CN" altLang="zh-CN" sz="2000" dirty="0"/>
              <a:t>URL</a:t>
            </a:r>
            <a:r>
              <a:rPr lang="zh-CN" sz="2000" dirty="0"/>
              <a:t>为</a:t>
            </a:r>
            <a:r>
              <a:rPr lang="zh-CN" altLang="zh-CN" sz="2000" dirty="0"/>
              <a:t>http://IP</a:t>
            </a:r>
            <a:r>
              <a:rPr lang="zh-CN" sz="2000" dirty="0"/>
              <a:t>地址</a:t>
            </a:r>
            <a:r>
              <a:rPr lang="zh-CN" altLang="zh-CN" sz="2000" dirty="0"/>
              <a:t>:Web</a:t>
            </a:r>
            <a:r>
              <a:rPr lang="zh-CN" sz="2000" dirty="0"/>
              <a:t>服务器端口号。此处的</a:t>
            </a:r>
            <a:r>
              <a:rPr lang="zh-CN" altLang="zh-CN" sz="2000" dirty="0"/>
              <a:t>IP</a:t>
            </a:r>
            <a:r>
              <a:rPr lang="zh-CN" sz="2000" dirty="0"/>
              <a:t>地址为在</a:t>
            </a:r>
            <a:r>
              <a:rPr lang="zh-CN" altLang="zh-CN" sz="2000" dirty="0"/>
              <a:t>IIS</a:t>
            </a:r>
            <a:r>
              <a:rPr lang="zh-CN" sz="2000" dirty="0"/>
              <a:t>管理器里设置的</a:t>
            </a:r>
            <a:r>
              <a:rPr lang="zh-CN" altLang="zh-CN" sz="2000" dirty="0"/>
              <a:t>Web</a:t>
            </a:r>
            <a:r>
              <a:rPr lang="zh-CN" sz="2000" dirty="0"/>
              <a:t>服务器绑定</a:t>
            </a:r>
            <a:r>
              <a:rPr lang="zh-CN" altLang="zh-CN" sz="2000" dirty="0"/>
              <a:t>IP</a:t>
            </a:r>
            <a:r>
              <a:rPr lang="zh-CN" sz="2000" dirty="0"/>
              <a:t>，且是当前客户机是路由可达的</a:t>
            </a:r>
            <a:r>
              <a:rPr lang="zh-CN" altLang="zh-CN" sz="2000" dirty="0"/>
              <a:t>IP</a:t>
            </a:r>
            <a:r>
              <a:rPr lang="zh-CN" sz="2000" dirty="0"/>
              <a:t>；端口号为在</a:t>
            </a:r>
            <a:r>
              <a:rPr lang="zh-CN" altLang="zh-CN" sz="2000" dirty="0"/>
              <a:t>IIS</a:t>
            </a:r>
            <a:r>
              <a:rPr lang="zh-CN" sz="2000" dirty="0"/>
              <a:t>管理器里设置的</a:t>
            </a:r>
            <a:r>
              <a:rPr lang="zh-CN" altLang="zh-CN" sz="2000" dirty="0"/>
              <a:t>Web</a:t>
            </a:r>
            <a:r>
              <a:rPr lang="zh-CN" sz="2000" dirty="0"/>
              <a:t>服务器绑定端口，如果绑定端口为默认端口</a:t>
            </a:r>
            <a:r>
              <a:rPr lang="zh-CN" altLang="zh-CN" sz="2000" dirty="0"/>
              <a:t>80</a:t>
            </a:r>
            <a:r>
              <a:rPr lang="zh-CN" sz="2000" dirty="0"/>
              <a:t>，那么在访问</a:t>
            </a:r>
            <a:r>
              <a:rPr lang="zh-CN" altLang="zh-CN" sz="2000" dirty="0"/>
              <a:t>URL</a:t>
            </a:r>
            <a:r>
              <a:rPr lang="zh-CN" sz="2000" dirty="0"/>
              <a:t>里可以省略“</a:t>
            </a:r>
            <a:r>
              <a:rPr lang="zh-CN" altLang="zh-CN" sz="2000" dirty="0"/>
              <a:t>:</a:t>
            </a:r>
            <a:r>
              <a:rPr lang="zh-CN" sz="2000" dirty="0"/>
              <a:t>端口号”。</a:t>
            </a:r>
          </a:p>
          <a:p>
            <a:pPr>
              <a:lnSpc>
                <a:spcPct val="100000"/>
              </a:lnSpc>
            </a:pPr>
            <a:r>
              <a:rPr lang="zh-CN" sz="2000" dirty="0"/>
              <a:t>由于</a:t>
            </a:r>
            <a:r>
              <a:rPr lang="zh-CN" altLang="zh-CN" sz="2000" dirty="0"/>
              <a:t>IP</a:t>
            </a:r>
            <a:r>
              <a:rPr lang="zh-CN" sz="2000" dirty="0"/>
              <a:t>地址不便于记忆，现实生活中客户机更多采用域名的方式来访问</a:t>
            </a:r>
            <a:r>
              <a:rPr lang="zh-CN" altLang="zh-CN" sz="2000" dirty="0"/>
              <a:t>Web</a:t>
            </a:r>
            <a:r>
              <a:rPr lang="zh-CN" sz="2000" dirty="0"/>
              <a:t>站点。客户机访问</a:t>
            </a:r>
            <a:r>
              <a:rPr lang="zh-CN" altLang="zh-CN" sz="2000" dirty="0"/>
              <a:t>Web</a:t>
            </a:r>
            <a:r>
              <a:rPr lang="zh-CN" sz="2000" dirty="0"/>
              <a:t>站点的</a:t>
            </a:r>
            <a:r>
              <a:rPr lang="zh-CN" altLang="zh-CN" sz="2000" dirty="0"/>
              <a:t>URL</a:t>
            </a:r>
            <a:r>
              <a:rPr lang="zh-CN" sz="2000" dirty="0"/>
              <a:t>为</a:t>
            </a:r>
            <a:r>
              <a:rPr lang="zh-CN" altLang="zh-CN" sz="2000" dirty="0"/>
              <a:t>http://</a:t>
            </a:r>
            <a:r>
              <a:rPr lang="zh-CN" sz="2000" dirty="0"/>
              <a:t>域名</a:t>
            </a:r>
            <a:r>
              <a:rPr lang="zh-CN" altLang="zh-CN" sz="2000" dirty="0"/>
              <a:t>:Web</a:t>
            </a:r>
            <a:r>
              <a:rPr lang="zh-CN" sz="2000" dirty="0"/>
              <a:t>服务器端口号。通过这种方式访问</a:t>
            </a:r>
            <a:r>
              <a:rPr lang="zh-CN" altLang="zh-CN" sz="2000" dirty="0"/>
              <a:t>Web</a:t>
            </a:r>
            <a:r>
              <a:rPr lang="zh-CN" sz="2000" dirty="0"/>
              <a:t>站点时，客户端首先将域名发送至</a:t>
            </a:r>
            <a:r>
              <a:rPr lang="zh-CN" altLang="zh-CN" sz="2000" dirty="0"/>
              <a:t>DNS</a:t>
            </a:r>
            <a:r>
              <a:rPr lang="zh-CN" sz="2000" dirty="0"/>
              <a:t>服务器进行解析，成功解析成</a:t>
            </a:r>
            <a:r>
              <a:rPr lang="zh-CN" altLang="zh-CN" sz="2000" dirty="0"/>
              <a:t>IP</a:t>
            </a:r>
            <a:r>
              <a:rPr lang="zh-CN" sz="2000" dirty="0"/>
              <a:t>地址后再使用</a:t>
            </a:r>
            <a:r>
              <a:rPr lang="zh-CN" altLang="zh-CN" sz="2000" dirty="0"/>
              <a:t>IP</a:t>
            </a:r>
            <a:r>
              <a:rPr lang="zh-CN" sz="2000" dirty="0"/>
              <a:t>地址访问</a:t>
            </a:r>
            <a:r>
              <a:rPr lang="zh-CN" altLang="zh-CN" sz="2000" dirty="0"/>
              <a:t>Web</a:t>
            </a:r>
            <a:r>
              <a:rPr lang="zh-CN" sz="2000" dirty="0"/>
              <a:t>站点。所以，此处的域名在客户端上必须能够被成功解析为</a:t>
            </a:r>
            <a:r>
              <a:rPr lang="zh-CN" altLang="zh-CN" sz="2000" dirty="0"/>
              <a:t>Web</a:t>
            </a:r>
            <a:r>
              <a:rPr lang="zh-CN" sz="2000" dirty="0"/>
              <a:t>服务器绑定的</a:t>
            </a:r>
            <a:r>
              <a:rPr lang="zh-CN" altLang="zh-CN" sz="2000" dirty="0"/>
              <a:t>IP</a:t>
            </a:r>
            <a:r>
              <a:rPr lang="zh-CN" sz="2000" dirty="0"/>
              <a:t>地址才能正常访问。常用的域名解析方式为配置</a:t>
            </a:r>
            <a:r>
              <a:rPr lang="zh-CN" altLang="zh-CN" sz="2000" dirty="0"/>
              <a:t>DNS</a:t>
            </a:r>
            <a:r>
              <a:rPr lang="zh-CN" sz="2000" dirty="0"/>
              <a:t>服务器，在</a:t>
            </a:r>
            <a:r>
              <a:rPr lang="zh-CN" altLang="zh-CN" sz="2000" dirty="0"/>
              <a:t>DNS</a:t>
            </a:r>
            <a:r>
              <a:rPr lang="zh-CN" sz="2000" dirty="0"/>
              <a:t>服务器上添加域名与</a:t>
            </a:r>
            <a:r>
              <a:rPr lang="zh-CN" altLang="zh-CN" sz="2000" dirty="0"/>
              <a:t>IP</a:t>
            </a:r>
            <a:r>
              <a:rPr lang="zh-CN" sz="2000" dirty="0"/>
              <a:t>地址的映射记录，并且在客户端的</a:t>
            </a:r>
            <a:r>
              <a:rPr lang="zh-CN" altLang="zh-CN" sz="2000" dirty="0"/>
              <a:t>TCP/IP</a:t>
            </a:r>
            <a:r>
              <a:rPr lang="zh-CN" sz="2000" dirty="0"/>
              <a:t>里配置正确的</a:t>
            </a:r>
            <a:r>
              <a:rPr lang="zh-CN" altLang="zh-CN" sz="2000" dirty="0"/>
              <a:t>DNS</a:t>
            </a:r>
            <a:r>
              <a:rPr lang="zh-CN" sz="2000" dirty="0"/>
              <a:t>地址。</a:t>
            </a:r>
          </a:p>
          <a:p>
            <a:pPr>
              <a:lnSpc>
                <a:spcPct val="100000"/>
              </a:lnSpc>
            </a:pPr>
            <a:r>
              <a:rPr lang="zh-CN" sz="2000" dirty="0"/>
              <a:t>本任务将在任务</a:t>
            </a:r>
            <a:r>
              <a:rPr lang="zh-CN" altLang="zh-CN" sz="2000" dirty="0"/>
              <a:t>2</a:t>
            </a:r>
            <a:r>
              <a:rPr lang="zh-CN" sz="2000" dirty="0"/>
              <a:t>完成的基础上，开启一台</a:t>
            </a:r>
            <a:r>
              <a:rPr lang="zh-CN" altLang="zh-CN" sz="2000" dirty="0"/>
              <a:t>Windows </a:t>
            </a:r>
            <a:r>
              <a:rPr lang="en-US" altLang="zh-CN" sz="2000"/>
              <a:t>10</a:t>
            </a:r>
            <a:r>
              <a:rPr lang="zh-CN" sz="2000"/>
              <a:t>系统</a:t>
            </a:r>
            <a:r>
              <a:rPr lang="zh-CN" sz="2000" dirty="0"/>
              <a:t>的机器</a:t>
            </a:r>
            <a:r>
              <a:rPr lang="zh-CN" altLang="zh-CN" sz="2000" dirty="0"/>
              <a:t>PCA</a:t>
            </a:r>
            <a:r>
              <a:rPr lang="zh-CN" sz="2000" dirty="0"/>
              <a:t>作为客户端，将其</a:t>
            </a:r>
            <a:r>
              <a:rPr lang="zh-CN" altLang="zh-CN" sz="2000" dirty="0"/>
              <a:t>IP</a:t>
            </a:r>
            <a:r>
              <a:rPr lang="zh-CN" sz="2000" dirty="0"/>
              <a:t>地址配置为与</a:t>
            </a:r>
            <a:r>
              <a:rPr lang="zh-CN" altLang="zh-CN" sz="2000" dirty="0"/>
              <a:t>Web</a:t>
            </a:r>
            <a:r>
              <a:rPr lang="zh-CN" sz="2000" dirty="0"/>
              <a:t>服务器同一网段（</a:t>
            </a:r>
            <a:r>
              <a:rPr lang="zh-CN" altLang="zh-CN" sz="2000" dirty="0"/>
              <a:t>10.1.1.10/8</a:t>
            </a:r>
            <a:r>
              <a:rPr lang="zh-CN" sz="2000" dirty="0"/>
              <a:t>），然后分别尝试使用</a:t>
            </a:r>
            <a:r>
              <a:rPr lang="zh-CN" altLang="zh-CN" sz="2000" dirty="0"/>
              <a:t>IP</a:t>
            </a:r>
            <a:r>
              <a:rPr lang="zh-CN" sz="2000" dirty="0"/>
              <a:t>地址和域名来访问</a:t>
            </a:r>
            <a:r>
              <a:rPr lang="zh-CN" altLang="zh-CN" sz="2000" dirty="0"/>
              <a:t>Web</a:t>
            </a:r>
            <a:r>
              <a:rPr lang="zh-CN" sz="2000" dirty="0"/>
              <a:t>站点。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t>实施过程</a:t>
            </a:r>
          </a:p>
        </p:txBody>
      </p:sp>
      <p:sp>
        <p:nvSpPr>
          <p:cNvPr id="27651" name="Rectangle 3"/>
          <p:cNvSpPr>
            <a:spLocks noGrp="1" noChangeArrowheads="1"/>
          </p:cNvSpPr>
          <p:nvPr>
            <p:ph type="body" idx="1"/>
          </p:nvPr>
        </p:nvSpPr>
        <p:spPr/>
        <p:txBody>
          <a:bodyPr/>
          <a:lstStyle/>
          <a:p>
            <a:pPr marL="0" indent="0">
              <a:buNone/>
            </a:pPr>
            <a:r>
              <a:rPr lang="zh-CN" altLang="zh-CN" dirty="0"/>
              <a:t>1</a:t>
            </a:r>
            <a:r>
              <a:rPr lang="zh-CN" dirty="0"/>
              <a:t>、配置客户端</a:t>
            </a:r>
            <a:r>
              <a:rPr lang="zh-CN" altLang="zh-CN" dirty="0"/>
              <a:t>IP</a:t>
            </a:r>
            <a:r>
              <a:rPr lang="zh-CN" dirty="0"/>
              <a:t>地址，并测试与</a:t>
            </a:r>
            <a:r>
              <a:rPr lang="zh-CN" altLang="zh-CN" dirty="0"/>
              <a:t>Web</a:t>
            </a:r>
            <a:r>
              <a:rPr lang="zh-CN" dirty="0"/>
              <a:t>服务器的连通性；</a:t>
            </a:r>
          </a:p>
        </p:txBody>
      </p:sp>
      <p:pic>
        <p:nvPicPr>
          <p:cNvPr id="27652" name="图片 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3455987"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492375"/>
            <a:ext cx="417512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zh-CN" altLang="zh-CN"/>
          </a:p>
        </p:txBody>
      </p:sp>
      <p:sp>
        <p:nvSpPr>
          <p:cNvPr id="28675" name="Rectangle 3"/>
          <p:cNvSpPr>
            <a:spLocks noGrp="1" noChangeArrowheads="1"/>
          </p:cNvSpPr>
          <p:nvPr>
            <p:ph type="body" idx="1"/>
          </p:nvPr>
        </p:nvSpPr>
        <p:spPr/>
        <p:txBody>
          <a:bodyPr/>
          <a:lstStyle/>
          <a:p>
            <a:pPr marL="0" indent="0">
              <a:buNone/>
            </a:pPr>
            <a:r>
              <a:rPr lang="zh-CN" altLang="zh-CN" dirty="0"/>
              <a:t>2</a:t>
            </a:r>
            <a:r>
              <a:rPr lang="zh-CN" dirty="0"/>
              <a:t>、使用</a:t>
            </a:r>
            <a:r>
              <a:rPr lang="zh-CN" altLang="zh-CN" dirty="0"/>
              <a:t>IP</a:t>
            </a:r>
            <a:r>
              <a:rPr lang="zh-CN" dirty="0"/>
              <a:t>地址访问</a:t>
            </a:r>
            <a:r>
              <a:rPr lang="zh-CN" altLang="zh-CN" dirty="0"/>
              <a:t>Web</a:t>
            </a:r>
            <a:r>
              <a:rPr lang="zh-CN" dirty="0"/>
              <a:t>站点，服务器端绑定端口为</a:t>
            </a:r>
            <a:r>
              <a:rPr lang="zh-CN" altLang="zh-CN" dirty="0"/>
              <a:t>80</a:t>
            </a:r>
            <a:r>
              <a:rPr lang="zh-CN" dirty="0"/>
              <a:t>端口，客户端访问时</a:t>
            </a:r>
            <a:r>
              <a:rPr lang="zh-CN" altLang="zh-CN" dirty="0"/>
              <a:t>URL</a:t>
            </a:r>
            <a:r>
              <a:rPr lang="zh-CN" dirty="0"/>
              <a:t>可以省略端口号；</a:t>
            </a:r>
          </a:p>
        </p:txBody>
      </p:sp>
      <p:pic>
        <p:nvPicPr>
          <p:cNvPr id="28676" name="图片 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45" y="2132856"/>
            <a:ext cx="6702016"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zh-CN" altLang="zh-CN"/>
          </a:p>
        </p:txBody>
      </p:sp>
      <p:sp>
        <p:nvSpPr>
          <p:cNvPr id="29699" name="Rectangle 3"/>
          <p:cNvSpPr>
            <a:spLocks noGrp="1" noChangeArrowheads="1"/>
          </p:cNvSpPr>
          <p:nvPr>
            <p:ph type="body" idx="1"/>
          </p:nvPr>
        </p:nvSpPr>
        <p:spPr/>
        <p:txBody>
          <a:bodyPr/>
          <a:lstStyle/>
          <a:p>
            <a:pPr marL="0" indent="0">
              <a:buNone/>
            </a:pPr>
            <a:r>
              <a:rPr lang="zh-CN" altLang="en-US" dirty="0"/>
              <a:t>3、如果服务器端绑定端口为非80端口，例如8089端口，如图所示，则客户端访问时URL必须加上对应的端口号</a:t>
            </a:r>
            <a:r>
              <a:rPr lang="en-US" altLang="zh-CN" dirty="0"/>
              <a:t>.</a:t>
            </a:r>
            <a:endParaRPr lang="zh-CN" altLang="en-US" dirty="0"/>
          </a:p>
        </p:txBody>
      </p:sp>
      <p:pic>
        <p:nvPicPr>
          <p:cNvPr id="29700" name="图片 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852738"/>
            <a:ext cx="38862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2564904"/>
            <a:ext cx="38862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zh-CN" altLang="zh-CN"/>
          </a:p>
        </p:txBody>
      </p:sp>
      <p:sp>
        <p:nvSpPr>
          <p:cNvPr id="30723" name="Rectangle 3"/>
          <p:cNvSpPr>
            <a:spLocks noGrp="1" noChangeArrowheads="1"/>
          </p:cNvSpPr>
          <p:nvPr>
            <p:ph type="body" idx="1"/>
          </p:nvPr>
        </p:nvSpPr>
        <p:spPr/>
        <p:txBody>
          <a:bodyPr/>
          <a:lstStyle/>
          <a:p>
            <a:pPr marL="0" indent="0">
              <a:buNone/>
            </a:pPr>
            <a:r>
              <a:rPr lang="zh-CN" altLang="en-US" dirty="0"/>
              <a:t>如果此时在浏览器地址栏没有输入端口号，将不能打开网页；</a:t>
            </a:r>
          </a:p>
        </p:txBody>
      </p:sp>
      <p:pic>
        <p:nvPicPr>
          <p:cNvPr id="30724" name="图片 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99" y="1772816"/>
            <a:ext cx="6486251"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zh-CN" altLang="zh-CN"/>
          </a:p>
        </p:txBody>
      </p:sp>
      <p:sp>
        <p:nvSpPr>
          <p:cNvPr id="31747" name="Rectangle 3"/>
          <p:cNvSpPr>
            <a:spLocks noGrp="1" noChangeArrowheads="1"/>
          </p:cNvSpPr>
          <p:nvPr>
            <p:ph type="body" idx="1"/>
          </p:nvPr>
        </p:nvSpPr>
        <p:spPr>
          <a:xfrm>
            <a:off x="485774" y="839788"/>
            <a:ext cx="8262689" cy="5621337"/>
          </a:xfrm>
        </p:spPr>
        <p:txBody>
          <a:bodyPr/>
          <a:lstStyle/>
          <a:p>
            <a:pPr marL="0" indent="0">
              <a:buNone/>
            </a:pPr>
            <a:r>
              <a:rPr lang="zh-CN" altLang="en-US" dirty="0"/>
              <a:t>4、客户端使用域名来访问Web站点，首先，需要在网段内安装一台DNS服务器，根据实际的负载情况可以选择在Web服务器上安装，或者选择单独在一台新服务器上安装（本例中我们选择安装在Web服务器10.1.1.100/8上）；并配置合适的域名解析记录；</a:t>
            </a:r>
          </a:p>
        </p:txBody>
      </p:sp>
      <p:pic>
        <p:nvPicPr>
          <p:cNvPr id="31748" name="图片 1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97200"/>
            <a:ext cx="4460875"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zh-CN" altLang="zh-CN"/>
          </a:p>
        </p:txBody>
      </p:sp>
      <p:sp>
        <p:nvSpPr>
          <p:cNvPr id="32771" name="Rectangle 3"/>
          <p:cNvSpPr>
            <a:spLocks noGrp="1" noChangeArrowheads="1"/>
          </p:cNvSpPr>
          <p:nvPr>
            <p:ph type="body" idx="1"/>
          </p:nvPr>
        </p:nvSpPr>
        <p:spPr/>
        <p:txBody>
          <a:bodyPr/>
          <a:lstStyle/>
          <a:p>
            <a:endParaRPr lang="zh-CN" altLang="zh-CN"/>
          </a:p>
        </p:txBody>
      </p:sp>
      <p:pic>
        <p:nvPicPr>
          <p:cNvPr id="32772" name="图片 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81705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zh-CN" altLang="zh-CN"/>
          </a:p>
        </p:txBody>
      </p:sp>
      <p:sp>
        <p:nvSpPr>
          <p:cNvPr id="33795" name="Rectangle 3"/>
          <p:cNvSpPr>
            <a:spLocks noGrp="1" noChangeArrowheads="1"/>
          </p:cNvSpPr>
          <p:nvPr>
            <p:ph type="body" idx="1"/>
          </p:nvPr>
        </p:nvSpPr>
        <p:spPr/>
        <p:txBody>
          <a:bodyPr/>
          <a:lstStyle/>
          <a:p>
            <a:pPr marL="0" indent="0">
              <a:buNone/>
            </a:pPr>
            <a:r>
              <a:rPr lang="zh-CN" altLang="zh-CN" dirty="0"/>
              <a:t>5</a:t>
            </a:r>
            <a:r>
              <a:rPr lang="zh-CN" dirty="0"/>
              <a:t>、在客户机上更改</a:t>
            </a:r>
            <a:r>
              <a:rPr lang="zh-CN" altLang="zh-CN" dirty="0"/>
              <a:t>TCP/IP</a:t>
            </a:r>
            <a:r>
              <a:rPr lang="zh-CN" dirty="0"/>
              <a:t>设置，添加</a:t>
            </a:r>
            <a:r>
              <a:rPr lang="zh-CN" altLang="zh-CN" dirty="0"/>
              <a:t>DNS</a:t>
            </a:r>
            <a:r>
              <a:rPr lang="zh-CN" dirty="0"/>
              <a:t>服务器地址，并测试域名解析结果。</a:t>
            </a:r>
          </a:p>
        </p:txBody>
      </p:sp>
      <p:pic>
        <p:nvPicPr>
          <p:cNvPr id="33796" name="图片 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4" y="2060575"/>
            <a:ext cx="3745111" cy="410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260165"/>
            <a:ext cx="4536256" cy="296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dirty="0"/>
              <a:t>1 </a:t>
            </a:r>
            <a:r>
              <a:rPr lang="zh-CN" dirty="0"/>
              <a:t>知识引入</a:t>
            </a:r>
          </a:p>
        </p:txBody>
      </p:sp>
      <p:sp>
        <p:nvSpPr>
          <p:cNvPr id="7171" name="Rectangle 3"/>
          <p:cNvSpPr>
            <a:spLocks noGrp="1" noChangeArrowheads="1"/>
          </p:cNvSpPr>
          <p:nvPr>
            <p:ph type="body" idx="1"/>
          </p:nvPr>
        </p:nvSpPr>
        <p:spPr/>
        <p:txBody>
          <a:bodyPr/>
          <a:lstStyle/>
          <a:p>
            <a:r>
              <a:rPr lang="zh-CN" altLang="zh-CN"/>
              <a:t>Web</a:t>
            </a:r>
            <a:r>
              <a:rPr lang="zh-CN"/>
              <a:t>程序开发完成后会被发布到</a:t>
            </a:r>
            <a:r>
              <a:rPr lang="zh-CN" altLang="zh-CN"/>
              <a:t>Web</a:t>
            </a:r>
            <a:r>
              <a:rPr lang="zh-CN"/>
              <a:t>服务器上。</a:t>
            </a:r>
            <a:r>
              <a:rPr lang="zh-CN" altLang="zh-CN"/>
              <a:t>Web</a:t>
            </a:r>
            <a:r>
              <a:rPr lang="zh-CN"/>
              <a:t>服务器与用户浏览器之间主要通过</a:t>
            </a:r>
            <a:r>
              <a:rPr lang="zh-CN" altLang="zh-CN"/>
              <a:t>HTTP</a:t>
            </a:r>
            <a:r>
              <a:rPr lang="zh-CN"/>
              <a:t>协议建立连接，然后浏览器向</a:t>
            </a:r>
            <a:r>
              <a:rPr lang="zh-CN" altLang="zh-CN"/>
              <a:t>Web</a:t>
            </a:r>
            <a:r>
              <a:rPr lang="zh-CN"/>
              <a:t>服务器请求其所关心的</a:t>
            </a:r>
            <a:r>
              <a:rPr lang="zh-CN" altLang="zh-CN"/>
              <a:t>Web</a:t>
            </a:r>
            <a:r>
              <a:rPr lang="zh-CN"/>
              <a:t>文件，</a:t>
            </a:r>
            <a:r>
              <a:rPr lang="zh-CN" altLang="zh-CN"/>
              <a:t>Web</a:t>
            </a:r>
            <a:r>
              <a:rPr lang="zh-CN"/>
              <a:t>服务器能够响应该请求，</a:t>
            </a:r>
            <a:r>
              <a:rPr lang="zh-CN" altLang="zh-CN"/>
              <a:t>Web</a:t>
            </a:r>
            <a:r>
              <a:rPr lang="zh-CN"/>
              <a:t>服务器在找到用于所请求的</a:t>
            </a:r>
            <a:r>
              <a:rPr lang="zh-CN" altLang="zh-CN"/>
              <a:t>Web</a:t>
            </a:r>
            <a:r>
              <a:rPr lang="zh-CN"/>
              <a:t>文件后，把该文件发送给用户浏览器，浏览器把该文件解析、渲染完毕后呈现给终端用户。</a:t>
            </a:r>
          </a:p>
        </p:txBody>
      </p:sp>
      <p:pic>
        <p:nvPicPr>
          <p:cNvPr id="7172" name="图片 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286125"/>
            <a:ext cx="4024312"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zh-CN" altLang="zh-CN"/>
          </a:p>
        </p:txBody>
      </p:sp>
      <p:sp>
        <p:nvSpPr>
          <p:cNvPr id="34819" name="Rectangle 3"/>
          <p:cNvSpPr>
            <a:spLocks noGrp="1" noChangeArrowheads="1"/>
          </p:cNvSpPr>
          <p:nvPr>
            <p:ph type="body" idx="1"/>
          </p:nvPr>
        </p:nvSpPr>
        <p:spPr/>
        <p:txBody>
          <a:bodyPr/>
          <a:lstStyle/>
          <a:p>
            <a:pPr marL="0" indent="0">
              <a:buNone/>
            </a:pPr>
            <a:r>
              <a:rPr lang="zh-CN" altLang="zh-CN" dirty="0"/>
              <a:t>6</a:t>
            </a:r>
            <a:r>
              <a:rPr lang="zh-CN" dirty="0"/>
              <a:t>、在客户机浏览器上尝试使用域名</a:t>
            </a:r>
            <a:r>
              <a:rPr lang="zh-CN" altLang="zh-CN" dirty="0"/>
              <a:t>URL</a:t>
            </a:r>
            <a:r>
              <a:rPr lang="zh-CN" dirty="0"/>
              <a:t>来访问</a:t>
            </a:r>
            <a:r>
              <a:rPr lang="zh-CN" altLang="zh-CN" dirty="0"/>
              <a:t>Web</a:t>
            </a:r>
            <a:r>
              <a:rPr lang="zh-CN" dirty="0"/>
              <a:t>站点。</a:t>
            </a:r>
          </a:p>
        </p:txBody>
      </p:sp>
      <p:pic>
        <p:nvPicPr>
          <p:cNvPr id="34820" name="图片 1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341" y="1772816"/>
            <a:ext cx="6912768"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zh-CN" dirty="0"/>
              <a:t>5 </a:t>
            </a:r>
            <a:r>
              <a:rPr lang="zh-CN" dirty="0"/>
              <a:t>知识能力拓展</a:t>
            </a:r>
          </a:p>
        </p:txBody>
      </p:sp>
      <p:sp>
        <p:nvSpPr>
          <p:cNvPr id="35843" name="Rectangle 3"/>
          <p:cNvSpPr>
            <a:spLocks noGrp="1" noChangeArrowheads="1"/>
          </p:cNvSpPr>
          <p:nvPr>
            <p:ph type="body" idx="1"/>
          </p:nvPr>
        </p:nvSpPr>
        <p:spPr/>
        <p:txBody>
          <a:bodyPr/>
          <a:lstStyle/>
          <a:p>
            <a:pPr>
              <a:lnSpc>
                <a:spcPct val="100000"/>
              </a:lnSpc>
              <a:spcBef>
                <a:spcPts val="600"/>
              </a:spcBef>
              <a:spcAft>
                <a:spcPts val="600"/>
              </a:spcAft>
            </a:pPr>
            <a:r>
              <a:rPr lang="zh-CN" sz="1800" dirty="0"/>
              <a:t>一般说来，</a:t>
            </a:r>
            <a:r>
              <a:rPr lang="zh-CN" altLang="zh-CN" sz="1800" dirty="0"/>
              <a:t>Web</a:t>
            </a:r>
            <a:r>
              <a:rPr lang="zh-CN" sz="1800" dirty="0"/>
              <a:t>站点的文件都应当维持在</a:t>
            </a:r>
            <a:r>
              <a:rPr lang="zh-CN" altLang="zh-CN" sz="1800" dirty="0"/>
              <a:t>Web</a:t>
            </a:r>
            <a:r>
              <a:rPr lang="zh-CN" sz="1800" dirty="0"/>
              <a:t>服务器的某个单独的主目录结构内，以免引起不同网站访问请求混乱的问题。某些情况下，网站建设可能因为需要而使用主目录以外的其他目录，甚至使用其他计算机上的目录来让</a:t>
            </a:r>
            <a:r>
              <a:rPr lang="zh-CN" altLang="zh-CN" sz="1800" dirty="0"/>
              <a:t>Internet</a:t>
            </a:r>
            <a:r>
              <a:rPr lang="zh-CN" sz="1800" dirty="0"/>
              <a:t>用户作为站点访问。处理虚拟目录时，</a:t>
            </a:r>
            <a:r>
              <a:rPr lang="zh-CN" altLang="zh-CN" sz="1800" dirty="0"/>
              <a:t>IIS</a:t>
            </a:r>
            <a:r>
              <a:rPr lang="zh-CN" sz="1800" dirty="0"/>
              <a:t>会把它作为主目录的一个普通子目录来对待；而对于终端用户来说，访问时并不会察觉到虚拟目录与站点中其他任何目录之间有什么区别，可以像访问其他目录一样来访问这一虚拟目录。</a:t>
            </a:r>
          </a:p>
          <a:p>
            <a:pPr>
              <a:lnSpc>
                <a:spcPct val="100000"/>
              </a:lnSpc>
              <a:spcBef>
                <a:spcPts val="600"/>
              </a:spcBef>
              <a:spcAft>
                <a:spcPts val="600"/>
              </a:spcAft>
            </a:pPr>
            <a:r>
              <a:rPr lang="zh-CN" sz="1800" dirty="0"/>
              <a:t>比如，某在线视频网站下除了网页文件外还有大量的视频文件，这些视频文件需要巨大的磁盘空间来存储，基于访问速度的考虑，网站管理人员将这些视频文件分布存储在多个不同的服务器上。这种情况，就可以把这些服务器上的存储视频的目录配置成网站主目录下的虚拟目录，而用户直接通过主目录就能访问到不同服务器上的视频资源。</a:t>
            </a:r>
          </a:p>
          <a:p>
            <a:pPr>
              <a:lnSpc>
                <a:spcPct val="100000"/>
              </a:lnSpc>
              <a:spcBef>
                <a:spcPts val="600"/>
              </a:spcBef>
              <a:spcAft>
                <a:spcPts val="600"/>
              </a:spcAft>
            </a:pPr>
            <a:r>
              <a:rPr lang="zh-CN" sz="1800" dirty="0"/>
              <a:t>设置虚拟目录时必须指定它的位置，虚拟目录可以存在于本地</a:t>
            </a:r>
            <a:r>
              <a:rPr lang="zh-CN" altLang="zh-CN" sz="1800" dirty="0"/>
              <a:t>Web</a:t>
            </a:r>
            <a:r>
              <a:rPr lang="zh-CN" sz="1800" dirty="0"/>
              <a:t>服务器上，也可以存在于远程服务器上（多数情况下虚拟目录都存在于远程服务器上）。此时，用户访问这一虚拟目录时，</a:t>
            </a:r>
            <a:r>
              <a:rPr lang="zh-CN" altLang="zh-CN" sz="1800" dirty="0"/>
              <a:t>IIS</a:t>
            </a:r>
            <a:r>
              <a:rPr lang="zh-CN" sz="1800" dirty="0"/>
              <a:t>服务器将充当一个代理的角色，它将通过与远程计算机联系并检索用户所请求的文件来实现信息服务。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t>拓展案例</a:t>
            </a:r>
            <a:r>
              <a:rPr lang="zh-CN" altLang="zh-CN"/>
              <a:t>1</a:t>
            </a:r>
            <a:r>
              <a:rPr lang="zh-CN"/>
              <a:t>：</a:t>
            </a:r>
            <a:r>
              <a:rPr lang="zh-CN" altLang="zh-CN"/>
              <a:t>Web</a:t>
            </a:r>
            <a:r>
              <a:rPr lang="zh-CN"/>
              <a:t>站点安全加固</a:t>
            </a:r>
          </a:p>
        </p:txBody>
      </p:sp>
      <p:sp>
        <p:nvSpPr>
          <p:cNvPr id="36867" name="Rectangle 3"/>
          <p:cNvSpPr>
            <a:spLocks noGrp="1" noChangeArrowheads="1"/>
          </p:cNvSpPr>
          <p:nvPr>
            <p:ph type="body" idx="1"/>
          </p:nvPr>
        </p:nvSpPr>
        <p:spPr>
          <a:xfrm>
            <a:off x="485774" y="1116013"/>
            <a:ext cx="8334697" cy="5345112"/>
          </a:xfrm>
        </p:spPr>
        <p:txBody>
          <a:bodyPr/>
          <a:lstStyle/>
          <a:p>
            <a:r>
              <a:rPr lang="zh-CN" dirty="0"/>
              <a:t>在任务</a:t>
            </a:r>
            <a:r>
              <a:rPr lang="zh-CN" altLang="zh-CN" dirty="0"/>
              <a:t>3</a:t>
            </a:r>
            <a:r>
              <a:rPr lang="zh-CN" dirty="0"/>
              <a:t>完成的基础上，为了增强</a:t>
            </a:r>
            <a:r>
              <a:rPr lang="zh-CN" altLang="zh-CN" dirty="0"/>
              <a:t>Web</a:t>
            </a:r>
            <a:r>
              <a:rPr lang="zh-CN" dirty="0"/>
              <a:t>站点的安全性。分别实施如下步骤对</a:t>
            </a:r>
            <a:r>
              <a:rPr lang="zh-CN" altLang="zh-CN" dirty="0"/>
              <a:t>IIS</a:t>
            </a:r>
            <a:r>
              <a:rPr lang="zh-CN" dirty="0"/>
              <a:t>进行加固：</a:t>
            </a:r>
          </a:p>
          <a:p>
            <a:pPr marL="0" indent="0">
              <a:buFont typeface="Wingdings 2" pitchFamily="18" charset="2"/>
              <a:buNone/>
            </a:pPr>
            <a:r>
              <a:rPr lang="zh-CN" altLang="zh-CN" dirty="0"/>
              <a:t>1</a:t>
            </a:r>
            <a:r>
              <a:rPr lang="zh-CN" dirty="0"/>
              <a:t>、打开</a:t>
            </a:r>
            <a:r>
              <a:rPr lang="zh-CN" altLang="zh-CN" dirty="0"/>
              <a:t>IIS</a:t>
            </a:r>
            <a:r>
              <a:rPr lang="zh-CN" dirty="0"/>
              <a:t>管理器，选中左侧网站</a:t>
            </a:r>
            <a:r>
              <a:rPr lang="zh-CN" altLang="zh-CN" dirty="0"/>
              <a:t>abcoa</a:t>
            </a:r>
            <a:r>
              <a:rPr lang="zh-CN" dirty="0"/>
              <a:t>，双击“身份验证”，这里根据实际需求，编辑</a:t>
            </a:r>
            <a:r>
              <a:rPr lang="zh-CN" altLang="zh-CN" dirty="0"/>
              <a:t>IIS</a:t>
            </a:r>
            <a:r>
              <a:rPr lang="zh-CN" dirty="0"/>
              <a:t>身份验证；</a:t>
            </a:r>
          </a:p>
        </p:txBody>
      </p:sp>
      <p:pic>
        <p:nvPicPr>
          <p:cNvPr id="36868" name="图片 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14044"/>
            <a:ext cx="6225119" cy="378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zh-CN"/>
          </a:p>
        </p:txBody>
      </p:sp>
      <p:sp>
        <p:nvSpPr>
          <p:cNvPr id="37891" name="Rectangle 3"/>
          <p:cNvSpPr>
            <a:spLocks noGrp="1" noChangeArrowheads="1"/>
          </p:cNvSpPr>
          <p:nvPr>
            <p:ph type="body" idx="1"/>
          </p:nvPr>
        </p:nvSpPr>
        <p:spPr/>
        <p:txBody>
          <a:bodyPr/>
          <a:lstStyle/>
          <a:p>
            <a:pPr marL="0" indent="0">
              <a:buNone/>
            </a:pPr>
            <a:r>
              <a:rPr lang="zh-CN" altLang="zh-CN" dirty="0"/>
              <a:t>2</a:t>
            </a:r>
            <a:r>
              <a:rPr lang="zh-CN" dirty="0"/>
              <a:t>、打开</a:t>
            </a:r>
            <a:r>
              <a:rPr lang="zh-CN" altLang="zh-CN" dirty="0"/>
              <a:t>IIS</a:t>
            </a:r>
            <a:r>
              <a:rPr lang="zh-CN" dirty="0"/>
              <a:t>管理器，选中左侧网站</a:t>
            </a:r>
            <a:r>
              <a:rPr lang="zh-CN" altLang="zh-CN" dirty="0"/>
              <a:t>abcoa</a:t>
            </a:r>
            <a:r>
              <a:rPr lang="zh-CN" dirty="0"/>
              <a:t>，点击右键“编辑权限”，在弹出对话框中选择“安全”选项卡，开始编辑网站目录的</a:t>
            </a:r>
            <a:r>
              <a:rPr lang="zh-CN" altLang="zh-CN" dirty="0"/>
              <a:t>NTFS</a:t>
            </a:r>
            <a:r>
              <a:rPr lang="zh-CN" dirty="0"/>
              <a:t>磁盘权限，这里根据实际需求设置合适的权限；</a:t>
            </a:r>
          </a:p>
        </p:txBody>
      </p:sp>
      <p:pic>
        <p:nvPicPr>
          <p:cNvPr id="37892" name="图片 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276475"/>
            <a:ext cx="3162300"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zh-CN"/>
          </a:p>
        </p:txBody>
      </p:sp>
      <p:sp>
        <p:nvSpPr>
          <p:cNvPr id="38915" name="Rectangle 3"/>
          <p:cNvSpPr>
            <a:spLocks noGrp="1" noChangeArrowheads="1"/>
          </p:cNvSpPr>
          <p:nvPr>
            <p:ph type="body" idx="1"/>
          </p:nvPr>
        </p:nvSpPr>
        <p:spPr/>
        <p:txBody>
          <a:bodyPr/>
          <a:lstStyle/>
          <a:p>
            <a:pPr marL="0" indent="0">
              <a:buNone/>
            </a:pPr>
            <a:r>
              <a:rPr lang="zh-CN" altLang="zh-CN" dirty="0"/>
              <a:t>3</a:t>
            </a:r>
            <a:r>
              <a:rPr lang="zh-CN" dirty="0"/>
              <a:t>、日志是排查网站安全事件，记录网站访问历史的重要方法。打开</a:t>
            </a:r>
            <a:r>
              <a:rPr lang="zh-CN" altLang="zh-CN" dirty="0"/>
              <a:t>IIS</a:t>
            </a:r>
            <a:r>
              <a:rPr lang="zh-CN" dirty="0"/>
              <a:t>管理器，选中左侧网站</a:t>
            </a:r>
            <a:r>
              <a:rPr lang="zh-CN" altLang="zh-CN" dirty="0"/>
              <a:t>abcoa</a:t>
            </a:r>
            <a:r>
              <a:rPr lang="zh-CN" dirty="0"/>
              <a:t>，双击“日志”，开始启用、配置</a:t>
            </a:r>
            <a:r>
              <a:rPr lang="zh-CN" altLang="zh-CN" dirty="0"/>
              <a:t>IIS</a:t>
            </a:r>
            <a:r>
              <a:rPr lang="zh-CN" dirty="0"/>
              <a:t>日志记录。</a:t>
            </a:r>
          </a:p>
        </p:txBody>
      </p:sp>
      <p:pic>
        <p:nvPicPr>
          <p:cNvPr id="38916" name="图片 1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09863"/>
            <a:ext cx="49720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1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133600"/>
            <a:ext cx="29591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t>拓展案例</a:t>
            </a:r>
            <a:r>
              <a:rPr lang="zh-CN" altLang="zh-CN"/>
              <a:t>2</a:t>
            </a:r>
            <a:r>
              <a:rPr lang="zh-CN"/>
              <a:t>：创建多个</a:t>
            </a:r>
            <a:r>
              <a:rPr lang="zh-CN" altLang="zh-CN"/>
              <a:t>Web</a:t>
            </a:r>
            <a:r>
              <a:rPr lang="zh-CN"/>
              <a:t>站点</a:t>
            </a:r>
          </a:p>
        </p:txBody>
      </p:sp>
      <p:sp>
        <p:nvSpPr>
          <p:cNvPr id="39939" name="Rectangle 3"/>
          <p:cNvSpPr>
            <a:spLocks noGrp="1" noChangeArrowheads="1"/>
          </p:cNvSpPr>
          <p:nvPr>
            <p:ph type="body" idx="1"/>
          </p:nvPr>
        </p:nvSpPr>
        <p:spPr/>
        <p:txBody>
          <a:bodyPr/>
          <a:lstStyle/>
          <a:p>
            <a:r>
              <a:rPr lang="zh-CN" altLang="zh-CN"/>
              <a:t>ABC</a:t>
            </a:r>
            <a:r>
              <a:rPr lang="zh-CN"/>
              <a:t>公司的网络管理部门开发了一个面向内部员工的论坛网站</a:t>
            </a:r>
            <a:r>
              <a:rPr lang="zh-CN" altLang="zh-CN"/>
              <a:t>abcbbs.com</a:t>
            </a:r>
            <a:r>
              <a:rPr lang="zh-CN"/>
              <a:t>，为了节约开支，网络管理部门想把这个网站也部署到那台已经开启</a:t>
            </a:r>
            <a:r>
              <a:rPr lang="zh-CN" altLang="zh-CN"/>
              <a:t>Web</a:t>
            </a:r>
            <a:r>
              <a:rPr lang="zh-CN"/>
              <a:t>服务的</a:t>
            </a:r>
            <a:r>
              <a:rPr lang="zh-CN" altLang="zh-CN"/>
              <a:t>Windows 2012</a:t>
            </a:r>
            <a:r>
              <a:rPr lang="zh-CN"/>
              <a:t>服务器上（</a:t>
            </a:r>
            <a:r>
              <a:rPr lang="zh-CN" altLang="zh-CN"/>
              <a:t>10.1.1.100/8</a:t>
            </a:r>
            <a:r>
              <a:rPr lang="zh-CN"/>
              <a:t>），并且与之前的</a:t>
            </a:r>
            <a:r>
              <a:rPr lang="zh-CN" altLang="zh-CN"/>
              <a:t>OA</a:t>
            </a:r>
            <a:r>
              <a:rPr lang="zh-CN"/>
              <a:t>系统能够互不干扰的同时运行</a:t>
            </a:r>
            <a:r>
              <a:rPr lang="zh-CN" altLang="zh-CN"/>
              <a:t>,</a:t>
            </a:r>
            <a:r>
              <a:rPr lang="zh-CN"/>
              <a:t>客户端能够正常浏览。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实施过程</a:t>
            </a:r>
          </a:p>
        </p:txBody>
      </p:sp>
      <p:sp>
        <p:nvSpPr>
          <p:cNvPr id="40963" name="Rectangle 3"/>
          <p:cNvSpPr>
            <a:spLocks noGrp="1" noChangeArrowheads="1"/>
          </p:cNvSpPr>
          <p:nvPr>
            <p:ph type="body" idx="1"/>
          </p:nvPr>
        </p:nvSpPr>
        <p:spPr/>
        <p:txBody>
          <a:bodyPr/>
          <a:lstStyle/>
          <a:p>
            <a:pPr marL="0" indent="0">
              <a:buNone/>
            </a:pPr>
            <a:r>
              <a:rPr lang="zh-CN" altLang="zh-CN" dirty="0"/>
              <a:t>1</a:t>
            </a:r>
            <a:r>
              <a:rPr lang="zh-CN" dirty="0"/>
              <a:t>、把网站文件拷贝到服务器后，打开</a:t>
            </a:r>
            <a:r>
              <a:rPr lang="zh-CN" altLang="zh-CN" dirty="0"/>
              <a:t>IIS</a:t>
            </a:r>
            <a:r>
              <a:rPr lang="zh-CN" dirty="0"/>
              <a:t>管理器，在左侧“网站”菜单上点右键“添加网站”；</a:t>
            </a:r>
          </a:p>
        </p:txBody>
      </p:sp>
      <p:pic>
        <p:nvPicPr>
          <p:cNvPr id="40964" name="图片 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989138"/>
            <a:ext cx="3944938"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zh-CN"/>
          </a:p>
        </p:txBody>
      </p:sp>
      <p:sp>
        <p:nvSpPr>
          <p:cNvPr id="41987" name="Rectangle 3"/>
          <p:cNvSpPr>
            <a:spLocks noGrp="1" noChangeArrowheads="1"/>
          </p:cNvSpPr>
          <p:nvPr>
            <p:ph type="body" idx="1"/>
          </p:nvPr>
        </p:nvSpPr>
        <p:spPr/>
        <p:txBody>
          <a:bodyPr/>
          <a:lstStyle/>
          <a:p>
            <a:pPr marL="0" indent="0">
              <a:buNone/>
            </a:pPr>
            <a:r>
              <a:rPr lang="zh-CN" altLang="zh-CN" dirty="0"/>
              <a:t>2</a:t>
            </a:r>
            <a:r>
              <a:rPr lang="zh-CN" dirty="0"/>
              <a:t>、配置站点绑定信息时，将</a:t>
            </a:r>
            <a:r>
              <a:rPr lang="zh-CN" altLang="zh-CN" dirty="0"/>
              <a:t>abcbbs</a:t>
            </a:r>
            <a:r>
              <a:rPr lang="zh-CN" dirty="0"/>
              <a:t>与</a:t>
            </a:r>
            <a:r>
              <a:rPr lang="zh-CN" altLang="zh-CN" dirty="0"/>
              <a:t>abcoa</a:t>
            </a:r>
            <a:r>
              <a:rPr lang="zh-CN" dirty="0"/>
              <a:t>配置不同的“主机名”，这样当客户端在浏览器输入不同的域名时，</a:t>
            </a:r>
            <a:r>
              <a:rPr lang="zh-CN" altLang="zh-CN" dirty="0"/>
              <a:t>IIS</a:t>
            </a:r>
            <a:r>
              <a:rPr lang="zh-CN" dirty="0"/>
              <a:t>可以跟域名来查找主机名从而区分不同的客户端请求，响应不同的网站文件，而不至于冲突</a:t>
            </a:r>
            <a:r>
              <a:rPr lang="zh-CN" altLang="en-US" dirty="0"/>
              <a:t>。</a:t>
            </a:r>
            <a:endParaRPr lang="zh-CN" dirty="0"/>
          </a:p>
        </p:txBody>
      </p:sp>
      <p:pic>
        <p:nvPicPr>
          <p:cNvPr id="41988" name="图片 1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070225"/>
            <a:ext cx="37099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025" y="2925763"/>
            <a:ext cx="4065588"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zh-CN" altLang="zh-CN"/>
          </a:p>
        </p:txBody>
      </p:sp>
      <p:sp>
        <p:nvSpPr>
          <p:cNvPr id="43011" name="Rectangle 3"/>
          <p:cNvSpPr>
            <a:spLocks noGrp="1" noChangeArrowheads="1"/>
          </p:cNvSpPr>
          <p:nvPr>
            <p:ph type="body" idx="1"/>
          </p:nvPr>
        </p:nvSpPr>
        <p:spPr/>
        <p:txBody>
          <a:bodyPr/>
          <a:lstStyle/>
          <a:p>
            <a:pPr marL="0" indent="0">
              <a:buNone/>
            </a:pPr>
            <a:r>
              <a:rPr lang="zh-CN" altLang="zh-CN" dirty="0"/>
              <a:t>3</a:t>
            </a:r>
            <a:r>
              <a:rPr lang="zh-CN" dirty="0"/>
              <a:t>、在</a:t>
            </a:r>
            <a:r>
              <a:rPr lang="zh-CN" altLang="zh-CN" dirty="0"/>
              <a:t>DNS</a:t>
            </a:r>
            <a:r>
              <a:rPr lang="zh-CN" dirty="0"/>
              <a:t>服务器上添加新网站</a:t>
            </a:r>
            <a:r>
              <a:rPr lang="zh-CN" altLang="zh-CN" dirty="0"/>
              <a:t>abcbbs.com</a:t>
            </a:r>
            <a:r>
              <a:rPr lang="zh-CN" dirty="0"/>
              <a:t>对应的记录；</a:t>
            </a:r>
          </a:p>
        </p:txBody>
      </p:sp>
      <p:pic>
        <p:nvPicPr>
          <p:cNvPr id="43012" name="图片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6696744" cy="466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zh-CN"/>
          </a:p>
        </p:txBody>
      </p:sp>
      <p:sp>
        <p:nvSpPr>
          <p:cNvPr id="44035" name="Rectangle 3"/>
          <p:cNvSpPr>
            <a:spLocks noGrp="1" noChangeArrowheads="1"/>
          </p:cNvSpPr>
          <p:nvPr>
            <p:ph type="body" idx="1"/>
          </p:nvPr>
        </p:nvSpPr>
        <p:spPr/>
        <p:txBody>
          <a:bodyPr/>
          <a:lstStyle/>
          <a:p>
            <a:pPr marL="0" indent="0">
              <a:buNone/>
            </a:pPr>
            <a:r>
              <a:rPr lang="zh-CN" altLang="zh-CN" dirty="0"/>
              <a:t>4</a:t>
            </a:r>
            <a:r>
              <a:rPr lang="zh-CN" dirty="0"/>
              <a:t>、在客户端浏览器测试访问这两个不同的网站。</a:t>
            </a:r>
          </a:p>
        </p:txBody>
      </p:sp>
      <p:pic>
        <p:nvPicPr>
          <p:cNvPr id="44036" name="图片 1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917700"/>
            <a:ext cx="4295775"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图片 1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917700"/>
            <a:ext cx="4295775"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zh-CN" altLang="zh-CN"/>
          </a:p>
        </p:txBody>
      </p:sp>
      <p:sp>
        <p:nvSpPr>
          <p:cNvPr id="8195" name="Rectangle 3"/>
          <p:cNvSpPr>
            <a:spLocks noGrp="1" noChangeArrowheads="1"/>
          </p:cNvSpPr>
          <p:nvPr>
            <p:ph type="body" idx="1"/>
          </p:nvPr>
        </p:nvSpPr>
        <p:spPr/>
        <p:txBody>
          <a:bodyPr/>
          <a:lstStyle/>
          <a:p>
            <a:r>
              <a:rPr lang="zh-CN" altLang="zh-CN" sz="2000"/>
              <a:t>Web</a:t>
            </a:r>
            <a:r>
              <a:rPr lang="zh-CN" sz="2000"/>
              <a:t>文档采用的是</a:t>
            </a:r>
            <a:r>
              <a:rPr lang="zh-CN" altLang="zh-CN" sz="2000"/>
              <a:t>HTML</a:t>
            </a:r>
            <a:r>
              <a:rPr lang="zh-CN" sz="2000"/>
              <a:t>格式化代码。当浏览器阅读</a:t>
            </a:r>
            <a:r>
              <a:rPr lang="zh-CN" altLang="zh-CN" sz="2000"/>
              <a:t>HTML</a:t>
            </a:r>
            <a:r>
              <a:rPr lang="zh-CN" sz="2000"/>
              <a:t>文件时，如果需要有关图形文件或声音文件的参数，浏览器将请求发送给</a:t>
            </a:r>
            <a:r>
              <a:rPr lang="zh-CN" altLang="zh-CN" sz="2000"/>
              <a:t>Web</a:t>
            </a:r>
            <a:r>
              <a:rPr lang="zh-CN" sz="2000"/>
              <a:t>服务器，</a:t>
            </a:r>
            <a:r>
              <a:rPr lang="zh-CN" altLang="zh-CN" sz="2000"/>
              <a:t>Web</a:t>
            </a:r>
            <a:r>
              <a:rPr lang="zh-CN" sz="2000"/>
              <a:t>服务器根据请求找到相应文件，并把文件交给浏览器，供浏览器显示。</a:t>
            </a:r>
          </a:p>
          <a:p>
            <a:endParaRPr lang="zh-CN" sz="2000"/>
          </a:p>
          <a:p>
            <a:r>
              <a:rPr lang="zh-CN" sz="2000"/>
              <a:t>在这种请求</a:t>
            </a:r>
            <a:r>
              <a:rPr lang="zh-CN" altLang="zh-CN" sz="2000"/>
              <a:t>/</a:t>
            </a:r>
            <a:r>
              <a:rPr lang="zh-CN" sz="2000"/>
              <a:t>响应模式中，</a:t>
            </a:r>
            <a:r>
              <a:rPr lang="zh-CN" altLang="zh-CN" sz="2000"/>
              <a:t>Web</a:t>
            </a:r>
            <a:r>
              <a:rPr lang="zh-CN" sz="2000"/>
              <a:t>服务器接收每个请求，并由该站点的</a:t>
            </a:r>
            <a:r>
              <a:rPr lang="zh-CN" altLang="zh-CN" sz="2000"/>
              <a:t>Web</a:t>
            </a:r>
            <a:r>
              <a:rPr lang="zh-CN" sz="2000"/>
              <a:t>管理器进行分析。实际上，</a:t>
            </a:r>
            <a:r>
              <a:rPr lang="zh-CN" altLang="zh-CN" sz="2000"/>
              <a:t>Web</a:t>
            </a:r>
            <a:r>
              <a:rPr lang="zh-CN" sz="2000"/>
              <a:t>服务器都有专门软件来执行请求文件，这些文件记录了用户的</a:t>
            </a:r>
            <a:r>
              <a:rPr lang="zh-CN" altLang="zh-CN" sz="2000"/>
              <a:t>IP</a:t>
            </a:r>
            <a:r>
              <a:rPr lang="zh-CN" sz="2000"/>
              <a:t>地址、访问日期和时间等信息。客户端（浏览器）和</a:t>
            </a:r>
            <a:r>
              <a:rPr lang="zh-CN" altLang="zh-CN" sz="2000"/>
              <a:t>Web</a:t>
            </a:r>
            <a:r>
              <a:rPr lang="zh-CN" sz="2000"/>
              <a:t>服务器通过网络协同工作，使得用户能够浏览</a:t>
            </a:r>
            <a:r>
              <a:rPr lang="zh-CN" altLang="zh-CN" sz="2000"/>
              <a:t>Web</a:t>
            </a:r>
            <a:r>
              <a:rPr lang="zh-CN" sz="2000"/>
              <a:t>程序。概括地说，客户端程序控制用户的交互作用，并显示用户所关心的信息。</a:t>
            </a:r>
            <a:r>
              <a:rPr lang="zh-CN" altLang="zh-CN" sz="2000"/>
              <a:t>Web</a:t>
            </a:r>
            <a:r>
              <a:rPr lang="zh-CN" sz="2000"/>
              <a:t>服务器程序则负责信息的获取和发送。</a:t>
            </a:r>
          </a:p>
          <a:p>
            <a:endParaRPr lang="zh-CN" sz="2000"/>
          </a:p>
          <a:p>
            <a:r>
              <a:rPr lang="zh-CN" sz="2000"/>
              <a:t>目前</a:t>
            </a:r>
            <a:r>
              <a:rPr lang="zh-CN" altLang="zh-CN" sz="2000"/>
              <a:t>Web</a:t>
            </a:r>
            <a:r>
              <a:rPr lang="zh-CN" sz="2000"/>
              <a:t>服务器有几十种，常见的如适用</a:t>
            </a:r>
            <a:r>
              <a:rPr lang="zh-CN" altLang="zh-CN" sz="2000"/>
              <a:t>Windows</a:t>
            </a:r>
            <a:r>
              <a:rPr lang="zh-CN" sz="2000"/>
              <a:t>平台的</a:t>
            </a:r>
            <a:r>
              <a:rPr lang="zh-CN" altLang="zh-CN" sz="2000"/>
              <a:t>IIS</a:t>
            </a:r>
            <a:r>
              <a:rPr lang="zh-CN" sz="2000"/>
              <a:t>，适用多平台的</a:t>
            </a:r>
            <a:r>
              <a:rPr lang="zh-CN" altLang="zh-CN" sz="2000"/>
              <a:t>Apache HTTP Server</a:t>
            </a:r>
            <a:r>
              <a:rPr lang="zh-CN" sz="2000"/>
              <a:t>，轻量级的</a:t>
            </a:r>
            <a:r>
              <a:rPr lang="zh-CN" altLang="zh-CN" sz="2000"/>
              <a:t>Nginx</a:t>
            </a:r>
            <a:r>
              <a:rPr lang="zh-CN" sz="2000"/>
              <a:t>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6 </a:t>
            </a:r>
            <a:r>
              <a:rPr lang="zh-CN" dirty="0"/>
              <a:t>仿真实训案例</a:t>
            </a:r>
          </a:p>
        </p:txBody>
      </p:sp>
      <p:sp>
        <p:nvSpPr>
          <p:cNvPr id="45059" name="Rectangle 3"/>
          <p:cNvSpPr>
            <a:spLocks noGrp="1" noChangeArrowheads="1"/>
          </p:cNvSpPr>
          <p:nvPr>
            <p:ph type="body" idx="1"/>
          </p:nvPr>
        </p:nvSpPr>
        <p:spPr/>
        <p:txBody>
          <a:bodyPr/>
          <a:lstStyle/>
          <a:p>
            <a:r>
              <a:rPr lang="zh-CN" altLang="zh-CN" sz="2000"/>
              <a:t>ABC</a:t>
            </a:r>
            <a:r>
              <a:rPr lang="zh-CN" sz="2000"/>
              <a:t>公司在企业内网开启了一台</a:t>
            </a:r>
            <a:r>
              <a:rPr lang="zh-CN" altLang="zh-CN" sz="2000"/>
              <a:t>Windows 2012 Server</a:t>
            </a:r>
            <a:r>
              <a:rPr lang="zh-CN" sz="2000"/>
              <a:t>（</a:t>
            </a:r>
            <a:r>
              <a:rPr lang="zh-CN" altLang="zh-CN" sz="2000"/>
              <a:t>10.1.1.200/8</a:t>
            </a:r>
            <a:r>
              <a:rPr lang="zh-CN" sz="2000"/>
              <a:t>）来做</a:t>
            </a:r>
            <a:r>
              <a:rPr lang="zh-CN" altLang="zh-CN" sz="2000"/>
              <a:t>Web</a:t>
            </a:r>
            <a:r>
              <a:rPr lang="zh-CN" sz="2000"/>
              <a:t>服务器，计划在该</a:t>
            </a:r>
            <a:r>
              <a:rPr lang="zh-CN" altLang="zh-CN" sz="2000"/>
              <a:t>Web</a:t>
            </a:r>
            <a:r>
              <a:rPr lang="zh-CN" sz="2000"/>
              <a:t>服务器上部署一个专门用于财务部门进行在线库存的网站（</a:t>
            </a:r>
            <a:r>
              <a:rPr lang="zh-CN" altLang="zh-CN" sz="2000"/>
              <a:t>www.abcstorage.com</a:t>
            </a:r>
            <a:r>
              <a:rPr lang="zh-CN" sz="2000"/>
              <a:t>），要求只有企业内网后勤部员工才有权限访问，并开启日志，每天记录客户端</a:t>
            </a:r>
            <a:r>
              <a:rPr lang="zh-CN" altLang="zh-CN" sz="2000"/>
              <a:t>IP</a:t>
            </a:r>
            <a:r>
              <a:rPr lang="zh-CN" sz="2000"/>
              <a:t>、用户名、访问时间等重要信息。同时在内网中还启用了</a:t>
            </a:r>
            <a:r>
              <a:rPr lang="zh-CN" altLang="zh-CN" sz="2000"/>
              <a:t>DNS(10.1.1.2)</a:t>
            </a:r>
            <a:r>
              <a:rPr lang="zh-CN" sz="2000"/>
              <a:t>，</a:t>
            </a:r>
            <a:r>
              <a:rPr lang="zh-CN" altLang="zh-CN" sz="2000"/>
              <a:t>DHCP(10.1.1.1)</a:t>
            </a:r>
            <a:r>
              <a:rPr lang="zh-CN" sz="2000"/>
              <a:t>服务器，请按照上述需求做出合适的配置。</a:t>
            </a:r>
          </a:p>
        </p:txBody>
      </p:sp>
      <p:pic>
        <p:nvPicPr>
          <p:cNvPr id="45060" name="图片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997200"/>
            <a:ext cx="4646613"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zh-CN" dirty="0"/>
              <a:t>7 </a:t>
            </a:r>
            <a:r>
              <a:rPr lang="zh-CN" dirty="0"/>
              <a:t>课后习题</a:t>
            </a:r>
          </a:p>
        </p:txBody>
      </p:sp>
      <p:sp>
        <p:nvSpPr>
          <p:cNvPr id="46083" name="Rectangle 3"/>
          <p:cNvSpPr>
            <a:spLocks noGrp="1" noChangeArrowheads="1"/>
          </p:cNvSpPr>
          <p:nvPr>
            <p:ph type="body" idx="1"/>
          </p:nvPr>
        </p:nvSpPr>
        <p:spPr>
          <a:xfrm>
            <a:off x="485775" y="1477604"/>
            <a:ext cx="8089900" cy="5345112"/>
          </a:xfrm>
        </p:spPr>
        <p:txBody>
          <a:bodyPr/>
          <a:lstStyle/>
          <a:p>
            <a:pPr marL="0" indent="0">
              <a:buNone/>
            </a:pPr>
            <a:r>
              <a:rPr lang="zh-CN" altLang="zh-CN" sz="2000" dirty="0"/>
              <a:t>1.</a:t>
            </a:r>
            <a:r>
              <a:rPr lang="zh-CN" sz="2000" dirty="0"/>
              <a:t>如果</a:t>
            </a:r>
            <a:r>
              <a:rPr lang="zh-CN" altLang="zh-CN" sz="2000" dirty="0"/>
              <a:t>IIS</a:t>
            </a:r>
            <a:r>
              <a:rPr lang="zh-CN" sz="2000" dirty="0"/>
              <a:t>身份验证权限与网站文件存储的</a:t>
            </a:r>
            <a:r>
              <a:rPr lang="zh-CN" altLang="zh-CN" sz="2000" dirty="0"/>
              <a:t>NTFS</a:t>
            </a:r>
            <a:r>
              <a:rPr lang="zh-CN" sz="2000" dirty="0"/>
              <a:t>磁盘权限不一致，那么哪个权限会生效？</a:t>
            </a:r>
          </a:p>
          <a:p>
            <a:pPr marL="0" indent="0">
              <a:buNone/>
            </a:pPr>
            <a:endParaRPr lang="zh-CN" sz="2000" dirty="0"/>
          </a:p>
          <a:p>
            <a:pPr marL="0" indent="0">
              <a:buNone/>
            </a:pPr>
            <a:r>
              <a:rPr lang="zh-CN" altLang="zh-CN" sz="2000" dirty="0"/>
              <a:t>2. </a:t>
            </a:r>
            <a:r>
              <a:rPr lang="zh-CN" sz="2000" dirty="0"/>
              <a:t>完成</a:t>
            </a:r>
            <a:r>
              <a:rPr lang="zh-CN" altLang="zh-CN" sz="2000" dirty="0"/>
              <a:t>4.2</a:t>
            </a:r>
            <a:r>
              <a:rPr lang="zh-CN" sz="2000" dirty="0"/>
              <a:t>节的步骤后，两个</a:t>
            </a:r>
            <a:r>
              <a:rPr lang="zh-CN" altLang="zh-CN" sz="2000" dirty="0"/>
              <a:t>Web</a:t>
            </a:r>
            <a:r>
              <a:rPr lang="zh-CN" sz="2000" dirty="0"/>
              <a:t>站点都绑定到</a:t>
            </a:r>
            <a:r>
              <a:rPr lang="zh-CN" altLang="zh-CN" sz="2000" dirty="0"/>
              <a:t>80</a:t>
            </a:r>
            <a:r>
              <a:rPr lang="zh-CN" sz="2000" dirty="0"/>
              <a:t>端口，都绑定到不同的主机名，如果客户端尝试使用</a:t>
            </a:r>
            <a:r>
              <a:rPr lang="zh-CN" altLang="zh-CN" sz="2000" dirty="0"/>
              <a:t>IP</a:t>
            </a:r>
            <a:r>
              <a:rPr lang="zh-CN" sz="2000" dirty="0"/>
              <a:t>地址来访问</a:t>
            </a:r>
            <a:r>
              <a:rPr lang="zh-CN" altLang="zh-CN" sz="2000" dirty="0"/>
              <a:t>Web</a:t>
            </a:r>
            <a:r>
              <a:rPr lang="zh-CN" sz="2000" dirty="0"/>
              <a:t>服务器（</a:t>
            </a:r>
            <a:r>
              <a:rPr lang="zh-CN" altLang="zh-CN" sz="2000" dirty="0"/>
              <a:t>http://10.1.1.100</a:t>
            </a:r>
            <a:r>
              <a:rPr lang="zh-CN" sz="2000" dirty="0"/>
              <a:t>），那么此时客户端浏览器会看到哪个网站呢？</a:t>
            </a:r>
          </a:p>
          <a:p>
            <a:pPr marL="0" indent="0">
              <a:buNone/>
            </a:pPr>
            <a:endParaRPr lang="zh-CN" sz="2000" dirty="0"/>
          </a:p>
          <a:p>
            <a:pPr marL="0" indent="0">
              <a:buNone/>
            </a:pPr>
            <a:r>
              <a:rPr lang="zh-CN" altLang="zh-CN" sz="2000" dirty="0"/>
              <a:t>3.</a:t>
            </a:r>
            <a:r>
              <a:rPr lang="zh-CN" sz="2000" dirty="0"/>
              <a:t>如果某个</a:t>
            </a:r>
            <a:r>
              <a:rPr lang="zh-CN" altLang="zh-CN" sz="2000" dirty="0"/>
              <a:t>Web</a:t>
            </a:r>
            <a:r>
              <a:rPr lang="zh-CN" sz="2000" dirty="0"/>
              <a:t>站点有两个不同域名，希望能通过这两个域名都能访问到这个</a:t>
            </a:r>
            <a:r>
              <a:rPr lang="zh-CN" altLang="zh-CN" sz="2000" dirty="0"/>
              <a:t>Web</a:t>
            </a:r>
            <a:r>
              <a:rPr lang="zh-CN" sz="2000" dirty="0"/>
              <a:t>站点，那么在</a:t>
            </a:r>
            <a:r>
              <a:rPr lang="zh-CN" altLang="zh-CN" sz="2000" dirty="0"/>
              <a:t>IIS</a:t>
            </a:r>
            <a:r>
              <a:rPr lang="zh-CN" sz="2000" dirty="0"/>
              <a:t>和</a:t>
            </a:r>
            <a:r>
              <a:rPr lang="zh-CN" altLang="zh-CN" sz="2000" dirty="0"/>
              <a:t>DNS</a:t>
            </a:r>
            <a:r>
              <a:rPr lang="zh-CN" sz="2000" dirty="0"/>
              <a:t>里做哪些配置呢？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zh-CN" dirty="0"/>
              <a:t>2 </a:t>
            </a:r>
            <a:r>
              <a:rPr lang="zh-CN" dirty="0"/>
              <a:t>任务</a:t>
            </a:r>
            <a:r>
              <a:rPr lang="zh-CN" altLang="zh-CN" dirty="0"/>
              <a:t>1</a:t>
            </a:r>
            <a:r>
              <a:rPr lang="zh-CN" dirty="0"/>
              <a:t>：</a:t>
            </a:r>
            <a:r>
              <a:rPr lang="zh-CN" altLang="zh-CN" dirty="0"/>
              <a:t>Web</a:t>
            </a:r>
            <a:r>
              <a:rPr lang="zh-CN" dirty="0"/>
              <a:t>服务器的安装</a:t>
            </a:r>
          </a:p>
        </p:txBody>
      </p:sp>
      <p:sp>
        <p:nvSpPr>
          <p:cNvPr id="9219" name="Rectangle 3"/>
          <p:cNvSpPr>
            <a:spLocks noGrp="1" noChangeArrowheads="1"/>
          </p:cNvSpPr>
          <p:nvPr>
            <p:ph type="body" idx="1"/>
          </p:nvPr>
        </p:nvSpPr>
        <p:spPr/>
        <p:txBody>
          <a:bodyPr/>
          <a:lstStyle/>
          <a:p>
            <a:r>
              <a:rPr lang="zh-CN"/>
              <a:t>根据案例场景得知如下需求：</a:t>
            </a:r>
            <a:r>
              <a:rPr lang="zh-CN" altLang="zh-CN"/>
              <a:t>ABC</a:t>
            </a:r>
            <a:r>
              <a:rPr lang="zh-CN"/>
              <a:t>公司的网络管理部门希望在原企业内网的基础上配置一台新的</a:t>
            </a:r>
            <a:r>
              <a:rPr lang="zh-CN" altLang="zh-CN"/>
              <a:t>Windows 2012 </a:t>
            </a:r>
            <a:r>
              <a:rPr lang="zh-CN"/>
              <a:t>服务器（</a:t>
            </a:r>
            <a:r>
              <a:rPr lang="zh-CN" altLang="zh-CN"/>
              <a:t>IP</a:t>
            </a:r>
            <a:r>
              <a:rPr lang="zh-CN"/>
              <a:t>：</a:t>
            </a:r>
            <a:r>
              <a:rPr lang="zh-CN" altLang="zh-CN"/>
              <a:t>10.1.1.100/8</a:t>
            </a:r>
            <a:r>
              <a:rPr lang="zh-CN"/>
              <a:t>）扮演</a:t>
            </a:r>
            <a:r>
              <a:rPr lang="zh-CN" altLang="zh-CN"/>
              <a:t>Web</a:t>
            </a:r>
            <a:r>
              <a:rPr lang="zh-CN"/>
              <a:t>服务器的角色。接下来，将在此服务器上安装配置</a:t>
            </a:r>
            <a:r>
              <a:rPr lang="zh-CN" altLang="zh-CN"/>
              <a:t>Web</a:t>
            </a:r>
            <a:r>
              <a:rPr lang="zh-CN"/>
              <a:t>服务器功能（</a:t>
            </a:r>
            <a:r>
              <a:rPr lang="zh-CN" altLang="zh-CN"/>
              <a:t>IIS</a:t>
            </a:r>
            <a:r>
              <a:rPr lang="zh-CN"/>
              <a:t>）来满足该需求。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t>实施过程</a:t>
            </a:r>
          </a:p>
        </p:txBody>
      </p:sp>
      <p:sp>
        <p:nvSpPr>
          <p:cNvPr id="10243" name="Rectangle 3"/>
          <p:cNvSpPr>
            <a:spLocks noGrp="1" noChangeArrowheads="1"/>
          </p:cNvSpPr>
          <p:nvPr>
            <p:ph type="body" idx="1"/>
          </p:nvPr>
        </p:nvSpPr>
        <p:spPr/>
        <p:txBody>
          <a:bodyPr/>
          <a:lstStyle/>
          <a:p>
            <a:pPr marL="0" indent="0">
              <a:buNone/>
            </a:pPr>
            <a:r>
              <a:rPr lang="zh-CN" altLang="zh-CN" dirty="0"/>
              <a:t>1</a:t>
            </a:r>
            <a:r>
              <a:rPr lang="zh-CN" dirty="0"/>
              <a:t>、启动“服务器管理器”，选择“配置此本地服务器”；</a:t>
            </a:r>
          </a:p>
        </p:txBody>
      </p:sp>
      <p:pic>
        <p:nvPicPr>
          <p:cNvPr id="10244" name="图片 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588077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a:p>
        </p:txBody>
      </p:sp>
      <p:sp>
        <p:nvSpPr>
          <p:cNvPr id="11267" name="Rectangle 3"/>
          <p:cNvSpPr>
            <a:spLocks noGrp="1" noChangeArrowheads="1"/>
          </p:cNvSpPr>
          <p:nvPr>
            <p:ph type="body" idx="1"/>
          </p:nvPr>
        </p:nvSpPr>
        <p:spPr/>
        <p:txBody>
          <a:bodyPr/>
          <a:lstStyle/>
          <a:p>
            <a:pPr marL="0" indent="0">
              <a:buNone/>
            </a:pPr>
            <a:r>
              <a:rPr lang="zh-CN" altLang="zh-CN" dirty="0"/>
              <a:t>2</a:t>
            </a:r>
            <a:r>
              <a:rPr lang="zh-CN" dirty="0"/>
              <a:t>、点击“添加角色和功能”，进入“添加和角色功能向导”，点击“下一步”，选择“基于角色或基于功能的安装”；</a:t>
            </a:r>
          </a:p>
        </p:txBody>
      </p:sp>
      <p:pic>
        <p:nvPicPr>
          <p:cNvPr id="11268" name="图片 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060848"/>
            <a:ext cx="568469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zh-CN" altLang="zh-CN"/>
          </a:p>
        </p:txBody>
      </p:sp>
      <p:sp>
        <p:nvSpPr>
          <p:cNvPr id="12291" name="Rectangle 3"/>
          <p:cNvSpPr>
            <a:spLocks noGrp="1" noChangeArrowheads="1"/>
          </p:cNvSpPr>
          <p:nvPr>
            <p:ph type="body" idx="1"/>
          </p:nvPr>
        </p:nvSpPr>
        <p:spPr/>
        <p:txBody>
          <a:bodyPr/>
          <a:lstStyle/>
          <a:p>
            <a:pPr marL="0" indent="0">
              <a:buNone/>
            </a:pPr>
            <a:r>
              <a:rPr lang="zh-CN" altLang="zh-CN" dirty="0"/>
              <a:t>3</a:t>
            </a:r>
            <a:r>
              <a:rPr lang="zh-CN" dirty="0"/>
              <a:t>、点击“下一步”，选择“从服务器池中选择服务器”，安装程序会自动检测与显示这台计算机采用静态</a:t>
            </a:r>
            <a:r>
              <a:rPr lang="zh-CN" altLang="zh-CN" dirty="0"/>
              <a:t>IP</a:t>
            </a:r>
            <a:r>
              <a:rPr lang="zh-CN" dirty="0"/>
              <a:t>地址设置的网络连接，点击“下一步”，在“服务器角色”中，选择“</a:t>
            </a:r>
            <a:r>
              <a:rPr lang="zh-CN" altLang="zh-CN" dirty="0"/>
              <a:t>Web</a:t>
            </a:r>
            <a:r>
              <a:rPr lang="zh-CN" dirty="0"/>
              <a:t>服务器（</a:t>
            </a:r>
            <a:r>
              <a:rPr lang="zh-CN" altLang="zh-CN" dirty="0"/>
              <a:t>IIS</a:t>
            </a:r>
            <a:r>
              <a:rPr lang="zh-CN" dirty="0"/>
              <a:t>）”；</a:t>
            </a:r>
          </a:p>
        </p:txBody>
      </p:sp>
      <p:pic>
        <p:nvPicPr>
          <p:cNvPr id="12292" name="图片 1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709863"/>
            <a:ext cx="5289244"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endParaRPr lang="zh-CN" altLang="zh-CN"/>
          </a:p>
        </p:txBody>
      </p:sp>
      <p:sp>
        <p:nvSpPr>
          <p:cNvPr id="13315" name="Rectangle 3"/>
          <p:cNvSpPr>
            <a:spLocks noGrp="1" noChangeArrowheads="1"/>
          </p:cNvSpPr>
          <p:nvPr>
            <p:ph type="body" idx="1"/>
          </p:nvPr>
        </p:nvSpPr>
        <p:spPr/>
        <p:txBody>
          <a:bodyPr/>
          <a:lstStyle/>
          <a:p>
            <a:pPr marL="0" indent="0">
              <a:buNone/>
            </a:pPr>
            <a:r>
              <a:rPr lang="zh-CN" altLang="zh-CN" dirty="0"/>
              <a:t>4</a:t>
            </a:r>
            <a:r>
              <a:rPr lang="zh-CN" dirty="0"/>
              <a:t>、选择“</a:t>
            </a:r>
            <a:r>
              <a:rPr lang="zh-CN" altLang="zh-CN" dirty="0"/>
              <a:t>Web</a:t>
            </a:r>
            <a:r>
              <a:rPr lang="zh-CN" dirty="0"/>
              <a:t>服务器（</a:t>
            </a:r>
            <a:r>
              <a:rPr lang="zh-CN" altLang="zh-CN" dirty="0"/>
              <a:t>IIS</a:t>
            </a:r>
            <a:r>
              <a:rPr lang="zh-CN" dirty="0"/>
              <a:t>）”会自动弹出“添加</a:t>
            </a:r>
            <a:r>
              <a:rPr lang="zh-CN" altLang="zh-CN" dirty="0"/>
              <a:t>Web</a:t>
            </a:r>
            <a:r>
              <a:rPr lang="zh-CN" dirty="0"/>
              <a:t>服务器（</a:t>
            </a:r>
            <a:r>
              <a:rPr lang="zh-CN" altLang="zh-CN" dirty="0"/>
              <a:t>IIS</a:t>
            </a:r>
            <a:r>
              <a:rPr lang="zh-CN" dirty="0"/>
              <a:t>）所需的功能”，点击“添加功能”；</a:t>
            </a:r>
          </a:p>
        </p:txBody>
      </p:sp>
      <p:pic>
        <p:nvPicPr>
          <p:cNvPr id="13316" name="图片 1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32856"/>
            <a:ext cx="3615865" cy="345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2764</Words>
  <Application>Microsoft Office PowerPoint</Application>
  <PresentationFormat>全屏显示(4:3)</PresentationFormat>
  <Paragraphs>76</Paragraphs>
  <Slides>41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等线</vt:lpstr>
      <vt:lpstr>Arial</vt:lpstr>
      <vt:lpstr>Calibri</vt:lpstr>
      <vt:lpstr>Times New Roman</vt:lpstr>
      <vt:lpstr>Wingdings 2</vt:lpstr>
      <vt:lpstr>A000120150306A04PWBG</vt:lpstr>
      <vt:lpstr>Windows网络管理（Windows Server 2012版）</vt:lpstr>
      <vt:lpstr>0 案例场景</vt:lpstr>
      <vt:lpstr>1 知识引入</vt:lpstr>
      <vt:lpstr>PowerPoint 演示文稿</vt:lpstr>
      <vt:lpstr>2 任务1：Web服务器的安装</vt:lpstr>
      <vt:lpstr>实施过程</vt:lpstr>
      <vt:lpstr>PowerPoint 演示文稿</vt:lpstr>
      <vt:lpstr>PowerPoint 演示文稿</vt:lpstr>
      <vt:lpstr>PowerPoint 演示文稿</vt:lpstr>
      <vt:lpstr>PowerPoint 演示文稿</vt:lpstr>
      <vt:lpstr>PowerPoint 演示文稿</vt:lpstr>
      <vt:lpstr>7、点击“关闭”完成安装。</vt:lpstr>
      <vt:lpstr>PowerPoint 演示文稿</vt:lpstr>
      <vt:lpstr>3 任务2：创建Web站点</vt:lpstr>
      <vt:lpstr>任务说明</vt:lpstr>
      <vt:lpstr>实施过程</vt:lpstr>
      <vt:lpstr>PowerPoint 演示文稿</vt:lpstr>
      <vt:lpstr>PowerPoint 演示文稿</vt:lpstr>
      <vt:lpstr>PowerPoint 演示文稿</vt:lpstr>
      <vt:lpstr>PowerPoint 演示文稿</vt:lpstr>
      <vt:lpstr>PowerPoint 演示文稿</vt:lpstr>
      <vt:lpstr>4 任务3：配置客户端访问Web站点</vt:lpstr>
      <vt:lpstr>实施过程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知识能力拓展</vt:lpstr>
      <vt:lpstr>拓展案例1：Web站点安全加固</vt:lpstr>
      <vt:lpstr>PowerPoint 演示文稿</vt:lpstr>
      <vt:lpstr>PowerPoint 演示文稿</vt:lpstr>
      <vt:lpstr>拓展案例2：创建多个Web站点</vt:lpstr>
      <vt:lpstr>实施过程</vt:lpstr>
      <vt:lpstr>PowerPoint 演示文稿</vt:lpstr>
      <vt:lpstr>PowerPoint 演示文稿</vt:lpstr>
      <vt:lpstr>PowerPoint 演示文稿</vt:lpstr>
      <vt:lpstr>6 仿真实训案例</vt:lpstr>
      <vt:lpstr>7 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Windows网络管理（Windows Server 2012版）</dc:title>
  <dc:creator>fans</dc:creator>
  <cp:lastModifiedBy>zhen li</cp:lastModifiedBy>
  <cp:revision>17</cp:revision>
  <dcterms:created xsi:type="dcterms:W3CDTF">2017-02-24T01:49:00Z</dcterms:created>
  <dcterms:modified xsi:type="dcterms:W3CDTF">2021-10-10T12:38:50Z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