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1" r:id="rId9"/>
    <p:sldId id="263" r:id="rId10"/>
    <p:sldId id="265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082" y="1143000"/>
            <a:ext cx="5487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8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00d4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3a00d43b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83a00d43b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a00d43b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83a00d43b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83a00d43b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a00d43b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83a00d43b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83a00d43b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50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89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1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L="457200" marR="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2015바탕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756700" y="2951463"/>
            <a:ext cx="414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PT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sz="1400" b="1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A9627-138A-42F3-9AF3-3B75C1594B6D}"/>
              </a:ext>
            </a:extLst>
          </p:cNvPr>
          <p:cNvSpPr txBox="1"/>
          <p:nvPr/>
        </p:nvSpPr>
        <p:spPr>
          <a:xfrm>
            <a:off x="895217" y="1080687"/>
            <a:ext cx="3024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PPO2 : LSTM</a:t>
            </a:r>
          </a:p>
          <a:p>
            <a:r>
              <a:rPr lang="en-US" altLang="ko-KR" dirty="0"/>
              <a:t>	Avg profit % : 70.05%</a:t>
            </a:r>
          </a:p>
          <a:p>
            <a:r>
              <a:rPr lang="en-US" altLang="ko-KR" dirty="0"/>
              <a:t>	Max profit % : 110.55%</a:t>
            </a:r>
          </a:p>
          <a:p>
            <a:r>
              <a:rPr lang="en-US" altLang="ko-KR" dirty="0"/>
              <a:t>	Min profit % : 28.70%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45A9A-4173-4834-9BBC-1292936712C3}"/>
              </a:ext>
            </a:extLst>
          </p:cNvPr>
          <p:cNvSpPr txBox="1"/>
          <p:nvPr/>
        </p:nvSpPr>
        <p:spPr>
          <a:xfrm>
            <a:off x="792905" y="629803"/>
            <a:ext cx="565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PPO2, A2C </a:t>
            </a:r>
            <a:r>
              <a:rPr lang="ko-KR" altLang="en-US" dirty="0"/>
              <a:t>알고리즘으로 </a:t>
            </a:r>
            <a:r>
              <a:rPr lang="en-US" altLang="ko-KR" dirty="0"/>
              <a:t>MLP</a:t>
            </a:r>
            <a:r>
              <a:rPr lang="ko-KR" altLang="en-US" dirty="0"/>
              <a:t>과</a:t>
            </a:r>
            <a:r>
              <a:rPr lang="en-US" altLang="ko-KR" dirty="0"/>
              <a:t> LSTM</a:t>
            </a:r>
            <a:r>
              <a:rPr lang="ko-KR" altLang="en-US" dirty="0"/>
              <a:t> 모델을 </a:t>
            </a:r>
            <a:r>
              <a:rPr lang="en-US" altLang="ko-KR" dirty="0"/>
              <a:t>2000</a:t>
            </a:r>
            <a:r>
              <a:rPr lang="ko-KR" altLang="en-US" dirty="0"/>
              <a:t>번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ED9F2-C59C-4953-B59E-1E71B39DDD03}"/>
              </a:ext>
            </a:extLst>
          </p:cNvPr>
          <p:cNvSpPr txBox="1"/>
          <p:nvPr/>
        </p:nvSpPr>
        <p:spPr>
          <a:xfrm>
            <a:off x="4853355" y="1080686"/>
            <a:ext cx="3024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A2C : LSTM</a:t>
            </a:r>
          </a:p>
          <a:p>
            <a:r>
              <a:rPr lang="en-US" altLang="ko-KR" dirty="0"/>
              <a:t>	Avg profit % : 70.53%</a:t>
            </a:r>
          </a:p>
          <a:p>
            <a:r>
              <a:rPr lang="en-US" altLang="ko-KR" dirty="0"/>
              <a:t>	Max profit % : 105.1%</a:t>
            </a:r>
          </a:p>
          <a:p>
            <a:r>
              <a:rPr lang="en-US" altLang="ko-KR" dirty="0"/>
              <a:t>	Min profit % : 20.45%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66A08F-561E-481D-8057-6BC9193AB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04" y="2411138"/>
            <a:ext cx="2909439" cy="20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73A5F25-DD8C-4364-AA77-879FC514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6" y="2411138"/>
            <a:ext cx="2909439" cy="20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과제 목표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</a:t>
            </a: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강화학습을 이용한 주식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매매 행동 결정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설명</a:t>
            </a:r>
          </a:p>
          <a:p>
            <a:pPr marL="69850" lvl="1">
              <a:buClr>
                <a:srgbClr val="374252"/>
              </a:buClr>
              <a:buSzPts val="1700"/>
            </a:pP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주식 매매 의사결정에 도움을 줄 수 있는 모델 개발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</a:p>
          <a:p>
            <a:pPr marL="69850" lvl="1">
              <a:buClr>
                <a:srgbClr val="374252"/>
              </a:buClr>
              <a:buSzPts val="1700"/>
            </a:pPr>
            <a:r>
              <a:rPr 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서비스 구조(아키텍처)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4DD12-565D-4C8B-8E4F-DD0E4C87D5A7}"/>
              </a:ext>
            </a:extLst>
          </p:cNvPr>
          <p:cNvSpPr txBox="1"/>
          <p:nvPr/>
        </p:nvSpPr>
        <p:spPr>
          <a:xfrm>
            <a:off x="1055076" y="912195"/>
            <a:ext cx="407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: Stock code(AAPL) </a:t>
            </a:r>
            <a:r>
              <a:rPr lang="ko-KR" altLang="en-US" dirty="0"/>
              <a:t>현재는 </a:t>
            </a:r>
            <a:r>
              <a:rPr lang="en-US" altLang="ko-KR" dirty="0"/>
              <a:t>AAPL</a:t>
            </a:r>
            <a:r>
              <a:rPr lang="ko-KR" altLang="en-US" dirty="0"/>
              <a:t>만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F664C-EC4A-4FBD-8F00-C84B75242EA9}"/>
              </a:ext>
            </a:extLst>
          </p:cNvPr>
          <p:cNvSpPr txBox="1"/>
          <p:nvPr/>
        </p:nvSpPr>
        <p:spPr>
          <a:xfrm>
            <a:off x="1355614" y="1384386"/>
            <a:ext cx="257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data from yahoo finance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8F01-35A5-4D23-9264-830C049C81F7}"/>
              </a:ext>
            </a:extLst>
          </p:cNvPr>
          <p:cNvSpPr txBox="1"/>
          <p:nvPr/>
        </p:nvSpPr>
        <p:spPr>
          <a:xfrm>
            <a:off x="1355614" y="1841940"/>
            <a:ext cx="257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94D5A-2391-4783-AF6B-187EAC046B41}"/>
              </a:ext>
            </a:extLst>
          </p:cNvPr>
          <p:cNvSpPr txBox="1"/>
          <p:nvPr/>
        </p:nvSpPr>
        <p:spPr>
          <a:xfrm>
            <a:off x="1355614" y="2299494"/>
            <a:ext cx="257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predict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F87D3-3CCE-4878-8349-2B273EE64AEA}"/>
              </a:ext>
            </a:extLst>
          </p:cNvPr>
          <p:cNvSpPr txBox="1"/>
          <p:nvPr/>
        </p:nvSpPr>
        <p:spPr>
          <a:xfrm>
            <a:off x="1055077" y="2745318"/>
            <a:ext cx="257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: Buy, Sell, Hold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61791" y="421109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9F7DF-62D3-45BA-B721-54F41E51DE14}"/>
              </a:ext>
            </a:extLst>
          </p:cNvPr>
          <p:cNvSpPr txBox="1"/>
          <p:nvPr/>
        </p:nvSpPr>
        <p:spPr>
          <a:xfrm>
            <a:off x="1355614" y="926832"/>
            <a:ext cx="334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3FA3A-DC33-4D5F-BC9B-6CFC4879E3C0}"/>
              </a:ext>
            </a:extLst>
          </p:cNvPr>
          <p:cNvSpPr txBox="1"/>
          <p:nvPr/>
        </p:nvSpPr>
        <p:spPr>
          <a:xfrm>
            <a:off x="1355613" y="1250682"/>
            <a:ext cx="44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Yahoo finance API (Daily Stock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Alphavantage</a:t>
            </a:r>
            <a:r>
              <a:rPr lang="en-US" altLang="ko-KR" dirty="0"/>
              <a:t> (Fundamental Data)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27A6E-BA66-4AF4-A2FE-942C04C52CDE}"/>
              </a:ext>
            </a:extLst>
          </p:cNvPr>
          <p:cNvSpPr txBox="1"/>
          <p:nvPr/>
        </p:nvSpPr>
        <p:spPr>
          <a:xfrm>
            <a:off x="1355614" y="2084220"/>
            <a:ext cx="334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8FCC6-67C2-476E-90FB-5C506A9AD8B7}"/>
              </a:ext>
            </a:extLst>
          </p:cNvPr>
          <p:cNvSpPr txBox="1"/>
          <p:nvPr/>
        </p:nvSpPr>
        <p:spPr>
          <a:xfrm>
            <a:off x="1355613" y="2489894"/>
            <a:ext cx="440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Mongodb</a:t>
            </a:r>
            <a:r>
              <a:rPr lang="en-US" altLang="ko-KR" dirty="0"/>
              <a:t> dump json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방법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9CC75-A819-4349-BEC0-EF8350BD355D}"/>
              </a:ext>
            </a:extLst>
          </p:cNvPr>
          <p:cNvSpPr txBox="1"/>
          <p:nvPr/>
        </p:nvSpPr>
        <p:spPr>
          <a:xfrm>
            <a:off x="725765" y="559897"/>
            <a:ext cx="299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Gym(</a:t>
            </a:r>
            <a:r>
              <a:rPr lang="en-US" altLang="ko-KR" dirty="0" err="1"/>
              <a:t>openAI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Stablebaseline</a:t>
            </a:r>
            <a:r>
              <a:rPr lang="en-US" altLang="ko-KR" dirty="0"/>
              <a:t> (</a:t>
            </a:r>
            <a:r>
              <a:rPr lang="en-US" altLang="ko-KR" dirty="0" err="1"/>
              <a:t>openAI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4A494-E222-41E5-8E99-79FF1351816B}"/>
              </a:ext>
            </a:extLst>
          </p:cNvPr>
          <p:cNvSpPr txBox="1"/>
          <p:nvPr/>
        </p:nvSpPr>
        <p:spPr>
          <a:xfrm>
            <a:off x="754540" y="1539962"/>
            <a:ext cx="294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Env : custom stock environment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96C76-2834-4514-87E7-19C2B1568C62}"/>
              </a:ext>
            </a:extLst>
          </p:cNvPr>
          <p:cNvSpPr txBox="1"/>
          <p:nvPr/>
        </p:nvSpPr>
        <p:spPr>
          <a:xfrm>
            <a:off x="754540" y="1849821"/>
            <a:ext cx="7251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algorithm  : PPO2 &amp; A2C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4"/>
            <a:endParaRPr lang="en-US" altLang="ko-K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policy : Multi-Layer Perception(MLP) &amp; </a:t>
            </a:r>
            <a:r>
              <a:rPr lang="en-US" altLang="ko-KR" dirty="0" err="1"/>
              <a:t>MlpLSTM</a:t>
            </a:r>
            <a:endParaRPr lang="en-US" altLang="ko-K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Action : Buy, Sell, Hold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reward : Maximize portfolio value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Features(</a:t>
            </a:r>
            <a:r>
              <a:rPr lang="en-US" altLang="ko-KR" dirty="0" err="1"/>
              <a:t>obs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open, high, low, close, 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adj_close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vol, PDI_10 , 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MDI_10 , ADX_10 , Bol_upper_10 , Bol_lower_10,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balance, net, share, cost, total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00B40C-2316-4396-8DCD-756C2583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55" y="2341449"/>
            <a:ext cx="1597538" cy="790938"/>
          </a:xfrm>
          <a:prstGeom prst="rect">
            <a:avLst/>
          </a:prstGeom>
        </p:spPr>
      </p:pic>
      <p:pic>
        <p:nvPicPr>
          <p:cNvPr id="1026" name="Picture 2" descr="퀀티랩 블로그 - 강화학습(reinforcement learning)이란?">
            <a:extLst>
              <a:ext uri="{FF2B5EF4-FFF2-40B4-BE49-F238E27FC236}">
                <a16:creationId xmlns:a16="http://schemas.microsoft.com/office/drawing/2014/main" id="{483D5B68-2370-4FAC-8E8C-6ABC282F8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735" y="559897"/>
            <a:ext cx="3133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9FBB6-888F-40F8-8122-749D4201E9EA}"/>
              </a:ext>
            </a:extLst>
          </p:cNvPr>
          <p:cNvSpPr txBox="1"/>
          <p:nvPr/>
        </p:nvSpPr>
        <p:spPr>
          <a:xfrm>
            <a:off x="5326540" y="2084576"/>
            <a:ext cx="328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test set split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방법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9FBB6-888F-40F8-8122-749D4201E9EA}"/>
              </a:ext>
            </a:extLst>
          </p:cNvPr>
          <p:cNvSpPr txBox="1"/>
          <p:nvPr/>
        </p:nvSpPr>
        <p:spPr>
          <a:xfrm>
            <a:off x="754540" y="1662190"/>
            <a:ext cx="328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 : 1100  </a:t>
            </a:r>
          </a:p>
          <a:p>
            <a:r>
              <a:rPr lang="en-US" altLang="ko-KR" dirty="0"/>
              <a:t>Test set : 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FDD4F-9652-4715-B46B-5C6B62DA3E04}"/>
              </a:ext>
            </a:extLst>
          </p:cNvPr>
          <p:cNvSpPr txBox="1"/>
          <p:nvPr/>
        </p:nvSpPr>
        <p:spPr>
          <a:xfrm>
            <a:off x="754540" y="697956"/>
            <a:ext cx="7251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Features(</a:t>
            </a:r>
            <a:r>
              <a:rPr lang="en-US" altLang="ko-KR" dirty="0" err="1"/>
              <a:t>obs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open, high, low, close, 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adj_close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vol, PDI_10 , 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MDI_10 , ADX_10 , Bol_upper_10 , Bol_lower_10,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balance, net, share, cost, total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AFC57-ED20-4967-935F-E89F3310700C}"/>
              </a:ext>
            </a:extLst>
          </p:cNvPr>
          <p:cNvSpPr txBox="1"/>
          <p:nvPr/>
        </p:nvSpPr>
        <p:spPr>
          <a:xfrm>
            <a:off x="754540" y="2310140"/>
            <a:ext cx="328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PPO2 :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PPO2 :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A2C :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A2C :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1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02351-6EBB-441C-990B-DFCF41121575}"/>
              </a:ext>
            </a:extLst>
          </p:cNvPr>
          <p:cNvSpPr txBox="1"/>
          <p:nvPr/>
        </p:nvSpPr>
        <p:spPr>
          <a:xfrm>
            <a:off x="1859139" y="694130"/>
            <a:ext cx="1873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PPO2 : </a:t>
            </a:r>
            <a:r>
              <a:rPr lang="en-US" altLang="ko-KR" dirty="0" err="1"/>
              <a:t>MlpLSTM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AB180-9DDD-49C8-8D2E-5A3F517BF9BF}"/>
              </a:ext>
            </a:extLst>
          </p:cNvPr>
          <p:cNvSpPr txBox="1"/>
          <p:nvPr/>
        </p:nvSpPr>
        <p:spPr>
          <a:xfrm>
            <a:off x="5490458" y="707273"/>
            <a:ext cx="179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PPO2 : </a:t>
            </a:r>
            <a:r>
              <a:rPr lang="en-US" altLang="ko-KR" dirty="0" err="1"/>
              <a:t>Mlp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79172-83D7-4984-A049-C7BCAD121AE4}"/>
              </a:ext>
            </a:extLst>
          </p:cNvPr>
          <p:cNvSpPr txBox="1"/>
          <p:nvPr/>
        </p:nvSpPr>
        <p:spPr>
          <a:xfrm>
            <a:off x="1942265" y="2747310"/>
            <a:ext cx="179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A2C : </a:t>
            </a:r>
            <a:r>
              <a:rPr lang="en-US" altLang="ko-KR" dirty="0" err="1"/>
              <a:t>MlpLSTM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4B581-3748-45D2-A0E6-BF02A3FCE63A}"/>
              </a:ext>
            </a:extLst>
          </p:cNvPr>
          <p:cNvSpPr txBox="1"/>
          <p:nvPr/>
        </p:nvSpPr>
        <p:spPr>
          <a:xfrm>
            <a:off x="5559691" y="2743414"/>
            <a:ext cx="179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A2C : </a:t>
            </a:r>
            <a:r>
              <a:rPr lang="en-US" altLang="ko-KR" dirty="0" err="1"/>
              <a:t>Mlp</a:t>
            </a:r>
            <a:endParaRPr lang="ko-KR" altLang="en-US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FC31B51-EB93-43C2-8FF5-20FA4E9A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22" y="1001906"/>
            <a:ext cx="2476904" cy="171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A5A7F94-5DD6-41D0-8429-377604BD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22" y="3088529"/>
            <a:ext cx="2476906" cy="171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6741DD8-E6E8-4328-B557-BB97B60E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67" y="1007052"/>
            <a:ext cx="2476903" cy="17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A5C8455-1C17-472A-A1FB-E06062F5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2" y="3101188"/>
            <a:ext cx="2476907" cy="17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02351-6EBB-441C-990B-DFCF41121575}"/>
              </a:ext>
            </a:extLst>
          </p:cNvPr>
          <p:cNvSpPr txBox="1"/>
          <p:nvPr/>
        </p:nvSpPr>
        <p:spPr>
          <a:xfrm>
            <a:off x="1769617" y="706919"/>
            <a:ext cx="1873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PPO2 : </a:t>
            </a:r>
            <a:r>
              <a:rPr lang="en-US" altLang="ko-KR" dirty="0" err="1"/>
              <a:t>MlpLSTM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AB180-9DDD-49C8-8D2E-5A3F517BF9BF}"/>
              </a:ext>
            </a:extLst>
          </p:cNvPr>
          <p:cNvSpPr txBox="1"/>
          <p:nvPr/>
        </p:nvSpPr>
        <p:spPr>
          <a:xfrm>
            <a:off x="5400936" y="720062"/>
            <a:ext cx="179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PPO2 : </a:t>
            </a:r>
            <a:r>
              <a:rPr lang="en-US" altLang="ko-KR" dirty="0" err="1"/>
              <a:t>Mlp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79172-83D7-4984-A049-C7BCAD121AE4}"/>
              </a:ext>
            </a:extLst>
          </p:cNvPr>
          <p:cNvSpPr txBox="1"/>
          <p:nvPr/>
        </p:nvSpPr>
        <p:spPr>
          <a:xfrm>
            <a:off x="1848307" y="2676972"/>
            <a:ext cx="179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A2C : </a:t>
            </a:r>
            <a:r>
              <a:rPr lang="en-US" altLang="ko-KR" dirty="0" err="1"/>
              <a:t>MlpLSTM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4B581-3748-45D2-A0E6-BF02A3FCE63A}"/>
              </a:ext>
            </a:extLst>
          </p:cNvPr>
          <p:cNvSpPr txBox="1"/>
          <p:nvPr/>
        </p:nvSpPr>
        <p:spPr>
          <a:xfrm>
            <a:off x="5470169" y="2675360"/>
            <a:ext cx="179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A2C : </a:t>
            </a:r>
            <a:r>
              <a:rPr lang="en-US" altLang="ko-KR" dirty="0" err="1"/>
              <a:t>Mlp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04605A-6BA8-4D65-B3D4-55F1C2B8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774" y="1089300"/>
            <a:ext cx="2310131" cy="13369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C970D8-AA4B-44F9-8E98-3D0BAAD37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916" y="3010998"/>
            <a:ext cx="2057687" cy="1343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C85B42-E63A-4487-AE41-F629C6955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171" y="1100446"/>
            <a:ext cx="2010056" cy="1314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6F57C-069E-4BE7-9923-ABE8E4906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540" y="3063837"/>
            <a:ext cx="2101173" cy="1332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A9627-138A-42F3-9AF3-3B75C1594B6D}"/>
              </a:ext>
            </a:extLst>
          </p:cNvPr>
          <p:cNvSpPr txBox="1"/>
          <p:nvPr/>
        </p:nvSpPr>
        <p:spPr>
          <a:xfrm>
            <a:off x="895217" y="1080687"/>
            <a:ext cx="3024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PPO2 : MLP</a:t>
            </a:r>
          </a:p>
          <a:p>
            <a:r>
              <a:rPr lang="en-US" altLang="ko-KR" dirty="0"/>
              <a:t>	Avg profit % : 68.9%</a:t>
            </a:r>
          </a:p>
          <a:p>
            <a:r>
              <a:rPr lang="en-US" altLang="ko-KR" dirty="0"/>
              <a:t>	Max profit % : 104.3%</a:t>
            </a:r>
          </a:p>
          <a:p>
            <a:r>
              <a:rPr lang="en-US" altLang="ko-KR" dirty="0"/>
              <a:t>	Min profit % : 21.79%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45A9A-4173-4834-9BBC-1292936712C3}"/>
              </a:ext>
            </a:extLst>
          </p:cNvPr>
          <p:cNvSpPr txBox="1"/>
          <p:nvPr/>
        </p:nvSpPr>
        <p:spPr>
          <a:xfrm>
            <a:off x="792905" y="629803"/>
            <a:ext cx="565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PPO2, A2C </a:t>
            </a:r>
            <a:r>
              <a:rPr lang="ko-KR" altLang="en-US" dirty="0"/>
              <a:t>알고리즘으로 </a:t>
            </a:r>
            <a:r>
              <a:rPr lang="en-US" altLang="ko-KR" dirty="0"/>
              <a:t>MLP</a:t>
            </a:r>
            <a:r>
              <a:rPr lang="ko-KR" altLang="en-US" dirty="0"/>
              <a:t>과</a:t>
            </a:r>
            <a:r>
              <a:rPr lang="en-US" altLang="ko-KR" dirty="0"/>
              <a:t> LSTM</a:t>
            </a:r>
            <a:r>
              <a:rPr lang="ko-KR" altLang="en-US" dirty="0"/>
              <a:t> 모델을 </a:t>
            </a:r>
            <a:r>
              <a:rPr lang="en-US" altLang="ko-KR" dirty="0"/>
              <a:t>2000</a:t>
            </a:r>
            <a:r>
              <a:rPr lang="ko-KR" altLang="en-US" dirty="0"/>
              <a:t>번 실행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1BC8CCF-9D3A-4412-9E44-4DE17171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6" y="2403671"/>
            <a:ext cx="2909439" cy="20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CED9F2-C59C-4953-B59E-1E71B39DDD03}"/>
              </a:ext>
            </a:extLst>
          </p:cNvPr>
          <p:cNvSpPr txBox="1"/>
          <p:nvPr/>
        </p:nvSpPr>
        <p:spPr>
          <a:xfrm>
            <a:off x="4853355" y="1080686"/>
            <a:ext cx="3024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A2C : MLP</a:t>
            </a:r>
          </a:p>
          <a:p>
            <a:r>
              <a:rPr lang="en-US" altLang="ko-KR" dirty="0"/>
              <a:t>	Avg profit % : 69.93%</a:t>
            </a:r>
          </a:p>
          <a:p>
            <a:r>
              <a:rPr lang="en-US" altLang="ko-KR" dirty="0"/>
              <a:t>	Max profit % : 105.2%</a:t>
            </a:r>
          </a:p>
          <a:p>
            <a:r>
              <a:rPr lang="en-US" altLang="ko-KR" dirty="0"/>
              <a:t>	Min profit % : 27.28%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3D6457C-BE15-421A-B7A4-B032CCDB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04" y="2403671"/>
            <a:ext cx="2909439" cy="20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830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화면 슬라이드 쇼(16:9)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Consolas</vt:lpstr>
      <vt:lpstr>Trebuchet MS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박준성</cp:lastModifiedBy>
  <cp:revision>24</cp:revision>
  <dcterms:modified xsi:type="dcterms:W3CDTF">2020-08-14T05:54:33Z</dcterms:modified>
</cp:coreProperties>
</file>