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8" r:id="rId4"/>
    <p:sldId id="259" r:id="rId5"/>
    <p:sldId id="260" r:id="rId6"/>
    <p:sldId id="261" r:id="rId7"/>
    <p:sldId id="262" r:id="rId8"/>
    <p:sldId id="264" r:id="rId9"/>
    <p:sldId id="263" r:id="rId10"/>
    <p:sldId id="265" r:id="rId11"/>
    <p:sldId id="257" r:id="rId12"/>
    <p:sldId id="266" r:id="rId13"/>
    <p:sldId id="268" r:id="rId14"/>
    <p:sldId id="276"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64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49176A9-B2EB-4553-8A65-A060497AD55F}"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B5ED9C-881B-41FE-96A4-F028AC5BFF11}" type="slidenum">
              <a:rPr lang="en-IN" smtClean="0"/>
              <a:t>‹#›</a:t>
            </a:fld>
            <a:endParaRPr lang="en-IN"/>
          </a:p>
        </p:txBody>
      </p:sp>
    </p:spTree>
    <p:extLst>
      <p:ext uri="{BB962C8B-B14F-4D97-AF65-F5344CB8AC3E}">
        <p14:creationId xmlns:p14="http://schemas.microsoft.com/office/powerpoint/2010/main" val="2388531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49176A9-B2EB-4553-8A65-A060497AD55F}"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B5ED9C-881B-41FE-96A4-F028AC5BFF11}" type="slidenum">
              <a:rPr lang="en-IN" smtClean="0"/>
              <a:t>‹#›</a:t>
            </a:fld>
            <a:endParaRPr lang="en-IN"/>
          </a:p>
        </p:txBody>
      </p:sp>
    </p:spTree>
    <p:extLst>
      <p:ext uri="{BB962C8B-B14F-4D97-AF65-F5344CB8AC3E}">
        <p14:creationId xmlns:p14="http://schemas.microsoft.com/office/powerpoint/2010/main" val="545702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49176A9-B2EB-4553-8A65-A060497AD55F}"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B5ED9C-881B-41FE-96A4-F028AC5BFF11}" type="slidenum">
              <a:rPr lang="en-IN" smtClean="0"/>
              <a:t>‹#›</a:t>
            </a:fld>
            <a:endParaRPr lang="en-IN"/>
          </a:p>
        </p:txBody>
      </p:sp>
    </p:spTree>
    <p:extLst>
      <p:ext uri="{BB962C8B-B14F-4D97-AF65-F5344CB8AC3E}">
        <p14:creationId xmlns:p14="http://schemas.microsoft.com/office/powerpoint/2010/main" val="1729369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49176A9-B2EB-4553-8A65-A060497AD55F}"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B5ED9C-881B-41FE-96A4-F028AC5BFF11}" type="slidenum">
              <a:rPr lang="en-IN" smtClean="0"/>
              <a:t>‹#›</a:t>
            </a:fld>
            <a:endParaRPr lang="en-IN"/>
          </a:p>
        </p:txBody>
      </p:sp>
    </p:spTree>
    <p:extLst>
      <p:ext uri="{BB962C8B-B14F-4D97-AF65-F5344CB8AC3E}">
        <p14:creationId xmlns:p14="http://schemas.microsoft.com/office/powerpoint/2010/main" val="156761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49176A9-B2EB-4553-8A65-A060497AD55F}"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B5ED9C-881B-41FE-96A4-F028AC5BFF11}" type="slidenum">
              <a:rPr lang="en-IN" smtClean="0"/>
              <a:t>‹#›</a:t>
            </a:fld>
            <a:endParaRPr lang="en-IN"/>
          </a:p>
        </p:txBody>
      </p:sp>
    </p:spTree>
    <p:extLst>
      <p:ext uri="{BB962C8B-B14F-4D97-AF65-F5344CB8AC3E}">
        <p14:creationId xmlns:p14="http://schemas.microsoft.com/office/powerpoint/2010/main" val="87910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49176A9-B2EB-4553-8A65-A060497AD55F}"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B5ED9C-881B-41FE-96A4-F028AC5BFF11}" type="slidenum">
              <a:rPr lang="en-IN" smtClean="0"/>
              <a:t>‹#›</a:t>
            </a:fld>
            <a:endParaRPr lang="en-IN"/>
          </a:p>
        </p:txBody>
      </p:sp>
    </p:spTree>
    <p:extLst>
      <p:ext uri="{BB962C8B-B14F-4D97-AF65-F5344CB8AC3E}">
        <p14:creationId xmlns:p14="http://schemas.microsoft.com/office/powerpoint/2010/main" val="345115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49176A9-B2EB-4553-8A65-A060497AD55F}" type="datetimeFigureOut">
              <a:rPr lang="en-IN" smtClean="0"/>
              <a:t>17-01-2023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B5ED9C-881B-41FE-96A4-F028AC5BFF11}" type="slidenum">
              <a:rPr lang="en-IN" smtClean="0"/>
              <a:t>‹#›</a:t>
            </a:fld>
            <a:endParaRPr lang="en-IN"/>
          </a:p>
        </p:txBody>
      </p:sp>
    </p:spTree>
    <p:extLst>
      <p:ext uri="{BB962C8B-B14F-4D97-AF65-F5344CB8AC3E}">
        <p14:creationId xmlns:p14="http://schemas.microsoft.com/office/powerpoint/2010/main" val="589850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49176A9-B2EB-4553-8A65-A060497AD55F}" type="datetimeFigureOut">
              <a:rPr lang="en-IN" smtClean="0"/>
              <a:t>17-01-2023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B5ED9C-881B-41FE-96A4-F028AC5BFF11}" type="slidenum">
              <a:rPr lang="en-IN" smtClean="0"/>
              <a:t>‹#›</a:t>
            </a:fld>
            <a:endParaRPr lang="en-IN"/>
          </a:p>
        </p:txBody>
      </p:sp>
    </p:spTree>
    <p:extLst>
      <p:ext uri="{BB962C8B-B14F-4D97-AF65-F5344CB8AC3E}">
        <p14:creationId xmlns:p14="http://schemas.microsoft.com/office/powerpoint/2010/main" val="873977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9176A9-B2EB-4553-8A65-A060497AD55F}" type="datetimeFigureOut">
              <a:rPr lang="en-IN" smtClean="0"/>
              <a:t>17-01-2023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CB5ED9C-881B-41FE-96A4-F028AC5BFF11}" type="slidenum">
              <a:rPr lang="en-IN" smtClean="0"/>
              <a:t>‹#›</a:t>
            </a:fld>
            <a:endParaRPr lang="en-IN"/>
          </a:p>
        </p:txBody>
      </p:sp>
    </p:spTree>
    <p:extLst>
      <p:ext uri="{BB962C8B-B14F-4D97-AF65-F5344CB8AC3E}">
        <p14:creationId xmlns:p14="http://schemas.microsoft.com/office/powerpoint/2010/main" val="2820955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49176A9-B2EB-4553-8A65-A060497AD55F}"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B5ED9C-881B-41FE-96A4-F028AC5BFF11}" type="slidenum">
              <a:rPr lang="en-IN" smtClean="0"/>
              <a:t>‹#›</a:t>
            </a:fld>
            <a:endParaRPr lang="en-IN"/>
          </a:p>
        </p:txBody>
      </p:sp>
    </p:spTree>
    <p:extLst>
      <p:ext uri="{BB962C8B-B14F-4D97-AF65-F5344CB8AC3E}">
        <p14:creationId xmlns:p14="http://schemas.microsoft.com/office/powerpoint/2010/main" val="4159504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49176A9-B2EB-4553-8A65-A060497AD55F}"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B5ED9C-881B-41FE-96A4-F028AC5BFF11}" type="slidenum">
              <a:rPr lang="en-IN" smtClean="0"/>
              <a:t>‹#›</a:t>
            </a:fld>
            <a:endParaRPr lang="en-IN"/>
          </a:p>
        </p:txBody>
      </p:sp>
    </p:spTree>
    <p:extLst>
      <p:ext uri="{BB962C8B-B14F-4D97-AF65-F5344CB8AC3E}">
        <p14:creationId xmlns:p14="http://schemas.microsoft.com/office/powerpoint/2010/main" val="459393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9176A9-B2EB-4553-8A65-A060497AD55F}" type="datetimeFigureOut">
              <a:rPr lang="en-IN" smtClean="0"/>
              <a:t>17-01-2023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B5ED9C-881B-41FE-96A4-F028AC5BFF11}" type="slidenum">
              <a:rPr lang="en-IN" smtClean="0"/>
              <a:t>‹#›</a:t>
            </a:fld>
            <a:endParaRPr lang="en-IN"/>
          </a:p>
        </p:txBody>
      </p:sp>
    </p:spTree>
    <p:extLst>
      <p:ext uri="{BB962C8B-B14F-4D97-AF65-F5344CB8AC3E}">
        <p14:creationId xmlns:p14="http://schemas.microsoft.com/office/powerpoint/2010/main" val="4177714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88032" y="565411"/>
            <a:ext cx="5974080" cy="2460422"/>
          </a:xfrm>
        </p:spPr>
        <p:txBody>
          <a:bodyPr>
            <a:normAutofit fontScale="90000"/>
          </a:bodyPr>
          <a:lstStyle/>
          <a:p>
            <a:r>
              <a:rPr lang="en-US" dirty="0">
                <a:latin typeface="Times New Roman" panose="02020603050405020304" pitchFamily="18" charset="0"/>
                <a:cs typeface="Times New Roman" panose="02020603050405020304" pitchFamily="18" charset="0"/>
              </a:rPr>
              <a:t>Demand Forecasting </a:t>
            </a:r>
            <a:r>
              <a:rPr lang="en-US" dirty="0" smtClean="0">
                <a:latin typeface="Times New Roman" panose="02020603050405020304" pitchFamily="18" charset="0"/>
                <a:cs typeface="Times New Roman" panose="02020603050405020304" pitchFamily="18" charset="0"/>
              </a:rPr>
              <a:t>Analytics</a:t>
            </a:r>
            <a:br>
              <a:rPr lang="en-US"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Team: Paper Pushers</a:t>
            </a:r>
            <a:endParaRPr lang="en-IN"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266410" y="4247803"/>
            <a:ext cx="4668982" cy="1658389"/>
          </a:xfrm>
        </p:spPr>
        <p:txBody>
          <a:bodyPr/>
          <a:lstStyle/>
          <a:p>
            <a:r>
              <a:rPr lang="en-US" dirty="0" smtClean="0">
                <a:latin typeface="Times New Roman" panose="02020603050405020304" pitchFamily="18" charset="0"/>
                <a:cs typeface="Times New Roman" panose="02020603050405020304" pitchFamily="18" charset="0"/>
              </a:rPr>
              <a:t>Forecasting of provided data by applying Logarithmic seasoning and Rolling mean </a:t>
            </a:r>
          </a:p>
        </p:txBody>
      </p:sp>
      <p:pic>
        <p:nvPicPr>
          <p:cNvPr id="4" name="Picture 3"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6" name="Straight Connector 5"/>
          <p:cNvCxnSpPr/>
          <p:nvPr/>
        </p:nvCxnSpPr>
        <p:spPr>
          <a:xfrm flipV="1">
            <a:off x="5112327" y="3467721"/>
            <a:ext cx="6525491" cy="166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6512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81149" y="1550124"/>
            <a:ext cx="2668386" cy="5158247"/>
          </a:xfrm>
          <a:prstGeom prst="rect">
            <a:avLst/>
          </a:prstGeom>
        </p:spPr>
      </p:pic>
      <p:sp>
        <p:nvSpPr>
          <p:cNvPr id="4" name="TextBox 3"/>
          <p:cNvSpPr txBox="1"/>
          <p:nvPr/>
        </p:nvSpPr>
        <p:spPr>
          <a:xfrm>
            <a:off x="723207" y="191193"/>
            <a:ext cx="10573789"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Here is  the final </a:t>
            </a:r>
            <a:r>
              <a:rPr lang="en-US" dirty="0" err="1" smtClean="0">
                <a:latin typeface="Times New Roman" panose="02020603050405020304" pitchFamily="18" charset="0"/>
                <a:cs typeface="Times New Roman" panose="02020603050405020304" pitchFamily="18" charset="0"/>
              </a:rPr>
              <a:t>arima</a:t>
            </a:r>
            <a:r>
              <a:rPr lang="en-US" dirty="0" smtClean="0">
                <a:latin typeface="Times New Roman" panose="02020603050405020304" pitchFamily="18" charset="0"/>
                <a:cs typeface="Times New Roman" panose="02020603050405020304" pitchFamily="18" charset="0"/>
              </a:rPr>
              <a:t> model with logarithmic seasoning for prediction of future values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Only retrieving  the original values  is need to be required here after retrieving original values from the logarithmic  seasoning  and we get prediction with final accuracy of  89.90%</a:t>
            </a:r>
          </a:p>
        </p:txBody>
      </p:sp>
      <p:pic>
        <p:nvPicPr>
          <p:cNvPr id="5" name="Picture 4"/>
          <p:cNvPicPr>
            <a:picLocks noChangeAspect="1"/>
          </p:cNvPicPr>
          <p:nvPr/>
        </p:nvPicPr>
        <p:blipFill>
          <a:blip r:embed="rId3"/>
          <a:stretch>
            <a:fillRect/>
          </a:stretch>
        </p:blipFill>
        <p:spPr>
          <a:xfrm>
            <a:off x="4364543" y="1845225"/>
            <a:ext cx="6787338" cy="4568044"/>
          </a:xfrm>
          <a:prstGeom prst="rect">
            <a:avLst/>
          </a:prstGeom>
        </p:spPr>
      </p:pic>
    </p:spTree>
    <p:extLst>
      <p:ext uri="{BB962C8B-B14F-4D97-AF65-F5344CB8AC3E}">
        <p14:creationId xmlns:p14="http://schemas.microsoft.com/office/powerpoint/2010/main" val="534938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563" y="381750"/>
            <a:ext cx="10515600" cy="915035"/>
          </a:xfrm>
        </p:spPr>
        <p:txBody>
          <a:bodyPr>
            <a:normAutofit/>
          </a:bodyPr>
          <a:lstStyle/>
          <a:p>
            <a:r>
              <a:rPr lang="en-US" sz="2800" u="sng" dirty="0" smtClean="0">
                <a:latin typeface="Times New Roman" panose="02020603050405020304" pitchFamily="18" charset="0"/>
                <a:cs typeface="Times New Roman" panose="02020603050405020304" pitchFamily="18" charset="0"/>
              </a:rPr>
              <a:t>Challenges Faced</a:t>
            </a:r>
            <a:endParaRPr lang="en-IN" sz="28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3016" y="1463040"/>
            <a:ext cx="10515600" cy="5037513"/>
          </a:xfrm>
        </p:spPr>
        <p:txBody>
          <a:bodyPr>
            <a:normAutofit/>
          </a:bodyPr>
          <a:lstStyle/>
          <a:p>
            <a:r>
              <a:rPr lang="en-US" sz="1800" dirty="0" smtClean="0"/>
              <a:t>Data provided for each part needs cleaning </a:t>
            </a:r>
          </a:p>
          <a:p>
            <a:r>
              <a:rPr lang="en-US" sz="1800" dirty="0" smtClean="0"/>
              <a:t>Data points need to be converted into a  float-64 format </a:t>
            </a:r>
            <a:endParaRPr lang="en-IN" sz="1800" dirty="0" smtClean="0"/>
          </a:p>
          <a:p>
            <a:r>
              <a:rPr lang="en-US" sz="1800" dirty="0" smtClean="0"/>
              <a:t>36 Data points were provided which leads to elimination  of </a:t>
            </a:r>
            <a:r>
              <a:rPr lang="en-US" sz="1800" dirty="0" err="1" smtClean="0"/>
              <a:t>Autoregression</a:t>
            </a:r>
            <a:r>
              <a:rPr lang="en-US" sz="1800" dirty="0" smtClean="0"/>
              <a:t> method</a:t>
            </a:r>
          </a:p>
          <a:p>
            <a:r>
              <a:rPr lang="en-US" sz="1800" dirty="0" smtClean="0"/>
              <a:t>Train test split  requires multiple iteration to split the data</a:t>
            </a:r>
          </a:p>
          <a:p>
            <a:r>
              <a:rPr lang="en-US" sz="1800" dirty="0" smtClean="0"/>
              <a:t>Methods like </a:t>
            </a:r>
            <a:r>
              <a:rPr lang="en-US" sz="1800" dirty="0" err="1" smtClean="0"/>
              <a:t>XGBoost</a:t>
            </a:r>
            <a:r>
              <a:rPr lang="en-US" sz="1800" dirty="0" smtClean="0"/>
              <a:t>   and </a:t>
            </a:r>
            <a:r>
              <a:rPr lang="en-US" sz="1800" dirty="0" err="1" smtClean="0"/>
              <a:t>Decsion</a:t>
            </a:r>
            <a:r>
              <a:rPr lang="en-US" sz="1800" dirty="0" smtClean="0"/>
              <a:t> Trees were eliminated but proved to give wiser result if applied over dataset provided with project ID</a:t>
            </a:r>
          </a:p>
          <a:p>
            <a:r>
              <a:rPr lang="en-US" sz="1800" dirty="0" smtClean="0"/>
              <a:t>Multivariate  time series analysis needs to be done  </a:t>
            </a:r>
          </a:p>
          <a:p>
            <a:r>
              <a:rPr lang="en-US" sz="1800" dirty="0" smtClean="0"/>
              <a:t>Below given drop in  the trend results  higher values of p in </a:t>
            </a:r>
            <a:r>
              <a:rPr lang="en-US" sz="1800" dirty="0" err="1" smtClean="0"/>
              <a:t>adfuller</a:t>
            </a:r>
            <a:r>
              <a:rPr lang="en-US" sz="1800" dirty="0" smtClean="0"/>
              <a:t> test</a:t>
            </a:r>
          </a:p>
          <a:p>
            <a:endParaRPr lang="en-US" sz="1800" dirty="0" smtClean="0"/>
          </a:p>
          <a:p>
            <a:pPr marL="0" indent="0">
              <a:buNone/>
            </a:pPr>
            <a:endParaRPr lang="en-US" sz="1800" dirty="0"/>
          </a:p>
          <a:p>
            <a:pPr marL="0" indent="0">
              <a:buNone/>
            </a:pPr>
            <a:endParaRPr lang="en-US" sz="1800" dirty="0" smtClean="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endParaRPr lang="en-US" sz="1800" dirty="0"/>
          </a:p>
          <a:p>
            <a:endParaRPr lang="en-US" sz="1800" dirty="0" smtClean="0"/>
          </a:p>
          <a:p>
            <a:endParaRPr lang="en-US" sz="1800" dirty="0"/>
          </a:p>
        </p:txBody>
      </p:sp>
      <p:pic>
        <p:nvPicPr>
          <p:cNvPr id="5" name="Picture 4"/>
          <p:cNvPicPr>
            <a:picLocks noChangeAspect="1"/>
          </p:cNvPicPr>
          <p:nvPr/>
        </p:nvPicPr>
        <p:blipFill>
          <a:blip r:embed="rId2"/>
          <a:stretch>
            <a:fillRect/>
          </a:stretch>
        </p:blipFill>
        <p:spPr>
          <a:xfrm>
            <a:off x="2559428" y="4302258"/>
            <a:ext cx="1057298" cy="2198295"/>
          </a:xfrm>
          <a:prstGeom prst="rect">
            <a:avLst/>
          </a:prstGeom>
        </p:spPr>
      </p:pic>
      <p:pic>
        <p:nvPicPr>
          <p:cNvPr id="6" name="Picture 5"/>
          <p:cNvPicPr>
            <a:picLocks noChangeAspect="1"/>
          </p:cNvPicPr>
          <p:nvPr/>
        </p:nvPicPr>
        <p:blipFill>
          <a:blip r:embed="rId3"/>
          <a:stretch>
            <a:fillRect/>
          </a:stretch>
        </p:blipFill>
        <p:spPr>
          <a:xfrm>
            <a:off x="4880019" y="4258826"/>
            <a:ext cx="1135326" cy="2198295"/>
          </a:xfrm>
          <a:prstGeom prst="rect">
            <a:avLst/>
          </a:prstGeom>
        </p:spPr>
      </p:pic>
      <p:pic>
        <p:nvPicPr>
          <p:cNvPr id="7" name="Picture 6"/>
          <p:cNvPicPr>
            <a:picLocks noChangeAspect="1"/>
          </p:cNvPicPr>
          <p:nvPr/>
        </p:nvPicPr>
        <p:blipFill>
          <a:blip r:embed="rId4"/>
          <a:stretch>
            <a:fillRect/>
          </a:stretch>
        </p:blipFill>
        <p:spPr>
          <a:xfrm>
            <a:off x="7542166" y="4258826"/>
            <a:ext cx="1089934" cy="2431051"/>
          </a:xfrm>
          <a:prstGeom prst="rect">
            <a:avLst/>
          </a:prstGeom>
        </p:spPr>
      </p:pic>
    </p:spTree>
    <p:extLst>
      <p:ext uri="{BB962C8B-B14F-4D97-AF65-F5344CB8AC3E}">
        <p14:creationId xmlns:p14="http://schemas.microsoft.com/office/powerpoint/2010/main" val="3994652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9494" y="405768"/>
            <a:ext cx="11463251" cy="523220"/>
          </a:xfrm>
          <a:prstGeom prst="rect">
            <a:avLst/>
          </a:prstGeom>
          <a:noFill/>
        </p:spPr>
        <p:txBody>
          <a:bodyPr wrap="square" rtlCol="0">
            <a:spAutoFit/>
          </a:bodyPr>
          <a:lstStyle/>
          <a:p>
            <a:r>
              <a:rPr lang="en-US" sz="2800" u="sng" dirty="0" smtClean="0">
                <a:latin typeface="Times New Roman" panose="02020603050405020304" pitchFamily="18" charset="0"/>
                <a:cs typeface="Times New Roman" panose="02020603050405020304" pitchFamily="18" charset="0"/>
              </a:rPr>
              <a:t>Future Scope and Further improvisation</a:t>
            </a:r>
          </a:p>
        </p:txBody>
      </p:sp>
      <p:sp>
        <p:nvSpPr>
          <p:cNvPr id="4" name="TextBox 3"/>
          <p:cNvSpPr txBox="1"/>
          <p:nvPr/>
        </p:nvSpPr>
        <p:spPr>
          <a:xfrm>
            <a:off x="939492" y="3123298"/>
            <a:ext cx="9542895" cy="369332"/>
          </a:xfrm>
          <a:prstGeom prst="rect">
            <a:avLst/>
          </a:prstGeom>
          <a:noFill/>
        </p:spPr>
        <p:txBody>
          <a:bodyPr wrap="square" rtlCol="0">
            <a:spAutoFit/>
          </a:bodyPr>
          <a:lstStyle/>
          <a:p>
            <a:r>
              <a:rPr lang="en-US" u="sng"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endParaRPr lang="en-IN" u="sng" dirty="0">
              <a:latin typeface="Times New Roman" panose="02020603050405020304" pitchFamily="18" charset="0"/>
              <a:cs typeface="Times New Roman" panose="02020603050405020304" pitchFamily="18" charset="0"/>
            </a:endParaRPr>
          </a:p>
        </p:txBody>
      </p:sp>
      <p:sp>
        <p:nvSpPr>
          <p:cNvPr id="5" name="Rectangle 1"/>
          <p:cNvSpPr>
            <a:spLocks noChangeArrowheads="1"/>
          </p:cNvSpPr>
          <p:nvPr/>
        </p:nvSpPr>
        <p:spPr bwMode="auto">
          <a:xfrm>
            <a:off x="548640" y="1368971"/>
            <a:ext cx="7841271" cy="42473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Darts</a:t>
            </a: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is a Python library for user-friendly forecasting and anomaly detection on time series. It contains a variety of models, from classics such as ARIMA to deep neural networks.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The forecasting models can all be used in the same way, using fit() and predict() functions, similar to </a:t>
            </a:r>
            <a:r>
              <a:rPr kumimoji="0" lang="en-US" altLang="en-US" b="0"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scikit</a:t>
            </a: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-learn. The library also makes it easy to </a:t>
            </a:r>
            <a:r>
              <a:rPr kumimoji="0" lang="en-US" altLang="en-US" b="0"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backtest</a:t>
            </a: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models, combine the predictions of several models, and take external data into account. Darts supports both univariate and multivariate time series and models.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The ML-based models can be trained on potentially large datasets containing multiple time series, and some of the models offer a rich support for probabilistic forecasting.</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Darts also offers extensive anomaly detection capabilities. For instance, it is trivial to apply </a:t>
            </a:r>
            <a:r>
              <a:rPr kumimoji="0" lang="en-US" altLang="en-US" b="0"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PyOD</a:t>
            </a: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models on time series to obtain anomaly scores, or to wrap any of Darts forecasting or filtering models to obtain fully fledged anomaly detection models.</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8389912" y="99753"/>
            <a:ext cx="3662834" cy="6737976"/>
          </a:xfrm>
          <a:prstGeom prst="rect">
            <a:avLst/>
          </a:prstGeom>
        </p:spPr>
      </p:pic>
    </p:spTree>
    <p:extLst>
      <p:ext uri="{BB962C8B-B14F-4D97-AF65-F5344CB8AC3E}">
        <p14:creationId xmlns:p14="http://schemas.microsoft.com/office/powerpoint/2010/main" val="2595660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0849" y="282639"/>
            <a:ext cx="9144000" cy="1227552"/>
          </a:xfrm>
        </p:spPr>
        <p:txBody>
          <a:bodyPr>
            <a:normAutofit/>
          </a:bodyPr>
          <a:lstStyle/>
          <a:p>
            <a:r>
              <a:rPr lang="en-US" sz="2800" dirty="0" smtClean="0">
                <a:latin typeface="Times New Roman" panose="02020603050405020304" pitchFamily="18" charset="0"/>
                <a:cs typeface="Times New Roman" panose="02020603050405020304" pitchFamily="18" charset="0"/>
              </a:rPr>
              <a:t>Improvisation In the model</a:t>
            </a:r>
            <a:endParaRPr lang="en-IN"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048011" y="1510191"/>
            <a:ext cx="9144000" cy="1655762"/>
          </a:xfrm>
        </p:spPr>
        <p:txBody>
          <a:bodyPr/>
          <a:lstStyle/>
          <a:p>
            <a:pPr algn="l"/>
            <a:endParaRPr lang="en-US" dirty="0" smtClean="0"/>
          </a:p>
          <a:p>
            <a:pPr algn="l"/>
            <a:endParaRPr lang="en-IN" sz="1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390388" y="2338072"/>
            <a:ext cx="10333973"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Correction in finding accuracy parameters of rolling Mean</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Forecasting using LSTN</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Forecasting using Linear Regression</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7972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Correction in finding accuracy parameters of rolling Mean</a:t>
            </a:r>
            <a:br>
              <a:rPr lang="en-US" dirty="0">
                <a:latin typeface="Times New Roman" panose="02020603050405020304" pitchFamily="18" charset="0"/>
                <a:cs typeface="Times New Roman" panose="02020603050405020304" pitchFamily="18" charset="0"/>
              </a:rPr>
            </a:br>
            <a:endParaRPr lang="en-IN" dirty="0"/>
          </a:p>
        </p:txBody>
      </p:sp>
      <p:pic>
        <p:nvPicPr>
          <p:cNvPr id="4" name="Content Placeholder 3"/>
          <p:cNvPicPr>
            <a:picLocks noGrp="1" noChangeAspect="1"/>
          </p:cNvPicPr>
          <p:nvPr>
            <p:ph idx="1"/>
          </p:nvPr>
        </p:nvPicPr>
        <p:blipFill>
          <a:blip r:embed="rId2"/>
          <a:stretch>
            <a:fillRect/>
          </a:stretch>
        </p:blipFill>
        <p:spPr>
          <a:xfrm>
            <a:off x="1126298" y="2605089"/>
            <a:ext cx="3505689" cy="2419688"/>
          </a:xfrm>
          <a:prstGeom prst="rect">
            <a:avLst/>
          </a:prstGeom>
        </p:spPr>
      </p:pic>
      <p:pic>
        <p:nvPicPr>
          <p:cNvPr id="5" name="Picture 4"/>
          <p:cNvPicPr>
            <a:picLocks noChangeAspect="1"/>
          </p:cNvPicPr>
          <p:nvPr/>
        </p:nvPicPr>
        <p:blipFill>
          <a:blip r:embed="rId3"/>
          <a:stretch>
            <a:fillRect/>
          </a:stretch>
        </p:blipFill>
        <p:spPr>
          <a:xfrm>
            <a:off x="838200" y="1690688"/>
            <a:ext cx="9871553" cy="304843"/>
          </a:xfrm>
          <a:prstGeom prst="rect">
            <a:avLst/>
          </a:prstGeom>
        </p:spPr>
      </p:pic>
      <p:pic>
        <p:nvPicPr>
          <p:cNvPr id="6" name="Picture 5"/>
          <p:cNvPicPr>
            <a:picLocks noChangeAspect="1"/>
          </p:cNvPicPr>
          <p:nvPr/>
        </p:nvPicPr>
        <p:blipFill>
          <a:blip r:embed="rId4"/>
          <a:stretch>
            <a:fillRect/>
          </a:stretch>
        </p:blipFill>
        <p:spPr>
          <a:xfrm>
            <a:off x="5773976" y="2170506"/>
            <a:ext cx="4065564" cy="4474551"/>
          </a:xfrm>
          <a:prstGeom prst="rect">
            <a:avLst/>
          </a:prstGeom>
        </p:spPr>
      </p:pic>
    </p:spTree>
    <p:extLst>
      <p:ext uri="{BB962C8B-B14F-4D97-AF65-F5344CB8AC3E}">
        <p14:creationId xmlns:p14="http://schemas.microsoft.com/office/powerpoint/2010/main" val="1381378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3356826"/>
            <a:ext cx="7828767" cy="2896004"/>
          </a:xfrm>
          <a:prstGeom prst="rect">
            <a:avLst/>
          </a:prstGeom>
        </p:spPr>
      </p:pic>
      <p:sp>
        <p:nvSpPr>
          <p:cNvPr id="2" name="Title 1"/>
          <p:cNvSpPr>
            <a:spLocks noGrp="1"/>
          </p:cNvSpPr>
          <p:nvPr>
            <p:ph type="ctrTitle"/>
          </p:nvPr>
        </p:nvSpPr>
        <p:spPr>
          <a:xfrm>
            <a:off x="1361757" y="145333"/>
            <a:ext cx="9144000" cy="493494"/>
          </a:xfrm>
        </p:spPr>
        <p:txBody>
          <a:bodyPr>
            <a:normAutofit/>
          </a:bodyPr>
          <a:lstStyle/>
          <a:p>
            <a:r>
              <a:rPr lang="en-US" sz="2800" dirty="0" smtClean="0">
                <a:latin typeface="Times New Roman" panose="02020603050405020304" pitchFamily="18" charset="0"/>
                <a:cs typeface="Times New Roman" panose="02020603050405020304" pitchFamily="18" charset="0"/>
              </a:rPr>
              <a:t>Forecasting using LSTM-Bimonthly data  analysis</a:t>
            </a:r>
            <a:endParaRPr lang="en-IN"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61757" y="911312"/>
            <a:ext cx="9144000" cy="1655762"/>
          </a:xfrm>
        </p:spPr>
        <p:txBody>
          <a:bodyPr>
            <a:normAutofit lnSpcReduction="10000"/>
          </a:bodyPr>
          <a:lstStyle/>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Variability  arrives . </a:t>
            </a:r>
          </a:p>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Uncertainty in the sales pattern different halves of the month.</a:t>
            </a:r>
          </a:p>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Rolling mean with ARIMA Fails at many parts. </a:t>
            </a:r>
          </a:p>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Value of “p” shows uncertain behavior</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8438626" y="3356826"/>
            <a:ext cx="3753374" cy="2305372"/>
          </a:xfrm>
          <a:prstGeom prst="rect">
            <a:avLst/>
          </a:prstGeom>
        </p:spPr>
      </p:pic>
    </p:spTree>
    <p:extLst>
      <p:ext uri="{BB962C8B-B14F-4D97-AF65-F5344CB8AC3E}">
        <p14:creationId xmlns:p14="http://schemas.microsoft.com/office/powerpoint/2010/main" val="1646519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9452" y="576197"/>
            <a:ext cx="10446707" cy="618630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 order to stationaries we did shifting of the data</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shifting follows the monthly pattern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Train test split of the  data is done by using min max method</a:t>
            </a:r>
          </a:p>
        </p:txBody>
      </p:sp>
      <p:pic>
        <p:nvPicPr>
          <p:cNvPr id="3" name="Picture 2"/>
          <p:cNvPicPr>
            <a:picLocks noChangeAspect="1"/>
          </p:cNvPicPr>
          <p:nvPr/>
        </p:nvPicPr>
        <p:blipFill>
          <a:blip r:embed="rId2"/>
          <a:stretch>
            <a:fillRect/>
          </a:stretch>
        </p:blipFill>
        <p:spPr>
          <a:xfrm>
            <a:off x="1316598" y="1415441"/>
            <a:ext cx="5315692" cy="1057423"/>
          </a:xfrm>
          <a:prstGeom prst="rect">
            <a:avLst/>
          </a:prstGeom>
        </p:spPr>
      </p:pic>
      <p:pic>
        <p:nvPicPr>
          <p:cNvPr id="4" name="Picture 3"/>
          <p:cNvPicPr>
            <a:picLocks noChangeAspect="1"/>
          </p:cNvPicPr>
          <p:nvPr/>
        </p:nvPicPr>
        <p:blipFill>
          <a:blip r:embed="rId3"/>
          <a:stretch>
            <a:fillRect/>
          </a:stretch>
        </p:blipFill>
        <p:spPr>
          <a:xfrm>
            <a:off x="1316598" y="2472864"/>
            <a:ext cx="10431331" cy="3629532"/>
          </a:xfrm>
          <a:prstGeom prst="rect">
            <a:avLst/>
          </a:prstGeom>
        </p:spPr>
      </p:pic>
    </p:spTree>
    <p:extLst>
      <p:ext uri="{BB962C8B-B14F-4D97-AF65-F5344CB8AC3E}">
        <p14:creationId xmlns:p14="http://schemas.microsoft.com/office/powerpoint/2010/main" val="1931016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30988" y="215117"/>
            <a:ext cx="9431066" cy="1076475"/>
          </a:xfrm>
          <a:prstGeom prst="rect">
            <a:avLst/>
          </a:prstGeom>
        </p:spPr>
      </p:pic>
      <p:sp>
        <p:nvSpPr>
          <p:cNvPr id="4" name="TextBox 3"/>
          <p:cNvSpPr txBox="1"/>
          <p:nvPr/>
        </p:nvSpPr>
        <p:spPr>
          <a:xfrm>
            <a:off x="538619" y="1716066"/>
            <a:ext cx="11235847" cy="3970318"/>
          </a:xfrm>
          <a:prstGeom prst="rect">
            <a:avLst/>
          </a:prstGeom>
          <a:noFill/>
        </p:spPr>
        <p:txBody>
          <a:bodyPr wrap="square" rtlCol="0">
            <a:spAutoFit/>
          </a:bodyPr>
          <a:lstStyle/>
          <a:p>
            <a:pPr marL="285750" indent="-285750">
              <a:buFont typeface="Arial" panose="020B0604020202020204" pitchFamily="34" charset="0"/>
              <a:buChar char="•"/>
            </a:pPr>
            <a:r>
              <a:rPr lang="en-US" dirty="0"/>
              <a:t>Scaling the data is important because it helps standardize the data and prevents some machine learning models from being affected by the scale of the input features. This can improve the performance and stability of the </a:t>
            </a:r>
            <a:r>
              <a:rPr lang="en-US" dirty="0" smtClean="0"/>
              <a:t>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input feature matrix is created by taking all columns of the </a:t>
            </a:r>
            <a:r>
              <a:rPr lang="en-US" dirty="0" err="1" smtClean="0"/>
              <a:t>DataFrame</a:t>
            </a:r>
            <a:r>
              <a:rPr lang="en-US" dirty="0" smtClean="0"/>
              <a:t> except the first one, which is the </a:t>
            </a:r>
            <a:r>
              <a:rPr lang="en-US" dirty="0" err="1" smtClean="0"/>
              <a:t>Sales_diff</a:t>
            </a:r>
            <a:r>
              <a:rPr lang="en-US" dirty="0" smtClean="0"/>
              <a:t> column. This is done by using the </a:t>
            </a:r>
            <a:r>
              <a:rPr lang="en-US" dirty="0" err="1" smtClean="0"/>
              <a:t>numpy</a:t>
            </a:r>
            <a:r>
              <a:rPr lang="en-US" dirty="0" smtClean="0"/>
              <a:t> slicing </a:t>
            </a:r>
            <a:r>
              <a:rPr lang="en-US" dirty="0" err="1" smtClean="0"/>
              <a:t>train_data</a:t>
            </a:r>
            <a:r>
              <a:rPr lang="en-US" dirty="0" smtClean="0"/>
              <a:t>[:,1:] and </a:t>
            </a:r>
            <a:r>
              <a:rPr lang="en-US" dirty="0" err="1" smtClean="0"/>
              <a:t>test_data</a:t>
            </a:r>
            <a:r>
              <a:rPr lang="en-US" dirty="0" smtClean="0"/>
              <a:t>[:,1:].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a:t>
            </a:r>
            <a:r>
              <a:rPr lang="en-US" dirty="0"/>
              <a:t> output feature matrix is created by taking only the first column of the </a:t>
            </a:r>
            <a:r>
              <a:rPr lang="en-US" dirty="0" err="1"/>
              <a:t>DataFrame</a:t>
            </a:r>
            <a:r>
              <a:rPr lang="en-US" dirty="0"/>
              <a:t>, which is the </a:t>
            </a:r>
            <a:r>
              <a:rPr lang="en-US" dirty="0" err="1"/>
              <a:t>Sales_diff</a:t>
            </a:r>
            <a:r>
              <a:rPr lang="en-US" dirty="0"/>
              <a:t> column. This is done by using the </a:t>
            </a:r>
            <a:r>
              <a:rPr lang="en-US" dirty="0" err="1"/>
              <a:t>numpy</a:t>
            </a:r>
            <a:r>
              <a:rPr lang="en-US" dirty="0"/>
              <a:t> slicing </a:t>
            </a:r>
            <a:r>
              <a:rPr lang="en-US" dirty="0" err="1"/>
              <a:t>train_data</a:t>
            </a:r>
            <a:r>
              <a:rPr lang="en-US" dirty="0"/>
              <a:t>[:,0:1] and </a:t>
            </a:r>
            <a:r>
              <a:rPr lang="en-US" dirty="0" err="1"/>
              <a:t>test_data</a:t>
            </a:r>
            <a:r>
              <a:rPr lang="en-US" dirty="0"/>
              <a:t>[:,0:1]</a:t>
            </a:r>
          </a:p>
          <a:p>
            <a:pPr marL="285750" indent="-285750">
              <a:buFont typeface="Arial" panose="020B0604020202020204" pitchFamily="34" charset="0"/>
              <a:buChar char="•"/>
            </a:pPr>
            <a:endParaRPr lang="en-US" dirty="0"/>
          </a:p>
        </p:txBody>
      </p:sp>
      <p:pic>
        <p:nvPicPr>
          <p:cNvPr id="5" name="Picture 4"/>
          <p:cNvPicPr>
            <a:picLocks noChangeAspect="1"/>
          </p:cNvPicPr>
          <p:nvPr/>
        </p:nvPicPr>
        <p:blipFill>
          <a:blip r:embed="rId3"/>
          <a:stretch>
            <a:fillRect/>
          </a:stretch>
        </p:blipFill>
        <p:spPr>
          <a:xfrm>
            <a:off x="1630988" y="5478342"/>
            <a:ext cx="3117102" cy="1091704"/>
          </a:xfrm>
          <a:prstGeom prst="rect">
            <a:avLst/>
          </a:prstGeom>
        </p:spPr>
      </p:pic>
      <p:pic>
        <p:nvPicPr>
          <p:cNvPr id="6" name="Picture 5"/>
          <p:cNvPicPr>
            <a:picLocks noChangeAspect="1"/>
          </p:cNvPicPr>
          <p:nvPr/>
        </p:nvPicPr>
        <p:blipFill>
          <a:blip r:embed="rId4"/>
          <a:stretch>
            <a:fillRect/>
          </a:stretch>
        </p:blipFill>
        <p:spPr>
          <a:xfrm>
            <a:off x="1630988" y="2325163"/>
            <a:ext cx="5934903" cy="1581371"/>
          </a:xfrm>
          <a:prstGeom prst="rect">
            <a:avLst/>
          </a:prstGeom>
        </p:spPr>
      </p:pic>
    </p:spTree>
    <p:extLst>
      <p:ext uri="{BB962C8B-B14F-4D97-AF65-F5344CB8AC3E}">
        <p14:creationId xmlns:p14="http://schemas.microsoft.com/office/powerpoint/2010/main" val="1938027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07967" y="781790"/>
            <a:ext cx="5801535" cy="609685"/>
          </a:xfrm>
          <a:prstGeom prst="rect">
            <a:avLst/>
          </a:prstGeom>
        </p:spPr>
      </p:pic>
      <p:sp>
        <p:nvSpPr>
          <p:cNvPr id="3" name="TextBox 2"/>
          <p:cNvSpPr txBox="1"/>
          <p:nvPr/>
        </p:nvSpPr>
        <p:spPr>
          <a:xfrm>
            <a:off x="475989" y="1678488"/>
            <a:ext cx="11223321"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This code creates a new </a:t>
            </a:r>
            <a:r>
              <a:rPr lang="en-US" dirty="0" err="1"/>
              <a:t>DataFrame</a:t>
            </a:r>
            <a:r>
              <a:rPr lang="en-US" dirty="0"/>
              <a:t> </a:t>
            </a:r>
            <a:r>
              <a:rPr lang="en-US" dirty="0" smtClean="0"/>
              <a:t>”</a:t>
            </a:r>
            <a:r>
              <a:rPr lang="en-US" dirty="0" err="1" smtClean="0"/>
              <a:t>predict_df</a:t>
            </a:r>
            <a:r>
              <a:rPr lang="en-US" dirty="0" smtClean="0"/>
              <a:t>”</a:t>
            </a:r>
            <a:r>
              <a:rPr lang="en-US" dirty="0"/>
              <a:t> that will be used to store the predicted sales for each month in the test 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a:t>
            </a:r>
            <a:r>
              <a:rPr lang="en-US" dirty="0"/>
              <a:t> resulting </a:t>
            </a:r>
            <a:r>
              <a:rPr lang="en-US" dirty="0" err="1"/>
              <a:t>predict_df</a:t>
            </a:r>
            <a:r>
              <a:rPr lang="en-US" dirty="0"/>
              <a:t> </a:t>
            </a:r>
            <a:r>
              <a:rPr lang="en-US" dirty="0" err="1"/>
              <a:t>DataFrame</a:t>
            </a:r>
            <a:r>
              <a:rPr lang="en-US" dirty="0"/>
              <a:t> will have 12 rows and 1 column, with the date of each month in the test set as the first column</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smtClean="0"/>
          </a:p>
          <a:p>
            <a:endParaRPr lang="en-US" dirty="0"/>
          </a:p>
          <a:p>
            <a:pPr marL="285750" indent="-285750">
              <a:buFont typeface="Arial" panose="020B0604020202020204" pitchFamily="34" charset="0"/>
              <a:buChar char="•"/>
            </a:pPr>
            <a:r>
              <a:rPr lang="en-US" dirty="0" smtClean="0"/>
              <a:t>The</a:t>
            </a:r>
            <a:r>
              <a:rPr lang="en-US" dirty="0"/>
              <a:t> </a:t>
            </a:r>
            <a:r>
              <a:rPr lang="en-US" dirty="0" err="1"/>
              <a:t>act_sales</a:t>
            </a:r>
            <a:r>
              <a:rPr lang="en-US" dirty="0"/>
              <a:t> variable will be used later to compare the predicted sales with the actual sales for each month in the test set</a:t>
            </a:r>
            <a:r>
              <a:rPr lang="en-US" dirty="0" smtClean="0"/>
              <a:t>.''‘ </a:t>
            </a:r>
            <a:endParaRPr lang="en-US" dirty="0"/>
          </a:p>
          <a:p>
            <a:pPr marL="285750" indent="-285750">
              <a:buFont typeface="Arial" panose="020B0604020202020204" pitchFamily="34" charset="0"/>
              <a:buChar char="•"/>
            </a:pPr>
            <a:endParaRPr lang="en-US" dirty="0"/>
          </a:p>
          <a:p>
            <a:endParaRPr lang="en-IN" dirty="0"/>
          </a:p>
        </p:txBody>
      </p:sp>
      <p:pic>
        <p:nvPicPr>
          <p:cNvPr id="4" name="Picture 3"/>
          <p:cNvPicPr>
            <a:picLocks noChangeAspect="1"/>
          </p:cNvPicPr>
          <p:nvPr/>
        </p:nvPicPr>
        <p:blipFill>
          <a:blip r:embed="rId3"/>
          <a:stretch>
            <a:fillRect/>
          </a:stretch>
        </p:blipFill>
        <p:spPr>
          <a:xfrm>
            <a:off x="3307967" y="3524809"/>
            <a:ext cx="6439799" cy="409632"/>
          </a:xfrm>
          <a:prstGeom prst="rect">
            <a:avLst/>
          </a:prstGeom>
        </p:spPr>
      </p:pic>
      <p:pic>
        <p:nvPicPr>
          <p:cNvPr id="5" name="Picture 4"/>
          <p:cNvPicPr>
            <a:picLocks noChangeAspect="1"/>
          </p:cNvPicPr>
          <p:nvPr/>
        </p:nvPicPr>
        <p:blipFill>
          <a:blip r:embed="rId4"/>
          <a:stretch>
            <a:fillRect/>
          </a:stretch>
        </p:blipFill>
        <p:spPr>
          <a:xfrm>
            <a:off x="1000329" y="5240854"/>
            <a:ext cx="10174640" cy="835932"/>
          </a:xfrm>
          <a:prstGeom prst="rect">
            <a:avLst/>
          </a:prstGeom>
        </p:spPr>
      </p:pic>
    </p:spTree>
    <p:extLst>
      <p:ext uri="{BB962C8B-B14F-4D97-AF65-F5344CB8AC3E}">
        <p14:creationId xmlns:p14="http://schemas.microsoft.com/office/powerpoint/2010/main" val="1989296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5885" y="250521"/>
            <a:ext cx="10985326" cy="646330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a:t>
            </a:r>
            <a:r>
              <a:rPr lang="en-US" dirty="0"/>
              <a:t> linear regression model is a simple and interpretable model that finds the linear relationship between the input features and the output variable</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endParaRPr lang="en-US" dirty="0" smtClean="0"/>
          </a:p>
          <a:p>
            <a:endParaRPr lang="en-US" dirty="0"/>
          </a:p>
          <a:p>
            <a:pPr marL="285750" indent="-285750">
              <a:buFont typeface="Arial" panose="020B0604020202020204" pitchFamily="34" charset="0"/>
              <a:buChar char="•"/>
            </a:pPr>
            <a:r>
              <a:rPr lang="en-US" dirty="0" smtClean="0"/>
              <a:t>The</a:t>
            </a:r>
            <a:r>
              <a:rPr lang="en-US" dirty="0"/>
              <a:t> .fit() method is called on the </a:t>
            </a:r>
            <a:r>
              <a:rPr lang="en-US" dirty="0" err="1"/>
              <a:t>lr_model</a:t>
            </a:r>
            <a:r>
              <a:rPr lang="en-US" dirty="0"/>
              <a:t> object, with the </a:t>
            </a:r>
            <a:r>
              <a:rPr lang="en-US" dirty="0" err="1"/>
              <a:t>x_train</a:t>
            </a:r>
            <a:r>
              <a:rPr lang="en-US" dirty="0"/>
              <a:t> and </a:t>
            </a:r>
            <a:r>
              <a:rPr lang="en-US" dirty="0" err="1"/>
              <a:t>y_train</a:t>
            </a:r>
            <a:r>
              <a:rPr lang="en-US" dirty="0"/>
              <a:t> arrays passed as arguments. This trains the linear regression model on the training data</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lgn="ctr">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t>The purpose of this is to transform the predicted values back to their original scale, so that they can be compared with the actual sales in the test set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a:p>
            <a:endParaRPr lang="en-US" dirty="0"/>
          </a:p>
          <a:p>
            <a:endParaRPr lang="en-IN" dirty="0"/>
          </a:p>
        </p:txBody>
      </p:sp>
      <p:pic>
        <p:nvPicPr>
          <p:cNvPr id="3" name="Picture 2"/>
          <p:cNvPicPr>
            <a:picLocks noChangeAspect="1"/>
          </p:cNvPicPr>
          <p:nvPr/>
        </p:nvPicPr>
        <p:blipFill>
          <a:blip r:embed="rId2"/>
          <a:stretch>
            <a:fillRect/>
          </a:stretch>
        </p:blipFill>
        <p:spPr>
          <a:xfrm>
            <a:off x="3791301" y="1101919"/>
            <a:ext cx="3381847" cy="857370"/>
          </a:xfrm>
          <a:prstGeom prst="rect">
            <a:avLst/>
          </a:prstGeom>
        </p:spPr>
      </p:pic>
      <p:pic>
        <p:nvPicPr>
          <p:cNvPr id="4" name="Picture 3"/>
          <p:cNvPicPr>
            <a:picLocks noChangeAspect="1"/>
          </p:cNvPicPr>
          <p:nvPr/>
        </p:nvPicPr>
        <p:blipFill>
          <a:blip r:embed="rId3"/>
          <a:stretch>
            <a:fillRect/>
          </a:stretch>
        </p:blipFill>
        <p:spPr>
          <a:xfrm>
            <a:off x="3341636" y="3049768"/>
            <a:ext cx="4782217" cy="1009791"/>
          </a:xfrm>
          <a:prstGeom prst="rect">
            <a:avLst/>
          </a:prstGeom>
        </p:spPr>
      </p:pic>
    </p:spTree>
    <p:extLst>
      <p:ext uri="{BB962C8B-B14F-4D97-AF65-F5344CB8AC3E}">
        <p14:creationId xmlns:p14="http://schemas.microsoft.com/office/powerpoint/2010/main" val="3635457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impri Chinchwad College of Engineer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576" y="99753"/>
            <a:ext cx="1240962" cy="11125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485506" y="226370"/>
            <a:ext cx="8711738" cy="830997"/>
          </a:xfrm>
          <a:prstGeom prst="rect">
            <a:avLst/>
          </a:prstGeom>
          <a:noFill/>
        </p:spPr>
        <p:txBody>
          <a:bodyPr wrap="square" rtlCol="0">
            <a:spAutoFit/>
          </a:bodyPr>
          <a:lstStyle/>
          <a:p>
            <a:pPr lvl="2"/>
            <a:r>
              <a:rPr lang="en-US" sz="2400" dirty="0" err="1" smtClean="0">
                <a:latin typeface="Times New Roman" panose="02020603050405020304" pitchFamily="18" charset="0"/>
                <a:cs typeface="Times New Roman" panose="02020603050405020304" pitchFamily="18" charset="0"/>
              </a:rPr>
              <a:t>Pimpri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Chinchwad</a:t>
            </a:r>
            <a:r>
              <a:rPr lang="en-US" sz="2400" dirty="0" smtClean="0">
                <a:latin typeface="Times New Roman" panose="02020603050405020304" pitchFamily="18" charset="0"/>
                <a:cs typeface="Times New Roman" panose="02020603050405020304" pitchFamily="18" charset="0"/>
              </a:rPr>
              <a:t> College of Engineering Pune</a:t>
            </a:r>
            <a:endParaRPr lang="en-IN" sz="2400" dirty="0" smtClean="0">
              <a:latin typeface="Times New Roman" panose="02020603050405020304" pitchFamily="18" charset="0"/>
              <a:cs typeface="Times New Roman" panose="02020603050405020304" pitchFamily="18" charset="0"/>
            </a:endParaRPr>
          </a:p>
          <a:p>
            <a:pPr lvl="5"/>
            <a:r>
              <a:rPr lang="en-US" sz="2400" dirty="0" smtClean="0">
                <a:latin typeface="Times New Roman" panose="02020603050405020304" pitchFamily="18" charset="0"/>
                <a:cs typeface="Times New Roman" panose="02020603050405020304" pitchFamily="18" charset="0"/>
              </a:rPr>
              <a:t>Team Paper Pushers</a:t>
            </a:r>
          </a:p>
        </p:txBody>
      </p:sp>
      <p:cxnSp>
        <p:nvCxnSpPr>
          <p:cNvPr id="5" name="Straight Connector 4"/>
          <p:cNvCxnSpPr/>
          <p:nvPr/>
        </p:nvCxnSpPr>
        <p:spPr>
          <a:xfrm>
            <a:off x="0" y="136328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294313" y="2901139"/>
            <a:ext cx="432261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Team  Members</a:t>
            </a:r>
          </a:p>
          <a:p>
            <a:endParaRPr lang="en-US" dirty="0"/>
          </a:p>
          <a:p>
            <a:pPr marL="342900" indent="-342900">
              <a:buAutoNum type="arabicParenR"/>
            </a:pPr>
            <a:r>
              <a:rPr lang="en-US" dirty="0" smtClean="0"/>
              <a:t>Animesh S Wankhede     </a:t>
            </a:r>
          </a:p>
          <a:p>
            <a:pPr marL="342900" indent="-342900">
              <a:buAutoNum type="arabicParenR"/>
            </a:pPr>
            <a:r>
              <a:rPr lang="en-US" dirty="0" smtClean="0"/>
              <a:t>Nikhil Isaac</a:t>
            </a:r>
          </a:p>
          <a:p>
            <a:pPr marL="342900" indent="-342900">
              <a:buAutoNum type="arabicParenR"/>
            </a:pPr>
            <a:r>
              <a:rPr lang="en-US" dirty="0" err="1" smtClean="0"/>
              <a:t>Prathamesh</a:t>
            </a:r>
            <a:r>
              <a:rPr lang="en-US" dirty="0" smtClean="0"/>
              <a:t> </a:t>
            </a:r>
            <a:r>
              <a:rPr lang="en-US" dirty="0" err="1" smtClean="0"/>
              <a:t>Khade</a:t>
            </a:r>
            <a:endParaRPr lang="en-US" dirty="0" smtClean="0"/>
          </a:p>
          <a:p>
            <a:pPr marL="342900" indent="-342900">
              <a:buAutoNum type="arabicParenR"/>
            </a:pPr>
            <a:r>
              <a:rPr lang="en-US" dirty="0" err="1" smtClean="0"/>
              <a:t>Sudhiksha</a:t>
            </a:r>
            <a:r>
              <a:rPr lang="en-US" dirty="0" smtClean="0"/>
              <a:t> </a:t>
            </a:r>
            <a:r>
              <a:rPr lang="en-US" dirty="0" err="1" smtClean="0"/>
              <a:t>Poojary</a:t>
            </a:r>
            <a:endParaRPr lang="en-US" dirty="0" smtClean="0"/>
          </a:p>
          <a:p>
            <a:pPr marL="342900" indent="-342900">
              <a:buAutoNum type="arabicParenR"/>
            </a:pPr>
            <a:r>
              <a:rPr lang="en-US" dirty="0" smtClean="0"/>
              <a:t>Shreya  Deshpande</a:t>
            </a:r>
            <a:endParaRPr lang="en-IN" dirty="0"/>
          </a:p>
        </p:txBody>
      </p:sp>
      <p:sp>
        <p:nvSpPr>
          <p:cNvPr id="8" name="TextBox 7"/>
          <p:cNvSpPr txBox="1"/>
          <p:nvPr/>
        </p:nvSpPr>
        <p:spPr>
          <a:xfrm>
            <a:off x="6616931" y="2901140"/>
            <a:ext cx="3374968" cy="2031325"/>
          </a:xfrm>
          <a:prstGeom prst="rect">
            <a:avLst/>
          </a:prstGeom>
          <a:noFill/>
          <a:ln>
            <a:solidFill>
              <a:schemeClr val="tx1"/>
            </a:solidFill>
          </a:ln>
        </p:spPr>
        <p:txBody>
          <a:bodyPr wrap="square" rtlCol="0">
            <a:spAutoFit/>
          </a:bodyPr>
          <a:lstStyle/>
          <a:p>
            <a:r>
              <a:rPr lang="en-US" dirty="0" smtClean="0"/>
              <a:t> Department </a:t>
            </a:r>
          </a:p>
          <a:p>
            <a:endParaRPr lang="en-US" dirty="0"/>
          </a:p>
          <a:p>
            <a:r>
              <a:rPr lang="en-US" dirty="0" smtClean="0">
                <a:latin typeface="Times New Roman" panose="02020603050405020304" pitchFamily="18" charset="0"/>
                <a:cs typeface="Times New Roman" panose="02020603050405020304" pitchFamily="18" charset="0"/>
              </a:rPr>
              <a:t>ENTC </a:t>
            </a:r>
          </a:p>
          <a:p>
            <a:r>
              <a:rPr lang="en-US" dirty="0" smtClean="0">
                <a:latin typeface="Times New Roman" panose="02020603050405020304" pitchFamily="18" charset="0"/>
                <a:cs typeface="Times New Roman" panose="02020603050405020304" pitchFamily="18" charset="0"/>
              </a:rPr>
              <a:t>ENTC</a:t>
            </a:r>
          </a:p>
          <a:p>
            <a:r>
              <a:rPr lang="en-US" dirty="0" smtClean="0">
                <a:latin typeface="Times New Roman" panose="02020603050405020304" pitchFamily="18" charset="0"/>
                <a:cs typeface="Times New Roman" panose="02020603050405020304" pitchFamily="18" charset="0"/>
              </a:rPr>
              <a:t>Mechanical</a:t>
            </a:r>
          </a:p>
          <a:p>
            <a:r>
              <a:rPr lang="en-US" dirty="0" smtClean="0">
                <a:latin typeface="Times New Roman" panose="02020603050405020304" pitchFamily="18" charset="0"/>
                <a:cs typeface="Times New Roman" panose="02020603050405020304" pitchFamily="18" charset="0"/>
              </a:rPr>
              <a:t>ENTC</a:t>
            </a:r>
          </a:p>
          <a:p>
            <a:r>
              <a:rPr lang="en-US" dirty="0" smtClean="0">
                <a:latin typeface="Times New Roman" panose="02020603050405020304" pitchFamily="18" charset="0"/>
                <a:cs typeface="Times New Roman" panose="02020603050405020304" pitchFamily="18" charset="0"/>
              </a:rPr>
              <a:t>ENTC</a:t>
            </a:r>
            <a:endParaRPr lang="en-IN" dirty="0">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flipV="1">
            <a:off x="2294313" y="3283527"/>
            <a:ext cx="7697586" cy="332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793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722311" y="3531397"/>
            <a:ext cx="2592889" cy="3025977"/>
          </a:xfrm>
          <a:prstGeom prst="rect">
            <a:avLst/>
          </a:prstGeom>
        </p:spPr>
      </p:pic>
      <p:pic>
        <p:nvPicPr>
          <p:cNvPr id="4" name="Picture 3"/>
          <p:cNvPicPr>
            <a:picLocks noChangeAspect="1"/>
          </p:cNvPicPr>
          <p:nvPr/>
        </p:nvPicPr>
        <p:blipFill>
          <a:blip r:embed="rId3"/>
          <a:stretch>
            <a:fillRect/>
          </a:stretch>
        </p:blipFill>
        <p:spPr>
          <a:xfrm>
            <a:off x="2880986" y="1549238"/>
            <a:ext cx="6239746" cy="1219370"/>
          </a:xfrm>
          <a:prstGeom prst="rect">
            <a:avLst/>
          </a:prstGeom>
        </p:spPr>
      </p:pic>
      <p:sp>
        <p:nvSpPr>
          <p:cNvPr id="5" name="TextBox 4"/>
          <p:cNvSpPr txBox="1"/>
          <p:nvPr/>
        </p:nvSpPr>
        <p:spPr>
          <a:xfrm>
            <a:off x="1179229" y="551144"/>
            <a:ext cx="10507553"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This code creates a new variable </a:t>
            </a:r>
            <a:r>
              <a:rPr lang="en-US" dirty="0" err="1"/>
              <a:t>lr_pre_series</a:t>
            </a:r>
            <a:r>
              <a:rPr lang="en-US" dirty="0"/>
              <a:t> that contains the predicted sales in the test set after being inverse transformed and added with actual </a:t>
            </a:r>
            <a:r>
              <a:rPr lang="en-US" dirty="0" smtClean="0"/>
              <a:t>sales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endParaRPr lang="en-US" dirty="0" smtClean="0"/>
          </a:p>
          <a:p>
            <a:endParaRPr lang="en-US" dirty="0"/>
          </a:p>
          <a:p>
            <a:endParaRPr lang="en-US" dirty="0" smtClean="0"/>
          </a:p>
          <a:p>
            <a:endParaRPr lang="en-US" dirty="0"/>
          </a:p>
          <a:p>
            <a:endParaRPr lang="en-US" dirty="0" smtClean="0"/>
          </a:p>
          <a:p>
            <a:pPr marL="285750" indent="-285750">
              <a:buFont typeface="Arial" panose="020B0604020202020204" pitchFamily="34" charset="0"/>
              <a:buChar char="•"/>
            </a:pPr>
            <a:r>
              <a:rPr lang="en-US" dirty="0" smtClean="0"/>
              <a:t>Then</a:t>
            </a:r>
            <a:r>
              <a:rPr lang="en-US" dirty="0"/>
              <a:t>, the </a:t>
            </a:r>
            <a:r>
              <a:rPr lang="en-US" dirty="0" err="1"/>
              <a:t>result_list</a:t>
            </a:r>
            <a:r>
              <a:rPr lang="en-US" dirty="0"/>
              <a:t> list is converted to a pandas Series using the </a:t>
            </a:r>
            <a:r>
              <a:rPr lang="en-US" dirty="0" err="1"/>
              <a:t>pd.Series</a:t>
            </a:r>
            <a:r>
              <a:rPr lang="en-US" dirty="0"/>
              <a:t>() function, and the name of the series is set to 'Linear Prediction'.</a:t>
            </a:r>
          </a:p>
          <a:p>
            <a:r>
              <a:rPr lang="en-US" dirty="0"/>
              <a:t/>
            </a:r>
            <a:br>
              <a:rPr lang="en-US" dirty="0"/>
            </a:b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156561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4504" y="501041"/>
            <a:ext cx="9845457"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This code calculates the performance of the linear regression model on the test data, by comparing the predicted sales (stored in the 'Linear Prediction' column of the </a:t>
            </a:r>
            <a:r>
              <a:rPr lang="en-US" dirty="0" err="1"/>
              <a:t>predict_df</a:t>
            </a:r>
            <a:r>
              <a:rPr lang="en-US" dirty="0"/>
              <a:t> </a:t>
            </a:r>
            <a:r>
              <a:rPr lang="en-US" dirty="0" err="1"/>
              <a:t>DataFrame</a:t>
            </a:r>
            <a:r>
              <a:rPr lang="en-US" dirty="0"/>
              <a:t>) with the actual sales (stored in the 'Sales' column of the </a:t>
            </a:r>
            <a:r>
              <a:rPr lang="en-US" dirty="0" err="1"/>
              <a:t>store_sales</a:t>
            </a:r>
            <a:r>
              <a:rPr lang="en-US" dirty="0"/>
              <a:t> </a:t>
            </a:r>
            <a:r>
              <a:rPr lang="en-US" dirty="0" err="1"/>
              <a:t>DataFrame</a:t>
            </a:r>
            <a:r>
              <a:rPr lang="en-US" dirty="0"/>
              <a:t> for the last 12 months</a:t>
            </a:r>
            <a:r>
              <a:rPr lang="en-US" dirty="0" smtClean="0"/>
              <a:t>).</a:t>
            </a:r>
          </a:p>
          <a:p>
            <a:endParaRPr lang="en-US" dirty="0"/>
          </a:p>
          <a:p>
            <a:endParaRPr lang="en-US" dirty="0"/>
          </a:p>
        </p:txBody>
      </p:sp>
      <p:pic>
        <p:nvPicPr>
          <p:cNvPr id="3" name="Picture 2"/>
          <p:cNvPicPr>
            <a:picLocks noChangeAspect="1"/>
          </p:cNvPicPr>
          <p:nvPr/>
        </p:nvPicPr>
        <p:blipFill>
          <a:blip r:embed="rId2"/>
          <a:stretch>
            <a:fillRect/>
          </a:stretch>
        </p:blipFill>
        <p:spPr>
          <a:xfrm>
            <a:off x="96848" y="1978369"/>
            <a:ext cx="4182059" cy="4515480"/>
          </a:xfrm>
          <a:prstGeom prst="rect">
            <a:avLst/>
          </a:prstGeom>
        </p:spPr>
      </p:pic>
      <p:pic>
        <p:nvPicPr>
          <p:cNvPr id="4" name="Picture 3"/>
          <p:cNvPicPr>
            <a:picLocks noChangeAspect="1"/>
          </p:cNvPicPr>
          <p:nvPr/>
        </p:nvPicPr>
        <p:blipFill>
          <a:blip r:embed="rId3"/>
          <a:stretch>
            <a:fillRect/>
          </a:stretch>
        </p:blipFill>
        <p:spPr>
          <a:xfrm>
            <a:off x="4637190" y="2617939"/>
            <a:ext cx="7279237" cy="2514345"/>
          </a:xfrm>
          <a:prstGeom prst="rect">
            <a:avLst/>
          </a:prstGeom>
        </p:spPr>
      </p:pic>
    </p:spTree>
    <p:extLst>
      <p:ext uri="{BB962C8B-B14F-4D97-AF65-F5344CB8AC3E}">
        <p14:creationId xmlns:p14="http://schemas.microsoft.com/office/powerpoint/2010/main" val="2142071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248" y="-33768"/>
            <a:ext cx="10515600" cy="1325563"/>
          </a:xfrm>
        </p:spPr>
        <p:txBody>
          <a:bodyPr>
            <a:normAutofit/>
          </a:bodyPr>
          <a:lstStyle/>
          <a:p>
            <a:r>
              <a:rPr lang="en-US" sz="2800" u="sng" dirty="0" smtClean="0">
                <a:latin typeface="Times New Roman" panose="02020603050405020304" pitchFamily="18" charset="0"/>
                <a:cs typeface="Times New Roman" panose="02020603050405020304" pitchFamily="18" charset="0"/>
              </a:rPr>
              <a:t>Reason for selection of these two methodologies</a:t>
            </a:r>
            <a:endParaRPr lang="en-IN" sz="28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1054" y="1149368"/>
            <a:ext cx="10515600" cy="4351338"/>
          </a:xfrm>
        </p:spPr>
        <p:txBody>
          <a:bodyPr/>
          <a:lstStyle/>
          <a:p>
            <a:endParaRPr lang="en-US" dirty="0" smtClean="0"/>
          </a:p>
          <a:p>
            <a:r>
              <a:rPr lang="en-US" sz="1800" dirty="0" smtClean="0">
                <a:latin typeface="Times New Roman" panose="02020603050405020304" pitchFamily="18" charset="0"/>
                <a:cs typeface="Times New Roman" panose="02020603050405020304" pitchFamily="18" charset="0"/>
              </a:rPr>
              <a:t>Data provided was seasonal and  stationary</a:t>
            </a:r>
          </a:p>
          <a:p>
            <a:r>
              <a:rPr lang="en-US" sz="1800" dirty="0" smtClean="0">
                <a:latin typeface="Times New Roman" panose="02020603050405020304" pitchFamily="18" charset="0"/>
                <a:cs typeface="Times New Roman" panose="02020603050405020304" pitchFamily="18" charset="0"/>
              </a:rPr>
              <a:t>Each part sales demonstrates  seasonality in data</a:t>
            </a:r>
          </a:p>
          <a:p>
            <a:r>
              <a:rPr lang="en-US" sz="1800" dirty="0" smtClean="0">
                <a:latin typeface="Times New Roman" panose="02020603050405020304" pitchFamily="18" charset="0"/>
                <a:cs typeface="Times New Roman" panose="02020603050405020304" pitchFamily="18" charset="0"/>
              </a:rPr>
              <a:t>In order to figure out rolling average  due to lesser data points we have taken</a:t>
            </a:r>
          </a:p>
          <a:p>
            <a:r>
              <a:rPr lang="en-US" sz="1800" dirty="0" smtClean="0">
                <a:latin typeface="Times New Roman" panose="02020603050405020304" pitchFamily="18" charset="0"/>
                <a:cs typeface="Times New Roman" panose="02020603050405020304" pitchFamily="18" charset="0"/>
              </a:rPr>
              <a:t>Resultant rolling mean   to be find for window of  6 </a:t>
            </a:r>
            <a:r>
              <a:rPr lang="en-US" sz="1800" dirty="0" err="1" smtClean="0">
                <a:latin typeface="Times New Roman" panose="02020603050405020304" pitchFamily="18" charset="0"/>
                <a:cs typeface="Times New Roman" panose="02020603050405020304" pitchFamily="18" charset="0"/>
              </a:rPr>
              <a:t>beacause</a:t>
            </a:r>
            <a:r>
              <a:rPr lang="en-US" sz="1800" dirty="0" smtClean="0">
                <a:latin typeface="Times New Roman" panose="02020603050405020304" pitchFamily="18" charset="0"/>
                <a:cs typeface="Times New Roman" panose="02020603050405020304" pitchFamily="18" charset="0"/>
              </a:rPr>
              <a:t> here we have total 36 </a:t>
            </a:r>
            <a:r>
              <a:rPr lang="en-US" sz="1800" dirty="0" err="1" smtClean="0">
                <a:latin typeface="Times New Roman" panose="02020603050405020304" pitchFamily="18" charset="0"/>
                <a:cs typeface="Times New Roman" panose="02020603050405020304" pitchFamily="18" charset="0"/>
              </a:rPr>
              <a:t>datapoints</a:t>
            </a:r>
            <a:r>
              <a:rPr lang="en-US" sz="1800" dirty="0" smtClean="0">
                <a:latin typeface="Times New Roman" panose="02020603050405020304" pitchFamily="18" charset="0"/>
                <a:cs typeface="Times New Roman" panose="02020603050405020304" pitchFamily="18" charset="0"/>
              </a:rPr>
              <a:t> and our model results  prediction of next 6 months after feeding previous three years of data</a:t>
            </a:r>
          </a:p>
          <a:p>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227609" y="3731481"/>
            <a:ext cx="4285220" cy="1807466"/>
          </a:xfrm>
          <a:prstGeom prst="rect">
            <a:avLst/>
          </a:prstGeom>
        </p:spPr>
      </p:pic>
      <p:pic>
        <p:nvPicPr>
          <p:cNvPr id="6" name="Picture 5"/>
          <p:cNvPicPr>
            <a:picLocks noChangeAspect="1"/>
          </p:cNvPicPr>
          <p:nvPr/>
        </p:nvPicPr>
        <p:blipFill>
          <a:blip r:embed="rId3"/>
          <a:stretch>
            <a:fillRect/>
          </a:stretch>
        </p:blipFill>
        <p:spPr>
          <a:xfrm>
            <a:off x="1235820" y="3822426"/>
            <a:ext cx="2561712" cy="2778398"/>
          </a:xfrm>
          <a:prstGeom prst="rect">
            <a:avLst/>
          </a:prstGeom>
        </p:spPr>
      </p:pic>
    </p:spTree>
    <p:extLst>
      <p:ext uri="{BB962C8B-B14F-4D97-AF65-F5344CB8AC3E}">
        <p14:creationId xmlns:p14="http://schemas.microsoft.com/office/powerpoint/2010/main" val="280206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97774" y="498765"/>
            <a:ext cx="10756669"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After plotting the moving average with the original data we will find which of the following parts sales provides stationarity in the data</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731519" y="1797319"/>
            <a:ext cx="3239023" cy="2367479"/>
          </a:xfrm>
          <a:prstGeom prst="rect">
            <a:avLst/>
          </a:prstGeom>
        </p:spPr>
      </p:pic>
      <p:pic>
        <p:nvPicPr>
          <p:cNvPr id="7" name="Picture 6"/>
          <p:cNvPicPr>
            <a:picLocks noChangeAspect="1"/>
          </p:cNvPicPr>
          <p:nvPr/>
        </p:nvPicPr>
        <p:blipFill>
          <a:blip r:embed="rId3"/>
          <a:stretch>
            <a:fillRect/>
          </a:stretch>
        </p:blipFill>
        <p:spPr>
          <a:xfrm>
            <a:off x="4221835" y="1797319"/>
            <a:ext cx="3677163" cy="2391109"/>
          </a:xfrm>
          <a:prstGeom prst="rect">
            <a:avLst/>
          </a:prstGeom>
        </p:spPr>
      </p:pic>
      <p:pic>
        <p:nvPicPr>
          <p:cNvPr id="8" name="Picture 7"/>
          <p:cNvPicPr>
            <a:picLocks noChangeAspect="1"/>
          </p:cNvPicPr>
          <p:nvPr/>
        </p:nvPicPr>
        <p:blipFill>
          <a:blip r:embed="rId4"/>
          <a:stretch>
            <a:fillRect/>
          </a:stretch>
        </p:blipFill>
        <p:spPr>
          <a:xfrm>
            <a:off x="8150291" y="1873530"/>
            <a:ext cx="3667637" cy="2314898"/>
          </a:xfrm>
          <a:prstGeom prst="rect">
            <a:avLst/>
          </a:prstGeom>
        </p:spPr>
      </p:pic>
      <p:sp>
        <p:nvSpPr>
          <p:cNvPr id="9" name="TextBox 8"/>
          <p:cNvSpPr txBox="1"/>
          <p:nvPr/>
        </p:nvSpPr>
        <p:spPr>
          <a:xfrm>
            <a:off x="1122218" y="4904509"/>
            <a:ext cx="10183091"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Here after plotting we have inferred that in figure 1 data is stationary and  because variation of  average with the provided data is  less</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Whereas in figure 2 and figure 3 the rolling mean indicated in red varies a lot with the  original data</a:t>
            </a:r>
            <a:r>
              <a:rPr lang="en-IN"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Similar pattern is followed in most of the data points</a:t>
            </a:r>
            <a:endParaRPr lang="en-IN"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0506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3700" y="432262"/>
            <a:ext cx="11338561" cy="618630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order to cross validate the stationarity of the data points </a:t>
            </a:r>
            <a:r>
              <a:rPr lang="en-US" dirty="0" err="1" smtClean="0">
                <a:latin typeface="Times New Roman" panose="02020603050405020304" pitchFamily="18" charset="0"/>
                <a:cs typeface="Times New Roman" panose="02020603050405020304" pitchFamily="18" charset="0"/>
              </a:rPr>
              <a:t>adfuller</a:t>
            </a:r>
            <a:r>
              <a:rPr lang="en-US" dirty="0" smtClean="0">
                <a:latin typeface="Times New Roman" panose="02020603050405020304" pitchFamily="18" charset="0"/>
                <a:cs typeface="Times New Roman" panose="02020603050405020304" pitchFamily="18" charset="0"/>
              </a:rPr>
              <a:t> test is applied over all the parts</a:t>
            </a:r>
            <a:r>
              <a:rPr lang="en-IN" dirty="0" smtClean="0">
                <a:latin typeface="Times New Roman" panose="02020603050405020304" pitchFamily="18" charset="0"/>
                <a:cs typeface="Times New Roman" panose="02020603050405020304" pitchFamily="18" charset="0"/>
              </a:rPr>
              <a:t> which results variation in the value of p</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After a  brief observation 37% of the data points in the dataset comes out to be stationary which was concluded from the value of  ‘</a:t>
            </a:r>
            <a:r>
              <a:rPr lang="en-US" b="1" dirty="0" smtClean="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 which should necessarily less than 0.05 for  performing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4685079" y="2862694"/>
            <a:ext cx="6586273" cy="1958687"/>
          </a:xfrm>
          <a:prstGeom prst="rect">
            <a:avLst/>
          </a:prstGeom>
        </p:spPr>
      </p:pic>
      <p:pic>
        <p:nvPicPr>
          <p:cNvPr id="7" name="Picture 6"/>
          <p:cNvPicPr>
            <a:picLocks noChangeAspect="1"/>
          </p:cNvPicPr>
          <p:nvPr/>
        </p:nvPicPr>
        <p:blipFill>
          <a:blip r:embed="rId3"/>
          <a:stretch>
            <a:fillRect/>
          </a:stretch>
        </p:blipFill>
        <p:spPr>
          <a:xfrm>
            <a:off x="754278" y="1765414"/>
            <a:ext cx="3339892" cy="4602135"/>
          </a:xfrm>
          <a:prstGeom prst="rect">
            <a:avLst/>
          </a:prstGeom>
        </p:spPr>
      </p:pic>
    </p:spTree>
    <p:extLst>
      <p:ext uri="{BB962C8B-B14F-4D97-AF65-F5344CB8AC3E}">
        <p14:creationId xmlns:p14="http://schemas.microsoft.com/office/powerpoint/2010/main" val="1081283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3331" y="399011"/>
            <a:ext cx="10756669" cy="618630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order to  start differencing  we took all the rolling mean points on the logarithmic scale after removing all the nan values we obtained above</a:t>
            </a: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It is concluded that differencing is required to be done on all the points for correct fitting.</a:t>
            </a:r>
          </a:p>
          <a:p>
            <a:endParaRPr lang="en-IN"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Else it results in overfitting and under fitting of the data.</a:t>
            </a:r>
          </a:p>
          <a:p>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ut while observing trends in the data after applying logarithmic seasoning on the data some points were missing which does not need to be removed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878676" y="3058888"/>
            <a:ext cx="2450700" cy="3407522"/>
          </a:xfrm>
          <a:prstGeom prst="rect">
            <a:avLst/>
          </a:prstGeom>
        </p:spPr>
      </p:pic>
      <p:pic>
        <p:nvPicPr>
          <p:cNvPr id="4" name="Picture 3"/>
          <p:cNvPicPr>
            <a:picLocks noChangeAspect="1"/>
          </p:cNvPicPr>
          <p:nvPr/>
        </p:nvPicPr>
        <p:blipFill>
          <a:blip r:embed="rId3"/>
          <a:stretch>
            <a:fillRect/>
          </a:stretch>
        </p:blipFill>
        <p:spPr>
          <a:xfrm>
            <a:off x="5218840" y="2977895"/>
            <a:ext cx="2428093" cy="3545885"/>
          </a:xfrm>
          <a:prstGeom prst="rect">
            <a:avLst/>
          </a:prstGeom>
        </p:spPr>
      </p:pic>
      <p:pic>
        <p:nvPicPr>
          <p:cNvPr id="5" name="Picture 4"/>
          <p:cNvPicPr>
            <a:picLocks noChangeAspect="1"/>
          </p:cNvPicPr>
          <p:nvPr/>
        </p:nvPicPr>
        <p:blipFill>
          <a:blip r:embed="rId4"/>
          <a:stretch>
            <a:fillRect/>
          </a:stretch>
        </p:blipFill>
        <p:spPr>
          <a:xfrm>
            <a:off x="8179723" y="2988714"/>
            <a:ext cx="2452253" cy="3535066"/>
          </a:xfrm>
          <a:prstGeom prst="rect">
            <a:avLst/>
          </a:prstGeom>
        </p:spPr>
      </p:pic>
    </p:spTree>
    <p:extLst>
      <p:ext uri="{BB962C8B-B14F-4D97-AF65-F5344CB8AC3E}">
        <p14:creationId xmlns:p14="http://schemas.microsoft.com/office/powerpoint/2010/main" val="1748610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3455" y="423949"/>
            <a:ext cx="11114116" cy="5632311"/>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order to do differencing we took difference of logarithmic seasoning and moving average which will provoke differential logarithmic moving average  in use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And parallel we have tested the it by applying </a:t>
            </a:r>
            <a:r>
              <a:rPr lang="en-US" dirty="0" err="1" smtClean="0">
                <a:latin typeface="Times New Roman" panose="02020603050405020304" pitchFamily="18" charset="0"/>
                <a:cs typeface="Times New Roman" panose="02020603050405020304" pitchFamily="18" charset="0"/>
              </a:rPr>
              <a:t>adfuller</a:t>
            </a:r>
            <a:r>
              <a:rPr lang="en-US" dirty="0" smtClean="0">
                <a:latin typeface="Times New Roman" panose="02020603050405020304" pitchFamily="18" charset="0"/>
                <a:cs typeface="Times New Roman" panose="02020603050405020304" pitchFamily="18" charset="0"/>
              </a:rPr>
              <a:t> test to it which will provide reduced value of p for each data points wherever value of </a:t>
            </a:r>
            <a:r>
              <a:rPr lang="en-US" b="1" dirty="0" smtClean="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 was greater than 0.05  reduced to  less than or  nearby 0.05</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720048" y="2752111"/>
            <a:ext cx="8602275" cy="2600688"/>
          </a:xfrm>
          <a:prstGeom prst="rect">
            <a:avLst/>
          </a:prstGeom>
        </p:spPr>
      </p:pic>
    </p:spTree>
    <p:extLst>
      <p:ext uri="{BB962C8B-B14F-4D97-AF65-F5344CB8AC3E}">
        <p14:creationId xmlns:p14="http://schemas.microsoft.com/office/powerpoint/2010/main" val="2263133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2137" y="432261"/>
            <a:ext cx="11388437" cy="7017306"/>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After several iterations values of  ‘p’ , ‘q’, and ‘d’ comes out to be 1 ,1</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and 2 respectively but shows some anomalies for some of the part numbers but these were resolved when values  were taken as 2 ,1 and1 respectively</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Hereafter the output of the ARIMA in logarithmic scale is shown  below  which are certainly the predictions we have made</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Now we have plotted the values with original value in order to visualize the stationarity and the results are provided on the next slide</a:t>
            </a:r>
          </a:p>
          <a:p>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75134" y="1434018"/>
            <a:ext cx="6601746" cy="1952898"/>
          </a:xfrm>
          <a:prstGeom prst="rect">
            <a:avLst/>
          </a:prstGeom>
        </p:spPr>
      </p:pic>
      <p:pic>
        <p:nvPicPr>
          <p:cNvPr id="4" name="Picture 3"/>
          <p:cNvPicPr>
            <a:picLocks noChangeAspect="1"/>
          </p:cNvPicPr>
          <p:nvPr/>
        </p:nvPicPr>
        <p:blipFill>
          <a:blip r:embed="rId3"/>
          <a:stretch>
            <a:fillRect/>
          </a:stretch>
        </p:blipFill>
        <p:spPr>
          <a:xfrm>
            <a:off x="840395" y="4741136"/>
            <a:ext cx="5772956" cy="400106"/>
          </a:xfrm>
          <a:prstGeom prst="rect">
            <a:avLst/>
          </a:prstGeom>
        </p:spPr>
      </p:pic>
    </p:spTree>
    <p:extLst>
      <p:ext uri="{BB962C8B-B14F-4D97-AF65-F5344CB8AC3E}">
        <p14:creationId xmlns:p14="http://schemas.microsoft.com/office/powerpoint/2010/main" val="3385569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38106" y="1330036"/>
            <a:ext cx="3467584" cy="4715533"/>
          </a:xfrm>
          <a:prstGeom prst="rect">
            <a:avLst/>
          </a:prstGeom>
        </p:spPr>
      </p:pic>
      <p:pic>
        <p:nvPicPr>
          <p:cNvPr id="4" name="Picture 3"/>
          <p:cNvPicPr>
            <a:picLocks noChangeAspect="1"/>
          </p:cNvPicPr>
          <p:nvPr/>
        </p:nvPicPr>
        <p:blipFill>
          <a:blip r:embed="rId3"/>
          <a:stretch>
            <a:fillRect/>
          </a:stretch>
        </p:blipFill>
        <p:spPr>
          <a:xfrm>
            <a:off x="4533044" y="1330036"/>
            <a:ext cx="3591426" cy="4744112"/>
          </a:xfrm>
          <a:prstGeom prst="rect">
            <a:avLst/>
          </a:prstGeom>
        </p:spPr>
      </p:pic>
      <p:pic>
        <p:nvPicPr>
          <p:cNvPr id="6" name="Picture 5"/>
          <p:cNvPicPr>
            <a:picLocks noChangeAspect="1"/>
          </p:cNvPicPr>
          <p:nvPr/>
        </p:nvPicPr>
        <p:blipFill>
          <a:blip r:embed="rId4"/>
          <a:stretch>
            <a:fillRect/>
          </a:stretch>
        </p:blipFill>
        <p:spPr>
          <a:xfrm>
            <a:off x="8390477" y="1349088"/>
            <a:ext cx="3486637" cy="4706007"/>
          </a:xfrm>
          <a:prstGeom prst="rect">
            <a:avLst/>
          </a:prstGeom>
        </p:spPr>
      </p:pic>
      <p:sp>
        <p:nvSpPr>
          <p:cNvPr id="7" name="TextBox 6"/>
          <p:cNvSpPr txBox="1"/>
          <p:nvPr/>
        </p:nvSpPr>
        <p:spPr>
          <a:xfrm>
            <a:off x="638106" y="357447"/>
            <a:ext cx="10973001"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Moving Average after logarithmic seasoning of the provided data</a:t>
            </a:r>
            <a:endParaRPr lang="en-IN"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38106" y="6159730"/>
            <a:ext cx="10299469"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Now final step is to predict the values for next 6 month</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6192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TotalTime>
  <Words>744</Words>
  <Application>Microsoft Office PowerPoint</Application>
  <PresentationFormat>Widescreen</PresentationFormat>
  <Paragraphs>211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Demand Forecasting Analytics  Team: Paper Pushers</vt:lpstr>
      <vt:lpstr>PowerPoint Presentation</vt:lpstr>
      <vt:lpstr>Reason for selection of these two methodologies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 Faced</vt:lpstr>
      <vt:lpstr>PowerPoint Presentation</vt:lpstr>
      <vt:lpstr>Improvisation In the model</vt:lpstr>
      <vt:lpstr>Correction in finding accuracy parameters of rolling Mean </vt:lpstr>
      <vt:lpstr>Forecasting using LSTM-Bimonthly data  analysis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Demand Forecasting Analytics</dc:title>
  <dc:creator>Animesh Wankhede</dc:creator>
  <cp:lastModifiedBy>Animesh Wankhede</cp:lastModifiedBy>
  <cp:revision>31</cp:revision>
  <dcterms:created xsi:type="dcterms:W3CDTF">2023-01-11T06:36:12Z</dcterms:created>
  <dcterms:modified xsi:type="dcterms:W3CDTF">2023-01-17T10:12:57Z</dcterms:modified>
</cp:coreProperties>
</file>