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2" r:id="rId4"/>
    <p:sldId id="263" r:id="rId5"/>
    <p:sldId id="264"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FAFE9A1-E00A-427C-A57C-9DEA2500D09D}" type="datetimeFigureOut">
              <a:rPr lang="en-IN" smtClean="0"/>
              <a:t>10-06-2024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0F90A8E-20B8-4909-A5EC-E07FF993D90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278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FE9A1-E00A-427C-A57C-9DEA2500D09D}"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90A8E-20B8-4909-A5EC-E07FF993D906}" type="slidenum">
              <a:rPr lang="en-IN" smtClean="0"/>
              <a:t>‹#›</a:t>
            </a:fld>
            <a:endParaRPr lang="en-IN"/>
          </a:p>
        </p:txBody>
      </p:sp>
    </p:spTree>
    <p:extLst>
      <p:ext uri="{BB962C8B-B14F-4D97-AF65-F5344CB8AC3E}">
        <p14:creationId xmlns:p14="http://schemas.microsoft.com/office/powerpoint/2010/main" val="325846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FE9A1-E00A-427C-A57C-9DEA2500D09D}"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90A8E-20B8-4909-A5EC-E07FF993D90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6813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FE9A1-E00A-427C-A57C-9DEA2500D09D}"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90A8E-20B8-4909-A5EC-E07FF993D90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2209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FE9A1-E00A-427C-A57C-9DEA2500D09D}"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90A8E-20B8-4909-A5EC-E07FF993D906}" type="slidenum">
              <a:rPr lang="en-IN" smtClean="0"/>
              <a:t>‹#›</a:t>
            </a:fld>
            <a:endParaRPr lang="en-IN"/>
          </a:p>
        </p:txBody>
      </p:sp>
    </p:spTree>
    <p:extLst>
      <p:ext uri="{BB962C8B-B14F-4D97-AF65-F5344CB8AC3E}">
        <p14:creationId xmlns:p14="http://schemas.microsoft.com/office/powerpoint/2010/main" val="637779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FE9A1-E00A-427C-A57C-9DEA2500D09D}"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90A8E-20B8-4909-A5EC-E07FF993D90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17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FE9A1-E00A-427C-A57C-9DEA2500D09D}"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90A8E-20B8-4909-A5EC-E07FF993D90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1254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FE9A1-E00A-427C-A57C-9DEA2500D09D}"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90A8E-20B8-4909-A5EC-E07FF993D90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6568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FE9A1-E00A-427C-A57C-9DEA2500D09D}"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90A8E-20B8-4909-A5EC-E07FF993D90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66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FE9A1-E00A-427C-A57C-9DEA2500D09D}"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90A8E-20B8-4909-A5EC-E07FF993D906}" type="slidenum">
              <a:rPr lang="en-IN" smtClean="0"/>
              <a:t>‹#›</a:t>
            </a:fld>
            <a:endParaRPr lang="en-IN"/>
          </a:p>
        </p:txBody>
      </p:sp>
    </p:spTree>
    <p:extLst>
      <p:ext uri="{BB962C8B-B14F-4D97-AF65-F5344CB8AC3E}">
        <p14:creationId xmlns:p14="http://schemas.microsoft.com/office/powerpoint/2010/main" val="358266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FE9A1-E00A-427C-A57C-9DEA2500D09D}"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F90A8E-20B8-4909-A5EC-E07FF993D90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880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FE9A1-E00A-427C-A57C-9DEA2500D09D}"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90A8E-20B8-4909-A5EC-E07FF993D906}" type="slidenum">
              <a:rPr lang="en-IN" smtClean="0"/>
              <a:t>‹#›</a:t>
            </a:fld>
            <a:endParaRPr lang="en-IN"/>
          </a:p>
        </p:txBody>
      </p:sp>
    </p:spTree>
    <p:extLst>
      <p:ext uri="{BB962C8B-B14F-4D97-AF65-F5344CB8AC3E}">
        <p14:creationId xmlns:p14="http://schemas.microsoft.com/office/powerpoint/2010/main" val="422022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FE9A1-E00A-427C-A57C-9DEA2500D09D}"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F90A8E-20B8-4909-A5EC-E07FF993D90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01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FE9A1-E00A-427C-A57C-9DEA2500D09D}"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F90A8E-20B8-4909-A5EC-E07FF993D90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37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FE9A1-E00A-427C-A57C-9DEA2500D09D}"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F90A8E-20B8-4909-A5EC-E07FF993D906}" type="slidenum">
              <a:rPr lang="en-IN" smtClean="0"/>
              <a:t>‹#›</a:t>
            </a:fld>
            <a:endParaRPr lang="en-IN"/>
          </a:p>
        </p:txBody>
      </p:sp>
    </p:spTree>
    <p:extLst>
      <p:ext uri="{BB962C8B-B14F-4D97-AF65-F5344CB8AC3E}">
        <p14:creationId xmlns:p14="http://schemas.microsoft.com/office/powerpoint/2010/main" val="1216059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FE9A1-E00A-427C-A57C-9DEA2500D09D}"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90A8E-20B8-4909-A5EC-E07FF993D90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47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FE9A1-E00A-427C-A57C-9DEA2500D09D}"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F90A8E-20B8-4909-A5EC-E07FF993D906}" type="slidenum">
              <a:rPr lang="en-IN" smtClean="0"/>
              <a:t>‹#›</a:t>
            </a:fld>
            <a:endParaRPr lang="en-IN"/>
          </a:p>
        </p:txBody>
      </p:sp>
    </p:spTree>
    <p:extLst>
      <p:ext uri="{BB962C8B-B14F-4D97-AF65-F5344CB8AC3E}">
        <p14:creationId xmlns:p14="http://schemas.microsoft.com/office/powerpoint/2010/main" val="81668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AFE9A1-E00A-427C-A57C-9DEA2500D09D}" type="datetimeFigureOut">
              <a:rPr lang="en-IN" smtClean="0"/>
              <a:t>10-06-2024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F90A8E-20B8-4909-A5EC-E07FF993D906}" type="slidenum">
              <a:rPr lang="en-IN" smtClean="0"/>
              <a:t>‹#›</a:t>
            </a:fld>
            <a:endParaRPr lang="en-IN"/>
          </a:p>
        </p:txBody>
      </p:sp>
    </p:spTree>
    <p:extLst>
      <p:ext uri="{BB962C8B-B14F-4D97-AF65-F5344CB8AC3E}">
        <p14:creationId xmlns:p14="http://schemas.microsoft.com/office/powerpoint/2010/main" val="3243638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384C-BBF5-EE48-F075-08F3B69B0E16}"/>
              </a:ext>
            </a:extLst>
          </p:cNvPr>
          <p:cNvSpPr>
            <a:spLocks noGrp="1"/>
          </p:cNvSpPr>
          <p:nvPr>
            <p:ph type="ctrTitle"/>
          </p:nvPr>
        </p:nvSpPr>
        <p:spPr/>
        <p:txBody>
          <a:bodyPr/>
          <a:lstStyle/>
          <a:p>
            <a:r>
              <a:rPr lang="en-US" dirty="0"/>
              <a:t>EDA PROJECT</a:t>
            </a:r>
            <a:endParaRPr lang="en-IN" dirty="0"/>
          </a:p>
        </p:txBody>
      </p:sp>
      <p:sp>
        <p:nvSpPr>
          <p:cNvPr id="3" name="Subtitle 2">
            <a:extLst>
              <a:ext uri="{FF2B5EF4-FFF2-40B4-BE49-F238E27FC236}">
                <a16:creationId xmlns:a16="http://schemas.microsoft.com/office/drawing/2014/main" id="{FCC5C61B-4555-F5AF-8EF3-593080758E34}"/>
              </a:ext>
            </a:extLst>
          </p:cNvPr>
          <p:cNvSpPr>
            <a:spLocks noGrp="1"/>
          </p:cNvSpPr>
          <p:nvPr>
            <p:ph type="subTitle" idx="1"/>
          </p:nvPr>
        </p:nvSpPr>
        <p:spPr/>
        <p:txBody>
          <a:bodyPr/>
          <a:lstStyle/>
          <a:p>
            <a:r>
              <a:rPr lang="en-US" dirty="0"/>
              <a:t>PARNA KUMAR RAI</a:t>
            </a:r>
            <a:endParaRPr lang="en-IN" dirty="0"/>
          </a:p>
        </p:txBody>
      </p:sp>
    </p:spTree>
    <p:extLst>
      <p:ext uri="{BB962C8B-B14F-4D97-AF65-F5344CB8AC3E}">
        <p14:creationId xmlns:p14="http://schemas.microsoft.com/office/powerpoint/2010/main" val="3589598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E531-377B-FAC2-CE24-72DF6F488FD4}"/>
              </a:ext>
            </a:extLst>
          </p:cNvPr>
          <p:cNvSpPr txBox="1">
            <a:spLocks/>
          </p:cNvSpPr>
          <p:nvPr/>
        </p:nvSpPr>
        <p:spPr>
          <a:xfrm>
            <a:off x="1333076" y="161916"/>
            <a:ext cx="9067112" cy="600084"/>
          </a:xfrm>
          <a:prstGeom prst="rect">
            <a:avLst/>
          </a:prstGeom>
        </p:spPr>
        <p:txBody>
          <a:bodyPr anchor="t">
            <a:normAutofit fontScale="4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rgbClr val="396AF1"/>
                </a:solidFill>
                <a:latin typeface="Barlow" pitchFamily="34" charset="0"/>
                <a:ea typeface="Barlow" pitchFamily="34" charset="-122"/>
                <a:cs typeface="Barlow" pitchFamily="34" charset="-120"/>
              </a:rPr>
              <a:t>Condition and age of the house</a:t>
            </a:r>
            <a:br>
              <a:rPr lang="en-US"/>
            </a:br>
            <a:endParaRPr lang="en-US" dirty="0"/>
          </a:p>
        </p:txBody>
      </p:sp>
      <p:sp>
        <p:nvSpPr>
          <p:cNvPr id="3" name="Subtitle 2">
            <a:extLst>
              <a:ext uri="{FF2B5EF4-FFF2-40B4-BE49-F238E27FC236}">
                <a16:creationId xmlns:a16="http://schemas.microsoft.com/office/drawing/2014/main" id="{86808BD8-8805-D603-CB54-A1038CFA34EF}"/>
              </a:ext>
            </a:extLst>
          </p:cNvPr>
          <p:cNvSpPr txBox="1">
            <a:spLocks/>
          </p:cNvSpPr>
          <p:nvPr/>
        </p:nvSpPr>
        <p:spPr>
          <a:xfrm>
            <a:off x="801858" y="1223888"/>
            <a:ext cx="10311618" cy="5100711"/>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000"/>
              <a:t>1. </a:t>
            </a:r>
            <a:r>
              <a:rPr lang="en-US" sz="2000" b="1">
                <a:solidFill>
                  <a:srgbClr val="396AF1"/>
                </a:solidFill>
                <a:latin typeface="Barlow" pitchFamily="34" charset="0"/>
                <a:ea typeface="Barlow" pitchFamily="34" charset="-122"/>
                <a:cs typeface="Barlow" pitchFamily="34" charset="-120"/>
              </a:rPr>
              <a:t>Original condition</a:t>
            </a:r>
            <a:endParaRPr lang="en-US" sz="2000"/>
          </a:p>
          <a:p>
            <a:r>
              <a:rPr lang="en-US" sz="2000"/>
              <a:t>    </a:t>
            </a:r>
            <a:r>
              <a:rPr lang="en-US" sz="2000">
                <a:solidFill>
                  <a:srgbClr val="272525"/>
                </a:solidFill>
                <a:latin typeface="Montserrat" pitchFamily="34" charset="0"/>
                <a:ea typeface="Montserrat" pitchFamily="34" charset="-122"/>
                <a:cs typeface="Montserrat" pitchFamily="34" charset="-120"/>
              </a:rPr>
              <a:t>Intact features from the time of construction</a:t>
            </a:r>
            <a:endParaRPr lang="en-US" sz="2000"/>
          </a:p>
          <a:p>
            <a:r>
              <a:rPr lang="en-US" sz="2000"/>
              <a:t>                     </a:t>
            </a:r>
          </a:p>
          <a:p>
            <a:r>
              <a:rPr lang="en-US" sz="2000"/>
              <a:t>                                 2.  </a:t>
            </a:r>
            <a:r>
              <a:rPr lang="en-US" sz="2000" b="1">
                <a:solidFill>
                  <a:srgbClr val="396AF1"/>
                </a:solidFill>
                <a:latin typeface="Barlow" pitchFamily="34" charset="0"/>
                <a:ea typeface="Barlow" pitchFamily="34" charset="-122"/>
                <a:cs typeface="Barlow" pitchFamily="34" charset="-120"/>
              </a:rPr>
              <a:t>Renovation History</a:t>
            </a:r>
          </a:p>
          <a:p>
            <a:r>
              <a:rPr lang="en-US" sz="2000" b="1">
                <a:solidFill>
                  <a:srgbClr val="396AF1"/>
                </a:solidFill>
                <a:latin typeface="Barlow" pitchFamily="34" charset="0"/>
                <a:ea typeface="Barlow" pitchFamily="34" charset="-122"/>
              </a:rPr>
              <a:t>                               </a:t>
            </a:r>
            <a:r>
              <a:rPr lang="en-US" sz="2000">
                <a:solidFill>
                  <a:srgbClr val="272525"/>
                </a:solidFill>
                <a:latin typeface="Montserrat" pitchFamily="34" charset="0"/>
                <a:ea typeface="Montserrat" pitchFamily="34" charset="-122"/>
                <a:cs typeface="Montserrat" pitchFamily="34" charset="-120"/>
              </a:rPr>
              <a:t>Past upgrades and improvements</a:t>
            </a:r>
          </a:p>
          <a:p>
            <a:endParaRPr lang="en-US" sz="2000">
              <a:solidFill>
                <a:srgbClr val="272525"/>
              </a:solidFill>
              <a:latin typeface="Montserrat" pitchFamily="34" charset="0"/>
              <a:ea typeface="Montserrat" pitchFamily="34" charset="-122"/>
            </a:endParaRPr>
          </a:p>
          <a:p>
            <a:r>
              <a:rPr lang="en-US" sz="2000">
                <a:solidFill>
                  <a:srgbClr val="272525"/>
                </a:solidFill>
                <a:latin typeface="Montserrat" pitchFamily="34" charset="0"/>
                <a:ea typeface="Montserrat" pitchFamily="34" charset="-122"/>
              </a:rPr>
              <a:t>                                                       3. </a:t>
            </a:r>
            <a:r>
              <a:rPr lang="en-US" sz="2000" b="1">
                <a:solidFill>
                  <a:srgbClr val="396AF1"/>
                </a:solidFill>
                <a:latin typeface="Barlow" pitchFamily="34" charset="0"/>
                <a:ea typeface="Barlow" pitchFamily="34" charset="-122"/>
                <a:cs typeface="Barlow" pitchFamily="34" charset="-120"/>
              </a:rPr>
              <a:t>Maintenance records</a:t>
            </a:r>
            <a:endParaRPr lang="en-US" sz="2000"/>
          </a:p>
          <a:p>
            <a:r>
              <a:rPr lang="en-US" sz="2000"/>
              <a:t>                                                                        </a:t>
            </a:r>
            <a:r>
              <a:rPr lang="en-US" sz="2000">
                <a:solidFill>
                  <a:srgbClr val="272525"/>
                </a:solidFill>
                <a:latin typeface="Montserrat" pitchFamily="34" charset="0"/>
                <a:ea typeface="Montserrat" pitchFamily="34" charset="-122"/>
                <a:cs typeface="Montserrat" pitchFamily="34" charset="-120"/>
              </a:rPr>
              <a:t>Regular upkeep and care over the years</a:t>
            </a:r>
            <a:endParaRPr lang="en-US" sz="2000"/>
          </a:p>
          <a:p>
            <a:endParaRPr lang="en-US" sz="2000"/>
          </a:p>
          <a:p>
            <a:r>
              <a:rPr lang="en-US" sz="2000">
                <a:solidFill>
                  <a:srgbClr val="272525"/>
                </a:solidFill>
                <a:latin typeface="Montserrat" pitchFamily="34" charset="0"/>
                <a:ea typeface="Montserrat" pitchFamily="34" charset="-122"/>
                <a:cs typeface="Montserrat" pitchFamily="34" charset="-120"/>
              </a:rPr>
              <a:t>The condition and age of the house play a crucial role in pricing. Potential buyers are interested in whether the house has retained its original features or undergone renovations. Additionally, they seek details about the maintenance history of the property, which influences its market value.</a:t>
            </a:r>
            <a:endParaRPr lang="en-US" sz="2000"/>
          </a:p>
          <a:p>
            <a:endParaRPr lang="en-US" sz="2000"/>
          </a:p>
          <a:p>
            <a:endParaRPr lang="en-US" sz="2000" dirty="0"/>
          </a:p>
        </p:txBody>
      </p:sp>
    </p:spTree>
    <p:extLst>
      <p:ext uri="{BB962C8B-B14F-4D97-AF65-F5344CB8AC3E}">
        <p14:creationId xmlns:p14="http://schemas.microsoft.com/office/powerpoint/2010/main" val="374024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B1F2-2008-2134-09AA-22D0E760D961}"/>
              </a:ext>
            </a:extLst>
          </p:cNvPr>
          <p:cNvSpPr txBox="1">
            <a:spLocks/>
          </p:cNvSpPr>
          <p:nvPr/>
        </p:nvSpPr>
        <p:spPr>
          <a:xfrm>
            <a:off x="4294163" y="152400"/>
            <a:ext cx="5867400" cy="144780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0000"/>
                </a:solidFill>
                <a:latin typeface="Barlow" pitchFamily="34" charset="0"/>
                <a:ea typeface="Barlow" pitchFamily="34" charset="-122"/>
                <a:cs typeface="Barlow" pitchFamily="34" charset="-120"/>
              </a:rPr>
              <a:t>Market Trends and Demand</a:t>
            </a:r>
            <a:br>
              <a:rPr lang="en-US" sz="3200" dirty="0"/>
            </a:br>
            <a:endParaRPr lang="en-US" sz="3200" dirty="0"/>
          </a:p>
        </p:txBody>
      </p:sp>
      <p:pic>
        <p:nvPicPr>
          <p:cNvPr id="3" name="Content Placeholder 4">
            <a:extLst>
              <a:ext uri="{FF2B5EF4-FFF2-40B4-BE49-F238E27FC236}">
                <a16:creationId xmlns:a16="http://schemas.microsoft.com/office/drawing/2014/main" id="{5C3CA182-6E9A-A21A-E5D5-AE16157AA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363" y="1"/>
            <a:ext cx="2755726" cy="6857999"/>
          </a:xfrm>
          <a:prstGeom prst="rect">
            <a:avLst/>
          </a:prstGeom>
        </p:spPr>
      </p:pic>
      <p:sp>
        <p:nvSpPr>
          <p:cNvPr id="4" name="Text Placeholder 3">
            <a:extLst>
              <a:ext uri="{FF2B5EF4-FFF2-40B4-BE49-F238E27FC236}">
                <a16:creationId xmlns:a16="http://schemas.microsoft.com/office/drawing/2014/main" id="{AC283518-DCD3-A716-FEFA-B672E461DABB}"/>
              </a:ext>
            </a:extLst>
          </p:cNvPr>
          <p:cNvSpPr txBox="1">
            <a:spLocks/>
          </p:cNvSpPr>
          <p:nvPr/>
        </p:nvSpPr>
        <p:spPr>
          <a:xfrm>
            <a:off x="4294163" y="590844"/>
            <a:ext cx="5943600" cy="403742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dirty="0"/>
          </a:p>
          <a:p>
            <a:endParaRPr lang="en-US" dirty="0"/>
          </a:p>
          <a:p>
            <a:r>
              <a:rPr lang="en-US" sz="2000" b="1" dirty="0">
                <a:solidFill>
                  <a:srgbClr val="7030A0"/>
                </a:solidFill>
                <a:latin typeface="Barlow" pitchFamily="34" charset="0"/>
                <a:ea typeface="Barlow" pitchFamily="34" charset="-122"/>
                <a:cs typeface="Barlow" pitchFamily="34" charset="-120"/>
              </a:rPr>
              <a:t>Urbanization              </a:t>
            </a:r>
            <a:r>
              <a:rPr lang="en-US" sz="1800" b="1" dirty="0">
                <a:solidFill>
                  <a:srgbClr val="7030A0"/>
                </a:solidFill>
                <a:latin typeface="Barlow" pitchFamily="34" charset="0"/>
                <a:ea typeface="Barlow" pitchFamily="34" charset="-122"/>
                <a:cs typeface="Barlow" pitchFamily="34" charset="-120"/>
              </a:rPr>
              <a:t>Technological Advancements</a:t>
            </a:r>
            <a:endParaRPr lang="en-US" sz="2000" dirty="0">
              <a:solidFill>
                <a:srgbClr val="7030A0"/>
              </a:solidFill>
            </a:endParaRPr>
          </a:p>
          <a:p>
            <a:endParaRPr lang="en-US" sz="2000" dirty="0"/>
          </a:p>
          <a:p>
            <a:r>
              <a:rPr lang="en-US" sz="1600" dirty="0">
                <a:solidFill>
                  <a:srgbClr val="C00000"/>
                </a:solidFill>
                <a:latin typeface="Montserrat" pitchFamily="34" charset="0"/>
                <a:ea typeface="Montserrat" pitchFamily="34" charset="-122"/>
                <a:cs typeface="Montserrat" pitchFamily="34" charset="-120"/>
              </a:rPr>
              <a:t>Population migration to         Integration of smart home features </a:t>
            </a:r>
          </a:p>
          <a:p>
            <a:r>
              <a:rPr lang="en-US" sz="1600" dirty="0">
                <a:solidFill>
                  <a:srgbClr val="C00000"/>
                </a:solidFill>
                <a:latin typeface="Montserrat" pitchFamily="34" charset="0"/>
                <a:ea typeface="Montserrat" pitchFamily="34" charset="-122"/>
                <a:cs typeface="Montserrat" pitchFamily="34" charset="-120"/>
              </a:rPr>
              <a:t>urban areas impacting          influencing market demand and </a:t>
            </a:r>
          </a:p>
          <a:p>
            <a:r>
              <a:rPr lang="en-US" sz="1600" dirty="0">
                <a:solidFill>
                  <a:srgbClr val="C00000"/>
                </a:solidFill>
                <a:latin typeface="Montserrat" pitchFamily="34" charset="0"/>
                <a:ea typeface="Montserrat" pitchFamily="34" charset="-122"/>
                <a:cs typeface="Montserrat" pitchFamily="34" charset="-120"/>
              </a:rPr>
              <a:t>demand and pricing              values.</a:t>
            </a:r>
          </a:p>
          <a:p>
            <a:r>
              <a:rPr lang="en-US" sz="1600" dirty="0">
                <a:solidFill>
                  <a:srgbClr val="C00000"/>
                </a:solidFill>
                <a:latin typeface="Montserrat" pitchFamily="34" charset="0"/>
                <a:ea typeface="Montserrat" pitchFamily="34" charset="-122"/>
                <a:cs typeface="Montserrat" pitchFamily="34" charset="-120"/>
              </a:rPr>
              <a:t>trends.</a:t>
            </a:r>
            <a:endParaRPr lang="en-US" sz="1600" dirty="0">
              <a:solidFill>
                <a:srgbClr val="C00000"/>
              </a:solidFill>
            </a:endParaRPr>
          </a:p>
          <a:p>
            <a:endParaRPr lang="en-US" dirty="0"/>
          </a:p>
          <a:p>
            <a:pPr marL="0" indent="0">
              <a:buNone/>
            </a:pPr>
            <a:r>
              <a:rPr lang="en-US" dirty="0"/>
              <a:t>            </a:t>
            </a:r>
            <a:r>
              <a:rPr lang="en-US" sz="2000" dirty="0"/>
              <a:t>                  </a:t>
            </a:r>
            <a:r>
              <a:rPr lang="en-US" sz="2000" b="1" dirty="0">
                <a:solidFill>
                  <a:srgbClr val="7030A0"/>
                </a:solidFill>
                <a:latin typeface="Barlow" pitchFamily="34" charset="0"/>
                <a:ea typeface="Barlow" pitchFamily="34" charset="-122"/>
                <a:cs typeface="Barlow" pitchFamily="34" charset="-120"/>
              </a:rPr>
              <a:t>Sustainability</a:t>
            </a:r>
            <a:endParaRPr lang="en-US" sz="2000" b="1" dirty="0">
              <a:solidFill>
                <a:srgbClr val="7030A0"/>
              </a:solidFill>
              <a:latin typeface="Barlow" pitchFamily="34" charset="0"/>
              <a:ea typeface="Barlow" pitchFamily="34" charset="-122"/>
            </a:endParaRPr>
          </a:p>
          <a:p>
            <a:r>
              <a:rPr lang="en-US" sz="1600" dirty="0">
                <a:solidFill>
                  <a:srgbClr val="C00000"/>
                </a:solidFill>
                <a:latin typeface="Montserrat" pitchFamily="34" charset="0"/>
                <a:ea typeface="Montserrat" pitchFamily="34" charset="-122"/>
                <a:cs typeface="Montserrat" pitchFamily="34" charset="-120"/>
              </a:rPr>
              <a:t>Growing preference for eco-friendly homes affecting market dynamics</a:t>
            </a:r>
            <a:r>
              <a:rPr lang="en-US" sz="1600" dirty="0">
                <a:solidFill>
                  <a:schemeClr val="accent5">
                    <a:lumMod val="60000"/>
                    <a:lumOff val="40000"/>
                  </a:schemeClr>
                </a:solidFill>
                <a:latin typeface="Montserrat" pitchFamily="34" charset="0"/>
                <a:ea typeface="Montserrat" pitchFamily="34" charset="-122"/>
                <a:cs typeface="Montserrat" pitchFamily="34" charset="-120"/>
              </a:rPr>
              <a:t>.</a:t>
            </a:r>
            <a:endParaRPr lang="en-US" sz="1600" dirty="0">
              <a:solidFill>
                <a:schemeClr val="accent5">
                  <a:lumMod val="60000"/>
                  <a:lumOff val="40000"/>
                </a:schemeClr>
              </a:solidFill>
            </a:endParaRPr>
          </a:p>
          <a:p>
            <a:endParaRPr lang="en-US" sz="2000" dirty="0"/>
          </a:p>
          <a:p>
            <a:endParaRPr lang="en-US" dirty="0"/>
          </a:p>
        </p:txBody>
      </p:sp>
    </p:spTree>
    <p:extLst>
      <p:ext uri="{BB962C8B-B14F-4D97-AF65-F5344CB8AC3E}">
        <p14:creationId xmlns:p14="http://schemas.microsoft.com/office/powerpoint/2010/main" val="349077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4D0C-8AB1-29FB-B35B-72F7172FD7F0}"/>
              </a:ext>
            </a:extLst>
          </p:cNvPr>
          <p:cNvSpPr txBox="1">
            <a:spLocks/>
          </p:cNvSpPr>
          <p:nvPr/>
        </p:nvSpPr>
        <p:spPr>
          <a:xfrm>
            <a:off x="762000" y="636565"/>
            <a:ext cx="9026296" cy="1470025"/>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396AF1"/>
                </a:solidFill>
                <a:latin typeface="Barlow" pitchFamily="34" charset="0"/>
                <a:ea typeface="Barlow" pitchFamily="34" charset="-122"/>
                <a:cs typeface="Barlow" pitchFamily="34" charset="-120"/>
              </a:rPr>
              <a:t>Pricing strategies for sellers</a:t>
            </a:r>
            <a:br>
              <a:rPr lang="en-US" sz="3600" dirty="0"/>
            </a:br>
            <a:endParaRPr lang="en-US" sz="3600" dirty="0"/>
          </a:p>
        </p:txBody>
      </p:sp>
      <p:sp>
        <p:nvSpPr>
          <p:cNvPr id="3" name="Subtitle 2">
            <a:extLst>
              <a:ext uri="{FF2B5EF4-FFF2-40B4-BE49-F238E27FC236}">
                <a16:creationId xmlns:a16="http://schemas.microsoft.com/office/drawing/2014/main" id="{54269384-5E52-4BB9-328F-CE5D6FDC9CFA}"/>
              </a:ext>
            </a:extLst>
          </p:cNvPr>
          <p:cNvSpPr txBox="1">
            <a:spLocks/>
          </p:cNvSpPr>
          <p:nvPr/>
        </p:nvSpPr>
        <p:spPr>
          <a:xfrm>
            <a:off x="609600" y="1371600"/>
            <a:ext cx="9645748" cy="487680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solidFill>
                  <a:srgbClr val="272525"/>
                </a:solidFill>
                <a:latin typeface="Montserrat" pitchFamily="34" charset="0"/>
                <a:ea typeface="Montserrat" pitchFamily="34" charset="-122"/>
                <a:cs typeface="Montserrat" pitchFamily="34" charset="-120"/>
              </a:rPr>
              <a:t>1. Set the right price</a:t>
            </a:r>
            <a:endParaRPr lang="en-US" dirty="0"/>
          </a:p>
          <a:p>
            <a:r>
              <a:rPr lang="en-US" dirty="0">
                <a:solidFill>
                  <a:srgbClr val="272525"/>
                </a:solidFill>
                <a:latin typeface="Montserrat" pitchFamily="34" charset="0"/>
                <a:ea typeface="Montserrat" pitchFamily="34" charset="-122"/>
                <a:cs typeface="Montserrat" pitchFamily="34" charset="-120"/>
              </a:rPr>
              <a:t>2. Showcase the best features</a:t>
            </a:r>
            <a:endParaRPr lang="en-US" dirty="0"/>
          </a:p>
          <a:p>
            <a:r>
              <a:rPr lang="en-US" dirty="0">
                <a:solidFill>
                  <a:srgbClr val="272525"/>
                </a:solidFill>
                <a:latin typeface="Montserrat" pitchFamily="34" charset="0"/>
                <a:ea typeface="Montserrat" pitchFamily="34" charset="-122"/>
                <a:cs typeface="Montserrat" pitchFamily="34" charset="-120"/>
              </a:rPr>
              <a:t>3. Highlight potential for improvement</a:t>
            </a:r>
            <a:endParaRPr lang="en-US" dirty="0"/>
          </a:p>
          <a:p>
            <a:r>
              <a:rPr lang="en-US" dirty="0">
                <a:solidFill>
                  <a:srgbClr val="272525"/>
                </a:solidFill>
                <a:latin typeface="Montserrat" pitchFamily="34" charset="0"/>
                <a:ea typeface="Montserrat" pitchFamily="34" charset="-122"/>
                <a:cs typeface="Montserrat" pitchFamily="34" charset="-120"/>
              </a:rPr>
              <a:t>4. Offer incentives for buyers</a:t>
            </a:r>
            <a:endParaRPr lang="en-US" dirty="0"/>
          </a:p>
          <a:p>
            <a:r>
              <a:rPr lang="en-US" dirty="0">
                <a:solidFill>
                  <a:srgbClr val="272525"/>
                </a:solidFill>
                <a:latin typeface="Montserrat" pitchFamily="34" charset="0"/>
                <a:ea typeface="Montserrat" pitchFamily="34" charset="-122"/>
                <a:cs typeface="Montserrat" pitchFamily="34" charset="-120"/>
              </a:rPr>
              <a:t>5. Work with a knowledgeable agent</a:t>
            </a:r>
            <a:endParaRPr lang="en-US" dirty="0"/>
          </a:p>
          <a:p>
            <a:endParaRPr lang="en-US" sz="2000" dirty="0"/>
          </a:p>
        </p:txBody>
      </p:sp>
    </p:spTree>
    <p:extLst>
      <p:ext uri="{BB962C8B-B14F-4D97-AF65-F5344CB8AC3E}">
        <p14:creationId xmlns:p14="http://schemas.microsoft.com/office/powerpoint/2010/main" val="299006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1512-8D10-470B-70F5-79EEFF0E3AB0}"/>
              </a:ext>
            </a:extLst>
          </p:cNvPr>
          <p:cNvSpPr txBox="1">
            <a:spLocks/>
          </p:cNvSpPr>
          <p:nvPr/>
        </p:nvSpPr>
        <p:spPr>
          <a:xfrm>
            <a:off x="2120705" y="554543"/>
            <a:ext cx="7772400" cy="139935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6">
                    <a:lumMod val="50000"/>
                  </a:schemeClr>
                </a:solidFill>
              </a:rPr>
              <a:t>Conclusion</a:t>
            </a:r>
            <a:br>
              <a:rPr lang="en-US">
                <a:solidFill>
                  <a:schemeClr val="accent6">
                    <a:lumMod val="50000"/>
                  </a:schemeClr>
                </a:solidFill>
              </a:rPr>
            </a:br>
            <a:endParaRPr lang="en-US" dirty="0">
              <a:solidFill>
                <a:schemeClr val="accent6">
                  <a:lumMod val="50000"/>
                </a:schemeClr>
              </a:solidFill>
            </a:endParaRPr>
          </a:p>
        </p:txBody>
      </p:sp>
      <p:sp>
        <p:nvSpPr>
          <p:cNvPr id="3" name="Subtitle 2">
            <a:extLst>
              <a:ext uri="{FF2B5EF4-FFF2-40B4-BE49-F238E27FC236}">
                <a16:creationId xmlns:a16="http://schemas.microsoft.com/office/drawing/2014/main" id="{A934E332-B914-186A-2E82-7A7B6174A325}"/>
              </a:ext>
            </a:extLst>
          </p:cNvPr>
          <p:cNvSpPr txBox="1">
            <a:spLocks/>
          </p:cNvSpPr>
          <p:nvPr/>
        </p:nvSpPr>
        <p:spPr>
          <a:xfrm>
            <a:off x="2806505" y="1948368"/>
            <a:ext cx="6781800" cy="3481754"/>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800" dirty="0"/>
              <a:t>By performing a comprehensive EDA, we've gained valuable insights into the dynamics of house valuation. We've explored the impact of individual features, their relationships, and how they influence pricing in a spatial context. This knowledge equips us to make informed decisions in the ever-evolving real estate market.                                                             Thank You!</a:t>
            </a:r>
          </a:p>
          <a:p>
            <a:pPr marL="0" indent="0">
              <a:buNone/>
            </a:pPr>
            <a:endParaRPr lang="en-US" sz="2800" dirty="0"/>
          </a:p>
        </p:txBody>
      </p:sp>
    </p:spTree>
    <p:extLst>
      <p:ext uri="{BB962C8B-B14F-4D97-AF65-F5344CB8AC3E}">
        <p14:creationId xmlns:p14="http://schemas.microsoft.com/office/powerpoint/2010/main" val="256836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9785-6A5F-0AE6-8DDA-D4505B74DC21}"/>
              </a:ext>
            </a:extLst>
          </p:cNvPr>
          <p:cNvSpPr>
            <a:spLocks noGrp="1"/>
          </p:cNvSpPr>
          <p:nvPr>
            <p:ph type="title"/>
          </p:nvPr>
        </p:nvSpPr>
        <p:spPr>
          <a:xfrm>
            <a:off x="1295402" y="576775"/>
            <a:ext cx="9930616" cy="5739619"/>
          </a:xfrm>
        </p:spPr>
        <p:txBody>
          <a:bodyPr anchor="t">
            <a:normAutofit fontScale="90000"/>
          </a:bodyPr>
          <a:lstStyle/>
          <a:p>
            <a:pPr algn="l"/>
            <a:r>
              <a:rPr lang="en-US" dirty="0">
                <a:solidFill>
                  <a:srgbClr val="FF0000"/>
                </a:solidFill>
              </a:rPr>
              <a:t>           INTRODUCTION TO EDA</a:t>
            </a:r>
            <a:br>
              <a:rPr lang="en-US" dirty="0">
                <a:solidFill>
                  <a:srgbClr val="FF0000"/>
                </a:solidFill>
              </a:rPr>
            </a:br>
            <a:r>
              <a:rPr lang="en-US" sz="4400" b="0" dirty="0">
                <a:solidFill>
                  <a:srgbClr val="00B0F0"/>
                </a:solidFill>
              </a:rPr>
              <a:t>Exploratory Data Analysis, or EDA, is a powerful technique used to cleanse, analyze, and visualize data. It allows us to uncover hidden patterns, understand data distributions, and identify potential relationships between variables. This initial exploration serves as the bedrock for building effective models, including those used for real estate price prediction.</a:t>
            </a:r>
            <a:br>
              <a:rPr lang="en-US" dirty="0">
                <a:solidFill>
                  <a:srgbClr val="00B0F0"/>
                </a:solidFill>
              </a:rPr>
            </a:br>
            <a:endParaRPr lang="en-IN" dirty="0">
              <a:solidFill>
                <a:srgbClr val="00B0F0"/>
              </a:solidFill>
            </a:endParaRPr>
          </a:p>
        </p:txBody>
      </p:sp>
    </p:spTree>
    <p:extLst>
      <p:ext uri="{BB962C8B-B14F-4D97-AF65-F5344CB8AC3E}">
        <p14:creationId xmlns:p14="http://schemas.microsoft.com/office/powerpoint/2010/main" val="332817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B0A2-2828-5301-E86D-15AB3EE3DFC8}"/>
              </a:ext>
            </a:extLst>
          </p:cNvPr>
          <p:cNvSpPr>
            <a:spLocks noGrp="1"/>
          </p:cNvSpPr>
          <p:nvPr>
            <p:ph type="title"/>
          </p:nvPr>
        </p:nvSpPr>
        <p:spPr>
          <a:xfrm>
            <a:off x="858128" y="618978"/>
            <a:ext cx="10578905" cy="5669280"/>
          </a:xfrm>
        </p:spPr>
        <p:txBody>
          <a:bodyPr>
            <a:normAutofit/>
          </a:bodyPr>
          <a:lstStyle/>
          <a:p>
            <a:pPr algn="l"/>
            <a:r>
              <a:rPr lang="en-US" sz="4400" dirty="0">
                <a:solidFill>
                  <a:schemeClr val="accent6">
                    <a:lumMod val="50000"/>
                  </a:schemeClr>
                </a:solidFill>
              </a:rPr>
              <a:t>Content:</a:t>
            </a:r>
            <a:br>
              <a:rPr lang="en-US" dirty="0">
                <a:solidFill>
                  <a:schemeClr val="accent6">
                    <a:lumMod val="50000"/>
                  </a:schemeClr>
                </a:solidFill>
              </a:rPr>
            </a:br>
            <a:r>
              <a:rPr lang="en-US" dirty="0">
                <a:solidFill>
                  <a:srgbClr val="00B0F0"/>
                </a:solidFill>
              </a:rPr>
              <a:t>Unveiling Hidden Patterns:</a:t>
            </a:r>
            <a:r>
              <a:rPr lang="en-US" b="0" dirty="0">
                <a:solidFill>
                  <a:srgbClr val="00B0F0"/>
                </a:solidFill>
              </a:rPr>
              <a:t> </a:t>
            </a:r>
            <a:r>
              <a:rPr lang="en-US" b="0" dirty="0">
                <a:solidFill>
                  <a:schemeClr val="accent6">
                    <a:lumMod val="75000"/>
                  </a:schemeClr>
                </a:solidFill>
              </a:rPr>
              <a:t>EDA is a crucial first step in data science, helping us discover hidden patterns and trends within datasets.</a:t>
            </a:r>
            <a:br>
              <a:rPr lang="en-US" b="0" dirty="0">
                <a:solidFill>
                  <a:schemeClr val="accent6">
                    <a:lumMod val="75000"/>
                  </a:schemeClr>
                </a:solidFill>
              </a:rPr>
            </a:br>
            <a:r>
              <a:rPr lang="en-US" dirty="0">
                <a:solidFill>
                  <a:srgbClr val="00B0F0"/>
                </a:solidFill>
              </a:rPr>
              <a:t>Data Preparation &amp; Analysis</a:t>
            </a:r>
            <a:r>
              <a:rPr lang="en-US" dirty="0">
                <a:solidFill>
                  <a:schemeClr val="accent6">
                    <a:lumMod val="75000"/>
                  </a:schemeClr>
                </a:solidFill>
              </a:rPr>
              <a:t>:</a:t>
            </a:r>
            <a:r>
              <a:rPr lang="en-US" b="0" dirty="0">
                <a:solidFill>
                  <a:schemeClr val="accent6">
                    <a:lumMod val="75000"/>
                  </a:schemeClr>
                </a:solidFill>
              </a:rPr>
              <a:t> It involves cleaning, preparing, and analyzing data to gain a deeper understanding of its characteristics.</a:t>
            </a:r>
            <a:br>
              <a:rPr lang="en-US" b="0" dirty="0">
                <a:solidFill>
                  <a:schemeClr val="accent6">
                    <a:lumMod val="75000"/>
                  </a:schemeClr>
                </a:solidFill>
              </a:rPr>
            </a:br>
            <a:r>
              <a:rPr lang="en-US" dirty="0">
                <a:solidFill>
                  <a:srgbClr val="00B0F0"/>
                </a:solidFill>
              </a:rPr>
              <a:t>Foundation for Modeling:</a:t>
            </a:r>
            <a:r>
              <a:rPr lang="en-US" b="0" dirty="0">
                <a:solidFill>
                  <a:srgbClr val="00B0F0"/>
                </a:solidFill>
              </a:rPr>
              <a:t> </a:t>
            </a:r>
            <a:r>
              <a:rPr lang="en-US" b="0" dirty="0">
                <a:solidFill>
                  <a:schemeClr val="accent6">
                    <a:lumMod val="75000"/>
                  </a:schemeClr>
                </a:solidFill>
              </a:rPr>
              <a:t>This exploration lays the groundwork for building robust models for tasks like price prediction.</a:t>
            </a:r>
            <a:br>
              <a:rPr lang="en-US" dirty="0">
                <a:solidFill>
                  <a:schemeClr val="accent6">
                    <a:lumMod val="75000"/>
                  </a:schemeClr>
                </a:solidFill>
              </a:rPr>
            </a:br>
            <a:endParaRPr lang="en-IN" dirty="0"/>
          </a:p>
        </p:txBody>
      </p:sp>
    </p:spTree>
    <p:extLst>
      <p:ext uri="{BB962C8B-B14F-4D97-AF65-F5344CB8AC3E}">
        <p14:creationId xmlns:p14="http://schemas.microsoft.com/office/powerpoint/2010/main" val="155009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259329-975F-8649-EDE9-FCF218D79909}"/>
              </a:ext>
            </a:extLst>
          </p:cNvPr>
          <p:cNvSpPr txBox="1"/>
          <p:nvPr/>
        </p:nvSpPr>
        <p:spPr>
          <a:xfrm>
            <a:off x="706901" y="907758"/>
            <a:ext cx="10758268" cy="1046440"/>
          </a:xfrm>
          <a:prstGeom prst="rect">
            <a:avLst/>
          </a:prstGeom>
          <a:noFill/>
        </p:spPr>
        <p:txBody>
          <a:bodyPr wrap="square">
            <a:spAutoFit/>
          </a:bodyPr>
          <a:lstStyle/>
          <a:p>
            <a:r>
              <a:rPr lang="en-US" sz="4400" b="1" dirty="0">
                <a:solidFill>
                  <a:srgbClr val="FF0000"/>
                </a:solidFill>
              </a:rPr>
              <a:t>Data Acquisition and Cleaning</a:t>
            </a:r>
            <a:br>
              <a:rPr lang="en-US" sz="1800" b="1" dirty="0">
                <a:solidFill>
                  <a:schemeClr val="tx2">
                    <a:lumMod val="75000"/>
                  </a:schemeClr>
                </a:solidFill>
              </a:rPr>
            </a:br>
            <a:endParaRPr lang="en-IN" dirty="0"/>
          </a:p>
        </p:txBody>
      </p:sp>
      <p:sp>
        <p:nvSpPr>
          <p:cNvPr id="5" name="TextBox 4">
            <a:extLst>
              <a:ext uri="{FF2B5EF4-FFF2-40B4-BE49-F238E27FC236}">
                <a16:creationId xmlns:a16="http://schemas.microsoft.com/office/drawing/2014/main" id="{2AD851F4-631F-1FB2-6A2B-6D8F7D8EBFCC}"/>
              </a:ext>
            </a:extLst>
          </p:cNvPr>
          <p:cNvSpPr txBox="1"/>
          <p:nvPr/>
        </p:nvSpPr>
        <p:spPr>
          <a:xfrm>
            <a:off x="1181686" y="2264900"/>
            <a:ext cx="9411286" cy="3108543"/>
          </a:xfrm>
          <a:prstGeom prst="rect">
            <a:avLst/>
          </a:prstGeom>
          <a:noFill/>
        </p:spPr>
        <p:txBody>
          <a:bodyPr wrap="square">
            <a:spAutoFit/>
          </a:bodyPr>
          <a:lstStyle/>
          <a:p>
            <a:r>
              <a:rPr lang="en-US" sz="2800" b="0" dirty="0">
                <a:solidFill>
                  <a:srgbClr val="00B0F0"/>
                </a:solidFill>
              </a:rPr>
              <a:t>The first step in our EDA journey is acquiring the real estate data. We’ll use the Pandas library, a workhorse for data manipulation in Python, to load our dataset from its CSV or Excel format. Once loaded, we'll meticulously clean the data. This involves addressing missing values, eliminating duplicate entries, and identifying and correcting any inconsistencies. A clean and reliable dataset is paramount for drawing accurate conclusions from our analysis</a:t>
            </a:r>
            <a:endParaRPr lang="en-IN" sz="2800" dirty="0">
              <a:solidFill>
                <a:srgbClr val="00B0F0"/>
              </a:solidFill>
            </a:endParaRPr>
          </a:p>
        </p:txBody>
      </p:sp>
    </p:spTree>
    <p:extLst>
      <p:ext uri="{BB962C8B-B14F-4D97-AF65-F5344CB8AC3E}">
        <p14:creationId xmlns:p14="http://schemas.microsoft.com/office/powerpoint/2010/main" val="163943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B3A8D6-67F7-1FC9-B881-E2FDBC18DF13}"/>
              </a:ext>
            </a:extLst>
          </p:cNvPr>
          <p:cNvSpPr txBox="1"/>
          <p:nvPr/>
        </p:nvSpPr>
        <p:spPr>
          <a:xfrm>
            <a:off x="689317" y="618978"/>
            <a:ext cx="10424159" cy="4431983"/>
          </a:xfrm>
          <a:prstGeom prst="rect">
            <a:avLst/>
          </a:prstGeom>
          <a:noFill/>
        </p:spPr>
        <p:txBody>
          <a:bodyPr wrap="square">
            <a:spAutoFit/>
          </a:bodyPr>
          <a:lstStyle/>
          <a:p>
            <a:r>
              <a:rPr lang="en-US" sz="6600" b="1" dirty="0"/>
              <a:t>Content of data Acquisition </a:t>
            </a:r>
            <a:r>
              <a:rPr lang="en-US" sz="3600" dirty="0">
                <a:solidFill>
                  <a:srgbClr val="FF0000"/>
                </a:solidFill>
              </a:rPr>
              <a:t>Loading the Data:</a:t>
            </a:r>
            <a:r>
              <a:rPr lang="en-US" sz="3600" b="0" dirty="0">
                <a:solidFill>
                  <a:srgbClr val="FF0000"/>
                </a:solidFill>
              </a:rPr>
              <a:t> </a:t>
            </a:r>
            <a:r>
              <a:rPr lang="en-US" sz="3600" b="0" dirty="0">
                <a:solidFill>
                  <a:srgbClr val="7030A0"/>
                </a:solidFill>
              </a:rPr>
              <a:t>We'll leverage Pandas to import our real estate dataset from a CSV or Excel format.</a:t>
            </a:r>
          </a:p>
          <a:p>
            <a:r>
              <a:rPr lang="en-US" sz="3600" dirty="0">
                <a:solidFill>
                  <a:srgbClr val="FF0000"/>
                </a:solidFill>
              </a:rPr>
              <a:t>Data Cleansing:</a:t>
            </a:r>
            <a:r>
              <a:rPr lang="en-US" sz="3600" b="0" dirty="0">
                <a:solidFill>
                  <a:srgbClr val="FF0000"/>
                </a:solidFill>
              </a:rPr>
              <a:t> </a:t>
            </a:r>
            <a:r>
              <a:rPr lang="en-US" sz="3600" b="0" dirty="0">
                <a:solidFill>
                  <a:srgbClr val="7030A0"/>
                </a:solidFill>
              </a:rPr>
              <a:t>Missing values, duplicates, and inconsistencies will be addressed to ensure data quality.</a:t>
            </a:r>
          </a:p>
          <a:p>
            <a:r>
              <a:rPr lang="en-US" sz="3600" dirty="0">
                <a:solidFill>
                  <a:srgbClr val="FF0000"/>
                </a:solidFill>
              </a:rPr>
              <a:t>A Clean Slate:</a:t>
            </a:r>
            <a:r>
              <a:rPr lang="en-US" sz="3600" b="0" dirty="0">
                <a:solidFill>
                  <a:srgbClr val="FF0000"/>
                </a:solidFill>
              </a:rPr>
              <a:t> </a:t>
            </a:r>
            <a:r>
              <a:rPr lang="en-US" sz="3600" b="0" dirty="0">
                <a:solidFill>
                  <a:srgbClr val="7030A0"/>
                </a:solidFill>
              </a:rPr>
              <a:t>This cleaning process ensures a reliable foundation for our analysis.</a:t>
            </a:r>
          </a:p>
        </p:txBody>
      </p:sp>
    </p:spTree>
    <p:extLst>
      <p:ext uri="{BB962C8B-B14F-4D97-AF65-F5344CB8AC3E}">
        <p14:creationId xmlns:p14="http://schemas.microsoft.com/office/powerpoint/2010/main" val="289293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66B5DF-1823-6848-0A2C-47F666EC2BB3}"/>
              </a:ext>
            </a:extLst>
          </p:cNvPr>
          <p:cNvSpPr txBox="1"/>
          <p:nvPr/>
        </p:nvSpPr>
        <p:spPr>
          <a:xfrm>
            <a:off x="759655" y="677818"/>
            <a:ext cx="8507436" cy="800219"/>
          </a:xfrm>
          <a:prstGeom prst="rect">
            <a:avLst/>
          </a:prstGeom>
          <a:noFill/>
        </p:spPr>
        <p:txBody>
          <a:bodyPr wrap="square">
            <a:spAutoFit/>
          </a:bodyPr>
          <a:lstStyle/>
          <a:p>
            <a:r>
              <a:rPr lang="en-US" sz="2800" b="1" dirty="0">
                <a:solidFill>
                  <a:srgbClr val="FF0000"/>
                </a:solidFill>
              </a:rPr>
              <a:t>Understanding Individual Variables</a:t>
            </a:r>
            <a:br>
              <a:rPr lang="en-US" sz="1800" b="1" dirty="0">
                <a:solidFill>
                  <a:srgbClr val="0070C0"/>
                </a:solidFill>
              </a:rPr>
            </a:br>
            <a:endParaRPr lang="en-IN" dirty="0"/>
          </a:p>
        </p:txBody>
      </p:sp>
      <p:sp>
        <p:nvSpPr>
          <p:cNvPr id="19" name="TextBox 18">
            <a:extLst>
              <a:ext uri="{FF2B5EF4-FFF2-40B4-BE49-F238E27FC236}">
                <a16:creationId xmlns:a16="http://schemas.microsoft.com/office/drawing/2014/main" id="{AA66EFEB-E4D8-7481-FFE9-1DF45F11A96D}"/>
              </a:ext>
            </a:extLst>
          </p:cNvPr>
          <p:cNvSpPr txBox="1"/>
          <p:nvPr/>
        </p:nvSpPr>
        <p:spPr>
          <a:xfrm>
            <a:off x="759655" y="1139483"/>
            <a:ext cx="10785231" cy="1754326"/>
          </a:xfrm>
          <a:prstGeom prst="rect">
            <a:avLst/>
          </a:prstGeom>
          <a:noFill/>
        </p:spPr>
        <p:txBody>
          <a:bodyPr wrap="square">
            <a:spAutoFit/>
          </a:bodyPr>
          <a:lstStyle/>
          <a:p>
            <a:r>
              <a:rPr lang="en-US" sz="1800" b="0" dirty="0">
                <a:solidFill>
                  <a:schemeClr val="accent2">
                    <a:lumMod val="50000"/>
                  </a:schemeClr>
                </a:solidFill>
              </a:rPr>
              <a:t>Now that we have a clean dataset, let's delve deeper into the individual variables. We'll focus on key features that influence house prices, such as the property's size (square footage) and the number of bedrooms. To understand the distribution of these variables, we'll leverage the power of data visualization. Histograms, kernel density plots, and other compelling visuals will reveal patterns and trends within the data. By analyzing these individual variables, we gain valuable insights into their central tendencies (like average price) and how spread out the data is (how much prices vary).</a:t>
            </a:r>
            <a:endParaRPr lang="en-US" sz="1800" dirty="0">
              <a:solidFill>
                <a:schemeClr val="accent2">
                  <a:lumMod val="50000"/>
                </a:schemeClr>
              </a:solidFill>
            </a:endParaRPr>
          </a:p>
        </p:txBody>
      </p:sp>
      <p:pic>
        <p:nvPicPr>
          <p:cNvPr id="20" name="Content Placeholder 7">
            <a:extLst>
              <a:ext uri="{FF2B5EF4-FFF2-40B4-BE49-F238E27FC236}">
                <a16:creationId xmlns:a16="http://schemas.microsoft.com/office/drawing/2014/main" id="{ABF9B233-567D-3249-FC54-D31F077B5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890" y="3170808"/>
            <a:ext cx="8631950" cy="3178002"/>
          </a:xfrm>
          <a:prstGeom prst="rect">
            <a:avLst/>
          </a:prstGeom>
        </p:spPr>
      </p:pic>
    </p:spTree>
    <p:extLst>
      <p:ext uri="{BB962C8B-B14F-4D97-AF65-F5344CB8AC3E}">
        <p14:creationId xmlns:p14="http://schemas.microsoft.com/office/powerpoint/2010/main" val="425268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7C4A9C1F-C771-FC10-32B8-CB39D949C8C9}"/>
              </a:ext>
            </a:extLst>
          </p:cNvPr>
          <p:cNvSpPr txBox="1">
            <a:spLocks/>
          </p:cNvSpPr>
          <p:nvPr/>
        </p:nvSpPr>
        <p:spPr>
          <a:xfrm>
            <a:off x="844061" y="685801"/>
            <a:ext cx="10803988" cy="1944858"/>
          </a:xfrm>
          <a:prstGeom prst="rect">
            <a:avLst/>
          </a:prstGeom>
        </p:spPr>
        <p:txBody>
          <a:bodyPr anchor="t">
            <a:normAutofit fontScale="70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5200" dirty="0">
                <a:solidFill>
                  <a:srgbClr val="FF0000"/>
                </a:solidFill>
              </a:rPr>
              <a:t>Content:</a:t>
            </a:r>
          </a:p>
          <a:p>
            <a:r>
              <a:rPr lang="en-US" sz="2600" dirty="0">
                <a:solidFill>
                  <a:srgbClr val="FF0000"/>
                </a:solidFill>
              </a:rPr>
              <a:t>Variable Breakdown: </a:t>
            </a:r>
            <a:r>
              <a:rPr lang="en-US" sz="2600" dirty="0">
                <a:solidFill>
                  <a:schemeClr val="accent3">
                    <a:lumMod val="75000"/>
                  </a:schemeClr>
                </a:solidFill>
              </a:rPr>
              <a:t>We'll focus on key variables like house prices, square footage, and number of bedrooms.</a:t>
            </a:r>
          </a:p>
          <a:p>
            <a:r>
              <a:rPr lang="en-US" sz="2600" dirty="0">
                <a:solidFill>
                  <a:srgbClr val="FF0000"/>
                </a:solidFill>
              </a:rPr>
              <a:t>Visualization Powerhouse: </a:t>
            </a:r>
            <a:r>
              <a:rPr lang="en-US" sz="2600" dirty="0">
                <a:solidFill>
                  <a:schemeClr val="accent3">
                    <a:lumMod val="75000"/>
                  </a:schemeClr>
                </a:solidFill>
              </a:rPr>
              <a:t>Histograms, kernel density plots, and other visualizations will be used to explore their distributions.</a:t>
            </a:r>
          </a:p>
          <a:p>
            <a:r>
              <a:rPr lang="en-US" sz="2600" dirty="0">
                <a:solidFill>
                  <a:srgbClr val="FF0000"/>
                </a:solidFill>
              </a:rPr>
              <a:t>Unveiling Characteristics: </a:t>
            </a:r>
            <a:r>
              <a:rPr lang="en-US" sz="2600" dirty="0">
                <a:solidFill>
                  <a:schemeClr val="accent3">
                    <a:lumMod val="75000"/>
                  </a:schemeClr>
                </a:solidFill>
              </a:rPr>
              <a:t>Analyzing individual variables provides insights into their central tendencies and spread.</a:t>
            </a:r>
          </a:p>
          <a:p>
            <a:endParaRPr lang="en-US" dirty="0">
              <a:solidFill>
                <a:schemeClr val="accent3">
                  <a:lumMod val="75000"/>
                </a:schemeClr>
              </a:solidFill>
            </a:endParaRPr>
          </a:p>
        </p:txBody>
      </p:sp>
      <p:pic>
        <p:nvPicPr>
          <p:cNvPr id="3" name="Content Placeholder 6">
            <a:extLst>
              <a:ext uri="{FF2B5EF4-FFF2-40B4-BE49-F238E27FC236}">
                <a16:creationId xmlns:a16="http://schemas.microsoft.com/office/drawing/2014/main" id="{DD40EB64-09CC-87FE-6CE8-A79FABC81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8" y="2926081"/>
            <a:ext cx="8201464" cy="3123028"/>
          </a:xfrm>
          <a:prstGeom prst="rect">
            <a:avLst/>
          </a:prstGeom>
        </p:spPr>
      </p:pic>
    </p:spTree>
    <p:extLst>
      <p:ext uri="{BB962C8B-B14F-4D97-AF65-F5344CB8AC3E}">
        <p14:creationId xmlns:p14="http://schemas.microsoft.com/office/powerpoint/2010/main" val="372347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9A1D97-5749-7719-63A6-267DB243AD4A}"/>
              </a:ext>
            </a:extLst>
          </p:cNvPr>
          <p:cNvSpPr txBox="1"/>
          <p:nvPr/>
        </p:nvSpPr>
        <p:spPr>
          <a:xfrm>
            <a:off x="844062" y="801858"/>
            <a:ext cx="10480430" cy="923330"/>
          </a:xfrm>
          <a:prstGeom prst="rect">
            <a:avLst/>
          </a:prstGeom>
          <a:noFill/>
        </p:spPr>
        <p:txBody>
          <a:bodyPr wrap="square">
            <a:spAutoFit/>
          </a:bodyPr>
          <a:lstStyle/>
          <a:p>
            <a:pPr algn="ctr"/>
            <a:r>
              <a:rPr lang="en-US" sz="3600" b="1" dirty="0">
                <a:solidFill>
                  <a:srgbClr val="FF0000"/>
                </a:solidFill>
                <a:latin typeface="Barlow" pitchFamily="34" charset="0"/>
                <a:ea typeface="Barlow" pitchFamily="34" charset="-122"/>
                <a:cs typeface="Barlow" pitchFamily="34" charset="-120"/>
              </a:rPr>
              <a:t>Univariate Analysis and Multivariate Analysis</a:t>
            </a:r>
            <a:br>
              <a:rPr lang="en-US" sz="1800" dirty="0"/>
            </a:br>
            <a:endParaRPr lang="en-IN" dirty="0"/>
          </a:p>
        </p:txBody>
      </p:sp>
      <p:sp>
        <p:nvSpPr>
          <p:cNvPr id="4" name="Text Placeholder 2">
            <a:extLst>
              <a:ext uri="{FF2B5EF4-FFF2-40B4-BE49-F238E27FC236}">
                <a16:creationId xmlns:a16="http://schemas.microsoft.com/office/drawing/2014/main" id="{9491E31E-25A1-65B7-636B-5A7BF037CEE1}"/>
              </a:ext>
            </a:extLst>
          </p:cNvPr>
          <p:cNvSpPr txBox="1">
            <a:spLocks/>
          </p:cNvSpPr>
          <p:nvPr/>
        </p:nvSpPr>
        <p:spPr>
          <a:xfrm>
            <a:off x="379412" y="2133600"/>
            <a:ext cx="4421188" cy="2590800"/>
          </a:xfrm>
          <a:prstGeom prst="rect">
            <a:avLst/>
          </a:prstGeom>
        </p:spPr>
        <p:txBody>
          <a:bodyPr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ctr">
              <a:lnSpc>
                <a:spcPts val="2799"/>
              </a:lnSpc>
            </a:pPr>
            <a:r>
              <a:rPr lang="en-US" sz="2200" dirty="0">
                <a:solidFill>
                  <a:srgbClr val="7030A0"/>
                </a:solidFill>
                <a:latin typeface="Montserrat" pitchFamily="34" charset="0"/>
                <a:ea typeface="Montserrat" pitchFamily="34" charset="-122"/>
                <a:cs typeface="Montserrat" pitchFamily="34" charset="-120"/>
              </a:rPr>
              <a:t>Univariate analysis </a:t>
            </a:r>
            <a:r>
              <a:rPr lang="en-US" sz="2200" dirty="0">
                <a:solidFill>
                  <a:schemeClr val="accent6">
                    <a:lumMod val="75000"/>
                  </a:schemeClr>
                </a:solidFill>
                <a:latin typeface="Montserrat" pitchFamily="34" charset="0"/>
                <a:ea typeface="Montserrat" pitchFamily="34" charset="-122"/>
                <a:cs typeface="Montserrat" pitchFamily="34" charset="-120"/>
              </a:rPr>
              <a:t>involves examining the distribution of a single variable. It helps in understanding the central tendency, dispersion, and shape of the variable's distribution.</a:t>
            </a:r>
            <a:endParaRPr lang="en-US" sz="2200" dirty="0">
              <a:solidFill>
                <a:schemeClr val="accent6">
                  <a:lumMod val="75000"/>
                </a:schemeClr>
              </a:solidFill>
            </a:endParaRPr>
          </a:p>
        </p:txBody>
      </p:sp>
      <p:sp>
        <p:nvSpPr>
          <p:cNvPr id="10" name="TextBox 9">
            <a:extLst>
              <a:ext uri="{FF2B5EF4-FFF2-40B4-BE49-F238E27FC236}">
                <a16:creationId xmlns:a16="http://schemas.microsoft.com/office/drawing/2014/main" id="{E1117F45-E196-2B1C-9F91-5A9E77FCBDF5}"/>
              </a:ext>
            </a:extLst>
          </p:cNvPr>
          <p:cNvSpPr txBox="1"/>
          <p:nvPr/>
        </p:nvSpPr>
        <p:spPr>
          <a:xfrm>
            <a:off x="6010005" y="2970074"/>
            <a:ext cx="4723644" cy="1569660"/>
          </a:xfrm>
          <a:prstGeom prst="rect">
            <a:avLst/>
          </a:prstGeom>
          <a:noFill/>
        </p:spPr>
        <p:txBody>
          <a:bodyPr wrap="square">
            <a:spAutoFit/>
          </a:bodyPr>
          <a:lstStyle/>
          <a:p>
            <a:r>
              <a:rPr lang="en-US" sz="2400" dirty="0">
                <a:solidFill>
                  <a:srgbClr val="7030A0"/>
                </a:solidFill>
                <a:latin typeface="Montserrat" pitchFamily="34" charset="0"/>
                <a:ea typeface="Montserrat" pitchFamily="34" charset="-122"/>
                <a:cs typeface="Montserrat" pitchFamily="34" charset="-120"/>
              </a:rPr>
              <a:t>Multivariate analysis </a:t>
            </a:r>
            <a:r>
              <a:rPr lang="en-US" dirty="0">
                <a:solidFill>
                  <a:schemeClr val="accent6">
                    <a:lumMod val="75000"/>
                  </a:schemeClr>
                </a:solidFill>
                <a:latin typeface="Montserrat" pitchFamily="34" charset="0"/>
                <a:ea typeface="Montserrat" pitchFamily="34" charset="-122"/>
                <a:cs typeface="Montserrat" pitchFamily="34" charset="-120"/>
              </a:rPr>
              <a:t>explores the relationships between multiple variables. It uncovers patterns, correlations, and interactions among various factors affecting house pricing</a:t>
            </a:r>
            <a:endParaRPr lang="en-IN" dirty="0"/>
          </a:p>
        </p:txBody>
      </p:sp>
    </p:spTree>
    <p:extLst>
      <p:ext uri="{BB962C8B-B14F-4D97-AF65-F5344CB8AC3E}">
        <p14:creationId xmlns:p14="http://schemas.microsoft.com/office/powerpoint/2010/main" val="18076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F0E5C7-B2CB-576D-7506-7B24B48C7736}"/>
              </a:ext>
            </a:extLst>
          </p:cNvPr>
          <p:cNvSpPr txBox="1"/>
          <p:nvPr/>
        </p:nvSpPr>
        <p:spPr>
          <a:xfrm>
            <a:off x="633045" y="703385"/>
            <a:ext cx="10930597" cy="646331"/>
          </a:xfrm>
          <a:prstGeom prst="rect">
            <a:avLst/>
          </a:prstGeom>
          <a:noFill/>
        </p:spPr>
        <p:txBody>
          <a:bodyPr wrap="square">
            <a:spAutoFit/>
          </a:bodyPr>
          <a:lstStyle/>
          <a:p>
            <a:pPr algn="ctr"/>
            <a:r>
              <a:rPr lang="en-US" sz="3600" b="1" dirty="0">
                <a:solidFill>
                  <a:srgbClr val="FF0000"/>
                </a:solidFill>
                <a:latin typeface="Barlow" pitchFamily="34" charset="0"/>
                <a:ea typeface="Barlow" pitchFamily="34" charset="-122"/>
                <a:cs typeface="Barlow" pitchFamily="34" charset="-120"/>
              </a:rPr>
              <a:t>Feature Engineering and Size Impact</a:t>
            </a:r>
            <a:endParaRPr lang="en-IN" sz="3600" b="1" dirty="0">
              <a:solidFill>
                <a:srgbClr val="FF0000"/>
              </a:solidFill>
            </a:endParaRPr>
          </a:p>
        </p:txBody>
      </p:sp>
      <p:sp>
        <p:nvSpPr>
          <p:cNvPr id="5" name="TextBox 4">
            <a:extLst>
              <a:ext uri="{FF2B5EF4-FFF2-40B4-BE49-F238E27FC236}">
                <a16:creationId xmlns:a16="http://schemas.microsoft.com/office/drawing/2014/main" id="{A09BAAAF-6E2F-022A-D3BC-9D533217FA8C}"/>
              </a:ext>
            </a:extLst>
          </p:cNvPr>
          <p:cNvSpPr txBox="1"/>
          <p:nvPr/>
        </p:nvSpPr>
        <p:spPr>
          <a:xfrm>
            <a:off x="1181687" y="2391507"/>
            <a:ext cx="9748910" cy="2154436"/>
          </a:xfrm>
          <a:prstGeom prst="rect">
            <a:avLst/>
          </a:prstGeom>
          <a:noFill/>
        </p:spPr>
        <p:txBody>
          <a:bodyPr wrap="square">
            <a:spAutoFit/>
          </a:bodyPr>
          <a:lstStyle/>
          <a:p>
            <a:r>
              <a:rPr lang="en-US" sz="2000" dirty="0">
                <a:solidFill>
                  <a:schemeClr val="accent5">
                    <a:lumMod val="50000"/>
                  </a:schemeClr>
                </a:solidFill>
              </a:rPr>
              <a:t>1.  </a:t>
            </a:r>
            <a:r>
              <a:rPr lang="en-US" sz="2000" b="1" dirty="0">
                <a:solidFill>
                  <a:schemeClr val="accent5">
                    <a:lumMod val="50000"/>
                  </a:schemeClr>
                </a:solidFill>
                <a:latin typeface="Barlow" pitchFamily="34" charset="0"/>
                <a:ea typeface="Barlow" pitchFamily="34" charset="-122"/>
                <a:cs typeface="Barlow" pitchFamily="34" charset="-120"/>
              </a:rPr>
              <a:t>Feature Engineering</a:t>
            </a:r>
            <a:endParaRPr lang="en-US" sz="2000" dirty="0">
              <a:solidFill>
                <a:schemeClr val="accent5">
                  <a:lumMod val="50000"/>
                </a:schemeClr>
              </a:solidFill>
            </a:endParaRPr>
          </a:p>
          <a:p>
            <a:r>
              <a:rPr lang="en-US" sz="1800" dirty="0">
                <a:solidFill>
                  <a:schemeClr val="accent2">
                    <a:lumMod val="75000"/>
                  </a:schemeClr>
                </a:solidFill>
              </a:rPr>
              <a:t>     </a:t>
            </a:r>
            <a:r>
              <a:rPr lang="en-US" sz="1800" dirty="0">
                <a:solidFill>
                  <a:schemeClr val="accent2">
                    <a:lumMod val="75000"/>
                  </a:schemeClr>
                </a:solidFill>
                <a:latin typeface="Montserrat" pitchFamily="34" charset="0"/>
                <a:ea typeface="Montserrat" pitchFamily="34" charset="-122"/>
                <a:cs typeface="Montserrat" pitchFamily="34" charset="-120"/>
              </a:rPr>
              <a:t>It involves creating new features from existing ones to improve model performance.</a:t>
            </a:r>
            <a:endParaRPr lang="en-US" sz="1800" dirty="0">
              <a:solidFill>
                <a:schemeClr val="accent2">
                  <a:lumMod val="75000"/>
                </a:schemeClr>
              </a:solidFill>
            </a:endParaRPr>
          </a:p>
          <a:p>
            <a:r>
              <a:rPr lang="en-US" sz="2000" dirty="0">
                <a:solidFill>
                  <a:schemeClr val="tx2">
                    <a:lumMod val="75000"/>
                  </a:schemeClr>
                </a:solidFill>
              </a:rPr>
              <a:t>2. </a:t>
            </a:r>
            <a:r>
              <a:rPr lang="en-US" sz="2000" b="1" dirty="0">
                <a:solidFill>
                  <a:schemeClr val="tx2">
                    <a:lumMod val="75000"/>
                  </a:schemeClr>
                </a:solidFill>
                <a:latin typeface="Barlow" pitchFamily="34" charset="0"/>
                <a:ea typeface="Barlow" pitchFamily="34" charset="-122"/>
                <a:cs typeface="Barlow" pitchFamily="34" charset="-120"/>
              </a:rPr>
              <a:t>Size Impact</a:t>
            </a:r>
          </a:p>
          <a:p>
            <a:r>
              <a:rPr lang="en-US" sz="1800" b="1" dirty="0">
                <a:solidFill>
                  <a:schemeClr val="accent2">
                    <a:lumMod val="75000"/>
                  </a:schemeClr>
                </a:solidFill>
                <a:latin typeface="Barlow" pitchFamily="34" charset="0"/>
                <a:ea typeface="Barlow" pitchFamily="34" charset="-122"/>
              </a:rPr>
              <a:t>    </a:t>
            </a:r>
            <a:r>
              <a:rPr lang="en-US" sz="1800" dirty="0">
                <a:solidFill>
                  <a:schemeClr val="accent2">
                    <a:lumMod val="75000"/>
                  </a:schemeClr>
                </a:solidFill>
                <a:latin typeface="Montserrat" pitchFamily="34" charset="0"/>
                <a:ea typeface="Montserrat" pitchFamily="34" charset="-122"/>
                <a:cs typeface="Montserrat" pitchFamily="34" charset="-120"/>
              </a:rPr>
              <a:t>The size of a house significantly affects its market value and pricing.</a:t>
            </a:r>
          </a:p>
          <a:p>
            <a:r>
              <a:rPr lang="en-US" sz="2000" dirty="0">
                <a:solidFill>
                  <a:schemeClr val="tx2">
                    <a:lumMod val="75000"/>
                  </a:schemeClr>
                </a:solidFill>
                <a:latin typeface="Montserrat" pitchFamily="34" charset="0"/>
                <a:ea typeface="Montserrat" pitchFamily="34" charset="-122"/>
              </a:rPr>
              <a:t>3. </a:t>
            </a:r>
            <a:r>
              <a:rPr lang="en-US" sz="2000" b="1" dirty="0">
                <a:solidFill>
                  <a:schemeClr val="tx2">
                    <a:lumMod val="75000"/>
                  </a:schemeClr>
                </a:solidFill>
                <a:latin typeface="Barlow" pitchFamily="34" charset="0"/>
                <a:ea typeface="Barlow" pitchFamily="34" charset="-122"/>
                <a:cs typeface="Barlow" pitchFamily="34" charset="-120"/>
              </a:rPr>
              <a:t>Adapting Features</a:t>
            </a:r>
          </a:p>
          <a:p>
            <a:r>
              <a:rPr lang="en-US" sz="2000" b="1" dirty="0">
                <a:solidFill>
                  <a:schemeClr val="accent2">
                    <a:lumMod val="75000"/>
                  </a:schemeClr>
                </a:solidFill>
                <a:latin typeface="Barlow" pitchFamily="34" charset="0"/>
                <a:ea typeface="Barlow" pitchFamily="34" charset="-122"/>
              </a:rPr>
              <a:t>    </a:t>
            </a:r>
            <a:r>
              <a:rPr lang="en-US" sz="1800" dirty="0">
                <a:solidFill>
                  <a:schemeClr val="accent2">
                    <a:lumMod val="75000"/>
                  </a:schemeClr>
                </a:solidFill>
                <a:latin typeface="Montserrat" pitchFamily="34" charset="0"/>
                <a:ea typeface="Montserrat" pitchFamily="34" charset="-122"/>
                <a:cs typeface="Montserrat" pitchFamily="34" charset="-120"/>
              </a:rPr>
              <a:t>Understanding how to adapt features to better suit the target market.</a:t>
            </a:r>
            <a:endParaRPr lang="en-US" sz="1800" dirty="0">
              <a:solidFill>
                <a:schemeClr val="accent2">
                  <a:lumMod val="75000"/>
                </a:schemeClr>
              </a:solidFill>
            </a:endParaRPr>
          </a:p>
        </p:txBody>
      </p:sp>
    </p:spTree>
    <p:extLst>
      <p:ext uri="{BB962C8B-B14F-4D97-AF65-F5344CB8AC3E}">
        <p14:creationId xmlns:p14="http://schemas.microsoft.com/office/powerpoint/2010/main" val="8065584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TotalTime>
  <Words>797</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Barlow</vt:lpstr>
      <vt:lpstr>Garamond</vt:lpstr>
      <vt:lpstr>Montserrat</vt:lpstr>
      <vt:lpstr>Organic</vt:lpstr>
      <vt:lpstr>EDA PROJECT</vt:lpstr>
      <vt:lpstr>           INTRODUCTION TO EDA Exploratory Data Analysis, or EDA, is a powerful technique used to cleanse, analyze, and visualize data. It allows us to uncover hidden patterns, understand data distributions, and identify potential relationships between variables. This initial exploration serves as the bedrock for building effective models, including those used for real estate price prediction. </vt:lpstr>
      <vt:lpstr>Content: Unveiling Hidden Patterns: EDA is a crucial first step in data science, helping us discover hidden patterns and trends within datasets. Data Preparation &amp; Analysis: It involves cleaning, preparing, and analyzing data to gain a deeper understanding of its characteristics. Foundation for Modeling: This exploration lays the groundwork for building robust models for tasks like price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 K RAI</dc:creator>
  <cp:lastModifiedBy>P K RAI</cp:lastModifiedBy>
  <cp:revision>2</cp:revision>
  <dcterms:created xsi:type="dcterms:W3CDTF">2024-06-09T18:31:14Z</dcterms:created>
  <dcterms:modified xsi:type="dcterms:W3CDTF">2024-06-09T19:04:33Z</dcterms:modified>
</cp:coreProperties>
</file>