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5a2f8134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45a2f8134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a18750d7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4a18750d7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45a2f8134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45a2f8134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45a2f8134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45a2f8134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5a2f8134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5a2f8134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45a2f80f1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45a2f80f1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4a0ff8d80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4a0ff8d80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45a2f80f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45a2f80f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4a18750d7b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4a18750d7b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4a18750d7b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4a18750d7b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46c3b8c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46c3b8c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45a2f8134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45a2f8134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45a2f8134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45a2f8134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4a18750d7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4a18750d7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45a2f80f1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45a2f80f1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4a0ff8d80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4a0ff8d80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4a18750d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4a18750d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41fc0be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41fc0be9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446c3b8c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446c3b8c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5a2f8134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5a2f8134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4a18750d7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4a18750d7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5ce3081d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45ce3081d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45a2f8134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45a2f8134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45a2f8134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45a2f8134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ITBW41 Predictive Analytics Presentation</a:t>
            </a:r>
            <a:endParaRPr/>
          </a:p>
        </p:txBody>
      </p:sp>
      <p:sp>
        <p:nvSpPr>
          <p:cNvPr id="87" name="Google Shape;87;p13"/>
          <p:cNvSpPr txBox="1"/>
          <p:nvPr>
            <p:ph idx="1" type="subTitle"/>
          </p:nvPr>
        </p:nvSpPr>
        <p:spPr>
          <a:xfrm>
            <a:off x="7249051" y="3786825"/>
            <a:ext cx="1772700" cy="13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By</a:t>
            </a:r>
            <a:endParaRPr b="1"/>
          </a:p>
          <a:p>
            <a:pPr indent="0" lvl="0" marL="0" rtl="0" algn="l">
              <a:spcBef>
                <a:spcPts val="0"/>
              </a:spcBef>
              <a:spcAft>
                <a:spcPts val="0"/>
              </a:spcAft>
              <a:buNone/>
            </a:pPr>
            <a:r>
              <a:rPr b="1" lang="en"/>
              <a:t>Parik,  Jia Jun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153050" y="119725"/>
            <a:ext cx="4112100" cy="86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500">
                <a:solidFill>
                  <a:schemeClr val="accent1"/>
                </a:solidFill>
                <a:latin typeface="Lato"/>
                <a:ea typeface="Lato"/>
                <a:cs typeface="Lato"/>
                <a:sym typeface="Lato"/>
              </a:rPr>
              <a:t>Implementing new columns</a:t>
            </a:r>
            <a:endParaRPr sz="2500"/>
          </a:p>
        </p:txBody>
      </p:sp>
      <p:sp>
        <p:nvSpPr>
          <p:cNvPr id="152" name="Google Shape;152;p22"/>
          <p:cNvSpPr txBox="1"/>
          <p:nvPr>
            <p:ph idx="2" type="body"/>
          </p:nvPr>
        </p:nvSpPr>
        <p:spPr>
          <a:xfrm>
            <a:off x="4812000" y="610350"/>
            <a:ext cx="3374400" cy="3025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1500">
                <a:solidFill>
                  <a:srgbClr val="000000"/>
                </a:solidFill>
                <a:highlight>
                  <a:srgbClr val="F3F3F3"/>
                </a:highlight>
                <a:latin typeface="Arial"/>
                <a:ea typeface="Arial"/>
                <a:cs typeface="Arial"/>
                <a:sym typeface="Arial"/>
              </a:rPr>
              <a:t>A date-time contains a lot of information that can be difficult for a model to take advantage of in its native form.</a:t>
            </a:r>
            <a:endParaRPr sz="1500">
              <a:solidFill>
                <a:srgbClr val="000000"/>
              </a:solidFill>
              <a:highlight>
                <a:srgbClr val="F3F3F3"/>
              </a:highlight>
              <a:latin typeface="Arial"/>
              <a:ea typeface="Arial"/>
              <a:cs typeface="Arial"/>
              <a:sym typeface="Arial"/>
            </a:endParaRPr>
          </a:p>
          <a:p>
            <a:pPr indent="0" lvl="0" marL="0" rtl="0" algn="l">
              <a:spcBef>
                <a:spcPts val="1100"/>
              </a:spcBef>
              <a:spcAft>
                <a:spcPts val="0"/>
              </a:spcAft>
              <a:buNone/>
            </a:pPr>
            <a:r>
              <a:t/>
            </a:r>
            <a:endParaRPr sz="1500">
              <a:solidFill>
                <a:srgbClr val="000000"/>
              </a:solidFill>
              <a:latin typeface="Arial"/>
              <a:ea typeface="Arial"/>
              <a:cs typeface="Arial"/>
              <a:sym typeface="Arial"/>
            </a:endParaRPr>
          </a:p>
          <a:p>
            <a:pPr indent="0" lvl="0" marL="0" rtl="0" algn="l">
              <a:spcBef>
                <a:spcPts val="1100"/>
              </a:spcBef>
              <a:spcAft>
                <a:spcPts val="0"/>
              </a:spcAft>
              <a:buNone/>
            </a:pPr>
            <a:r>
              <a:t/>
            </a:r>
            <a:endParaRPr sz="1500">
              <a:solidFill>
                <a:srgbClr val="000000"/>
              </a:solidFill>
              <a:latin typeface="Arial"/>
              <a:ea typeface="Arial"/>
              <a:cs typeface="Arial"/>
              <a:sym typeface="Arial"/>
            </a:endParaRPr>
          </a:p>
          <a:p>
            <a:pPr indent="0" lvl="0" marL="0" rtl="0" algn="l">
              <a:spcBef>
                <a:spcPts val="1100"/>
              </a:spcBef>
              <a:spcAft>
                <a:spcPts val="0"/>
              </a:spcAft>
              <a:buNone/>
            </a:pPr>
            <a:r>
              <a:rPr lang="en" sz="1500" u="sng">
                <a:solidFill>
                  <a:srgbClr val="000000"/>
                </a:solidFill>
                <a:latin typeface="Arial"/>
                <a:ea typeface="Arial"/>
                <a:cs typeface="Arial"/>
                <a:sym typeface="Arial"/>
              </a:rPr>
              <a:t>Removal of Errors</a:t>
            </a:r>
            <a:endParaRPr sz="1500" u="sng">
              <a:solidFill>
                <a:srgbClr val="000000"/>
              </a:solidFill>
              <a:latin typeface="Arial"/>
              <a:ea typeface="Arial"/>
              <a:cs typeface="Arial"/>
              <a:sym typeface="Arial"/>
            </a:endParaRPr>
          </a:p>
          <a:p>
            <a:pPr indent="0" lvl="0" marL="0" rtl="0" algn="l">
              <a:spcBef>
                <a:spcPts val="1100"/>
              </a:spcBef>
              <a:spcAft>
                <a:spcPts val="500"/>
              </a:spcAft>
              <a:buNone/>
            </a:pPr>
            <a:r>
              <a:rPr lang="en" sz="1500">
                <a:solidFill>
                  <a:srgbClr val="000000"/>
                </a:solidFill>
                <a:latin typeface="Arial"/>
                <a:ea typeface="Arial"/>
                <a:cs typeface="Arial"/>
                <a:sym typeface="Arial"/>
              </a:rPr>
              <a:t>Delete 3 rows because the company's age is negative. By removing errors, we are inputting the correct values and the model will train correctly and better.</a:t>
            </a:r>
            <a:endParaRPr sz="1500">
              <a:solidFill>
                <a:srgbClr val="000000"/>
              </a:solidFill>
              <a:latin typeface="Arial"/>
              <a:ea typeface="Arial"/>
              <a:cs typeface="Arial"/>
              <a:sym typeface="Arial"/>
            </a:endParaRPr>
          </a:p>
        </p:txBody>
      </p:sp>
      <p:pic>
        <p:nvPicPr>
          <p:cNvPr id="153" name="Google Shape;153;p22"/>
          <p:cNvPicPr preferRelativeResize="0"/>
          <p:nvPr/>
        </p:nvPicPr>
        <p:blipFill>
          <a:blip r:embed="rId3">
            <a:alphaModFix/>
          </a:blip>
          <a:stretch>
            <a:fillRect/>
          </a:stretch>
        </p:blipFill>
        <p:spPr>
          <a:xfrm>
            <a:off x="153050" y="1142250"/>
            <a:ext cx="2074125" cy="2493600"/>
          </a:xfrm>
          <a:prstGeom prst="rect">
            <a:avLst/>
          </a:prstGeom>
          <a:noFill/>
          <a:ln>
            <a:noFill/>
          </a:ln>
        </p:spPr>
      </p:pic>
      <p:pic>
        <p:nvPicPr>
          <p:cNvPr id="154" name="Google Shape;154;p22"/>
          <p:cNvPicPr preferRelativeResize="0"/>
          <p:nvPr/>
        </p:nvPicPr>
        <p:blipFill>
          <a:blip r:embed="rId4">
            <a:alphaModFix/>
          </a:blip>
          <a:stretch>
            <a:fillRect/>
          </a:stretch>
        </p:blipFill>
        <p:spPr>
          <a:xfrm>
            <a:off x="2524225" y="1252550"/>
            <a:ext cx="1794000" cy="1842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idx="4294967295" type="title"/>
          </p:nvPr>
        </p:nvSpPr>
        <p:spPr>
          <a:xfrm>
            <a:off x="153050" y="119725"/>
            <a:ext cx="4112100" cy="86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500">
                <a:solidFill>
                  <a:schemeClr val="accent1"/>
                </a:solidFill>
                <a:latin typeface="Lato"/>
                <a:ea typeface="Lato"/>
                <a:cs typeface="Lato"/>
                <a:sym typeface="Lato"/>
              </a:rPr>
              <a:t>Transformation of</a:t>
            </a:r>
            <a:r>
              <a:rPr lang="en" sz="2500">
                <a:solidFill>
                  <a:schemeClr val="accent1"/>
                </a:solidFill>
                <a:latin typeface="Lato"/>
                <a:ea typeface="Lato"/>
                <a:cs typeface="Lato"/>
                <a:sym typeface="Lato"/>
              </a:rPr>
              <a:t> columns</a:t>
            </a:r>
            <a:endParaRPr sz="2500"/>
          </a:p>
        </p:txBody>
      </p:sp>
      <p:pic>
        <p:nvPicPr>
          <p:cNvPr id="160" name="Google Shape;160;p23"/>
          <p:cNvPicPr preferRelativeResize="0"/>
          <p:nvPr/>
        </p:nvPicPr>
        <p:blipFill>
          <a:blip r:embed="rId3">
            <a:alphaModFix/>
          </a:blip>
          <a:stretch>
            <a:fillRect/>
          </a:stretch>
        </p:blipFill>
        <p:spPr>
          <a:xfrm>
            <a:off x="387550" y="909975"/>
            <a:ext cx="8089649" cy="1661775"/>
          </a:xfrm>
          <a:prstGeom prst="rect">
            <a:avLst/>
          </a:prstGeom>
          <a:noFill/>
          <a:ln>
            <a:noFill/>
          </a:ln>
        </p:spPr>
      </p:pic>
      <p:sp>
        <p:nvSpPr>
          <p:cNvPr id="161" name="Google Shape;161;p23"/>
          <p:cNvSpPr txBox="1"/>
          <p:nvPr/>
        </p:nvSpPr>
        <p:spPr>
          <a:xfrm>
            <a:off x="219175" y="2933750"/>
            <a:ext cx="8810100" cy="192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t>There were negative values in these 4 columns. This means that these companies were first funded and last funded before their company started - pre funding.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b="1" lang="en" sz="1000"/>
              <a:t>To transform this data, I made 8 columns. 2 of each feature. </a:t>
            </a:r>
            <a:endParaRPr b="1"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a:solidFill>
                  <a:srgbClr val="222222"/>
                </a:solidFill>
              </a:rPr>
              <a:t>Why did we transform the columns?</a:t>
            </a:r>
            <a:endParaRPr b="1">
              <a:solidFill>
                <a:srgbClr val="222222"/>
              </a:solidFill>
              <a:latin typeface="Lato"/>
              <a:ea typeface="Lato"/>
              <a:cs typeface="Lato"/>
              <a:sym typeface="Lato"/>
            </a:endParaRPr>
          </a:p>
          <a:p>
            <a:pPr indent="0" lvl="0" marL="0" rtl="0" algn="l">
              <a:spcBef>
                <a:spcPts val="1100"/>
              </a:spcBef>
              <a:spcAft>
                <a:spcPts val="500"/>
              </a:spcAft>
              <a:buNone/>
            </a:pPr>
            <a:r>
              <a:rPr lang="en" sz="1000">
                <a:solidFill>
                  <a:srgbClr val="222222"/>
                </a:solidFill>
                <a:latin typeface="Lato"/>
                <a:ea typeface="Lato"/>
                <a:cs typeface="Lato"/>
                <a:sym typeface="Lato"/>
              </a:rPr>
              <a:t>As some of the data included in some columns might be confusing to the machine,  such as a negative value in the age_first_funding_year which represents the company has gotten it’s funding before they started. Since this might confuse the machine learning algorithm, therefore we created new columns to represent the such values.</a:t>
            </a:r>
            <a:r>
              <a:rPr lang="en" sz="1000">
                <a:solidFill>
                  <a:srgbClr val="222222"/>
                </a:solidFill>
              </a:rPr>
              <a:t> </a:t>
            </a:r>
            <a:endParaRPr sz="1000">
              <a:solidFill>
                <a:srgbClr val="222222"/>
              </a:solidFill>
              <a:highlight>
                <a:srgbClr val="F3F3F3"/>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669350" y="11119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3000">
                <a:solidFill>
                  <a:schemeClr val="accent1"/>
                </a:solidFill>
                <a:latin typeface="Lato"/>
                <a:ea typeface="Lato"/>
                <a:cs typeface="Lato"/>
                <a:sym typeface="Lato"/>
              </a:rPr>
              <a:t>Removal of Rows and Columns</a:t>
            </a:r>
            <a:endParaRPr sz="3000"/>
          </a:p>
        </p:txBody>
      </p:sp>
      <p:sp>
        <p:nvSpPr>
          <p:cNvPr id="167" name="Google Shape;167;p24"/>
          <p:cNvSpPr txBox="1"/>
          <p:nvPr>
            <p:ph idx="1" type="body"/>
          </p:nvPr>
        </p:nvSpPr>
        <p:spPr>
          <a:xfrm>
            <a:off x="669350" y="1553000"/>
            <a:ext cx="7983600" cy="3021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000"/>
              <a:t>We decided to removed 20 columns and 10 rows of outliers. </a:t>
            </a:r>
            <a:endParaRPr sz="1000"/>
          </a:p>
          <a:p>
            <a:pPr indent="0" lvl="0" marL="0" rtl="0" algn="l">
              <a:lnSpc>
                <a:spcPct val="95000"/>
              </a:lnSpc>
              <a:spcBef>
                <a:spcPts val="1200"/>
              </a:spcBef>
              <a:spcAft>
                <a:spcPts val="0"/>
              </a:spcAft>
              <a:buSzPts val="275"/>
              <a:buNone/>
            </a:pPr>
            <a:r>
              <a:rPr lang="en" sz="1000"/>
              <a:t>The 20 columns that were removed are</a:t>
            </a:r>
            <a:endParaRPr sz="1000"/>
          </a:p>
          <a:p>
            <a:pPr indent="-292100" lvl="0" marL="457200" rtl="0" algn="l">
              <a:lnSpc>
                <a:spcPct val="95000"/>
              </a:lnSpc>
              <a:spcBef>
                <a:spcPts val="1200"/>
              </a:spcBef>
              <a:spcAft>
                <a:spcPts val="0"/>
              </a:spcAft>
              <a:buSzPts val="1000"/>
              <a:buAutoNum type="arabicPeriod"/>
            </a:pPr>
            <a:r>
              <a:rPr lang="en" sz="1000"/>
              <a:t>Unamed : 0</a:t>
            </a:r>
            <a:endParaRPr sz="1000"/>
          </a:p>
          <a:p>
            <a:pPr indent="-292100" lvl="0" marL="457200" rtl="0" algn="l">
              <a:lnSpc>
                <a:spcPct val="95000"/>
              </a:lnSpc>
              <a:spcBef>
                <a:spcPts val="0"/>
              </a:spcBef>
              <a:spcAft>
                <a:spcPts val="0"/>
              </a:spcAft>
              <a:buSzPts val="1000"/>
              <a:buAutoNum type="arabicPeriod"/>
            </a:pPr>
            <a:r>
              <a:rPr lang="en" sz="1000"/>
              <a:t>Id</a:t>
            </a:r>
            <a:endParaRPr sz="1000"/>
          </a:p>
          <a:p>
            <a:pPr indent="-292100" lvl="0" marL="457200" rtl="0" algn="l">
              <a:lnSpc>
                <a:spcPct val="95000"/>
              </a:lnSpc>
              <a:spcBef>
                <a:spcPts val="0"/>
              </a:spcBef>
              <a:spcAft>
                <a:spcPts val="0"/>
              </a:spcAft>
              <a:buSzPts val="1000"/>
              <a:buAutoNum type="arabicPeriod"/>
            </a:pPr>
            <a:r>
              <a:rPr lang="en" sz="1000"/>
              <a:t>Object_id</a:t>
            </a:r>
            <a:endParaRPr sz="1000"/>
          </a:p>
          <a:p>
            <a:pPr indent="-292100" lvl="0" marL="457200" rtl="0" algn="l">
              <a:lnSpc>
                <a:spcPct val="95000"/>
              </a:lnSpc>
              <a:spcBef>
                <a:spcPts val="0"/>
              </a:spcBef>
              <a:spcAft>
                <a:spcPts val="0"/>
              </a:spcAft>
              <a:buSzPts val="1000"/>
              <a:buAutoNum type="arabicPeriod"/>
            </a:pPr>
            <a:r>
              <a:rPr lang="en" sz="1000"/>
              <a:t>Latitude</a:t>
            </a:r>
            <a:endParaRPr sz="1000"/>
          </a:p>
          <a:p>
            <a:pPr indent="-292100" lvl="0" marL="457200" rtl="0" algn="l">
              <a:lnSpc>
                <a:spcPct val="95000"/>
              </a:lnSpc>
              <a:spcBef>
                <a:spcPts val="0"/>
              </a:spcBef>
              <a:spcAft>
                <a:spcPts val="0"/>
              </a:spcAft>
              <a:buSzPts val="1000"/>
              <a:buAutoNum type="arabicPeriod"/>
            </a:pPr>
            <a:r>
              <a:rPr lang="en" sz="1000"/>
              <a:t>Longitude</a:t>
            </a:r>
            <a:endParaRPr sz="1000"/>
          </a:p>
          <a:p>
            <a:pPr indent="-292100" lvl="0" marL="457200" rtl="0" algn="l">
              <a:lnSpc>
                <a:spcPct val="95000"/>
              </a:lnSpc>
              <a:spcBef>
                <a:spcPts val="0"/>
              </a:spcBef>
              <a:spcAft>
                <a:spcPts val="0"/>
              </a:spcAft>
              <a:buSzPts val="1000"/>
              <a:buAutoNum type="arabicPeriod"/>
            </a:pPr>
            <a:r>
              <a:rPr lang="en" sz="1000"/>
              <a:t>Zip_code</a:t>
            </a:r>
            <a:endParaRPr sz="1000"/>
          </a:p>
          <a:p>
            <a:pPr indent="-292100" lvl="0" marL="457200" rtl="0" algn="l">
              <a:lnSpc>
                <a:spcPct val="95000"/>
              </a:lnSpc>
              <a:spcBef>
                <a:spcPts val="0"/>
              </a:spcBef>
              <a:spcAft>
                <a:spcPts val="0"/>
              </a:spcAft>
              <a:buSzPts val="1000"/>
              <a:buAutoNum type="arabicPeriod"/>
            </a:pPr>
            <a:r>
              <a:rPr lang="en" sz="1000"/>
              <a:t>Unamed: 6</a:t>
            </a:r>
            <a:endParaRPr sz="1000"/>
          </a:p>
          <a:p>
            <a:pPr indent="-292100" lvl="0" marL="457200" rtl="0" algn="l">
              <a:lnSpc>
                <a:spcPct val="95000"/>
              </a:lnSpc>
              <a:spcBef>
                <a:spcPts val="0"/>
              </a:spcBef>
              <a:spcAft>
                <a:spcPts val="0"/>
              </a:spcAft>
              <a:buSzPts val="1000"/>
              <a:buAutoNum type="arabicPeriod"/>
            </a:pPr>
            <a:r>
              <a:rPr lang="en" sz="1000"/>
              <a:t>State_code</a:t>
            </a:r>
            <a:endParaRPr sz="1000"/>
          </a:p>
          <a:p>
            <a:pPr indent="-292100" lvl="0" marL="457200" rtl="0" algn="l">
              <a:lnSpc>
                <a:spcPct val="95000"/>
              </a:lnSpc>
              <a:spcBef>
                <a:spcPts val="0"/>
              </a:spcBef>
              <a:spcAft>
                <a:spcPts val="0"/>
              </a:spcAft>
              <a:buSzPts val="1000"/>
              <a:buAutoNum type="arabicPeriod"/>
            </a:pPr>
            <a:r>
              <a:rPr lang="en" sz="1000"/>
              <a:t>State_code.1</a:t>
            </a:r>
            <a:endParaRPr sz="1000"/>
          </a:p>
          <a:p>
            <a:pPr indent="-292100" lvl="0" marL="457200" rtl="0" algn="l">
              <a:lnSpc>
                <a:spcPct val="95000"/>
              </a:lnSpc>
              <a:spcBef>
                <a:spcPts val="0"/>
              </a:spcBef>
              <a:spcAft>
                <a:spcPts val="0"/>
              </a:spcAft>
              <a:buSzPts val="1000"/>
              <a:buAutoNum type="arabicPeriod"/>
            </a:pPr>
            <a:r>
              <a:rPr lang="en" sz="1000"/>
              <a:t>Status</a:t>
            </a:r>
            <a:endParaRPr sz="1000"/>
          </a:p>
          <a:p>
            <a:pPr indent="-292100" lvl="0" marL="457200" rtl="0" algn="l">
              <a:lnSpc>
                <a:spcPct val="95000"/>
              </a:lnSpc>
              <a:spcBef>
                <a:spcPts val="0"/>
              </a:spcBef>
              <a:spcAft>
                <a:spcPts val="0"/>
              </a:spcAft>
              <a:buSzPts val="1000"/>
              <a:buAutoNum type="arabicPeriod"/>
            </a:pPr>
            <a:r>
              <a:rPr lang="en" sz="1000"/>
              <a:t>Category_code</a:t>
            </a:r>
            <a:endParaRPr sz="1000"/>
          </a:p>
          <a:p>
            <a:pPr indent="-292100" lvl="0" marL="457200" rtl="0" algn="l">
              <a:lnSpc>
                <a:spcPct val="95000"/>
              </a:lnSpc>
              <a:spcBef>
                <a:spcPts val="0"/>
              </a:spcBef>
              <a:spcAft>
                <a:spcPts val="0"/>
              </a:spcAft>
              <a:buSzPts val="1000"/>
              <a:buAutoNum type="arabicPeriod"/>
            </a:pPr>
            <a:r>
              <a:rPr lang="en" sz="1000"/>
              <a:t>Founded_at</a:t>
            </a:r>
            <a:endParaRPr sz="1000"/>
          </a:p>
          <a:p>
            <a:pPr indent="-292100" lvl="0" marL="457200" rtl="0" algn="l">
              <a:lnSpc>
                <a:spcPct val="95000"/>
              </a:lnSpc>
              <a:spcBef>
                <a:spcPts val="0"/>
              </a:spcBef>
              <a:spcAft>
                <a:spcPts val="0"/>
              </a:spcAft>
              <a:buSzPts val="1000"/>
              <a:buAutoNum type="arabicPeriod"/>
            </a:pPr>
            <a:r>
              <a:rPr lang="en" sz="1000"/>
              <a:t>Closed_at</a:t>
            </a:r>
            <a:endParaRPr sz="1000"/>
          </a:p>
          <a:p>
            <a:pPr indent="-292100" lvl="0" marL="457200" rtl="0" algn="l">
              <a:lnSpc>
                <a:spcPct val="95000"/>
              </a:lnSpc>
              <a:spcBef>
                <a:spcPts val="0"/>
              </a:spcBef>
              <a:spcAft>
                <a:spcPts val="0"/>
              </a:spcAft>
              <a:buSzPts val="1000"/>
              <a:buAutoNum type="arabicPeriod"/>
            </a:pPr>
            <a:r>
              <a:rPr lang="en" sz="1000"/>
              <a:t>First_funding_at</a:t>
            </a:r>
            <a:endParaRPr sz="1000"/>
          </a:p>
          <a:p>
            <a:pPr indent="-292100" lvl="0" marL="457200" rtl="0" algn="l">
              <a:lnSpc>
                <a:spcPct val="95000"/>
              </a:lnSpc>
              <a:spcBef>
                <a:spcPts val="0"/>
              </a:spcBef>
              <a:spcAft>
                <a:spcPts val="0"/>
              </a:spcAft>
              <a:buSzPts val="1000"/>
              <a:buAutoNum type="arabicPeriod"/>
            </a:pPr>
            <a:r>
              <a:rPr lang="en" sz="1000"/>
              <a:t>Last_funding_at</a:t>
            </a:r>
            <a:endParaRPr sz="1000"/>
          </a:p>
          <a:p>
            <a:pPr indent="-292100" lvl="0" marL="457200" rtl="0" algn="l">
              <a:lnSpc>
                <a:spcPct val="95000"/>
              </a:lnSpc>
              <a:spcBef>
                <a:spcPts val="0"/>
              </a:spcBef>
              <a:spcAft>
                <a:spcPts val="0"/>
              </a:spcAft>
              <a:buSzPts val="1000"/>
              <a:buAutoNum type="arabicPeriod"/>
            </a:pPr>
            <a:r>
              <a:rPr lang="en" sz="1000"/>
              <a:t>Age_first_funding_year</a:t>
            </a:r>
            <a:endParaRPr sz="1000"/>
          </a:p>
          <a:p>
            <a:pPr indent="-292100" lvl="0" marL="457200" rtl="0" algn="l">
              <a:lnSpc>
                <a:spcPct val="95000"/>
              </a:lnSpc>
              <a:spcBef>
                <a:spcPts val="0"/>
              </a:spcBef>
              <a:spcAft>
                <a:spcPts val="0"/>
              </a:spcAft>
              <a:buSzPts val="1000"/>
              <a:buAutoNum type="arabicPeriod"/>
            </a:pPr>
            <a:r>
              <a:rPr lang="en" sz="1000"/>
              <a:t>Age_last_funding_year</a:t>
            </a:r>
            <a:endParaRPr sz="1000"/>
          </a:p>
          <a:p>
            <a:pPr indent="-292100" lvl="0" marL="457200" rtl="0" algn="l">
              <a:lnSpc>
                <a:spcPct val="95000"/>
              </a:lnSpc>
              <a:spcBef>
                <a:spcPts val="0"/>
              </a:spcBef>
              <a:spcAft>
                <a:spcPts val="0"/>
              </a:spcAft>
              <a:buSzPts val="1000"/>
              <a:buAutoNum type="arabicPeriod"/>
            </a:pPr>
            <a:r>
              <a:rPr lang="en" sz="1000"/>
              <a:t>Age_first_milestone_year</a:t>
            </a:r>
            <a:endParaRPr sz="1000"/>
          </a:p>
          <a:p>
            <a:pPr indent="-292100" lvl="0" marL="457200" rtl="0" algn="l">
              <a:lnSpc>
                <a:spcPct val="95000"/>
              </a:lnSpc>
              <a:spcBef>
                <a:spcPts val="0"/>
              </a:spcBef>
              <a:spcAft>
                <a:spcPts val="0"/>
              </a:spcAft>
              <a:buSzPts val="1000"/>
              <a:buAutoNum type="arabicPeriod"/>
            </a:pPr>
            <a:r>
              <a:rPr lang="en" sz="1000"/>
              <a:t>Age_last_milestone_year</a:t>
            </a:r>
            <a:endParaRPr sz="1000"/>
          </a:p>
          <a:p>
            <a:pPr indent="-292100" lvl="0" marL="457200" rtl="0" algn="l">
              <a:lnSpc>
                <a:spcPct val="95000"/>
              </a:lnSpc>
              <a:spcBef>
                <a:spcPts val="0"/>
              </a:spcBef>
              <a:spcAft>
                <a:spcPts val="0"/>
              </a:spcAft>
              <a:buSzPts val="1000"/>
              <a:buAutoNum type="arabicPeriod"/>
            </a:pPr>
            <a:r>
              <a:rPr lang="en" sz="1000"/>
              <a:t>Name</a:t>
            </a:r>
            <a:endParaRPr sz="1000"/>
          </a:p>
          <a:p>
            <a:pPr indent="0" lvl="0" marL="457200" rtl="0" algn="l">
              <a:lnSpc>
                <a:spcPct val="95000"/>
              </a:lnSpc>
              <a:spcBef>
                <a:spcPts val="1200"/>
              </a:spcBef>
              <a:spcAft>
                <a:spcPts val="0"/>
              </a:spcAft>
              <a:buSzPts val="275"/>
              <a:buNone/>
            </a:pPr>
            <a:r>
              <a:t/>
            </a:r>
            <a:endParaRPr sz="325"/>
          </a:p>
          <a:p>
            <a:pPr indent="0" lvl="0" marL="0" rtl="0" algn="l">
              <a:lnSpc>
                <a:spcPct val="95000"/>
              </a:lnSpc>
              <a:spcBef>
                <a:spcPts val="1200"/>
              </a:spcBef>
              <a:spcAft>
                <a:spcPts val="1200"/>
              </a:spcAft>
              <a:buSzPts val="275"/>
              <a:buNone/>
            </a:pPr>
            <a:r>
              <a:t/>
            </a:r>
            <a:endParaRPr sz="425"/>
          </a:p>
        </p:txBody>
      </p:sp>
      <p:sp>
        <p:nvSpPr>
          <p:cNvPr id="168" name="Google Shape;168;p24"/>
          <p:cNvSpPr txBox="1"/>
          <p:nvPr/>
        </p:nvSpPr>
        <p:spPr>
          <a:xfrm>
            <a:off x="669350" y="651750"/>
            <a:ext cx="15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JJ</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4725" y="48200"/>
            <a:ext cx="4011000" cy="96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3000">
                <a:solidFill>
                  <a:schemeClr val="accent1"/>
                </a:solidFill>
                <a:latin typeface="Lato"/>
                <a:ea typeface="Lato"/>
                <a:cs typeface="Lato"/>
                <a:sym typeface="Lato"/>
              </a:rPr>
              <a:t>Removal of Outliers</a:t>
            </a:r>
            <a:endParaRPr sz="3000"/>
          </a:p>
        </p:txBody>
      </p:sp>
      <p:sp>
        <p:nvSpPr>
          <p:cNvPr id="174" name="Google Shape;174;p25"/>
          <p:cNvSpPr txBox="1"/>
          <p:nvPr>
            <p:ph idx="2" type="body"/>
          </p:nvPr>
        </p:nvSpPr>
        <p:spPr>
          <a:xfrm>
            <a:off x="5034425" y="592000"/>
            <a:ext cx="3374400" cy="41223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900">
                <a:solidFill>
                  <a:srgbClr val="000000"/>
                </a:solidFill>
                <a:latin typeface="Arial"/>
                <a:ea typeface="Arial"/>
                <a:cs typeface="Arial"/>
                <a:sym typeface="Arial"/>
              </a:rPr>
              <a:t>Steps we took to check for outliers</a:t>
            </a:r>
            <a:endParaRPr b="1" sz="900">
              <a:solidFill>
                <a:srgbClr val="000000"/>
              </a:solidFill>
              <a:latin typeface="Arial"/>
              <a:ea typeface="Arial"/>
              <a:cs typeface="Arial"/>
              <a:sym typeface="Arial"/>
            </a:endParaRPr>
          </a:p>
          <a:p>
            <a:pPr indent="0" lvl="0" marL="0" rtl="0" algn="l">
              <a:spcBef>
                <a:spcPts val="600"/>
              </a:spcBef>
              <a:spcAft>
                <a:spcPts val="0"/>
              </a:spcAft>
              <a:buNone/>
            </a:pPr>
            <a:r>
              <a:rPr lang="en" sz="900">
                <a:solidFill>
                  <a:srgbClr val="000000"/>
                </a:solidFill>
                <a:latin typeface="Arial"/>
                <a:ea typeface="Arial"/>
                <a:cs typeface="Arial"/>
                <a:sym typeface="Arial"/>
              </a:rPr>
              <a:t>We use Rapidminer to check for outliers, by using a Read Excel node to read our dataset then using a outlier Detect Outlier (Distance) node to detect the outliers. What is Detect Outlier (Distance)? It is the simplest outlier detection operator. It works by calculating the distance to the k- nearest neighbours of each example.</a:t>
            </a:r>
            <a:endParaRPr sz="900">
              <a:solidFill>
                <a:srgbClr val="000000"/>
              </a:solidFill>
              <a:latin typeface="Arial"/>
              <a:ea typeface="Arial"/>
              <a:cs typeface="Arial"/>
              <a:sym typeface="Arial"/>
            </a:endParaRPr>
          </a:p>
          <a:p>
            <a:pPr indent="0" lvl="0" marL="0" rtl="0" algn="l">
              <a:spcBef>
                <a:spcPts val="1800"/>
              </a:spcBef>
              <a:spcAft>
                <a:spcPts val="0"/>
              </a:spcAft>
              <a:buNone/>
            </a:pPr>
            <a:r>
              <a:rPr b="1" lang="en" sz="900">
                <a:solidFill>
                  <a:srgbClr val="000000"/>
                </a:solidFill>
                <a:latin typeface="Arial"/>
                <a:ea typeface="Arial"/>
                <a:cs typeface="Arial"/>
                <a:sym typeface="Arial"/>
              </a:rPr>
              <a:t>How do we deal with outliers?</a:t>
            </a:r>
            <a:endParaRPr b="1" sz="900">
              <a:solidFill>
                <a:srgbClr val="000000"/>
              </a:solidFill>
              <a:latin typeface="Arial"/>
              <a:ea typeface="Arial"/>
              <a:cs typeface="Arial"/>
              <a:sym typeface="Arial"/>
            </a:endParaRPr>
          </a:p>
          <a:p>
            <a:pPr indent="0" lvl="0" marL="0" rtl="0" algn="l">
              <a:spcBef>
                <a:spcPts val="600"/>
              </a:spcBef>
              <a:spcAft>
                <a:spcPts val="0"/>
              </a:spcAft>
              <a:buNone/>
            </a:pPr>
            <a:r>
              <a:rPr lang="en" sz="900">
                <a:solidFill>
                  <a:srgbClr val="000000"/>
                </a:solidFill>
                <a:latin typeface="Arial"/>
                <a:ea typeface="Arial"/>
                <a:cs typeface="Arial"/>
                <a:sym typeface="Arial"/>
              </a:rPr>
              <a:t>We chose to only remove 10 rows of outliers as we only have 924 rows of data in total which is quite a small dataset. </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We used Filter Examples node to filter out the outliers and only show the results of outliers is equal to ‘false’. Then use the Write Excel node to create an excel file to our local repository. </a:t>
            </a:r>
            <a:endParaRPr sz="900">
              <a:solidFill>
                <a:srgbClr val="000000"/>
              </a:solidFill>
              <a:latin typeface="Arial"/>
              <a:ea typeface="Arial"/>
              <a:cs typeface="Arial"/>
              <a:sym typeface="Arial"/>
            </a:endParaRPr>
          </a:p>
          <a:p>
            <a:pPr indent="0" lvl="0" marL="0" rtl="0" algn="l">
              <a:spcBef>
                <a:spcPts val="0"/>
              </a:spcBef>
              <a:spcAft>
                <a:spcPts val="0"/>
              </a:spcAft>
              <a:buNone/>
            </a:pPr>
            <a:r>
              <a:t/>
            </a:r>
            <a:endParaRPr sz="900">
              <a:solidFill>
                <a:schemeClr val="dk2"/>
              </a:solidFill>
              <a:highlight>
                <a:srgbClr val="FFFFFF"/>
              </a:highlight>
              <a:latin typeface="Arial"/>
              <a:ea typeface="Arial"/>
              <a:cs typeface="Arial"/>
              <a:sym typeface="Arial"/>
            </a:endParaRPr>
          </a:p>
          <a:p>
            <a:pPr indent="0" lvl="0" marL="0" rtl="0" algn="l">
              <a:spcBef>
                <a:spcPts val="0"/>
              </a:spcBef>
              <a:spcAft>
                <a:spcPts val="0"/>
              </a:spcAft>
              <a:buNone/>
            </a:pPr>
            <a:r>
              <a:rPr b="1" lang="en" sz="900">
                <a:solidFill>
                  <a:schemeClr val="dk2"/>
                </a:solidFill>
                <a:highlight>
                  <a:srgbClr val="FFFFFF"/>
                </a:highlight>
              </a:rPr>
              <a:t>Problems faced</a:t>
            </a:r>
            <a:endParaRPr b="1" sz="900">
              <a:solidFill>
                <a:schemeClr val="dk2"/>
              </a:solidFill>
              <a:highlight>
                <a:srgbClr val="FFFFFF"/>
              </a:highlight>
            </a:endParaRPr>
          </a:p>
          <a:p>
            <a:pPr indent="0" lvl="0" marL="0" rtl="0" algn="l">
              <a:spcBef>
                <a:spcPts val="1200"/>
              </a:spcBef>
              <a:spcAft>
                <a:spcPts val="0"/>
              </a:spcAft>
              <a:buNone/>
            </a:pPr>
            <a:r>
              <a:rPr lang="en" sz="900">
                <a:solidFill>
                  <a:schemeClr val="dk2"/>
                </a:solidFill>
                <a:highlight>
                  <a:srgbClr val="FFFFFF"/>
                </a:highlight>
              </a:rPr>
              <a:t>Having a very small dataset, we had to be very careful removing any rows.</a:t>
            </a:r>
            <a:endParaRPr sz="900">
              <a:solidFill>
                <a:schemeClr val="dk2"/>
              </a:solidFill>
              <a:highlight>
                <a:srgbClr val="FFFFFF"/>
              </a:highlight>
            </a:endParaRPr>
          </a:p>
          <a:p>
            <a:pPr indent="0" lvl="0" marL="0" rtl="0" algn="l">
              <a:spcBef>
                <a:spcPts val="1200"/>
              </a:spcBef>
              <a:spcAft>
                <a:spcPts val="1200"/>
              </a:spcAft>
              <a:buNone/>
            </a:pPr>
            <a:r>
              <a:rPr lang="en" sz="900">
                <a:solidFill>
                  <a:schemeClr val="dk2"/>
                </a:solidFill>
                <a:highlight>
                  <a:srgbClr val="FFFFFF"/>
                </a:highlight>
              </a:rPr>
              <a:t>The total rows we had was 924 rows of data, which is very little. Therefore we cannot remove a significant amount of rows when we clean the data as it might affects our analysis.</a:t>
            </a:r>
            <a:endParaRPr sz="900">
              <a:solidFill>
                <a:schemeClr val="dk2"/>
              </a:solidFill>
              <a:highlight>
                <a:srgbClr val="FFFFFF"/>
              </a:highlight>
              <a:latin typeface="Arial"/>
              <a:ea typeface="Arial"/>
              <a:cs typeface="Arial"/>
              <a:sym typeface="Arial"/>
            </a:endParaRPr>
          </a:p>
        </p:txBody>
      </p:sp>
      <p:pic>
        <p:nvPicPr>
          <p:cNvPr id="175" name="Google Shape;175;p25"/>
          <p:cNvPicPr preferRelativeResize="0"/>
          <p:nvPr/>
        </p:nvPicPr>
        <p:blipFill>
          <a:blip r:embed="rId3">
            <a:alphaModFix/>
          </a:blip>
          <a:stretch>
            <a:fillRect/>
          </a:stretch>
        </p:blipFill>
        <p:spPr>
          <a:xfrm>
            <a:off x="248763" y="1506873"/>
            <a:ext cx="3819319" cy="778175"/>
          </a:xfrm>
          <a:prstGeom prst="rect">
            <a:avLst/>
          </a:prstGeom>
          <a:noFill/>
          <a:ln>
            <a:noFill/>
          </a:ln>
        </p:spPr>
      </p:pic>
      <p:pic>
        <p:nvPicPr>
          <p:cNvPr id="176" name="Google Shape;176;p25"/>
          <p:cNvPicPr preferRelativeResize="0"/>
          <p:nvPr/>
        </p:nvPicPr>
        <p:blipFill>
          <a:blip r:embed="rId4">
            <a:alphaModFix/>
          </a:blip>
          <a:stretch>
            <a:fillRect/>
          </a:stretch>
        </p:blipFill>
        <p:spPr>
          <a:xfrm>
            <a:off x="278850" y="3097025"/>
            <a:ext cx="3981201" cy="872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134950" y="87775"/>
            <a:ext cx="4262700" cy="75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3000">
                <a:solidFill>
                  <a:schemeClr val="accent1"/>
                </a:solidFill>
                <a:latin typeface="Lato"/>
                <a:ea typeface="Lato"/>
                <a:cs typeface="Lato"/>
                <a:sym typeface="Lato"/>
              </a:rPr>
              <a:t>Feature Selection</a:t>
            </a:r>
            <a:endParaRPr sz="3000"/>
          </a:p>
        </p:txBody>
      </p:sp>
      <p:sp>
        <p:nvSpPr>
          <p:cNvPr id="182" name="Google Shape;182;p26"/>
          <p:cNvSpPr txBox="1"/>
          <p:nvPr>
            <p:ph idx="2" type="body"/>
          </p:nvPr>
        </p:nvSpPr>
        <p:spPr>
          <a:xfrm>
            <a:off x="5011450" y="168500"/>
            <a:ext cx="3374400" cy="3025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rgbClr val="000000"/>
                </a:solidFill>
                <a:highlight>
                  <a:srgbClr val="FFFFFF"/>
                </a:highlight>
                <a:latin typeface="Arial"/>
                <a:ea typeface="Arial"/>
                <a:cs typeface="Arial"/>
                <a:sym typeface="Arial"/>
              </a:rPr>
              <a:t>Using some of the features might even make the predictions worse.</a:t>
            </a:r>
            <a:endParaRPr>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Thus, by using backward selection and</a:t>
            </a:r>
            <a:r>
              <a:rPr lang="en" sz="1400">
                <a:solidFill>
                  <a:srgbClr val="000000"/>
                </a:solidFill>
                <a:latin typeface="Arial"/>
                <a:ea typeface="Arial"/>
                <a:cs typeface="Arial"/>
                <a:sym typeface="Arial"/>
              </a:rPr>
              <a:t> setting our significance level to 0.05.</a:t>
            </a:r>
            <a:r>
              <a:rPr lang="en" sz="1400">
                <a:solidFill>
                  <a:srgbClr val="000000"/>
                </a:solidFill>
                <a:latin typeface="Arial"/>
                <a:ea typeface="Arial"/>
                <a:cs typeface="Arial"/>
                <a:sym typeface="Arial"/>
              </a:rPr>
              <a:t> 28 features that are removed by SAS viya.</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We have 9 features left now.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400">
                <a:solidFill>
                  <a:srgbClr val="000000"/>
                </a:solidFill>
                <a:latin typeface="Arial"/>
                <a:ea typeface="Arial"/>
                <a:cs typeface="Arial"/>
                <a:sym typeface="Arial"/>
              </a:rPr>
              <a:t>Conclusion:</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Adjusted R square improved from 0.8673 to 0.8695.</a:t>
            </a:r>
            <a:endParaRPr b="1"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83" name="Google Shape;183;p26"/>
          <p:cNvPicPr preferRelativeResize="0"/>
          <p:nvPr/>
        </p:nvPicPr>
        <p:blipFill>
          <a:blip r:embed="rId3">
            <a:alphaModFix/>
          </a:blip>
          <a:stretch>
            <a:fillRect/>
          </a:stretch>
        </p:blipFill>
        <p:spPr>
          <a:xfrm>
            <a:off x="185875" y="3114050"/>
            <a:ext cx="1633975" cy="1933850"/>
          </a:xfrm>
          <a:prstGeom prst="rect">
            <a:avLst/>
          </a:prstGeom>
          <a:noFill/>
          <a:ln>
            <a:noFill/>
          </a:ln>
        </p:spPr>
      </p:pic>
      <p:pic>
        <p:nvPicPr>
          <p:cNvPr id="184" name="Google Shape;184;p26"/>
          <p:cNvPicPr preferRelativeResize="0"/>
          <p:nvPr/>
        </p:nvPicPr>
        <p:blipFill>
          <a:blip r:embed="rId4">
            <a:alphaModFix/>
          </a:blip>
          <a:stretch>
            <a:fillRect/>
          </a:stretch>
        </p:blipFill>
        <p:spPr>
          <a:xfrm>
            <a:off x="152400" y="999175"/>
            <a:ext cx="2871925" cy="1962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727650" y="577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Modelling Process</a:t>
            </a:r>
            <a:endParaRPr/>
          </a:p>
        </p:txBody>
      </p:sp>
      <p:sp>
        <p:nvSpPr>
          <p:cNvPr id="190" name="Google Shape;190;p27"/>
          <p:cNvSpPr txBox="1"/>
          <p:nvPr>
            <p:ph idx="1" type="body"/>
          </p:nvPr>
        </p:nvSpPr>
        <p:spPr>
          <a:xfrm>
            <a:off x="727650" y="138182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Support Vector Machine</a:t>
            </a:r>
            <a:endParaRPr b="1"/>
          </a:p>
          <a:p>
            <a:pPr indent="-311150" lvl="0" marL="457200" rtl="0" algn="l">
              <a:spcBef>
                <a:spcPts val="0"/>
              </a:spcBef>
              <a:spcAft>
                <a:spcPts val="0"/>
              </a:spcAft>
              <a:buSzPts val="1300"/>
              <a:buChar char="●"/>
            </a:pPr>
            <a:r>
              <a:rPr b="1" lang="en"/>
              <a:t>Decision Tree </a:t>
            </a:r>
            <a:endParaRPr b="1"/>
          </a:p>
          <a:p>
            <a:pPr indent="-311150" lvl="0" marL="457200" rtl="0" algn="l">
              <a:spcBef>
                <a:spcPts val="0"/>
              </a:spcBef>
              <a:spcAft>
                <a:spcPts val="0"/>
              </a:spcAft>
              <a:buSzPts val="1300"/>
              <a:buChar char="●"/>
            </a:pPr>
            <a:r>
              <a:rPr b="1" lang="en"/>
              <a:t>Logistic Regression</a:t>
            </a:r>
            <a:endParaRPr b="1"/>
          </a:p>
          <a:p>
            <a:pPr indent="-311150" lvl="0" marL="457200" rtl="0" algn="l">
              <a:spcBef>
                <a:spcPts val="0"/>
              </a:spcBef>
              <a:spcAft>
                <a:spcPts val="0"/>
              </a:spcAft>
              <a:buSzPts val="1300"/>
              <a:buChar char="●"/>
            </a:pPr>
            <a:r>
              <a:rPr b="1" lang="en"/>
              <a:t>Random Forest</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134950" y="87775"/>
            <a:ext cx="4262700" cy="75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3000">
                <a:solidFill>
                  <a:schemeClr val="accent1"/>
                </a:solidFill>
                <a:latin typeface="Lato"/>
                <a:ea typeface="Lato"/>
                <a:cs typeface="Lato"/>
                <a:sym typeface="Lato"/>
              </a:rPr>
              <a:t>Partitioning</a:t>
            </a:r>
            <a:endParaRPr sz="3000"/>
          </a:p>
        </p:txBody>
      </p:sp>
      <p:sp>
        <p:nvSpPr>
          <p:cNvPr id="196" name="Google Shape;196;p28"/>
          <p:cNvSpPr txBox="1"/>
          <p:nvPr>
            <p:ph idx="2" type="body"/>
          </p:nvPr>
        </p:nvSpPr>
        <p:spPr>
          <a:xfrm>
            <a:off x="5011450" y="168500"/>
            <a:ext cx="3374400" cy="3025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rgbClr val="000000"/>
                </a:solidFill>
                <a:highlight>
                  <a:srgbClr val="FFFFFF"/>
                </a:highlight>
                <a:latin typeface="Arial"/>
                <a:ea typeface="Arial"/>
                <a:cs typeface="Arial"/>
                <a:sym typeface="Arial"/>
              </a:rPr>
              <a:t>Partitioning is needed to partition the dataset to training and testing to detect the machine learning model behavior. It is </a:t>
            </a:r>
            <a:r>
              <a:rPr lang="en">
                <a:solidFill>
                  <a:srgbClr val="000000"/>
                </a:solidFill>
                <a:highlight>
                  <a:srgbClr val="FFFFFF"/>
                </a:highlight>
                <a:latin typeface="Arial"/>
                <a:ea typeface="Arial"/>
                <a:cs typeface="Arial"/>
                <a:sym typeface="Arial"/>
              </a:rPr>
              <a:t>necessary</a:t>
            </a:r>
            <a:r>
              <a:rPr lang="en">
                <a:solidFill>
                  <a:srgbClr val="000000"/>
                </a:solidFill>
                <a:highlight>
                  <a:srgbClr val="FFFFFF"/>
                </a:highlight>
                <a:latin typeface="Arial"/>
                <a:ea typeface="Arial"/>
                <a:cs typeface="Arial"/>
                <a:sym typeface="Arial"/>
              </a:rPr>
              <a:t> because if observations used in the training process are used, the evaluation of the model would be biased</a:t>
            </a:r>
            <a:r>
              <a:rPr b="1" lang="en" sz="1350">
                <a:solidFill>
                  <a:srgbClr val="000000"/>
                </a:solidFill>
                <a:highlight>
                  <a:srgbClr val="FFFFFF"/>
                </a:highlight>
                <a:latin typeface="Raleway"/>
                <a:ea typeface="Raleway"/>
                <a:cs typeface="Raleway"/>
                <a:sym typeface="Raleway"/>
              </a:rPr>
              <a:t>.</a:t>
            </a:r>
            <a:endParaRPr b="1" sz="1350">
              <a:solidFill>
                <a:srgbClr val="000000"/>
              </a:solidFill>
              <a:highlight>
                <a:srgbClr val="FFFFFF"/>
              </a:highlight>
              <a:latin typeface="Raleway"/>
              <a:ea typeface="Raleway"/>
              <a:cs typeface="Raleway"/>
              <a:sym typeface="Raleway"/>
            </a:endParaRPr>
          </a:p>
          <a:p>
            <a:pPr indent="0" lvl="0" marL="0" rtl="0" algn="l">
              <a:lnSpc>
                <a:spcPct val="100000"/>
              </a:lnSpc>
              <a:spcBef>
                <a:spcPts val="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a:solidFill>
                  <a:srgbClr val="000000"/>
                </a:solidFill>
                <a:highlight>
                  <a:srgbClr val="FFFFFF"/>
                </a:highlight>
                <a:latin typeface="Arial"/>
                <a:ea typeface="Arial"/>
                <a:cs typeface="Arial"/>
                <a:sym typeface="Arial"/>
              </a:rPr>
              <a:t>We partition our dataset in SAS Viya by adding new data item then put 70% of the dataset to training as our dataset is small.</a:t>
            </a:r>
            <a:endParaRPr/>
          </a:p>
        </p:txBody>
      </p:sp>
      <p:pic>
        <p:nvPicPr>
          <p:cNvPr id="197" name="Google Shape;197;p28"/>
          <p:cNvPicPr preferRelativeResize="0"/>
          <p:nvPr/>
        </p:nvPicPr>
        <p:blipFill>
          <a:blip r:embed="rId3">
            <a:alphaModFix/>
          </a:blip>
          <a:stretch>
            <a:fillRect/>
          </a:stretch>
        </p:blipFill>
        <p:spPr>
          <a:xfrm>
            <a:off x="45100" y="1459950"/>
            <a:ext cx="1816400" cy="2597300"/>
          </a:xfrm>
          <a:prstGeom prst="rect">
            <a:avLst/>
          </a:prstGeom>
          <a:noFill/>
          <a:ln>
            <a:noFill/>
          </a:ln>
        </p:spPr>
      </p:pic>
      <p:pic>
        <p:nvPicPr>
          <p:cNvPr id="198" name="Google Shape;198;p28"/>
          <p:cNvPicPr preferRelativeResize="0"/>
          <p:nvPr/>
        </p:nvPicPr>
        <p:blipFill>
          <a:blip r:embed="rId4">
            <a:alphaModFix/>
          </a:blip>
          <a:stretch>
            <a:fillRect/>
          </a:stretch>
        </p:blipFill>
        <p:spPr>
          <a:xfrm>
            <a:off x="1909150" y="1064550"/>
            <a:ext cx="2627500" cy="2992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pic>
        <p:nvPicPr>
          <p:cNvPr id="204" name="Google Shape;204;p29"/>
          <p:cNvPicPr preferRelativeResize="0"/>
          <p:nvPr/>
        </p:nvPicPr>
        <p:blipFill>
          <a:blip r:embed="rId3">
            <a:alphaModFix/>
          </a:blip>
          <a:stretch>
            <a:fillRect/>
          </a:stretch>
        </p:blipFill>
        <p:spPr>
          <a:xfrm>
            <a:off x="152400" y="687600"/>
            <a:ext cx="6686574" cy="3287251"/>
          </a:xfrm>
          <a:prstGeom prst="rect">
            <a:avLst/>
          </a:prstGeom>
          <a:noFill/>
          <a:ln>
            <a:noFill/>
          </a:ln>
        </p:spPr>
      </p:pic>
      <p:sp>
        <p:nvSpPr>
          <p:cNvPr id="205" name="Google Shape;205;p29"/>
          <p:cNvSpPr txBox="1"/>
          <p:nvPr/>
        </p:nvSpPr>
        <p:spPr>
          <a:xfrm>
            <a:off x="290475" y="3712075"/>
            <a:ext cx="5835600" cy="133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000">
                <a:solidFill>
                  <a:schemeClr val="accent1"/>
                </a:solidFill>
                <a:latin typeface="Lato"/>
                <a:ea typeface="Lato"/>
                <a:cs typeface="Lato"/>
                <a:sym typeface="Lato"/>
              </a:rPr>
              <a:t>Maximum iterations: 50</a:t>
            </a:r>
            <a:endParaRPr sz="10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1000">
                <a:solidFill>
                  <a:schemeClr val="accent1"/>
                </a:solidFill>
                <a:latin typeface="Lato"/>
                <a:ea typeface="Lato"/>
                <a:cs typeface="Lato"/>
                <a:sym typeface="Lato"/>
              </a:rPr>
              <a:t>Number of bins: 20</a:t>
            </a:r>
            <a:endParaRPr sz="10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1000">
                <a:solidFill>
                  <a:schemeClr val="accent1"/>
                </a:solidFill>
                <a:latin typeface="Lato"/>
                <a:ea typeface="Lato"/>
                <a:cs typeface="Lato"/>
                <a:sym typeface="Lato"/>
              </a:rPr>
              <a:t>KS Youden: 0.9724</a:t>
            </a:r>
            <a:endParaRPr sz="10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rPr lang="en" sz="1000">
                <a:solidFill>
                  <a:schemeClr val="accent1"/>
                </a:solidFill>
                <a:latin typeface="Lato"/>
                <a:ea typeface="Lato"/>
                <a:cs typeface="Lato"/>
                <a:sym typeface="Lato"/>
              </a:rPr>
              <a:t>Misclassification rate: 0.0220</a:t>
            </a:r>
            <a:endParaRPr sz="1000">
              <a:solidFill>
                <a:schemeClr val="accen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nvSpPr>
        <p:spPr>
          <a:xfrm>
            <a:off x="290475" y="3712075"/>
            <a:ext cx="5835600" cy="170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000">
                <a:solidFill>
                  <a:schemeClr val="accent1"/>
                </a:solidFill>
                <a:latin typeface="Lato"/>
                <a:ea typeface="Lato"/>
                <a:cs typeface="Lato"/>
                <a:sym typeface="Lato"/>
              </a:rPr>
              <a:t>Number of Trees: 100</a:t>
            </a:r>
            <a:endParaRPr sz="10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1000">
                <a:solidFill>
                  <a:schemeClr val="accent1"/>
                </a:solidFill>
                <a:latin typeface="Lato"/>
                <a:ea typeface="Lato"/>
                <a:cs typeface="Lato"/>
                <a:sym typeface="Lato"/>
              </a:rPr>
              <a:t>Bootstrap: 0.6</a:t>
            </a:r>
            <a:endParaRPr sz="10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1000">
                <a:solidFill>
                  <a:schemeClr val="accent1"/>
                </a:solidFill>
                <a:latin typeface="Lato"/>
                <a:ea typeface="Lato"/>
                <a:cs typeface="Lato"/>
                <a:sym typeface="Lato"/>
              </a:rPr>
              <a:t>Validation KS(Youden) : 0.9449</a:t>
            </a:r>
            <a:endParaRPr sz="10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1000">
                <a:solidFill>
                  <a:schemeClr val="accent1"/>
                </a:solidFill>
                <a:latin typeface="Lato"/>
                <a:ea typeface="Lato"/>
                <a:cs typeface="Lato"/>
                <a:sym typeface="Lato"/>
              </a:rPr>
              <a:t>Misclassification Rate :  0.0440</a:t>
            </a:r>
            <a:endParaRPr sz="10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chemeClr val="accent1"/>
              </a:solidFill>
              <a:latin typeface="Lato"/>
              <a:ea typeface="Lato"/>
              <a:cs typeface="Lato"/>
              <a:sym typeface="Lato"/>
            </a:endParaRPr>
          </a:p>
        </p:txBody>
      </p:sp>
      <p:sp>
        <p:nvSpPr>
          <p:cNvPr id="211" name="Google Shape;211;p30"/>
          <p:cNvSpPr txBox="1"/>
          <p:nvPr>
            <p:ph type="title"/>
          </p:nvPr>
        </p:nvSpPr>
        <p:spPr>
          <a:xfrm>
            <a:off x="10830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Before</a:t>
            </a:r>
            <a:r>
              <a:rPr lang="en"/>
              <a:t> tuning Random Forest</a:t>
            </a:r>
            <a:endParaRPr/>
          </a:p>
        </p:txBody>
      </p:sp>
      <p:pic>
        <p:nvPicPr>
          <p:cNvPr id="212" name="Google Shape;212;p30"/>
          <p:cNvPicPr preferRelativeResize="0"/>
          <p:nvPr/>
        </p:nvPicPr>
        <p:blipFill>
          <a:blip r:embed="rId3">
            <a:alphaModFix/>
          </a:blip>
          <a:stretch>
            <a:fillRect/>
          </a:stretch>
        </p:blipFill>
        <p:spPr>
          <a:xfrm>
            <a:off x="396925" y="636225"/>
            <a:ext cx="6483224" cy="3121551"/>
          </a:xfrm>
          <a:prstGeom prst="rect">
            <a:avLst/>
          </a:prstGeom>
          <a:noFill/>
          <a:ln>
            <a:noFill/>
          </a:ln>
        </p:spPr>
      </p:pic>
      <p:sp>
        <p:nvSpPr>
          <p:cNvPr id="213" name="Google Shape;213;p30"/>
          <p:cNvSpPr txBox="1"/>
          <p:nvPr>
            <p:ph idx="1" type="body"/>
          </p:nvPr>
        </p:nvSpPr>
        <p:spPr>
          <a:xfrm>
            <a:off x="3657125" y="3683150"/>
            <a:ext cx="6441000" cy="1469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000"/>
              <a:t>Maximum Levels: 6</a:t>
            </a:r>
            <a:endParaRPr sz="1000"/>
          </a:p>
          <a:p>
            <a:pPr indent="0" lvl="0" marL="0" rtl="0" algn="l">
              <a:spcBef>
                <a:spcPts val="1200"/>
              </a:spcBef>
              <a:spcAft>
                <a:spcPts val="0"/>
              </a:spcAft>
              <a:buNone/>
            </a:pPr>
            <a:r>
              <a:rPr lang="en" sz="1000"/>
              <a:t>Leaf Size:  5</a:t>
            </a:r>
            <a:endParaRPr sz="1000"/>
          </a:p>
          <a:p>
            <a:pPr indent="0" lvl="0" marL="0" rtl="0" algn="l">
              <a:spcBef>
                <a:spcPts val="1200"/>
              </a:spcBef>
              <a:spcAft>
                <a:spcPts val="0"/>
              </a:spcAft>
              <a:buNone/>
            </a:pPr>
            <a:r>
              <a:rPr lang="en" sz="1000"/>
              <a:t>Predictor Bins:  50</a:t>
            </a:r>
            <a:endParaRPr sz="1000"/>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727650" y="599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sp>
        <p:nvSpPr>
          <p:cNvPr id="219" name="Google Shape;219;p31"/>
          <p:cNvSpPr txBox="1"/>
          <p:nvPr/>
        </p:nvSpPr>
        <p:spPr>
          <a:xfrm>
            <a:off x="290475" y="3712075"/>
            <a:ext cx="5835600" cy="170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000">
                <a:solidFill>
                  <a:schemeClr val="accent1"/>
                </a:solidFill>
                <a:latin typeface="Lato"/>
                <a:ea typeface="Lato"/>
                <a:cs typeface="Lato"/>
                <a:sym typeface="Lato"/>
              </a:rPr>
              <a:t>Number of Trees: Reduced from 100 to 85</a:t>
            </a:r>
            <a:endParaRPr sz="10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1000">
                <a:solidFill>
                  <a:schemeClr val="accent1"/>
                </a:solidFill>
                <a:latin typeface="Lato"/>
                <a:ea typeface="Lato"/>
                <a:cs typeface="Lato"/>
                <a:sym typeface="Lato"/>
              </a:rPr>
              <a:t>Bootstrap:  Reduced from 0.6 to 0.5</a:t>
            </a:r>
            <a:endParaRPr sz="10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1000">
                <a:solidFill>
                  <a:schemeClr val="accent1"/>
                </a:solidFill>
                <a:latin typeface="Lato"/>
                <a:ea typeface="Lato"/>
                <a:cs typeface="Lato"/>
                <a:sym typeface="Lato"/>
              </a:rPr>
              <a:t>Validation KS(Youden) : Increased from 0.9449 to 0.9666</a:t>
            </a:r>
            <a:endParaRPr sz="10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1000">
                <a:solidFill>
                  <a:schemeClr val="accent1"/>
                </a:solidFill>
                <a:latin typeface="Lato"/>
                <a:ea typeface="Lato"/>
                <a:cs typeface="Lato"/>
                <a:sym typeface="Lato"/>
              </a:rPr>
              <a:t>Misclassification Rate : Reduced from 0.0440 to  0.0183</a:t>
            </a:r>
            <a:endParaRPr sz="10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chemeClr val="accent1"/>
              </a:solidFill>
              <a:latin typeface="Lato"/>
              <a:ea typeface="Lato"/>
              <a:cs typeface="Lato"/>
              <a:sym typeface="Lato"/>
            </a:endParaRPr>
          </a:p>
        </p:txBody>
      </p:sp>
      <p:sp>
        <p:nvSpPr>
          <p:cNvPr id="220" name="Google Shape;220;p31"/>
          <p:cNvSpPr txBox="1"/>
          <p:nvPr>
            <p:ph type="title"/>
          </p:nvPr>
        </p:nvSpPr>
        <p:spPr>
          <a:xfrm>
            <a:off x="10830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After tuning Random Forest</a:t>
            </a:r>
            <a:endParaRPr/>
          </a:p>
        </p:txBody>
      </p:sp>
      <p:sp>
        <p:nvSpPr>
          <p:cNvPr id="221" name="Google Shape;221;p31"/>
          <p:cNvSpPr txBox="1"/>
          <p:nvPr>
            <p:ph idx="1" type="body"/>
          </p:nvPr>
        </p:nvSpPr>
        <p:spPr>
          <a:xfrm>
            <a:off x="3657125" y="3683150"/>
            <a:ext cx="6441000" cy="1469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000"/>
              <a:t>Maximum Levels: Increasing the levels from 6 to 16</a:t>
            </a:r>
            <a:endParaRPr sz="1000"/>
          </a:p>
          <a:p>
            <a:pPr indent="0" lvl="0" marL="0" rtl="0" algn="l">
              <a:spcBef>
                <a:spcPts val="1200"/>
              </a:spcBef>
              <a:spcAft>
                <a:spcPts val="0"/>
              </a:spcAft>
              <a:buNone/>
            </a:pPr>
            <a:r>
              <a:rPr lang="en" sz="1000"/>
              <a:t>Leaf Size:  Reduce the leaf size from 5 to 1</a:t>
            </a:r>
            <a:endParaRPr sz="1000"/>
          </a:p>
          <a:p>
            <a:pPr indent="0" lvl="0" marL="0" rtl="0" algn="l">
              <a:spcBef>
                <a:spcPts val="1200"/>
              </a:spcBef>
              <a:spcAft>
                <a:spcPts val="0"/>
              </a:spcAft>
              <a:buNone/>
            </a:pPr>
            <a:r>
              <a:rPr lang="en" sz="1000"/>
              <a:t>Predictor Bins:  Reduce the bins from 50 to 40</a:t>
            </a:r>
            <a:endParaRPr sz="1000"/>
          </a:p>
          <a:p>
            <a:pPr indent="0" lvl="0" marL="0" rtl="0" algn="l">
              <a:spcBef>
                <a:spcPts val="1200"/>
              </a:spcBef>
              <a:spcAft>
                <a:spcPts val="1200"/>
              </a:spcAft>
              <a:buNone/>
            </a:pPr>
            <a:r>
              <a:t/>
            </a:r>
            <a:endParaRPr/>
          </a:p>
        </p:txBody>
      </p:sp>
      <p:pic>
        <p:nvPicPr>
          <p:cNvPr id="222" name="Google Shape;222;p31"/>
          <p:cNvPicPr preferRelativeResize="0"/>
          <p:nvPr/>
        </p:nvPicPr>
        <p:blipFill>
          <a:blip r:embed="rId3">
            <a:alphaModFix/>
          </a:blip>
          <a:stretch>
            <a:fillRect/>
          </a:stretch>
        </p:blipFill>
        <p:spPr>
          <a:xfrm>
            <a:off x="388775" y="535200"/>
            <a:ext cx="6572613" cy="3214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Overview of the objective of our models</a:t>
            </a:r>
            <a:endParaRPr/>
          </a:p>
          <a:p>
            <a:pPr indent="-311150" lvl="0" marL="457200" rtl="0" algn="l">
              <a:spcBef>
                <a:spcPts val="0"/>
              </a:spcBef>
              <a:spcAft>
                <a:spcPts val="0"/>
              </a:spcAft>
              <a:buSzPts val="1300"/>
              <a:buChar char="●"/>
            </a:pPr>
            <a:r>
              <a:rPr lang="en"/>
              <a:t>Data understanding and preparation</a:t>
            </a:r>
            <a:endParaRPr/>
          </a:p>
          <a:p>
            <a:pPr indent="-311150" lvl="0" marL="457200" rtl="0" algn="l">
              <a:spcBef>
                <a:spcPts val="0"/>
              </a:spcBef>
              <a:spcAft>
                <a:spcPts val="0"/>
              </a:spcAft>
              <a:buSzPts val="1300"/>
              <a:buChar char="●"/>
            </a:pPr>
            <a:r>
              <a:rPr lang="en"/>
              <a:t>Our modelling processing and explanation of the results</a:t>
            </a:r>
            <a:endParaRPr/>
          </a:p>
          <a:p>
            <a:pPr indent="-311150" lvl="0" marL="457200" rtl="0" algn="l">
              <a:spcBef>
                <a:spcPts val="0"/>
              </a:spcBef>
              <a:spcAft>
                <a:spcPts val="0"/>
              </a:spcAft>
              <a:buSzPts val="1300"/>
              <a:buChar char="●"/>
            </a:pPr>
            <a:r>
              <a:rPr lang="en"/>
              <a:t>How we compare the models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Demo</a:t>
            </a:r>
            <a:endParaRPr sz="12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Vector Machine</a:t>
            </a:r>
            <a:endParaRPr/>
          </a:p>
        </p:txBody>
      </p:sp>
      <p:sp>
        <p:nvSpPr>
          <p:cNvPr id="228" name="Google Shape;228;p32"/>
          <p:cNvSpPr txBox="1"/>
          <p:nvPr/>
        </p:nvSpPr>
        <p:spPr>
          <a:xfrm>
            <a:off x="212500" y="3419925"/>
            <a:ext cx="34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29" name="Google Shape;229;p32"/>
          <p:cNvSpPr txBox="1"/>
          <p:nvPr/>
        </p:nvSpPr>
        <p:spPr>
          <a:xfrm>
            <a:off x="517625" y="4128250"/>
            <a:ext cx="2658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Validation(KS Youden) : 0.9891</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Misclassification</a:t>
            </a:r>
            <a:r>
              <a:rPr lang="en">
                <a:latin typeface="Lato"/>
                <a:ea typeface="Lato"/>
                <a:cs typeface="Lato"/>
                <a:sym typeface="Lato"/>
              </a:rPr>
              <a:t> Rate : 0.0110</a:t>
            </a:r>
            <a:endParaRPr>
              <a:latin typeface="Lato"/>
              <a:ea typeface="Lato"/>
              <a:cs typeface="Lato"/>
              <a:sym typeface="Lato"/>
            </a:endParaRPr>
          </a:p>
        </p:txBody>
      </p:sp>
      <p:pic>
        <p:nvPicPr>
          <p:cNvPr id="230" name="Google Shape;230;p32"/>
          <p:cNvPicPr preferRelativeResize="0"/>
          <p:nvPr/>
        </p:nvPicPr>
        <p:blipFill>
          <a:blip r:embed="rId3">
            <a:alphaModFix/>
          </a:blip>
          <a:stretch>
            <a:fillRect/>
          </a:stretch>
        </p:blipFill>
        <p:spPr>
          <a:xfrm>
            <a:off x="212500" y="565175"/>
            <a:ext cx="6925349" cy="3132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0" y="-4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Before Tuning</a:t>
            </a:r>
            <a:endParaRPr/>
          </a:p>
        </p:txBody>
      </p:sp>
      <p:pic>
        <p:nvPicPr>
          <p:cNvPr id="236" name="Google Shape;236;p33"/>
          <p:cNvPicPr preferRelativeResize="0"/>
          <p:nvPr/>
        </p:nvPicPr>
        <p:blipFill>
          <a:blip r:embed="rId3">
            <a:alphaModFix/>
          </a:blip>
          <a:stretch>
            <a:fillRect/>
          </a:stretch>
        </p:blipFill>
        <p:spPr>
          <a:xfrm>
            <a:off x="381425" y="718850"/>
            <a:ext cx="6630951" cy="2576525"/>
          </a:xfrm>
          <a:prstGeom prst="rect">
            <a:avLst/>
          </a:prstGeom>
          <a:noFill/>
          <a:ln>
            <a:noFill/>
          </a:ln>
        </p:spPr>
      </p:pic>
      <p:sp>
        <p:nvSpPr>
          <p:cNvPr id="237" name="Google Shape;237;p33"/>
          <p:cNvSpPr txBox="1"/>
          <p:nvPr/>
        </p:nvSpPr>
        <p:spPr>
          <a:xfrm>
            <a:off x="228850" y="3387225"/>
            <a:ext cx="5835600" cy="203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000">
                <a:solidFill>
                  <a:schemeClr val="accent1"/>
                </a:solidFill>
                <a:latin typeface="Lato"/>
                <a:ea typeface="Lato"/>
                <a:cs typeface="Lato"/>
                <a:sym typeface="Lato"/>
              </a:rPr>
              <a:t>Maximum Levels: 6 </a:t>
            </a:r>
            <a:endParaRPr sz="10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1000">
                <a:solidFill>
                  <a:schemeClr val="accent1"/>
                </a:solidFill>
                <a:latin typeface="Lato"/>
                <a:ea typeface="Lato"/>
                <a:cs typeface="Lato"/>
                <a:sym typeface="Lato"/>
              </a:rPr>
              <a:t>Leaf Size:  6 </a:t>
            </a:r>
            <a:endParaRPr sz="10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1000">
                <a:solidFill>
                  <a:schemeClr val="accent1"/>
                </a:solidFill>
                <a:latin typeface="Lato"/>
                <a:ea typeface="Lato"/>
                <a:cs typeface="Lato"/>
                <a:sym typeface="Lato"/>
              </a:rPr>
              <a:t>Predictor Bins:  50 </a:t>
            </a:r>
            <a:endParaRPr sz="10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1000">
                <a:solidFill>
                  <a:schemeClr val="accent1"/>
                </a:solidFill>
                <a:latin typeface="Lato"/>
                <a:ea typeface="Lato"/>
                <a:cs typeface="Lato"/>
                <a:sym typeface="Lato"/>
              </a:rPr>
              <a:t>Validation KS(Youden) : 0.9509</a:t>
            </a:r>
            <a:endParaRPr sz="10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1000">
                <a:solidFill>
                  <a:schemeClr val="accent1"/>
                </a:solidFill>
                <a:latin typeface="Lato"/>
                <a:ea typeface="Lato"/>
                <a:cs typeface="Lato"/>
                <a:sym typeface="Lato"/>
              </a:rPr>
              <a:t>Misclassification Rate :  0.0330</a:t>
            </a:r>
            <a:endParaRPr sz="10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10830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After tuning Decision Tree</a:t>
            </a:r>
            <a:endParaRPr/>
          </a:p>
        </p:txBody>
      </p:sp>
      <p:sp>
        <p:nvSpPr>
          <p:cNvPr id="243" name="Google Shape;243;p34"/>
          <p:cNvSpPr txBox="1"/>
          <p:nvPr>
            <p:ph idx="1" type="body"/>
          </p:nvPr>
        </p:nvSpPr>
        <p:spPr>
          <a:xfrm>
            <a:off x="200950" y="3416375"/>
            <a:ext cx="3520500" cy="14691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4000"/>
              <a:t>Maximum Levels: I</a:t>
            </a:r>
            <a:r>
              <a:rPr lang="en" sz="4000"/>
              <a:t>ncreasing the levels from 6 to 5</a:t>
            </a:r>
            <a:endParaRPr sz="4000"/>
          </a:p>
          <a:p>
            <a:pPr indent="0" lvl="0" marL="0" rtl="0" algn="l">
              <a:spcBef>
                <a:spcPts val="1200"/>
              </a:spcBef>
              <a:spcAft>
                <a:spcPts val="0"/>
              </a:spcAft>
              <a:buNone/>
            </a:pPr>
            <a:r>
              <a:rPr lang="en" sz="4000"/>
              <a:t>Leaf Size:  Reduce the leaf size from 6 to 3.</a:t>
            </a:r>
            <a:endParaRPr sz="4000"/>
          </a:p>
          <a:p>
            <a:pPr indent="0" lvl="0" marL="0" rtl="0" algn="l">
              <a:spcBef>
                <a:spcPts val="1200"/>
              </a:spcBef>
              <a:spcAft>
                <a:spcPts val="0"/>
              </a:spcAft>
              <a:buNone/>
            </a:pPr>
            <a:r>
              <a:rPr lang="en" sz="4000"/>
              <a:t>Predictor Bins:  Reduce the bins from 50 to 22.</a:t>
            </a:r>
            <a:endParaRPr sz="4000"/>
          </a:p>
          <a:p>
            <a:pPr indent="0" lvl="0" marL="0" rtl="0" algn="l">
              <a:spcBef>
                <a:spcPts val="1200"/>
              </a:spcBef>
              <a:spcAft>
                <a:spcPts val="0"/>
              </a:spcAft>
              <a:buNone/>
            </a:pPr>
            <a:r>
              <a:rPr lang="en" sz="4000"/>
              <a:t>Validation KS(Youden) : 0.9618</a:t>
            </a:r>
            <a:endParaRPr sz="4000"/>
          </a:p>
          <a:p>
            <a:pPr indent="0" lvl="0" marL="0" rtl="0" algn="l">
              <a:spcBef>
                <a:spcPts val="1200"/>
              </a:spcBef>
              <a:spcAft>
                <a:spcPts val="0"/>
              </a:spcAft>
              <a:buNone/>
            </a:pPr>
            <a:r>
              <a:rPr lang="en" sz="4000"/>
              <a:t>Misclassification Rate :  0.0275</a:t>
            </a:r>
            <a:endParaRPr sz="4000"/>
          </a:p>
          <a:p>
            <a:pPr indent="0" lvl="0" marL="0" rtl="0" algn="l">
              <a:spcBef>
                <a:spcPts val="1200"/>
              </a:spcBef>
              <a:spcAft>
                <a:spcPts val="1200"/>
              </a:spcAft>
              <a:buNone/>
            </a:pPr>
            <a:r>
              <a:t/>
            </a:r>
            <a:endParaRPr/>
          </a:p>
        </p:txBody>
      </p:sp>
      <p:pic>
        <p:nvPicPr>
          <p:cNvPr id="244" name="Google Shape;244;p34"/>
          <p:cNvPicPr preferRelativeResize="0"/>
          <p:nvPr/>
        </p:nvPicPr>
        <p:blipFill>
          <a:blip r:embed="rId3">
            <a:alphaModFix/>
          </a:blip>
          <a:stretch>
            <a:fillRect/>
          </a:stretch>
        </p:blipFill>
        <p:spPr>
          <a:xfrm>
            <a:off x="138550" y="655175"/>
            <a:ext cx="7385998" cy="2547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727650" y="500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Comparison</a:t>
            </a:r>
            <a:endParaRPr/>
          </a:p>
        </p:txBody>
      </p:sp>
      <p:pic>
        <p:nvPicPr>
          <p:cNvPr id="250" name="Google Shape;250;p35"/>
          <p:cNvPicPr preferRelativeResize="0"/>
          <p:nvPr/>
        </p:nvPicPr>
        <p:blipFill>
          <a:blip r:embed="rId3">
            <a:alphaModFix/>
          </a:blip>
          <a:stretch>
            <a:fillRect/>
          </a:stretch>
        </p:blipFill>
        <p:spPr>
          <a:xfrm>
            <a:off x="0" y="1526175"/>
            <a:ext cx="6992350" cy="3350300"/>
          </a:xfrm>
          <a:prstGeom prst="rect">
            <a:avLst/>
          </a:prstGeom>
          <a:noFill/>
          <a:ln>
            <a:noFill/>
          </a:ln>
        </p:spPr>
      </p:pic>
      <p:pic>
        <p:nvPicPr>
          <p:cNvPr id="251" name="Google Shape;251;p35"/>
          <p:cNvPicPr preferRelativeResize="0"/>
          <p:nvPr/>
        </p:nvPicPr>
        <p:blipFill>
          <a:blip r:embed="rId4">
            <a:alphaModFix/>
          </a:blip>
          <a:stretch>
            <a:fillRect/>
          </a:stretch>
        </p:blipFill>
        <p:spPr>
          <a:xfrm>
            <a:off x="6308375" y="4204325"/>
            <a:ext cx="2835626" cy="610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38025" y="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Conclusion</a:t>
            </a:r>
            <a:endParaRPr/>
          </a:p>
        </p:txBody>
      </p:sp>
      <p:sp>
        <p:nvSpPr>
          <p:cNvPr id="257" name="Google Shape;257;p36"/>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Support Vector Machine is </a:t>
            </a:r>
            <a:r>
              <a:rPr lang="en"/>
              <a:t>the best performing model as it gives the highest KS Youden.</a:t>
            </a:r>
            <a:endParaRPr/>
          </a:p>
          <a:p>
            <a:pPr indent="0" lvl="0" marL="0" rtl="0" algn="l">
              <a:spcBef>
                <a:spcPts val="1200"/>
              </a:spcBef>
              <a:spcAft>
                <a:spcPts val="0"/>
              </a:spcAft>
              <a:buNone/>
            </a:pPr>
            <a:r>
              <a:rPr lang="en"/>
              <a:t>Company age is the most important variable seen from the relative importance plot,</a:t>
            </a:r>
            <a:endParaRPr/>
          </a:p>
          <a:p>
            <a:pPr indent="0" lvl="0" marL="0" rtl="0" algn="l">
              <a:spcBef>
                <a:spcPts val="1200"/>
              </a:spcBef>
              <a:spcAft>
                <a:spcPts val="0"/>
              </a:spcAft>
              <a:buNone/>
            </a:pPr>
            <a:r>
              <a:rPr lang="en"/>
              <a:t>As seen from the confusion matrix, the number of predicted value that are predicted wrongly were very few, with 3 out of 178 True in Validation were predicted wrongly and 2 out of 95 False were predicted wrongly</a:t>
            </a:r>
            <a:endParaRPr/>
          </a:p>
          <a:p>
            <a:pPr indent="0" lvl="0" marL="0" rtl="0" algn="l">
              <a:spcBef>
                <a:spcPts val="1200"/>
              </a:spcBef>
              <a:spcAft>
                <a:spcPts val="1200"/>
              </a:spcAft>
              <a:buNone/>
            </a:pPr>
            <a:r>
              <a:t/>
            </a:r>
            <a:endParaRPr/>
          </a:p>
        </p:txBody>
      </p:sp>
      <p:pic>
        <p:nvPicPr>
          <p:cNvPr id="258" name="Google Shape;258;p36"/>
          <p:cNvPicPr preferRelativeResize="0"/>
          <p:nvPr/>
        </p:nvPicPr>
        <p:blipFill>
          <a:blip r:embed="rId3">
            <a:alphaModFix/>
          </a:blip>
          <a:stretch>
            <a:fillRect/>
          </a:stretch>
        </p:blipFill>
        <p:spPr>
          <a:xfrm>
            <a:off x="38025" y="1600575"/>
            <a:ext cx="4579600" cy="2589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37"/>
          <p:cNvPicPr preferRelativeResize="0"/>
          <p:nvPr/>
        </p:nvPicPr>
        <p:blipFill>
          <a:blip r:embed="rId3">
            <a:alphaModFix/>
          </a:blip>
          <a:stretch>
            <a:fillRect/>
          </a:stretch>
        </p:blipFill>
        <p:spPr>
          <a:xfrm>
            <a:off x="0" y="76275"/>
            <a:ext cx="5734226" cy="4729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our objective of our models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objective is to help venture capitals predict the success of a startup company better using machine learning algorithms to create models that </a:t>
            </a:r>
            <a:r>
              <a:rPr lang="en"/>
              <a:t>predict</a:t>
            </a:r>
            <a:r>
              <a:rPr lang="en"/>
              <a:t> the outcomes of a startup on whether it will be successful or a failure. There are several algorithms to choose from and our goal is to make the most accurate result possible using Random Forest, Decision Tree, Support-Vector Machine (SVM) and Logistic Regression to provide our forecast result on whether the startup will turn into a success or a failure.</a:t>
            </a:r>
            <a:endParaRPr/>
          </a:p>
        </p:txBody>
      </p:sp>
      <p:sp>
        <p:nvSpPr>
          <p:cNvPr id="100" name="Google Shape;100;p15"/>
          <p:cNvSpPr txBox="1"/>
          <p:nvPr/>
        </p:nvSpPr>
        <p:spPr>
          <a:xfrm>
            <a:off x="819075" y="757425"/>
            <a:ext cx="9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JJ</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Understanding &amp; Preparation</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Data Visualisation</a:t>
            </a:r>
            <a:endParaRPr/>
          </a:p>
          <a:p>
            <a:pPr indent="0" lvl="0" marL="0" rtl="0" algn="l">
              <a:spcBef>
                <a:spcPts val="1200"/>
              </a:spcBef>
              <a:spcAft>
                <a:spcPts val="0"/>
              </a:spcAft>
              <a:buNone/>
            </a:pPr>
            <a:r>
              <a:rPr lang="en"/>
              <a:t>Check for missing data</a:t>
            </a:r>
            <a:endParaRPr/>
          </a:p>
          <a:p>
            <a:pPr indent="0" lvl="0" marL="0" rtl="0" algn="l">
              <a:spcBef>
                <a:spcPts val="1200"/>
              </a:spcBef>
              <a:spcAft>
                <a:spcPts val="0"/>
              </a:spcAft>
              <a:buNone/>
            </a:pPr>
            <a:r>
              <a:rPr lang="en"/>
              <a:t>Replacing missing data with KNN value</a:t>
            </a:r>
            <a:endParaRPr/>
          </a:p>
          <a:p>
            <a:pPr indent="0" lvl="0" marL="0" rtl="0" algn="l">
              <a:spcBef>
                <a:spcPts val="1200"/>
              </a:spcBef>
              <a:spcAft>
                <a:spcPts val="0"/>
              </a:spcAft>
              <a:buNone/>
            </a:pPr>
            <a:r>
              <a:rPr lang="en"/>
              <a:t>Implementing new columns</a:t>
            </a:r>
            <a:endParaRPr/>
          </a:p>
          <a:p>
            <a:pPr indent="0" lvl="0" marL="0" rtl="0" algn="l">
              <a:spcBef>
                <a:spcPts val="1200"/>
              </a:spcBef>
              <a:spcAft>
                <a:spcPts val="0"/>
              </a:spcAft>
              <a:buNone/>
            </a:pPr>
            <a:r>
              <a:rPr lang="en"/>
              <a:t>Removal of rows and columns</a:t>
            </a:r>
            <a:endParaRPr/>
          </a:p>
          <a:p>
            <a:pPr indent="0" lvl="0" marL="0" rtl="0" algn="l">
              <a:spcBef>
                <a:spcPts val="1200"/>
              </a:spcBef>
              <a:spcAft>
                <a:spcPts val="0"/>
              </a:spcAft>
              <a:buNone/>
            </a:pPr>
            <a:r>
              <a:rPr lang="en"/>
              <a:t>Removing outliers</a:t>
            </a:r>
            <a:endParaRPr/>
          </a:p>
          <a:p>
            <a:pPr indent="0" lvl="0" marL="0" rtl="0" algn="l">
              <a:spcBef>
                <a:spcPts val="1200"/>
              </a:spcBef>
              <a:spcAft>
                <a:spcPts val="1200"/>
              </a:spcAft>
              <a:buNone/>
            </a:pPr>
            <a:r>
              <a:rPr lang="en"/>
              <a:t>Feature Selection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2" type="body"/>
          </p:nvPr>
        </p:nvSpPr>
        <p:spPr>
          <a:xfrm>
            <a:off x="4874550" y="655200"/>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222222"/>
                </a:solidFill>
                <a:highlight>
                  <a:srgbClr val="FFFFFF"/>
                </a:highlight>
                <a:latin typeface="Arial"/>
                <a:ea typeface="Arial"/>
                <a:cs typeface="Arial"/>
                <a:sym typeface="Arial"/>
              </a:rPr>
              <a:t>The data is balanced at the ratio of 65/35 ratio. </a:t>
            </a:r>
            <a:endParaRPr sz="17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17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rPr lang="en" sz="1700">
                <a:solidFill>
                  <a:srgbClr val="232629"/>
                </a:solidFill>
                <a:highlight>
                  <a:srgbClr val="FFFFFF"/>
                </a:highlight>
                <a:latin typeface="Arial"/>
                <a:ea typeface="Arial"/>
                <a:cs typeface="Arial"/>
                <a:sym typeface="Arial"/>
              </a:rPr>
              <a:t>With imbalanced data, it doesn't represent the true distribution of the data.With unbalanced data our accuracy will be very high. </a:t>
            </a:r>
            <a:r>
              <a:rPr lang="en" sz="1700">
                <a:solidFill>
                  <a:srgbClr val="222222"/>
                </a:solidFill>
                <a:highlight>
                  <a:srgbClr val="FFFFFF"/>
                </a:highlight>
                <a:latin typeface="Arial"/>
                <a:ea typeface="Arial"/>
                <a:cs typeface="Arial"/>
                <a:sym typeface="Arial"/>
              </a:rPr>
              <a:t>To keep our classifier honest, it was important for me to check about the data balance.</a:t>
            </a:r>
            <a:endParaRPr sz="1700">
              <a:solidFill>
                <a:srgbClr val="222222"/>
              </a:solidFill>
              <a:highlight>
                <a:srgbClr val="FFFFFF"/>
              </a:highlight>
              <a:latin typeface="Arial"/>
              <a:ea typeface="Arial"/>
              <a:cs typeface="Arial"/>
              <a:sym typeface="Arial"/>
            </a:endParaRPr>
          </a:p>
        </p:txBody>
      </p:sp>
      <p:pic>
        <p:nvPicPr>
          <p:cNvPr id="112" name="Google Shape;112;p17"/>
          <p:cNvPicPr preferRelativeResize="0"/>
          <p:nvPr/>
        </p:nvPicPr>
        <p:blipFill>
          <a:blip r:embed="rId3">
            <a:alphaModFix/>
          </a:blip>
          <a:stretch>
            <a:fillRect/>
          </a:stretch>
        </p:blipFill>
        <p:spPr>
          <a:xfrm>
            <a:off x="207050" y="690150"/>
            <a:ext cx="1803500" cy="4321700"/>
          </a:xfrm>
          <a:prstGeom prst="rect">
            <a:avLst/>
          </a:prstGeom>
          <a:noFill/>
          <a:ln>
            <a:noFill/>
          </a:ln>
        </p:spPr>
      </p:pic>
      <p:sp>
        <p:nvSpPr>
          <p:cNvPr id="113" name="Google Shape;113;p17"/>
          <p:cNvSpPr txBox="1"/>
          <p:nvPr/>
        </p:nvSpPr>
        <p:spPr>
          <a:xfrm>
            <a:off x="207050" y="96250"/>
            <a:ext cx="375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ato"/>
                <a:ea typeface="Lato"/>
                <a:cs typeface="Lato"/>
                <a:sym typeface="Lato"/>
              </a:rPr>
              <a:t>Balance of Data</a:t>
            </a:r>
            <a:endParaRPr sz="20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idx="1" type="body"/>
          </p:nvPr>
        </p:nvSpPr>
        <p:spPr>
          <a:xfrm>
            <a:off x="236300" y="3514825"/>
            <a:ext cx="65691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I used the map chart to show which state produces the most success and most failure companies. By doing this, we are able to analyse whether if the state is a factor for the company’s success or not.</a:t>
            </a:r>
            <a:endParaRPr sz="1500"/>
          </a:p>
        </p:txBody>
      </p:sp>
      <p:pic>
        <p:nvPicPr>
          <p:cNvPr id="119" name="Google Shape;119;p18"/>
          <p:cNvPicPr preferRelativeResize="0"/>
          <p:nvPr/>
        </p:nvPicPr>
        <p:blipFill rotWithShape="1">
          <a:blip r:embed="rId3">
            <a:alphaModFix/>
          </a:blip>
          <a:srcRect b="9420" l="0" r="9049" t="0"/>
          <a:stretch/>
        </p:blipFill>
        <p:spPr>
          <a:xfrm>
            <a:off x="0" y="587475"/>
            <a:ext cx="6642174" cy="2826975"/>
          </a:xfrm>
          <a:prstGeom prst="rect">
            <a:avLst/>
          </a:prstGeom>
          <a:noFill/>
          <a:ln>
            <a:noFill/>
          </a:ln>
        </p:spPr>
      </p:pic>
      <p:sp>
        <p:nvSpPr>
          <p:cNvPr id="120" name="Google Shape;120;p18"/>
          <p:cNvSpPr txBox="1"/>
          <p:nvPr/>
        </p:nvSpPr>
        <p:spPr>
          <a:xfrm>
            <a:off x="81725" y="25400"/>
            <a:ext cx="445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ato"/>
                <a:ea typeface="Lato"/>
                <a:cs typeface="Lato"/>
                <a:sym typeface="Lato"/>
              </a:rPr>
              <a:t>Map Analysis</a:t>
            </a:r>
            <a:endParaRPr sz="18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87075" y="50400"/>
            <a:ext cx="4969800" cy="55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highlight>
                  <a:srgbClr val="F3F3F3"/>
                </a:highlight>
                <a:latin typeface="Arial"/>
                <a:ea typeface="Arial"/>
                <a:cs typeface="Arial"/>
                <a:sym typeface="Arial"/>
              </a:rPr>
              <a:t> the correlation between the feature to its success/failure.</a:t>
            </a:r>
            <a:endParaRPr sz="3000"/>
          </a:p>
        </p:txBody>
      </p:sp>
      <p:pic>
        <p:nvPicPr>
          <p:cNvPr id="126" name="Google Shape;126;p19"/>
          <p:cNvPicPr preferRelativeResize="0"/>
          <p:nvPr/>
        </p:nvPicPr>
        <p:blipFill>
          <a:blip r:embed="rId3">
            <a:alphaModFix/>
          </a:blip>
          <a:stretch>
            <a:fillRect/>
          </a:stretch>
        </p:blipFill>
        <p:spPr>
          <a:xfrm>
            <a:off x="158653" y="752450"/>
            <a:ext cx="1933773" cy="4020900"/>
          </a:xfrm>
          <a:prstGeom prst="rect">
            <a:avLst/>
          </a:prstGeom>
          <a:noFill/>
          <a:ln>
            <a:noFill/>
          </a:ln>
        </p:spPr>
      </p:pic>
      <p:pic>
        <p:nvPicPr>
          <p:cNvPr id="127" name="Google Shape;127;p19"/>
          <p:cNvPicPr preferRelativeResize="0"/>
          <p:nvPr/>
        </p:nvPicPr>
        <p:blipFill>
          <a:blip r:embed="rId4">
            <a:alphaModFix/>
          </a:blip>
          <a:stretch>
            <a:fillRect/>
          </a:stretch>
        </p:blipFill>
        <p:spPr>
          <a:xfrm>
            <a:off x="2392425" y="752450"/>
            <a:ext cx="1914525" cy="4020900"/>
          </a:xfrm>
          <a:prstGeom prst="rect">
            <a:avLst/>
          </a:prstGeom>
          <a:noFill/>
          <a:ln>
            <a:noFill/>
          </a:ln>
        </p:spPr>
      </p:pic>
      <p:sp>
        <p:nvSpPr>
          <p:cNvPr id="128" name="Google Shape;128;p19"/>
          <p:cNvSpPr txBox="1"/>
          <p:nvPr>
            <p:ph idx="2" type="body"/>
          </p:nvPr>
        </p:nvSpPr>
        <p:spPr>
          <a:xfrm>
            <a:off x="4606950" y="177675"/>
            <a:ext cx="3168300" cy="440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i="1" lang="en" sz="4400" u="sng">
                <a:solidFill>
                  <a:srgbClr val="000000"/>
                </a:solidFill>
                <a:highlight>
                  <a:srgbClr val="F3F3F3"/>
                </a:highlight>
                <a:latin typeface="Arial"/>
                <a:ea typeface="Arial"/>
                <a:cs typeface="Arial"/>
                <a:sym typeface="Arial"/>
              </a:rPr>
              <a:t>The correlation of the number of relationships</a:t>
            </a:r>
            <a:endParaRPr i="1" sz="4400" u="sng">
              <a:solidFill>
                <a:srgbClr val="000000"/>
              </a:solidFill>
              <a:highlight>
                <a:srgbClr val="F3F3F3"/>
              </a:highlight>
              <a:latin typeface="Arial"/>
              <a:ea typeface="Arial"/>
              <a:cs typeface="Arial"/>
              <a:sym typeface="Arial"/>
            </a:endParaRPr>
          </a:p>
          <a:p>
            <a:pPr indent="0" lvl="0" marL="0" rtl="0" algn="l">
              <a:spcBef>
                <a:spcPts val="0"/>
              </a:spcBef>
              <a:spcAft>
                <a:spcPts val="0"/>
              </a:spcAft>
              <a:buNone/>
            </a:pPr>
            <a:r>
              <a:rPr i="1" lang="en" sz="4400">
                <a:solidFill>
                  <a:srgbClr val="000000"/>
                </a:solidFill>
                <a:highlight>
                  <a:srgbClr val="F3F3F3"/>
                </a:highlight>
                <a:latin typeface="Arial"/>
                <a:ea typeface="Arial"/>
                <a:cs typeface="Arial"/>
                <a:sym typeface="Arial"/>
              </a:rPr>
              <a:t> </a:t>
            </a:r>
            <a:r>
              <a:rPr lang="en" sz="4800">
                <a:solidFill>
                  <a:srgbClr val="000000"/>
                </a:solidFill>
                <a:highlight>
                  <a:srgbClr val="F3F3F3"/>
                </a:highlight>
                <a:latin typeface="Arial"/>
                <a:ea typeface="Arial"/>
                <a:cs typeface="Arial"/>
                <a:sym typeface="Arial"/>
              </a:rPr>
              <a:t> </a:t>
            </a:r>
            <a:endParaRPr sz="4800">
              <a:solidFill>
                <a:srgbClr val="000000"/>
              </a:solidFill>
              <a:highlight>
                <a:srgbClr val="F3F3F3"/>
              </a:highlight>
              <a:latin typeface="Arial"/>
              <a:ea typeface="Arial"/>
              <a:cs typeface="Arial"/>
              <a:sym typeface="Arial"/>
            </a:endParaRPr>
          </a:p>
          <a:p>
            <a:pPr indent="0" lvl="0" marL="0" rtl="0" algn="l">
              <a:spcBef>
                <a:spcPts val="0"/>
              </a:spcBef>
              <a:spcAft>
                <a:spcPts val="0"/>
              </a:spcAft>
              <a:buNone/>
            </a:pPr>
            <a:r>
              <a:rPr lang="en" sz="4800">
                <a:solidFill>
                  <a:srgbClr val="000000"/>
                </a:solidFill>
                <a:highlight>
                  <a:srgbClr val="F3F3F3"/>
                </a:highlight>
                <a:latin typeface="Arial"/>
                <a:ea typeface="Arial"/>
                <a:cs typeface="Arial"/>
                <a:sym typeface="Arial"/>
              </a:rPr>
              <a:t>Statistics:</a:t>
            </a:r>
            <a:endParaRPr sz="4800">
              <a:solidFill>
                <a:srgbClr val="000000"/>
              </a:solidFill>
              <a:highlight>
                <a:srgbClr val="F3F3F3"/>
              </a:highlight>
              <a:latin typeface="Arial"/>
              <a:ea typeface="Arial"/>
              <a:cs typeface="Arial"/>
              <a:sym typeface="Arial"/>
            </a:endParaRPr>
          </a:p>
          <a:p>
            <a:pPr indent="0" lvl="0" marL="0" rtl="0" algn="l">
              <a:spcBef>
                <a:spcPts val="0"/>
              </a:spcBef>
              <a:spcAft>
                <a:spcPts val="0"/>
              </a:spcAft>
              <a:buNone/>
            </a:pPr>
            <a:r>
              <a:t/>
            </a:r>
            <a:endParaRPr sz="4800">
              <a:solidFill>
                <a:srgbClr val="000000"/>
              </a:solidFill>
              <a:highlight>
                <a:srgbClr val="F3F3F3"/>
              </a:highlight>
              <a:latin typeface="Arial"/>
              <a:ea typeface="Arial"/>
              <a:cs typeface="Arial"/>
              <a:sym typeface="Arial"/>
            </a:endParaRPr>
          </a:p>
          <a:p>
            <a:pPr indent="0" lvl="0" marL="0" rtl="0" algn="l">
              <a:spcBef>
                <a:spcPts val="0"/>
              </a:spcBef>
              <a:spcAft>
                <a:spcPts val="0"/>
              </a:spcAft>
              <a:buNone/>
            </a:pPr>
            <a:r>
              <a:rPr lang="en" sz="4000">
                <a:solidFill>
                  <a:srgbClr val="000000"/>
                </a:solidFill>
                <a:highlight>
                  <a:srgbClr val="F3F3F3"/>
                </a:highlight>
                <a:latin typeface="Arial"/>
                <a:ea typeface="Arial"/>
                <a:cs typeface="Arial"/>
                <a:sym typeface="Arial"/>
              </a:rPr>
              <a:t>77</a:t>
            </a:r>
            <a:r>
              <a:rPr lang="en" sz="4000">
                <a:solidFill>
                  <a:srgbClr val="000000"/>
                </a:solidFill>
                <a:highlight>
                  <a:srgbClr val="F3F3F3"/>
                </a:highlight>
                <a:latin typeface="Arial"/>
                <a:ea typeface="Arial"/>
                <a:cs typeface="Arial"/>
                <a:sym typeface="Arial"/>
              </a:rPr>
              <a:t>.0 % of the startups are successful if they have relationships in the range of 7-10.</a:t>
            </a:r>
            <a:endParaRPr sz="4000">
              <a:solidFill>
                <a:srgbClr val="000000"/>
              </a:solidFill>
              <a:highlight>
                <a:srgbClr val="F3F3F3"/>
              </a:highlight>
              <a:latin typeface="Arial"/>
              <a:ea typeface="Arial"/>
              <a:cs typeface="Arial"/>
              <a:sym typeface="Arial"/>
            </a:endParaRPr>
          </a:p>
          <a:p>
            <a:pPr indent="0" lvl="0" marL="0" rtl="0" algn="l">
              <a:spcBef>
                <a:spcPts val="0"/>
              </a:spcBef>
              <a:spcAft>
                <a:spcPts val="0"/>
              </a:spcAft>
              <a:buNone/>
            </a:pPr>
            <a:r>
              <a:t/>
            </a:r>
            <a:endParaRPr sz="4000">
              <a:solidFill>
                <a:srgbClr val="000000"/>
              </a:solidFill>
              <a:highlight>
                <a:srgbClr val="F3F3F3"/>
              </a:highlight>
              <a:latin typeface="Arial"/>
              <a:ea typeface="Arial"/>
              <a:cs typeface="Arial"/>
              <a:sym typeface="Arial"/>
            </a:endParaRPr>
          </a:p>
          <a:p>
            <a:pPr indent="0" lvl="0" marL="0" rtl="0" algn="l">
              <a:spcBef>
                <a:spcPts val="0"/>
              </a:spcBef>
              <a:spcAft>
                <a:spcPts val="0"/>
              </a:spcAft>
              <a:buNone/>
            </a:pPr>
            <a:r>
              <a:rPr lang="en" sz="4000">
                <a:solidFill>
                  <a:srgbClr val="000000"/>
                </a:solidFill>
                <a:highlight>
                  <a:srgbClr val="F3F3F3"/>
                </a:highlight>
                <a:latin typeface="Arial"/>
                <a:ea typeface="Arial"/>
                <a:cs typeface="Arial"/>
                <a:sym typeface="Arial"/>
              </a:rPr>
              <a:t>89</a:t>
            </a:r>
            <a:r>
              <a:rPr lang="en" sz="4000">
                <a:solidFill>
                  <a:srgbClr val="000000"/>
                </a:solidFill>
                <a:highlight>
                  <a:srgbClr val="F3F3F3"/>
                </a:highlight>
                <a:latin typeface="Arial"/>
                <a:ea typeface="Arial"/>
                <a:cs typeface="Arial"/>
                <a:sym typeface="Arial"/>
              </a:rPr>
              <a:t>.8 % of the startups are successful if they have more than 10 relationships.</a:t>
            </a:r>
            <a:endParaRPr sz="4000">
              <a:solidFill>
                <a:srgbClr val="000000"/>
              </a:solidFill>
              <a:highlight>
                <a:srgbClr val="F3F3F3"/>
              </a:highlight>
              <a:latin typeface="Arial"/>
              <a:ea typeface="Arial"/>
              <a:cs typeface="Arial"/>
              <a:sym typeface="Arial"/>
            </a:endParaRPr>
          </a:p>
          <a:p>
            <a:pPr indent="0" lvl="0" marL="0" rtl="0" algn="l">
              <a:spcBef>
                <a:spcPts val="0"/>
              </a:spcBef>
              <a:spcAft>
                <a:spcPts val="0"/>
              </a:spcAft>
              <a:buNone/>
            </a:pPr>
            <a:r>
              <a:t/>
            </a:r>
            <a:endParaRPr sz="4800">
              <a:solidFill>
                <a:srgbClr val="000000"/>
              </a:solidFill>
              <a:highlight>
                <a:srgbClr val="F3F3F3"/>
              </a:highlight>
              <a:latin typeface="Arial"/>
              <a:ea typeface="Arial"/>
              <a:cs typeface="Arial"/>
              <a:sym typeface="Arial"/>
            </a:endParaRPr>
          </a:p>
          <a:p>
            <a:pPr indent="0" lvl="0" marL="0" rtl="0" algn="l">
              <a:spcBef>
                <a:spcPts val="0"/>
              </a:spcBef>
              <a:spcAft>
                <a:spcPts val="0"/>
              </a:spcAft>
              <a:buNone/>
            </a:pPr>
            <a:r>
              <a:rPr lang="en" sz="4800">
                <a:solidFill>
                  <a:srgbClr val="000000"/>
                </a:solidFill>
                <a:highlight>
                  <a:srgbClr val="F3F3F3"/>
                </a:highlight>
                <a:latin typeface="Arial"/>
                <a:ea typeface="Arial"/>
                <a:cs typeface="Arial"/>
                <a:sym typeface="Arial"/>
              </a:rPr>
              <a:t>Conclusion</a:t>
            </a:r>
            <a:r>
              <a:rPr lang="en" sz="4800">
                <a:solidFill>
                  <a:srgbClr val="000000"/>
                </a:solidFill>
                <a:highlight>
                  <a:srgbClr val="F3F3F3"/>
                </a:highlight>
                <a:latin typeface="Arial"/>
                <a:ea typeface="Arial"/>
                <a:cs typeface="Arial"/>
                <a:sym typeface="Arial"/>
              </a:rPr>
              <a:t>: </a:t>
            </a:r>
            <a:endParaRPr sz="4800">
              <a:solidFill>
                <a:srgbClr val="000000"/>
              </a:solidFill>
              <a:highlight>
                <a:srgbClr val="F3F3F3"/>
              </a:highlight>
              <a:latin typeface="Arial"/>
              <a:ea typeface="Arial"/>
              <a:cs typeface="Arial"/>
              <a:sym typeface="Arial"/>
            </a:endParaRPr>
          </a:p>
          <a:p>
            <a:pPr indent="0" lvl="0" marL="0" rtl="0" algn="l">
              <a:spcBef>
                <a:spcPts val="0"/>
              </a:spcBef>
              <a:spcAft>
                <a:spcPts val="0"/>
              </a:spcAft>
              <a:buNone/>
            </a:pPr>
            <a:r>
              <a:t/>
            </a:r>
            <a:endParaRPr sz="4000">
              <a:solidFill>
                <a:srgbClr val="000000"/>
              </a:solidFill>
              <a:highlight>
                <a:srgbClr val="F3F3F3"/>
              </a:highlight>
              <a:latin typeface="Arial"/>
              <a:ea typeface="Arial"/>
              <a:cs typeface="Arial"/>
              <a:sym typeface="Arial"/>
            </a:endParaRPr>
          </a:p>
          <a:p>
            <a:pPr indent="0" lvl="0" marL="0" rtl="0" algn="l">
              <a:spcBef>
                <a:spcPts val="0"/>
              </a:spcBef>
              <a:spcAft>
                <a:spcPts val="0"/>
              </a:spcAft>
              <a:buNone/>
            </a:pPr>
            <a:r>
              <a:t/>
            </a:r>
            <a:endParaRPr sz="4800">
              <a:solidFill>
                <a:srgbClr val="000000"/>
              </a:solidFill>
              <a:highlight>
                <a:srgbClr val="F3F3F3"/>
              </a:highlight>
              <a:latin typeface="Arial"/>
              <a:ea typeface="Arial"/>
              <a:cs typeface="Arial"/>
              <a:sym typeface="Arial"/>
            </a:endParaRPr>
          </a:p>
          <a:p>
            <a:pPr indent="0" lvl="0" marL="0" rtl="0" algn="l">
              <a:spcBef>
                <a:spcPts val="0"/>
              </a:spcBef>
              <a:spcAft>
                <a:spcPts val="0"/>
              </a:spcAft>
              <a:buNone/>
            </a:pPr>
            <a:r>
              <a:t/>
            </a:r>
            <a:endParaRPr sz="4800">
              <a:solidFill>
                <a:srgbClr val="000000"/>
              </a:solidFill>
              <a:highlight>
                <a:srgbClr val="F3F3F3"/>
              </a:highlight>
              <a:latin typeface="Arial"/>
              <a:ea typeface="Arial"/>
              <a:cs typeface="Arial"/>
              <a:sym typeface="Arial"/>
            </a:endParaRPr>
          </a:p>
          <a:p>
            <a:pPr indent="0" lvl="0" marL="0" rtl="0" algn="l">
              <a:spcBef>
                <a:spcPts val="0"/>
              </a:spcBef>
              <a:spcAft>
                <a:spcPts val="0"/>
              </a:spcAft>
              <a:buNone/>
            </a:pPr>
            <a:r>
              <a:t/>
            </a:r>
            <a:endParaRPr sz="4000">
              <a:solidFill>
                <a:srgbClr val="000000"/>
              </a:solidFill>
              <a:highlight>
                <a:srgbClr val="F3F3F3"/>
              </a:highlight>
              <a:latin typeface="Arial"/>
              <a:ea typeface="Arial"/>
              <a:cs typeface="Arial"/>
              <a:sym typeface="Arial"/>
            </a:endParaRPr>
          </a:p>
        </p:txBody>
      </p:sp>
      <p:sp>
        <p:nvSpPr>
          <p:cNvPr id="129" name="Google Shape;129;p19"/>
          <p:cNvSpPr txBox="1"/>
          <p:nvPr>
            <p:ph idx="2" type="body"/>
          </p:nvPr>
        </p:nvSpPr>
        <p:spPr>
          <a:xfrm>
            <a:off x="4606950" y="2542700"/>
            <a:ext cx="3124800" cy="4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rgbClr val="000000"/>
                </a:solidFill>
                <a:highlight>
                  <a:srgbClr val="F3F3F3"/>
                </a:highlight>
                <a:latin typeface="Arial"/>
                <a:ea typeface="Arial"/>
                <a:cs typeface="Arial"/>
                <a:sym typeface="Arial"/>
              </a:rPr>
              <a:t> the correlation of the</a:t>
            </a:r>
            <a:r>
              <a:rPr lang="en" sz="1100" u="sng">
                <a:solidFill>
                  <a:srgbClr val="000000"/>
                </a:solidFill>
                <a:highlight>
                  <a:srgbClr val="F3F3F3"/>
                </a:highlight>
                <a:latin typeface="Arial"/>
                <a:ea typeface="Arial"/>
                <a:cs typeface="Arial"/>
                <a:sym typeface="Arial"/>
              </a:rPr>
              <a:t> number of milestones </a:t>
            </a:r>
            <a:endParaRPr sz="1100" u="sng">
              <a:solidFill>
                <a:srgbClr val="000000"/>
              </a:solidFill>
              <a:highlight>
                <a:srgbClr val="F3F3F3"/>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highlight>
                  <a:srgbClr val="F3F3F3"/>
                </a:highlight>
                <a:latin typeface="Arial"/>
                <a:ea typeface="Arial"/>
                <a:cs typeface="Arial"/>
                <a:sym typeface="Arial"/>
              </a:rPr>
              <a:t>Statistics: </a:t>
            </a:r>
            <a:endParaRPr sz="1000">
              <a:solidFill>
                <a:srgbClr val="000000"/>
              </a:solidFill>
              <a:highlight>
                <a:srgbClr val="F3F3F3"/>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rgbClr val="F3F3F3"/>
              </a:highlight>
              <a:latin typeface="Arial"/>
              <a:ea typeface="Arial"/>
              <a:cs typeface="Arial"/>
              <a:sym typeface="Arial"/>
            </a:endParaRPr>
          </a:p>
          <a:p>
            <a:pPr indent="0" lvl="0" marL="0" rtl="0" algn="l">
              <a:spcBef>
                <a:spcPts val="0"/>
              </a:spcBef>
              <a:spcAft>
                <a:spcPts val="0"/>
              </a:spcAft>
              <a:buNone/>
            </a:pPr>
            <a:r>
              <a:rPr lang="en" sz="1000">
                <a:solidFill>
                  <a:srgbClr val="000000"/>
                </a:solidFill>
                <a:highlight>
                  <a:srgbClr val="F3F3F3"/>
                </a:highlight>
                <a:latin typeface="Arial"/>
                <a:ea typeface="Arial"/>
                <a:cs typeface="Arial"/>
                <a:sym typeface="Arial"/>
              </a:rPr>
              <a:t>65</a:t>
            </a:r>
            <a:r>
              <a:rPr lang="en" sz="1000">
                <a:solidFill>
                  <a:srgbClr val="000000"/>
                </a:solidFill>
                <a:highlight>
                  <a:srgbClr val="F3F3F3"/>
                </a:highlight>
                <a:latin typeface="Arial"/>
                <a:ea typeface="Arial"/>
                <a:cs typeface="Arial"/>
                <a:sym typeface="Arial"/>
              </a:rPr>
              <a:t>.5 % of the startups are successful if their milestone range from 1-2.</a:t>
            </a:r>
            <a:endParaRPr sz="1000">
              <a:solidFill>
                <a:srgbClr val="000000"/>
              </a:solidFill>
              <a:highlight>
                <a:srgbClr val="F3F3F3"/>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rgbClr val="F3F3F3"/>
              </a:highlight>
              <a:latin typeface="Arial"/>
              <a:ea typeface="Arial"/>
              <a:cs typeface="Arial"/>
              <a:sym typeface="Arial"/>
            </a:endParaRPr>
          </a:p>
          <a:p>
            <a:pPr indent="0" lvl="0" marL="0" rtl="0" algn="l">
              <a:spcBef>
                <a:spcPts val="0"/>
              </a:spcBef>
              <a:spcAft>
                <a:spcPts val="0"/>
              </a:spcAft>
              <a:buNone/>
            </a:pPr>
            <a:r>
              <a:rPr lang="en" sz="1000">
                <a:solidFill>
                  <a:srgbClr val="000000"/>
                </a:solidFill>
                <a:highlight>
                  <a:srgbClr val="F3F3F3"/>
                </a:highlight>
                <a:latin typeface="Arial"/>
                <a:ea typeface="Arial"/>
                <a:cs typeface="Arial"/>
                <a:sym typeface="Arial"/>
              </a:rPr>
              <a:t>80.7 % of the startups are successful if their milestone range from 3-4.</a:t>
            </a:r>
            <a:endParaRPr sz="1000">
              <a:solidFill>
                <a:srgbClr val="000000"/>
              </a:solidFill>
              <a:highlight>
                <a:srgbClr val="F3F3F3"/>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rgbClr val="F3F3F3"/>
              </a:highlight>
              <a:latin typeface="Arial"/>
              <a:ea typeface="Arial"/>
              <a:cs typeface="Arial"/>
              <a:sym typeface="Arial"/>
            </a:endParaRPr>
          </a:p>
          <a:p>
            <a:pPr indent="0" lvl="0" marL="0" rtl="0" algn="l">
              <a:spcBef>
                <a:spcPts val="0"/>
              </a:spcBef>
              <a:spcAft>
                <a:spcPts val="0"/>
              </a:spcAft>
              <a:buNone/>
            </a:pPr>
            <a:r>
              <a:rPr lang="en" sz="1000">
                <a:solidFill>
                  <a:srgbClr val="000000"/>
                </a:solidFill>
                <a:highlight>
                  <a:srgbClr val="F3F3F3"/>
                </a:highlight>
                <a:latin typeface="Arial"/>
                <a:ea typeface="Arial"/>
                <a:cs typeface="Arial"/>
                <a:sym typeface="Arial"/>
              </a:rPr>
              <a:t>companies with more number milestones are more likely to succeed as compared to companies with fewer milestones.</a:t>
            </a:r>
            <a:endParaRPr sz="1000">
              <a:solidFill>
                <a:srgbClr val="000000"/>
              </a:solidFill>
              <a:highlight>
                <a:srgbClr val="F3F3F3"/>
              </a:highlight>
              <a:latin typeface="Arial"/>
              <a:ea typeface="Arial"/>
              <a:cs typeface="Arial"/>
              <a:sym typeface="Arial"/>
            </a:endParaRPr>
          </a:p>
        </p:txBody>
      </p:sp>
      <p:sp>
        <p:nvSpPr>
          <p:cNvPr id="130" name="Google Shape;130;p19"/>
          <p:cNvSpPr txBox="1"/>
          <p:nvPr/>
        </p:nvSpPr>
        <p:spPr>
          <a:xfrm>
            <a:off x="4606950" y="2075250"/>
            <a:ext cx="4007100" cy="49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highlight>
                  <a:srgbClr val="F3F3F3"/>
                </a:highlight>
              </a:rPr>
              <a:t>Companies with more Relationships are more likely to succeed as compared to companies with fewer Relationships.</a:t>
            </a:r>
            <a:endParaRPr sz="1000">
              <a:highlight>
                <a:srgbClr val="F3F3F3"/>
              </a:highlight>
            </a:endParaRPr>
          </a:p>
          <a:p>
            <a:pPr indent="0" lvl="0" marL="0" rtl="0" algn="l">
              <a:spcBef>
                <a:spcPts val="0"/>
              </a:spcBef>
              <a:spcAft>
                <a:spcPts val="0"/>
              </a:spcAft>
              <a:buNone/>
            </a:pPr>
            <a:r>
              <a:t/>
            </a:r>
            <a:endParaRPr sz="10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3000">
                <a:solidFill>
                  <a:schemeClr val="accent1"/>
                </a:solidFill>
                <a:latin typeface="Lato"/>
                <a:ea typeface="Lato"/>
                <a:cs typeface="Lato"/>
                <a:sym typeface="Lato"/>
              </a:rPr>
              <a:t>Checking on Missing values</a:t>
            </a:r>
            <a:endParaRPr sz="3000"/>
          </a:p>
        </p:txBody>
      </p:sp>
      <p:sp>
        <p:nvSpPr>
          <p:cNvPr id="136" name="Google Shape;136;p20"/>
          <p:cNvSpPr txBox="1"/>
          <p:nvPr>
            <p:ph idx="1" type="body"/>
          </p:nvPr>
        </p:nvSpPr>
        <p:spPr>
          <a:xfrm>
            <a:off x="729450" y="2078875"/>
            <a:ext cx="8076900" cy="3064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100">
                <a:solidFill>
                  <a:srgbClr val="000000"/>
                </a:solidFill>
                <a:latin typeface="Arial"/>
                <a:ea typeface="Arial"/>
                <a:cs typeface="Arial"/>
                <a:sym typeface="Arial"/>
              </a:rPr>
              <a:t>We used Knime to find out the statistics of the data, by using a csv reader node to read our dataset and then connecting it to a statistic node to find out the statistics of our dataset.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1800"/>
              </a:spcBef>
              <a:spcAft>
                <a:spcPts val="0"/>
              </a:spcAft>
              <a:buNone/>
            </a:pPr>
            <a:r>
              <a:t/>
            </a:r>
            <a:endParaRPr sz="1600">
              <a:solidFill>
                <a:srgbClr val="000000"/>
              </a:solidFill>
              <a:latin typeface="Arial"/>
              <a:ea typeface="Arial"/>
              <a:cs typeface="Arial"/>
              <a:sym typeface="Arial"/>
            </a:endParaRPr>
          </a:p>
          <a:p>
            <a:pPr indent="0" lvl="0" marL="0" rtl="0" algn="l">
              <a:spcBef>
                <a:spcPts val="1100"/>
              </a:spcBef>
              <a:spcAft>
                <a:spcPts val="0"/>
              </a:spcAft>
              <a:buNone/>
            </a:pPr>
            <a:r>
              <a:rPr lang="en" sz="1100">
                <a:solidFill>
                  <a:srgbClr val="000000"/>
                </a:solidFill>
                <a:latin typeface="Arial"/>
                <a:ea typeface="Arial"/>
                <a:cs typeface="Arial"/>
                <a:sym typeface="Arial"/>
              </a:rPr>
              <a:t>There are 2 columns that have a missing value</a:t>
            </a:r>
            <a:endParaRPr sz="1100">
              <a:solidFill>
                <a:srgbClr val="000000"/>
              </a:solidFill>
              <a:latin typeface="Arial"/>
              <a:ea typeface="Arial"/>
              <a:cs typeface="Arial"/>
              <a:sym typeface="Arial"/>
            </a:endParaRPr>
          </a:p>
          <a:p>
            <a:pPr indent="-298450" lvl="0" marL="457200" rtl="0" algn="l">
              <a:spcBef>
                <a:spcPts val="110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age_first_milestone_year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age_last_milestone_year </a:t>
            </a:r>
            <a:endParaRPr sz="1100">
              <a:solidFill>
                <a:srgbClr val="000000"/>
              </a:solidFill>
              <a:latin typeface="Arial"/>
              <a:ea typeface="Arial"/>
              <a:cs typeface="Arial"/>
              <a:sym typeface="Arial"/>
            </a:endParaRPr>
          </a:p>
          <a:p>
            <a:pPr indent="0" lvl="0" marL="0" rtl="0" algn="l">
              <a:spcBef>
                <a:spcPts val="5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37" name="Google Shape;137;p20"/>
          <p:cNvSpPr txBox="1"/>
          <p:nvPr/>
        </p:nvSpPr>
        <p:spPr>
          <a:xfrm>
            <a:off x="775050" y="660550"/>
            <a:ext cx="118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Jia Jun</a:t>
            </a:r>
            <a:endParaRPr>
              <a:latin typeface="Lato"/>
              <a:ea typeface="Lato"/>
              <a:cs typeface="Lato"/>
              <a:sym typeface="Lato"/>
            </a:endParaRPr>
          </a:p>
        </p:txBody>
      </p:sp>
      <p:pic>
        <p:nvPicPr>
          <p:cNvPr id="138" name="Google Shape;138;p20"/>
          <p:cNvPicPr preferRelativeResize="0"/>
          <p:nvPr/>
        </p:nvPicPr>
        <p:blipFill>
          <a:blip r:embed="rId3">
            <a:alphaModFix/>
          </a:blip>
          <a:stretch>
            <a:fillRect/>
          </a:stretch>
        </p:blipFill>
        <p:spPr>
          <a:xfrm>
            <a:off x="956875" y="2571750"/>
            <a:ext cx="1614875" cy="947275"/>
          </a:xfrm>
          <a:prstGeom prst="rect">
            <a:avLst/>
          </a:prstGeom>
          <a:noFill/>
          <a:ln>
            <a:noFill/>
          </a:ln>
        </p:spPr>
      </p:pic>
      <p:pic>
        <p:nvPicPr>
          <p:cNvPr id="139" name="Google Shape;139;p20"/>
          <p:cNvPicPr preferRelativeResize="0"/>
          <p:nvPr/>
        </p:nvPicPr>
        <p:blipFill rotWithShape="1">
          <a:blip r:embed="rId4">
            <a:alphaModFix/>
          </a:blip>
          <a:srcRect b="0" l="0" r="32276" t="0"/>
          <a:stretch/>
        </p:blipFill>
        <p:spPr>
          <a:xfrm>
            <a:off x="4160425" y="2972075"/>
            <a:ext cx="3846150" cy="19725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94250" y="59450"/>
            <a:ext cx="4339500" cy="63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700">
                <a:solidFill>
                  <a:schemeClr val="accent1"/>
                </a:solidFill>
                <a:latin typeface="Lato"/>
                <a:ea typeface="Lato"/>
                <a:cs typeface="Lato"/>
                <a:sym typeface="Lato"/>
              </a:rPr>
              <a:t>Impute</a:t>
            </a:r>
            <a:r>
              <a:rPr lang="en" sz="2700">
                <a:solidFill>
                  <a:schemeClr val="accent1"/>
                </a:solidFill>
                <a:latin typeface="Lato"/>
                <a:ea typeface="Lato"/>
                <a:cs typeface="Lato"/>
                <a:sym typeface="Lato"/>
              </a:rPr>
              <a:t> the</a:t>
            </a:r>
            <a:r>
              <a:rPr lang="en" sz="2700">
                <a:solidFill>
                  <a:schemeClr val="accent1"/>
                </a:solidFill>
                <a:latin typeface="Lato"/>
                <a:ea typeface="Lato"/>
                <a:cs typeface="Lato"/>
                <a:sym typeface="Lato"/>
              </a:rPr>
              <a:t> Missing values</a:t>
            </a:r>
            <a:endParaRPr sz="2700"/>
          </a:p>
        </p:txBody>
      </p:sp>
      <p:sp>
        <p:nvSpPr>
          <p:cNvPr id="145" name="Google Shape;145;p21"/>
          <p:cNvSpPr txBox="1"/>
          <p:nvPr>
            <p:ph idx="2" type="body"/>
          </p:nvPr>
        </p:nvSpPr>
        <p:spPr>
          <a:xfrm>
            <a:off x="4833800" y="208250"/>
            <a:ext cx="4062600" cy="480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Why KNN?</a:t>
            </a:r>
            <a:endParaRPr sz="1500"/>
          </a:p>
          <a:p>
            <a:pPr indent="0" lvl="0" marL="0" rtl="0" algn="l">
              <a:spcBef>
                <a:spcPts val="1200"/>
              </a:spcBef>
              <a:spcAft>
                <a:spcPts val="0"/>
              </a:spcAft>
              <a:buNone/>
            </a:pPr>
            <a:r>
              <a:rPr lang="en">
                <a:solidFill>
                  <a:srgbClr val="292929"/>
                </a:solidFill>
                <a:highlight>
                  <a:srgbClr val="FFFFFF"/>
                </a:highlight>
                <a:latin typeface="Georgia"/>
                <a:ea typeface="Georgia"/>
                <a:cs typeface="Georgia"/>
                <a:sym typeface="Georgia"/>
              </a:rPr>
              <a:t> maintains the value and variability of your datasets and yet it is more precise and efficient than using the average values.</a:t>
            </a:r>
            <a:endParaRPr>
              <a:solidFill>
                <a:srgbClr val="292929"/>
              </a:solidFill>
              <a:highlight>
                <a:srgbClr val="FFFFFF"/>
              </a:highlight>
              <a:latin typeface="Georgia"/>
              <a:ea typeface="Georgia"/>
              <a:cs typeface="Georgia"/>
              <a:sym typeface="Georgia"/>
            </a:endParaRPr>
          </a:p>
          <a:p>
            <a:pPr indent="0" lvl="0" marL="0" rtl="0" algn="l">
              <a:spcBef>
                <a:spcPts val="1100"/>
              </a:spcBef>
              <a:spcAft>
                <a:spcPts val="0"/>
              </a:spcAft>
              <a:buNone/>
            </a:pPr>
            <a:r>
              <a:rPr lang="en" sz="1500">
                <a:highlight>
                  <a:srgbClr val="FFFFFF"/>
                </a:highlight>
                <a:latin typeface="Georgia"/>
                <a:ea typeface="Georgia"/>
                <a:cs typeface="Georgia"/>
                <a:sym typeface="Georgia"/>
              </a:rPr>
              <a:t>Why  k = 5 ?</a:t>
            </a:r>
            <a:endParaRPr sz="1500">
              <a:highlight>
                <a:srgbClr val="FFFFFF"/>
              </a:highlight>
              <a:latin typeface="Georgia"/>
              <a:ea typeface="Georgia"/>
              <a:cs typeface="Georgia"/>
              <a:sym typeface="Georgia"/>
            </a:endParaRPr>
          </a:p>
          <a:p>
            <a:pPr indent="0" lvl="0" marL="0" rtl="0" algn="l">
              <a:spcBef>
                <a:spcPts val="1100"/>
              </a:spcBef>
              <a:spcAft>
                <a:spcPts val="0"/>
              </a:spcAft>
              <a:buNone/>
            </a:pPr>
            <a:r>
              <a:rPr lang="en" sz="1350">
                <a:solidFill>
                  <a:srgbClr val="232629"/>
                </a:solidFill>
                <a:highlight>
                  <a:srgbClr val="FFFFFF"/>
                </a:highlight>
                <a:latin typeface="Arial"/>
                <a:ea typeface="Arial"/>
                <a:cs typeface="Arial"/>
                <a:sym typeface="Arial"/>
              </a:rPr>
              <a:t>Since my data is not very big and only contains more than 933 rows I tried to keep my k value low.</a:t>
            </a:r>
            <a:endParaRPr sz="1350">
              <a:solidFill>
                <a:srgbClr val="232629"/>
              </a:solidFill>
              <a:highlight>
                <a:srgbClr val="FFFFFF"/>
              </a:highlight>
              <a:latin typeface="Arial"/>
              <a:ea typeface="Arial"/>
              <a:cs typeface="Arial"/>
              <a:sym typeface="Arial"/>
            </a:endParaRPr>
          </a:p>
          <a:p>
            <a:pPr indent="0" lvl="0" marL="0" rtl="0" algn="l">
              <a:spcBef>
                <a:spcPts val="1100"/>
              </a:spcBef>
              <a:spcAft>
                <a:spcPts val="0"/>
              </a:spcAft>
              <a:buNone/>
            </a:pPr>
            <a:r>
              <a:rPr lang="en" sz="1350">
                <a:highlight>
                  <a:srgbClr val="FFFFFF"/>
                </a:highlight>
                <a:latin typeface="Arial"/>
                <a:ea typeface="Arial"/>
                <a:cs typeface="Arial"/>
                <a:sym typeface="Arial"/>
              </a:rPr>
              <a:t>Why we </a:t>
            </a:r>
            <a:r>
              <a:rPr lang="en" sz="1350">
                <a:highlight>
                  <a:srgbClr val="FFFFFF"/>
                </a:highlight>
                <a:latin typeface="Arial"/>
                <a:ea typeface="Arial"/>
                <a:cs typeface="Arial"/>
                <a:sym typeface="Arial"/>
              </a:rPr>
              <a:t>didn't</a:t>
            </a:r>
            <a:r>
              <a:rPr lang="en" sz="1350">
                <a:highlight>
                  <a:srgbClr val="FFFFFF"/>
                </a:highlight>
                <a:latin typeface="Arial"/>
                <a:ea typeface="Arial"/>
                <a:cs typeface="Arial"/>
                <a:sym typeface="Arial"/>
              </a:rPr>
              <a:t> use other ways to </a:t>
            </a:r>
            <a:r>
              <a:rPr lang="en" sz="1350">
                <a:highlight>
                  <a:srgbClr val="FFFFFF"/>
                </a:highlight>
                <a:latin typeface="Arial"/>
                <a:ea typeface="Arial"/>
                <a:cs typeface="Arial"/>
                <a:sym typeface="Arial"/>
              </a:rPr>
              <a:t>impute</a:t>
            </a:r>
            <a:r>
              <a:rPr lang="en" sz="1350">
                <a:highlight>
                  <a:srgbClr val="FFFFFF"/>
                </a:highlight>
                <a:latin typeface="Arial"/>
                <a:ea typeface="Arial"/>
                <a:cs typeface="Arial"/>
                <a:sym typeface="Arial"/>
              </a:rPr>
              <a:t>?</a:t>
            </a:r>
            <a:endParaRPr sz="1350">
              <a:highlight>
                <a:srgbClr val="FFFFFF"/>
              </a:highlight>
              <a:latin typeface="Arial"/>
              <a:ea typeface="Arial"/>
              <a:cs typeface="Arial"/>
              <a:sym typeface="Arial"/>
            </a:endParaRPr>
          </a:p>
          <a:p>
            <a:pPr indent="0" lvl="0" marL="0" rtl="0" algn="l">
              <a:spcBef>
                <a:spcPts val="1100"/>
              </a:spcBef>
              <a:spcAft>
                <a:spcPts val="0"/>
              </a:spcAft>
              <a:buNone/>
            </a:pPr>
            <a:r>
              <a:rPr lang="en">
                <a:solidFill>
                  <a:srgbClr val="292929"/>
                </a:solidFill>
                <a:highlight>
                  <a:srgbClr val="FFFFFF"/>
                </a:highlight>
                <a:latin typeface="Georgia"/>
                <a:ea typeface="Georgia"/>
                <a:cs typeface="Georgia"/>
                <a:sym typeface="Georgia"/>
              </a:rPr>
              <a:t>We did not replace the missing values with mean, median or mode values because using these methods to input can waste valuable data or lessen the variability of your data.</a:t>
            </a:r>
            <a:endParaRPr>
              <a:solidFill>
                <a:srgbClr val="292929"/>
              </a:solidFill>
              <a:highlight>
                <a:srgbClr val="FFFFFF"/>
              </a:highlight>
              <a:latin typeface="Georgia"/>
              <a:ea typeface="Georgia"/>
              <a:cs typeface="Georgia"/>
              <a:sym typeface="Georgia"/>
            </a:endParaRPr>
          </a:p>
          <a:p>
            <a:pPr indent="0" lvl="0" marL="0" rtl="0" algn="l">
              <a:spcBef>
                <a:spcPts val="1100"/>
              </a:spcBef>
              <a:spcAft>
                <a:spcPts val="0"/>
              </a:spcAft>
              <a:buNone/>
            </a:pPr>
            <a:r>
              <a:t/>
            </a:r>
            <a:endParaRPr sz="1350">
              <a:solidFill>
                <a:srgbClr val="232629"/>
              </a:solidFill>
              <a:highlight>
                <a:srgbClr val="FFFFFF"/>
              </a:highlight>
              <a:latin typeface="Arial"/>
              <a:ea typeface="Arial"/>
              <a:cs typeface="Arial"/>
              <a:sym typeface="Arial"/>
            </a:endParaRPr>
          </a:p>
          <a:p>
            <a:pPr indent="0" lvl="0" marL="0" rtl="0" algn="l">
              <a:spcBef>
                <a:spcPts val="1100"/>
              </a:spcBef>
              <a:spcAft>
                <a:spcPts val="0"/>
              </a:spcAft>
              <a:buNone/>
            </a:pPr>
            <a:r>
              <a:t/>
            </a:r>
            <a:endParaRPr>
              <a:solidFill>
                <a:srgbClr val="292929"/>
              </a:solidFill>
              <a:highlight>
                <a:srgbClr val="FFFFFF"/>
              </a:highlight>
              <a:latin typeface="Georgia"/>
              <a:ea typeface="Georgia"/>
              <a:cs typeface="Georgia"/>
              <a:sym typeface="Georgia"/>
            </a:endParaRPr>
          </a:p>
          <a:p>
            <a:pPr indent="0" lvl="0" marL="0" rtl="0" algn="l">
              <a:spcBef>
                <a:spcPts val="1100"/>
              </a:spcBef>
              <a:spcAft>
                <a:spcPts val="500"/>
              </a:spcAft>
              <a:buNone/>
            </a:pPr>
            <a:r>
              <a:t/>
            </a:r>
            <a:endParaRPr>
              <a:solidFill>
                <a:srgbClr val="292929"/>
              </a:solidFill>
              <a:highlight>
                <a:srgbClr val="FFFFFF"/>
              </a:highlight>
              <a:latin typeface="Georgia"/>
              <a:ea typeface="Georgia"/>
              <a:cs typeface="Georgia"/>
              <a:sym typeface="Georgia"/>
            </a:endParaRPr>
          </a:p>
        </p:txBody>
      </p:sp>
      <p:pic>
        <p:nvPicPr>
          <p:cNvPr id="146" name="Google Shape;146;p21"/>
          <p:cNvPicPr preferRelativeResize="0"/>
          <p:nvPr/>
        </p:nvPicPr>
        <p:blipFill>
          <a:blip r:embed="rId3">
            <a:alphaModFix/>
          </a:blip>
          <a:stretch>
            <a:fillRect/>
          </a:stretch>
        </p:blipFill>
        <p:spPr>
          <a:xfrm>
            <a:off x="66275" y="1060500"/>
            <a:ext cx="4232275" cy="43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