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47"/>
    <a:srgbClr val="E3E339"/>
    <a:srgbClr val="C2C22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BAC5E-9C2E-4C92-850D-226D9B65F617}" v="1995" dt="2022-09-25T15:47:44.793"/>
    <p1510:client id="{DFF1C8BF-4429-446A-B53C-C79314DC73F2}" v="92" dt="2022-09-25T15:54:05.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959" autoAdjust="0"/>
    <p:restoredTop sz="94660"/>
  </p:normalViewPr>
  <p:slideViewPr>
    <p:cSldViewPr snapToGrid="0">
      <p:cViewPr varScale="1">
        <p:scale>
          <a:sx n="77" d="100"/>
          <a:sy n="77" d="100"/>
        </p:scale>
        <p:origin x="-90" y="-7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8252495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4266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036139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24767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435788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57633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317134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xmlns="" val="104098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8652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57589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24576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29512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6617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32612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78638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59771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53003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823276885"/>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D:\Pulpit\TTduzy2.png"/>
          <p:cNvPicPr>
            <a:picLocks noChangeAspect="1" noChangeArrowheads="1"/>
          </p:cNvPicPr>
          <p:nvPr/>
        </p:nvPicPr>
        <p:blipFill>
          <a:blip r:embed="rId2"/>
          <a:srcRect/>
          <a:stretch>
            <a:fillRect/>
          </a:stretch>
        </p:blipFill>
        <p:spPr bwMode="auto">
          <a:xfrm>
            <a:off x="3342032" y="884538"/>
            <a:ext cx="5256770" cy="5256770"/>
          </a:xfrm>
          <a:prstGeom prst="rect">
            <a:avLst/>
          </a:prstGeom>
          <a:noFill/>
        </p:spPr>
      </p:pic>
      <p:sp>
        <p:nvSpPr>
          <p:cNvPr id="2" name="Tytuł 1"/>
          <p:cNvSpPr>
            <a:spLocks noGrp="1"/>
          </p:cNvSpPr>
          <p:nvPr>
            <p:ph type="ctrTitle"/>
          </p:nvPr>
        </p:nvSpPr>
        <p:spPr>
          <a:xfrm>
            <a:off x="3188044" y="2563567"/>
            <a:ext cx="5424615" cy="2601555"/>
          </a:xfrm>
        </p:spPr>
        <p:txBody>
          <a:bodyPr anchor="t">
            <a:normAutofit/>
          </a:bodyPr>
          <a:lstStyle/>
          <a:p>
            <a:pPr>
              <a:spcBef>
                <a:spcPts val="0"/>
              </a:spcBef>
            </a:pPr>
            <a:r>
              <a:rPr lang="pl-PL" sz="6600" dirty="0">
                <a:solidFill>
                  <a:srgbClr val="FFDD47"/>
                </a:solidFill>
                <a:latin typeface="Calibri"/>
                <a:cs typeface="Calibri Light"/>
              </a:rPr>
              <a:t>T3G – Start w </a:t>
            </a:r>
            <a:r>
              <a:rPr lang="pl-PL" sz="6600" dirty="0" err="1">
                <a:solidFill>
                  <a:srgbClr val="FFDD47"/>
                </a:solidFill>
                <a:latin typeface="Calibri"/>
                <a:cs typeface="Calibri Light"/>
              </a:rPr>
              <a:t>GameDev-ie</a:t>
            </a:r>
            <a:r>
              <a:rPr lang="pl-PL" sz="6600" dirty="0">
                <a:latin typeface="Bookman Old Style"/>
                <a:cs typeface="Calibri Light"/>
              </a:rPr>
              <a:t> </a:t>
            </a:r>
            <a:endParaRPr lang="pl-PL" sz="6600" dirty="0"/>
          </a:p>
        </p:txBody>
      </p:sp>
    </p:spTree>
    <p:extLst>
      <p:ext uri="{BB962C8B-B14F-4D97-AF65-F5344CB8AC3E}">
        <p14:creationId xmlns:p14="http://schemas.microsoft.com/office/powerpoint/2010/main" xmlns="" val="65031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xmlns="" id="{53C82A3F-7D14-7FFF-76A5-830543A6C27A}"/>
              </a:ext>
            </a:extLst>
          </p:cNvPr>
          <p:cNvSpPr>
            <a:spLocks noGrp="1"/>
          </p:cNvSpPr>
          <p:nvPr>
            <p:ph idx="1"/>
          </p:nvPr>
        </p:nvSpPr>
        <p:spPr>
          <a:xfrm>
            <a:off x="755307" y="2222128"/>
            <a:ext cx="5237719" cy="3869753"/>
          </a:xfrm>
        </p:spPr>
        <p:txBody>
          <a:bodyPr vert="horz" lIns="91440" tIns="45720" rIns="91440" bIns="45720" rtlCol="0" anchor="t">
            <a:normAutofit/>
          </a:bodyPr>
          <a:lstStyle/>
          <a:p>
            <a:pPr marL="0" indent="0">
              <a:buNone/>
            </a:pPr>
            <a:r>
              <a:rPr lang="pl-PL" sz="2000" dirty="0">
                <a:cs typeface="Calibri"/>
              </a:rPr>
              <a:t>Konkurs skończył się w czerwcu gdzie gry były ogrywane przez jury. To były ostatnie punkty jakie można było dostać i wtedy były wybierane najlepsze zespoły. Koniec końców byliśmy na 1 miejscu w Lublinie oraz na 10 w całej Polsce. A punktacja wyglądała w następujący sposób.</a:t>
            </a:r>
          </a:p>
        </p:txBody>
      </p:sp>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827904" y="1009650"/>
            <a:ext cx="99353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200" dirty="0">
                <a:solidFill>
                  <a:srgbClr val="FFDD47"/>
                </a:solidFill>
                <a:cs typeface="Calibri"/>
              </a:rPr>
              <a:t>Zakończenie konkursu</a:t>
            </a:r>
          </a:p>
        </p:txBody>
      </p:sp>
      <p:pic>
        <p:nvPicPr>
          <p:cNvPr id="1027" name="Picture 3" descr="D:\Pulpit\1_27_fixed_smallAsset_6 kopia.png"/>
          <p:cNvPicPr>
            <a:picLocks noChangeAspect="1" noChangeArrowheads="1"/>
          </p:cNvPicPr>
          <p:nvPr/>
        </p:nvPicPr>
        <p:blipFill>
          <a:blip r:embed="rId2"/>
          <a:srcRect/>
          <a:stretch>
            <a:fillRect/>
          </a:stretch>
        </p:blipFill>
        <p:spPr bwMode="auto">
          <a:xfrm>
            <a:off x="7141174" y="722870"/>
            <a:ext cx="3543300" cy="5715001"/>
          </a:xfrm>
          <a:prstGeom prst="rect">
            <a:avLst/>
          </a:prstGeom>
          <a:noFill/>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xmlns="" val="144399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2539104" y="1977082"/>
            <a:ext cx="6814962" cy="101566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pl-PL" sz="6000" dirty="0">
                <a:solidFill>
                  <a:srgbClr val="FFDD47"/>
                </a:solidFill>
                <a:cs typeface="Calibri"/>
              </a:rPr>
              <a:t>Dziękujemy za uwagę</a:t>
            </a:r>
          </a:p>
        </p:txBody>
      </p:sp>
      <p:pic>
        <p:nvPicPr>
          <p:cNvPr id="5122" name="Picture 2" descr="F:\2022\DELORE\logo7.png"/>
          <p:cNvPicPr>
            <a:picLocks noChangeAspect="1" noChangeArrowheads="1"/>
          </p:cNvPicPr>
          <p:nvPr/>
        </p:nvPicPr>
        <p:blipFill>
          <a:blip r:embed="rId2"/>
          <a:srcRect/>
          <a:stretch>
            <a:fillRect/>
          </a:stretch>
        </p:blipFill>
        <p:spPr bwMode="auto">
          <a:xfrm>
            <a:off x="3480360" y="2959529"/>
            <a:ext cx="5007810" cy="2588655"/>
          </a:xfrm>
          <a:prstGeom prst="rect">
            <a:avLst/>
          </a:prstGeom>
          <a:noFill/>
        </p:spPr>
      </p:pic>
    </p:spTree>
    <p:extLst>
      <p:ext uri="{BB962C8B-B14F-4D97-AF65-F5344CB8AC3E}">
        <p14:creationId xmlns:p14="http://schemas.microsoft.com/office/powerpoint/2010/main" xmlns="" val="397340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xmlns="" id="{53C82A3F-7D14-7FFF-76A5-830543A6C27A}"/>
              </a:ext>
            </a:extLst>
          </p:cNvPr>
          <p:cNvSpPr>
            <a:spLocks noGrp="1"/>
          </p:cNvSpPr>
          <p:nvPr>
            <p:ph idx="1"/>
          </p:nvPr>
        </p:nvSpPr>
        <p:spPr>
          <a:xfrm>
            <a:off x="742951" y="2246842"/>
            <a:ext cx="6921500" cy="3649133"/>
          </a:xfrm>
        </p:spPr>
        <p:txBody>
          <a:bodyPr vert="horz" lIns="91440" tIns="45720" rIns="91440" bIns="45720" rtlCol="0" anchor="t">
            <a:noAutofit/>
          </a:bodyPr>
          <a:lstStyle/>
          <a:p>
            <a:pPr marL="0" indent="0">
              <a:buNone/>
            </a:pPr>
            <a:r>
              <a:rPr lang="pl-PL" sz="2000" b="1" dirty="0">
                <a:ea typeface="+mn-lt"/>
                <a:cs typeface="+mn-lt"/>
              </a:rPr>
              <a:t>Turniej </a:t>
            </a:r>
            <a:r>
              <a:rPr lang="pl-PL" sz="2000" b="1" dirty="0" err="1">
                <a:ea typeface="+mn-lt"/>
                <a:cs typeface="+mn-lt"/>
              </a:rPr>
              <a:t>Trójgamiczny</a:t>
            </a:r>
            <a:r>
              <a:rPr lang="pl-PL" sz="2000" dirty="0">
                <a:ea typeface="+mn-lt"/>
                <a:cs typeface="+mn-lt"/>
              </a:rPr>
              <a:t>, czyli </a:t>
            </a:r>
            <a:r>
              <a:rPr lang="pl-PL" sz="2000" b="1" dirty="0">
                <a:ea typeface="+mn-lt"/>
                <a:cs typeface="+mn-lt"/>
              </a:rPr>
              <a:t>Mistrzostwa w Projektowaniu Gier Komputerowych</a:t>
            </a:r>
            <a:r>
              <a:rPr lang="pl-PL" sz="2000" dirty="0">
                <a:ea typeface="+mn-lt"/>
                <a:cs typeface="+mn-lt"/>
              </a:rPr>
              <a:t>, to ogólnopolski konkurs skierowany do uczniów szkół ponadpodstawowych (liceów, techników, szkół branżowych I stopnia). Głównym zadaniem konkursowym jest wspólne zaprojektowanie przez zespół uczniów i uczennic unikatowej gry wideo. Drużyny, które pozytywnie przejdą rekrutację, wezmą udział w serii szkoleń i spotkań, a także będą wykonywać zadania grupowe oraz indywidualne przez cały czas trwania projektu.</a:t>
            </a:r>
            <a:endParaRPr lang="pl-PL" sz="2000">
              <a:cs typeface="Calibri"/>
            </a:endParaRPr>
          </a:p>
        </p:txBody>
      </p:sp>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778476" y="1009650"/>
            <a:ext cx="99847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200" dirty="0">
                <a:solidFill>
                  <a:srgbClr val="FFDD47"/>
                </a:solidFill>
                <a:cs typeface="Calibri"/>
              </a:rPr>
              <a:t>T3G – Co to jest ?</a:t>
            </a:r>
          </a:p>
        </p:txBody>
      </p:sp>
      <p:pic>
        <p:nvPicPr>
          <p:cNvPr id="10" name="Obraz 10" descr="Obraz zawierający mapa&#10;&#10;Opis wygenerowany automatycznie">
            <a:extLst>
              <a:ext uri="{FF2B5EF4-FFF2-40B4-BE49-F238E27FC236}">
                <a16:creationId xmlns:a16="http://schemas.microsoft.com/office/drawing/2014/main" xmlns="" id="{A252D3D1-63D2-50F2-7192-88548F8E5CDA}"/>
              </a:ext>
            </a:extLst>
          </p:cNvPr>
          <p:cNvPicPr>
            <a:picLocks noChangeAspect="1"/>
          </p:cNvPicPr>
          <p:nvPr/>
        </p:nvPicPr>
        <p:blipFill>
          <a:blip r:embed="rId2"/>
          <a:stretch>
            <a:fillRect/>
          </a:stretch>
        </p:blipFill>
        <p:spPr>
          <a:xfrm>
            <a:off x="8071538" y="2124228"/>
            <a:ext cx="3219450" cy="3095698"/>
          </a:xfrm>
          <a:prstGeom prst="rect">
            <a:avLst/>
          </a:prstGeom>
        </p:spPr>
      </p:pic>
    </p:spTree>
    <p:extLst>
      <p:ext uri="{BB962C8B-B14F-4D97-AF65-F5344CB8AC3E}">
        <p14:creationId xmlns:p14="http://schemas.microsoft.com/office/powerpoint/2010/main" xmlns="" val="202803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xmlns="" id="{53C82A3F-7D14-7FFF-76A5-830543A6C27A}"/>
              </a:ext>
            </a:extLst>
          </p:cNvPr>
          <p:cNvSpPr>
            <a:spLocks noGrp="1"/>
          </p:cNvSpPr>
          <p:nvPr>
            <p:ph idx="1"/>
          </p:nvPr>
        </p:nvSpPr>
        <p:spPr>
          <a:xfrm>
            <a:off x="742951" y="2246842"/>
            <a:ext cx="10131425" cy="3649133"/>
          </a:xfrm>
        </p:spPr>
        <p:txBody>
          <a:bodyPr vert="horz" lIns="91440" tIns="45720" rIns="91440" bIns="45720" rtlCol="0" anchor="t">
            <a:normAutofit/>
          </a:bodyPr>
          <a:lstStyle/>
          <a:p>
            <a:pPr marL="0" indent="0">
              <a:buNone/>
            </a:pPr>
            <a:r>
              <a:rPr lang="pl-PL" sz="2000" dirty="0">
                <a:cs typeface="Calibri"/>
              </a:rPr>
              <a:t>Przez słowo ścieżki rozumiemy, czym dana osoba chce się zajmować podczas tworzenia gry. Jak dobrze wiemy do stworzenia gry sam jej kod nie wystarczy musi mieć ona historię oraz szatę graficzną. Właśnie tutaj przydają się różne ścieżki w jakich można wziąć udział. Na T3G występowały 3 ścieżki</a:t>
            </a:r>
            <a:r>
              <a:rPr lang="pl-PL" sz="2000" dirty="0" smtClean="0">
                <a:cs typeface="Calibri"/>
              </a:rPr>
              <a:t>:</a:t>
            </a:r>
            <a:endParaRPr lang="pl-PL" sz="2000" dirty="0">
              <a:cs typeface="Calibri"/>
            </a:endParaRPr>
          </a:p>
          <a:p>
            <a:pPr marL="342900" indent="-342900">
              <a:buAutoNum type="arabicPeriod"/>
            </a:pPr>
            <a:r>
              <a:rPr lang="pl-PL" sz="2000" dirty="0">
                <a:cs typeface="Calibri"/>
              </a:rPr>
              <a:t>Game Development</a:t>
            </a:r>
          </a:p>
          <a:p>
            <a:pPr marL="342900" indent="-342900">
              <a:buClr>
                <a:srgbClr val="FFFFFF"/>
              </a:buClr>
              <a:buAutoNum type="arabicPeriod"/>
            </a:pPr>
            <a:r>
              <a:rPr lang="pl-PL" sz="2000" dirty="0" err="1">
                <a:cs typeface="Calibri"/>
              </a:rPr>
              <a:t>Experience</a:t>
            </a:r>
            <a:r>
              <a:rPr lang="pl-PL" sz="2000" dirty="0">
                <a:cs typeface="Calibri"/>
              </a:rPr>
              <a:t> Design</a:t>
            </a:r>
          </a:p>
          <a:p>
            <a:pPr marL="342900" indent="-342900">
              <a:buClr>
                <a:srgbClr val="FFFFFF"/>
              </a:buClr>
              <a:buAutoNum type="arabicPeriod"/>
            </a:pPr>
            <a:r>
              <a:rPr lang="pl-PL" sz="2000" dirty="0">
                <a:ea typeface="+mn-lt"/>
                <a:cs typeface="+mn-lt"/>
              </a:rPr>
              <a:t>Game Design</a:t>
            </a:r>
          </a:p>
          <a:p>
            <a:pPr marL="0" indent="0">
              <a:buClr>
                <a:srgbClr val="FFFFFF"/>
              </a:buClr>
              <a:buNone/>
            </a:pPr>
            <a:r>
              <a:rPr lang="pl-PL" sz="2000" dirty="0">
                <a:ea typeface="+mn-lt"/>
                <a:cs typeface="+mn-lt"/>
              </a:rPr>
              <a:t>Każda z nich jest bardzo ważna i wystarczy</a:t>
            </a:r>
            <a:r>
              <a:rPr lang="pl-PL" sz="2000" dirty="0" smtClean="0">
                <a:ea typeface="+mn-lt"/>
                <a:cs typeface="+mn-lt"/>
              </a:rPr>
              <a:t>,</a:t>
            </a:r>
          </a:p>
          <a:p>
            <a:pPr marL="0" indent="0">
              <a:buClr>
                <a:srgbClr val="FFFFFF"/>
              </a:buClr>
              <a:buNone/>
            </a:pPr>
            <a:r>
              <a:rPr lang="pl-PL" sz="2000" dirty="0" smtClean="0">
                <a:ea typeface="+mn-lt"/>
                <a:cs typeface="+mn-lt"/>
              </a:rPr>
              <a:t> </a:t>
            </a:r>
            <a:r>
              <a:rPr lang="pl-PL" sz="2000" dirty="0">
                <a:ea typeface="+mn-lt"/>
                <a:cs typeface="+mn-lt"/>
              </a:rPr>
              <a:t>że jednej zabraknie a cała gra może się posypać.</a:t>
            </a:r>
          </a:p>
        </p:txBody>
      </p:sp>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778476" y="1009650"/>
            <a:ext cx="998477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200" dirty="0">
                <a:solidFill>
                  <a:srgbClr val="FFDD47"/>
                </a:solidFill>
                <a:cs typeface="Calibri"/>
              </a:rPr>
              <a:t>Możliwe ścieżki konkursu</a:t>
            </a:r>
          </a:p>
        </p:txBody>
      </p:sp>
      <p:pic>
        <p:nvPicPr>
          <p:cNvPr id="3074" name="Picture 2" descr="D:\Pulpit\depositphotos_123718884-stock-illustration-cheerful-and-kind-pixel-monster.png"/>
          <p:cNvPicPr>
            <a:picLocks noChangeAspect="1" noChangeArrowheads="1"/>
          </p:cNvPicPr>
          <p:nvPr/>
        </p:nvPicPr>
        <p:blipFill>
          <a:blip r:embed="rId2" cstate="print"/>
          <a:srcRect/>
          <a:stretch>
            <a:fillRect/>
          </a:stretch>
        </p:blipFill>
        <p:spPr bwMode="auto">
          <a:xfrm rot="1545124">
            <a:off x="8288196" y="3923043"/>
            <a:ext cx="2305495" cy="2305495"/>
          </a:xfrm>
          <a:prstGeom prst="rect">
            <a:avLst/>
          </a:prstGeom>
          <a:noFill/>
        </p:spPr>
      </p:pic>
      <p:pic>
        <p:nvPicPr>
          <p:cNvPr id="6" name="Picture 2" descr="D:\Pulpit\depositphotos_123718884-stock-illustration-cheerful-and-kind-pixel-monster.png"/>
          <p:cNvPicPr>
            <a:picLocks noChangeAspect="1" noChangeArrowheads="1"/>
          </p:cNvPicPr>
          <p:nvPr/>
        </p:nvPicPr>
        <p:blipFill>
          <a:blip r:embed="rId3" cstate="print"/>
          <a:srcRect/>
          <a:stretch>
            <a:fillRect/>
          </a:stretch>
        </p:blipFill>
        <p:spPr bwMode="auto">
          <a:xfrm rot="20140003">
            <a:off x="6626881" y="3609128"/>
            <a:ext cx="1316593" cy="1316593"/>
          </a:xfrm>
          <a:prstGeom prst="rect">
            <a:avLst/>
          </a:prstGeom>
          <a:noFill/>
        </p:spPr>
      </p:pic>
    </p:spTree>
    <p:extLst>
      <p:ext uri="{BB962C8B-B14F-4D97-AF65-F5344CB8AC3E}">
        <p14:creationId xmlns:p14="http://schemas.microsoft.com/office/powerpoint/2010/main" xmlns="" val="298724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xmlns="" id="{53C82A3F-7D14-7FFF-76A5-830543A6C27A}"/>
              </a:ext>
            </a:extLst>
          </p:cNvPr>
          <p:cNvSpPr>
            <a:spLocks noGrp="1"/>
          </p:cNvSpPr>
          <p:nvPr>
            <p:ph idx="1"/>
          </p:nvPr>
        </p:nvSpPr>
        <p:spPr>
          <a:xfrm>
            <a:off x="705881" y="2778181"/>
            <a:ext cx="6448680" cy="3165418"/>
          </a:xfrm>
        </p:spPr>
        <p:txBody>
          <a:bodyPr vert="horz" lIns="91440" tIns="45720" rIns="91440" bIns="45720" rtlCol="0" anchor="t">
            <a:normAutofit/>
          </a:bodyPr>
          <a:lstStyle/>
          <a:p>
            <a:pPr marL="0" indent="0">
              <a:buNone/>
            </a:pPr>
            <a:r>
              <a:rPr lang="pl-PL" sz="2000" dirty="0">
                <a:ea typeface="+mn-lt"/>
                <a:cs typeface="+mn-lt"/>
              </a:rPr>
              <a:t>Ta ścieżka jest przeznaczona dla osób, które chcą zajmować się kodowaniem i programowaniem gry. Jest ona skupiona wokół obsługi środowiska Unity i języka C#. Główne zadania na tej ścieżce, dotyczą rozwoju umiejętności logicznego myślenia oraz rozumienia składni języka programowania.</a:t>
            </a:r>
            <a:endParaRPr lang="pl-PL" dirty="0"/>
          </a:p>
        </p:txBody>
      </p:sp>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745547" y="992332"/>
            <a:ext cx="96107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200" dirty="0">
                <a:solidFill>
                  <a:srgbClr val="FFDD47"/>
                </a:solidFill>
                <a:cs typeface="Calibri"/>
              </a:rPr>
              <a:t>Game Development</a:t>
            </a:r>
          </a:p>
        </p:txBody>
      </p:sp>
      <p:pic>
        <p:nvPicPr>
          <p:cNvPr id="2" name="Obraz 4" descr="Obraz zawierający tekst, nocne niebo&#10;&#10;Opis wygenerowany automatycznie">
            <a:extLst>
              <a:ext uri="{FF2B5EF4-FFF2-40B4-BE49-F238E27FC236}">
                <a16:creationId xmlns:a16="http://schemas.microsoft.com/office/drawing/2014/main" xmlns="" id="{A28455E3-D863-842D-214C-86AC07E1F810}"/>
              </a:ext>
            </a:extLst>
          </p:cNvPr>
          <p:cNvPicPr>
            <a:picLocks noChangeAspect="1"/>
          </p:cNvPicPr>
          <p:nvPr/>
        </p:nvPicPr>
        <p:blipFill>
          <a:blip r:embed="rId2"/>
          <a:stretch>
            <a:fillRect/>
          </a:stretch>
        </p:blipFill>
        <p:spPr>
          <a:xfrm>
            <a:off x="7901889" y="2090094"/>
            <a:ext cx="2889679" cy="2889679"/>
          </a:xfrm>
          <a:prstGeom prst="rect">
            <a:avLst/>
          </a:prstGeom>
        </p:spPr>
      </p:pic>
    </p:spTree>
    <p:extLst>
      <p:ext uri="{BB962C8B-B14F-4D97-AF65-F5344CB8AC3E}">
        <p14:creationId xmlns:p14="http://schemas.microsoft.com/office/powerpoint/2010/main" xmlns="" val="16044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xmlns="" id="{53C82A3F-7D14-7FFF-76A5-830543A6C27A}"/>
              </a:ext>
            </a:extLst>
          </p:cNvPr>
          <p:cNvSpPr>
            <a:spLocks noGrp="1"/>
          </p:cNvSpPr>
          <p:nvPr>
            <p:ph idx="1"/>
          </p:nvPr>
        </p:nvSpPr>
        <p:spPr>
          <a:xfrm>
            <a:off x="4585903" y="2802895"/>
            <a:ext cx="6535179" cy="3649133"/>
          </a:xfrm>
        </p:spPr>
        <p:txBody>
          <a:bodyPr vert="horz" lIns="91440" tIns="45720" rIns="91440" bIns="45720" rtlCol="0" anchor="t">
            <a:normAutofit/>
          </a:bodyPr>
          <a:lstStyle/>
          <a:p>
            <a:pPr marL="0" indent="0">
              <a:buNone/>
            </a:pPr>
            <a:r>
              <a:rPr lang="pl-PL" sz="2000" dirty="0">
                <a:ea typeface="+mn-lt"/>
                <a:cs typeface="+mn-lt"/>
              </a:rPr>
              <a:t>Ścieżka ta jest przeznaczona dla tych osób, które w trakcie tworzenia gry są odpowiedzialne za oprawę graficzną i dźwiękową. Dotyczy to grafiki 2D, tworzenia modeli 3D, pracy konceptualnej nad ilustracjami i prostych animacji szkieletowych. Na tą ścieżkę jest wymagany zmysł estetyczny oraz umiejętności praktycznego tworzenia sztuki </a:t>
            </a:r>
            <a:r>
              <a:rPr lang="pl-PL" sz="2000" dirty="0" err="1">
                <a:ea typeface="+mn-lt"/>
                <a:cs typeface="+mn-lt"/>
              </a:rPr>
              <a:t>game</a:t>
            </a:r>
            <a:r>
              <a:rPr lang="pl-PL" sz="2000" dirty="0">
                <a:ea typeface="+mn-lt"/>
                <a:cs typeface="+mn-lt"/>
              </a:rPr>
              <a:t>-art.</a:t>
            </a:r>
            <a:endParaRPr lang="pl-PL" dirty="0">
              <a:ea typeface="+mn-lt"/>
              <a:cs typeface="+mn-lt"/>
            </a:endParaRPr>
          </a:p>
        </p:txBody>
      </p:sp>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1152524" y="1009650"/>
            <a:ext cx="96107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200" dirty="0" smtClean="0">
                <a:solidFill>
                  <a:srgbClr val="FFDD47"/>
                </a:solidFill>
                <a:cs typeface="Calibri"/>
              </a:rPr>
              <a:t>                                      </a:t>
            </a:r>
            <a:r>
              <a:rPr lang="pl-PL" sz="3200" dirty="0" err="1" smtClean="0">
                <a:solidFill>
                  <a:srgbClr val="FFDD47"/>
                </a:solidFill>
                <a:cs typeface="Calibri"/>
              </a:rPr>
              <a:t>Experience</a:t>
            </a:r>
            <a:r>
              <a:rPr lang="pl-PL" sz="3200" dirty="0" smtClean="0">
                <a:solidFill>
                  <a:srgbClr val="FFDD47"/>
                </a:solidFill>
                <a:cs typeface="Calibri"/>
              </a:rPr>
              <a:t> </a:t>
            </a:r>
            <a:r>
              <a:rPr lang="pl-PL" sz="3200" dirty="0">
                <a:solidFill>
                  <a:srgbClr val="FFDD47"/>
                </a:solidFill>
                <a:cs typeface="Calibri"/>
              </a:rPr>
              <a:t>Design</a:t>
            </a:r>
          </a:p>
        </p:txBody>
      </p:sp>
      <p:pic>
        <p:nvPicPr>
          <p:cNvPr id="2" name="Obraz 4" descr="Obraz zawierający tekst&#10;&#10;Opis wygenerowany automatycznie">
            <a:extLst>
              <a:ext uri="{FF2B5EF4-FFF2-40B4-BE49-F238E27FC236}">
                <a16:creationId xmlns:a16="http://schemas.microsoft.com/office/drawing/2014/main" xmlns="" id="{A28455E3-D863-842D-214C-86AC07E1F810}"/>
              </a:ext>
            </a:extLst>
          </p:cNvPr>
          <p:cNvPicPr>
            <a:picLocks noChangeAspect="1"/>
          </p:cNvPicPr>
          <p:nvPr/>
        </p:nvPicPr>
        <p:blipFill>
          <a:blip r:embed="rId2"/>
          <a:stretch>
            <a:fillRect/>
          </a:stretch>
        </p:blipFill>
        <p:spPr>
          <a:xfrm>
            <a:off x="1114168" y="2273643"/>
            <a:ext cx="2829698" cy="2829698"/>
          </a:xfrm>
          <a:prstGeom prst="rect">
            <a:avLst/>
          </a:prstGeom>
        </p:spPr>
      </p:pic>
    </p:spTree>
    <p:extLst>
      <p:ext uri="{BB962C8B-B14F-4D97-AF65-F5344CB8AC3E}">
        <p14:creationId xmlns:p14="http://schemas.microsoft.com/office/powerpoint/2010/main" xmlns="" val="398770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xmlns="" id="{53C82A3F-7D14-7FFF-76A5-830543A6C27A}"/>
              </a:ext>
            </a:extLst>
          </p:cNvPr>
          <p:cNvSpPr>
            <a:spLocks noGrp="1"/>
          </p:cNvSpPr>
          <p:nvPr>
            <p:ph idx="1"/>
          </p:nvPr>
        </p:nvSpPr>
        <p:spPr>
          <a:xfrm>
            <a:off x="742952" y="2605188"/>
            <a:ext cx="6423968" cy="2634077"/>
          </a:xfrm>
        </p:spPr>
        <p:txBody>
          <a:bodyPr vert="horz" lIns="91440" tIns="45720" rIns="91440" bIns="45720" rtlCol="0" anchor="t">
            <a:normAutofit/>
          </a:bodyPr>
          <a:lstStyle/>
          <a:p>
            <a:pPr marL="0" indent="0">
              <a:buNone/>
            </a:pPr>
            <a:r>
              <a:rPr lang="pl-PL" sz="2000" dirty="0">
                <a:ea typeface="+mn-lt"/>
                <a:cs typeface="+mn-lt"/>
              </a:rPr>
              <a:t>Osoby na tej ścieżce będą rozwijać umiejętności związane z projektowaniem poziomów trudności, budowaniem warstw fabularnych, tworzeniem dokumentacji projektowej i planowaniem testów gry. Profesja </a:t>
            </a:r>
            <a:r>
              <a:rPr lang="pl-PL" sz="2000" dirty="0" err="1">
                <a:ea typeface="+mn-lt"/>
                <a:cs typeface="+mn-lt"/>
              </a:rPr>
              <a:t>game</a:t>
            </a:r>
            <a:r>
              <a:rPr lang="pl-PL" sz="2000" dirty="0">
                <a:ea typeface="+mn-lt"/>
                <a:cs typeface="+mn-lt"/>
              </a:rPr>
              <a:t> designera wymaga zarówno sporej dozy kreatywności, jak i rzetelnego, rzemieślniczego podejścia do pracy.</a:t>
            </a:r>
            <a:endParaRPr lang="pl-PL" dirty="0">
              <a:ea typeface="+mn-lt"/>
              <a:cs typeface="+mn-lt"/>
            </a:endParaRPr>
          </a:p>
        </p:txBody>
      </p:sp>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778476" y="1009650"/>
            <a:ext cx="998477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200" dirty="0">
                <a:solidFill>
                  <a:srgbClr val="FFDD47"/>
                </a:solidFill>
                <a:cs typeface="Calibri"/>
              </a:rPr>
              <a:t>Game Design</a:t>
            </a:r>
          </a:p>
        </p:txBody>
      </p:sp>
      <p:pic>
        <p:nvPicPr>
          <p:cNvPr id="2" name="Obraz 4" descr="Obraz zawierający akcesorium&#10;&#10;Opis wygenerowany automatycznie">
            <a:extLst>
              <a:ext uri="{FF2B5EF4-FFF2-40B4-BE49-F238E27FC236}">
                <a16:creationId xmlns:a16="http://schemas.microsoft.com/office/drawing/2014/main" xmlns="" id="{A28455E3-D863-842D-214C-86AC07E1F810}"/>
              </a:ext>
            </a:extLst>
          </p:cNvPr>
          <p:cNvPicPr>
            <a:picLocks noChangeAspect="1"/>
          </p:cNvPicPr>
          <p:nvPr/>
        </p:nvPicPr>
        <p:blipFill>
          <a:blip r:embed="rId2"/>
          <a:stretch>
            <a:fillRect/>
          </a:stretch>
        </p:blipFill>
        <p:spPr>
          <a:xfrm>
            <a:off x="7846542" y="2100648"/>
            <a:ext cx="2881184" cy="2881184"/>
          </a:xfrm>
          <a:prstGeom prst="rect">
            <a:avLst/>
          </a:prstGeom>
        </p:spPr>
      </p:pic>
    </p:spTree>
    <p:extLst>
      <p:ext uri="{BB962C8B-B14F-4D97-AF65-F5344CB8AC3E}">
        <p14:creationId xmlns:p14="http://schemas.microsoft.com/office/powerpoint/2010/main" xmlns="" val="274021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xmlns="" id="{53C82A3F-7D14-7FFF-76A5-830543A6C27A}"/>
              </a:ext>
            </a:extLst>
          </p:cNvPr>
          <p:cNvSpPr>
            <a:spLocks noGrp="1"/>
          </p:cNvSpPr>
          <p:nvPr>
            <p:ph idx="1"/>
          </p:nvPr>
        </p:nvSpPr>
        <p:spPr>
          <a:xfrm>
            <a:off x="878877" y="2246842"/>
            <a:ext cx="7338367" cy="1934633"/>
          </a:xfrm>
        </p:spPr>
        <p:txBody>
          <a:bodyPr vert="horz" lIns="91440" tIns="45720" rIns="91440" bIns="45720" rtlCol="0" anchor="t">
            <a:normAutofit fontScale="92500"/>
          </a:bodyPr>
          <a:lstStyle/>
          <a:p>
            <a:pPr marL="0" indent="0">
              <a:buNone/>
            </a:pPr>
            <a:r>
              <a:rPr lang="pl-PL" sz="2000" dirty="0">
                <a:ea typeface="+mn-lt"/>
                <a:cs typeface="+mn-lt"/>
              </a:rPr>
              <a:t>Drużyna składa się od 8 do 10 osób, oraz od 1 do 3 opiekunów. Na każdej ze ścieżek powinny znaleźć się minimum 2 osoby. Na stworzenie pełnej wersji gry, bądź jej </a:t>
            </a:r>
            <a:r>
              <a:rPr lang="pl-PL" sz="2000" dirty="0" err="1">
                <a:ea typeface="+mn-lt"/>
                <a:cs typeface="+mn-lt"/>
              </a:rPr>
              <a:t>dema</a:t>
            </a:r>
            <a:r>
              <a:rPr lang="pl-PL" sz="2000" dirty="0">
                <a:ea typeface="+mn-lt"/>
                <a:cs typeface="+mn-lt"/>
              </a:rPr>
              <a:t> uczestnicy mają 8 miesięcy. Przez cały okres trwania konkursu, uczestnicy wykonują zadania grupowe miesięczne (</a:t>
            </a:r>
            <a:r>
              <a:rPr lang="pl-PL" sz="2000" dirty="0" err="1">
                <a:ea typeface="+mn-lt"/>
                <a:cs typeface="+mn-lt"/>
              </a:rPr>
              <a:t>milestone</a:t>
            </a:r>
            <a:r>
              <a:rPr lang="pl-PL" sz="2000" dirty="0">
                <a:ea typeface="+mn-lt"/>
                <a:cs typeface="+mn-lt"/>
              </a:rPr>
              <a:t>) oraz zadania indywidualne. Za zadania oraz za końcową grę drużyny dostają punkty po których wyznaczani są zwycięscy konkursu.</a:t>
            </a:r>
          </a:p>
        </p:txBody>
      </p:sp>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852616" y="1009650"/>
            <a:ext cx="99106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200" dirty="0">
                <a:solidFill>
                  <a:srgbClr val="FFDD47"/>
                </a:solidFill>
                <a:cs typeface="Calibri"/>
              </a:rPr>
              <a:t> Forma konkursu i czas</a:t>
            </a:r>
          </a:p>
        </p:txBody>
      </p:sp>
      <p:pic>
        <p:nvPicPr>
          <p:cNvPr id="2" name="Obraz 4" descr="Obraz zawierający tekst, zegar&#10;&#10;Opis wygenerowany automatycznie">
            <a:extLst>
              <a:ext uri="{FF2B5EF4-FFF2-40B4-BE49-F238E27FC236}">
                <a16:creationId xmlns:a16="http://schemas.microsoft.com/office/drawing/2014/main" xmlns="" id="{6EB91E4B-6DE8-8CA1-066D-2C1C16113E14}"/>
              </a:ext>
            </a:extLst>
          </p:cNvPr>
          <p:cNvPicPr>
            <a:picLocks noChangeAspect="1"/>
          </p:cNvPicPr>
          <p:nvPr/>
        </p:nvPicPr>
        <p:blipFill>
          <a:blip r:embed="rId2"/>
          <a:stretch>
            <a:fillRect/>
          </a:stretch>
        </p:blipFill>
        <p:spPr>
          <a:xfrm>
            <a:off x="8449833" y="3608172"/>
            <a:ext cx="2609464" cy="2609464"/>
          </a:xfrm>
          <a:prstGeom prst="rect">
            <a:avLst/>
          </a:prstGeom>
        </p:spPr>
      </p:pic>
    </p:spTree>
    <p:extLst>
      <p:ext uri="{BB962C8B-B14F-4D97-AF65-F5344CB8AC3E}">
        <p14:creationId xmlns:p14="http://schemas.microsoft.com/office/powerpoint/2010/main" xmlns="" val="194067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xmlns="" id="{53C82A3F-7D14-7FFF-76A5-830543A6C27A}"/>
              </a:ext>
            </a:extLst>
          </p:cNvPr>
          <p:cNvSpPr>
            <a:spLocks noGrp="1"/>
          </p:cNvSpPr>
          <p:nvPr>
            <p:ph idx="1"/>
          </p:nvPr>
        </p:nvSpPr>
        <p:spPr>
          <a:xfrm>
            <a:off x="977730" y="1950280"/>
            <a:ext cx="10131425" cy="4351666"/>
          </a:xfrm>
        </p:spPr>
        <p:txBody>
          <a:bodyPr vert="horz" lIns="91440" tIns="45720" rIns="91440" bIns="45720" rtlCol="0" anchor="t">
            <a:normAutofit/>
          </a:bodyPr>
          <a:lstStyle/>
          <a:p>
            <a:pPr marL="0" indent="0">
              <a:buNone/>
            </a:pPr>
            <a:r>
              <a:rPr lang="pl-PL" sz="2000" dirty="0">
                <a:ea typeface="+mn-lt"/>
                <a:cs typeface="+mn-lt"/>
              </a:rPr>
              <a:t>Konkurs rozpoczyna się rekrutacją online która polega na przedstawieniu swojego pomysłu na grę oraz filmu prezentującego całą drużynę. Jeżeli pomysł na grę spodoba się wtedy przechodzimy do następnego etapu eliminacji, </a:t>
            </a:r>
            <a:r>
              <a:rPr lang="pl-PL" sz="2000" dirty="0" smtClean="0">
                <a:ea typeface="+mn-lt"/>
                <a:cs typeface="+mn-lt"/>
              </a:rPr>
              <a:t>czyli </a:t>
            </a:r>
            <a:r>
              <a:rPr lang="pl-PL" sz="2000" dirty="0">
                <a:ea typeface="+mn-lt"/>
                <a:cs typeface="+mn-lt"/>
              </a:rPr>
              <a:t>konferencji przydziału. </a:t>
            </a:r>
            <a:endParaRPr lang="pl-PL" sz="2000" dirty="0" smtClean="0">
              <a:ea typeface="+mn-lt"/>
              <a:cs typeface="+mn-lt"/>
            </a:endParaRPr>
          </a:p>
          <a:p>
            <a:pPr marL="0" indent="0">
              <a:buNone/>
            </a:pPr>
            <a:endParaRPr lang="pl-PL" sz="2000" dirty="0" smtClean="0">
              <a:ea typeface="+mn-lt"/>
              <a:cs typeface="+mn-lt"/>
            </a:endParaRPr>
          </a:p>
          <a:p>
            <a:pPr marL="0" indent="0">
              <a:buNone/>
            </a:pPr>
            <a:endParaRPr lang="pl-PL" sz="2000" dirty="0" smtClean="0">
              <a:ea typeface="+mn-lt"/>
              <a:cs typeface="+mn-lt"/>
            </a:endParaRPr>
          </a:p>
          <a:p>
            <a:pPr marL="0" indent="0">
              <a:buNone/>
            </a:pPr>
            <a:endParaRPr lang="pl-PL" sz="2000" dirty="0" smtClean="0">
              <a:ea typeface="+mn-lt"/>
              <a:cs typeface="+mn-lt"/>
            </a:endParaRPr>
          </a:p>
          <a:p>
            <a:pPr marL="0" indent="0">
              <a:buNone/>
            </a:pPr>
            <a:endParaRPr lang="pl-PL" sz="2000" dirty="0" smtClean="0">
              <a:ea typeface="+mn-lt"/>
              <a:cs typeface="+mn-lt"/>
            </a:endParaRPr>
          </a:p>
          <a:p>
            <a:pPr marL="0" indent="0">
              <a:buNone/>
            </a:pPr>
            <a:r>
              <a:rPr lang="pl-PL" sz="2000" dirty="0" smtClean="0">
                <a:ea typeface="+mn-lt"/>
                <a:cs typeface="+mn-lt"/>
              </a:rPr>
              <a:t>Ta </a:t>
            </a:r>
            <a:r>
              <a:rPr lang="pl-PL" sz="2000" dirty="0">
                <a:ea typeface="+mn-lt"/>
                <a:cs typeface="+mn-lt"/>
              </a:rPr>
              <a:t>konferencja odbywa się już w 1 z 9 miast gdzie sprawdzane są zdolności logicznego myślenia, kreatywność oraz praca w drużynie. Przechodzą tylko 3 najlepsze zespoły. Po przejściu konferencji przydziału zespół skupia się tylko na stworzeniu gry.</a:t>
            </a:r>
          </a:p>
        </p:txBody>
      </p:sp>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1013254" y="1009650"/>
            <a:ext cx="974999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200" dirty="0">
                <a:solidFill>
                  <a:srgbClr val="FFDD47"/>
                </a:solidFill>
                <a:cs typeface="Calibri"/>
              </a:rPr>
              <a:t>Rekrutacja</a:t>
            </a:r>
          </a:p>
        </p:txBody>
      </p:sp>
      <p:pic>
        <p:nvPicPr>
          <p:cNvPr id="5" name="Obraz 5">
            <a:extLst>
              <a:ext uri="{FF2B5EF4-FFF2-40B4-BE49-F238E27FC236}">
                <a16:creationId xmlns:a16="http://schemas.microsoft.com/office/drawing/2014/main" xmlns="" id="{D58F6FE2-A04E-644A-8F2D-55ED735AE40D}"/>
              </a:ext>
            </a:extLst>
          </p:cNvPr>
          <p:cNvPicPr>
            <a:picLocks noChangeAspect="1"/>
          </p:cNvPicPr>
          <p:nvPr/>
        </p:nvPicPr>
        <p:blipFill>
          <a:blip r:embed="rId2" cstate="print"/>
          <a:stretch>
            <a:fillRect/>
          </a:stretch>
        </p:blipFill>
        <p:spPr>
          <a:xfrm>
            <a:off x="4563763" y="2906884"/>
            <a:ext cx="2817484" cy="1912251"/>
          </a:xfrm>
          <a:prstGeom prst="rect">
            <a:avLst/>
          </a:prstGeom>
        </p:spPr>
      </p:pic>
    </p:spTree>
    <p:extLst>
      <p:ext uri="{BB962C8B-B14F-4D97-AF65-F5344CB8AC3E}">
        <p14:creationId xmlns:p14="http://schemas.microsoft.com/office/powerpoint/2010/main" xmlns="" val="428729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xmlns="" id="{53C82A3F-7D14-7FFF-76A5-830543A6C27A}"/>
              </a:ext>
            </a:extLst>
          </p:cNvPr>
          <p:cNvSpPr>
            <a:spLocks noGrp="1"/>
          </p:cNvSpPr>
          <p:nvPr>
            <p:ph idx="1"/>
          </p:nvPr>
        </p:nvSpPr>
        <p:spPr>
          <a:xfrm>
            <a:off x="5325761" y="2889394"/>
            <a:ext cx="6153665" cy="3647331"/>
          </a:xfrm>
        </p:spPr>
        <p:txBody>
          <a:bodyPr vert="horz" lIns="91440" tIns="45720" rIns="91440" bIns="45720" rtlCol="0" anchor="t">
            <a:normAutofit/>
          </a:bodyPr>
          <a:lstStyle/>
          <a:p>
            <a:pPr marL="0" indent="0">
              <a:buNone/>
            </a:pPr>
            <a:r>
              <a:rPr lang="pl-PL" sz="2000" dirty="0">
                <a:ea typeface="+mn-lt"/>
                <a:cs typeface="+mn-lt"/>
              </a:rPr>
              <a:t>Podczas tworzenia gry będą odbywały się tak zwane wyjazdy integracyjne. Podczas całego konkursu były 3 takie konkursy z czego jeden 5 dniowy. Podczas tych wyjazdów uczyliśmy się nowych rzeczy związanych z naszą ścieżką rozwoju oraz braliśmy udział w </a:t>
            </a:r>
            <a:r>
              <a:rPr lang="pl-PL" sz="2000" dirty="0" err="1">
                <a:ea typeface="+mn-lt"/>
                <a:cs typeface="+mn-lt"/>
              </a:rPr>
              <a:t>GameJamie</a:t>
            </a:r>
            <a:r>
              <a:rPr lang="pl-PL" sz="2000" dirty="0">
                <a:ea typeface="+mn-lt"/>
                <a:cs typeface="+mn-lt"/>
              </a:rPr>
              <a:t> czyli stworzeniu prostej gry w 24 godziny.</a:t>
            </a:r>
          </a:p>
        </p:txBody>
      </p:sp>
      <p:sp>
        <p:nvSpPr>
          <p:cNvPr id="4" name="pole tekstowe 3">
            <a:extLst>
              <a:ext uri="{FF2B5EF4-FFF2-40B4-BE49-F238E27FC236}">
                <a16:creationId xmlns:a16="http://schemas.microsoft.com/office/drawing/2014/main" xmlns="" id="{94C588A1-7E6D-3184-E5E6-2356F78C2E78}"/>
              </a:ext>
            </a:extLst>
          </p:cNvPr>
          <p:cNvSpPr txBox="1"/>
          <p:nvPr/>
        </p:nvSpPr>
        <p:spPr>
          <a:xfrm>
            <a:off x="2124074" y="13620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9" name="pole tekstowe 8">
            <a:extLst>
              <a:ext uri="{FF2B5EF4-FFF2-40B4-BE49-F238E27FC236}">
                <a16:creationId xmlns:a16="http://schemas.microsoft.com/office/drawing/2014/main" xmlns="" id="{47F1F66C-3305-B8ED-BEA3-F184AD41120C}"/>
              </a:ext>
            </a:extLst>
          </p:cNvPr>
          <p:cNvSpPr txBox="1"/>
          <p:nvPr/>
        </p:nvSpPr>
        <p:spPr>
          <a:xfrm>
            <a:off x="852616" y="1009650"/>
            <a:ext cx="99106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200" dirty="0">
                <a:solidFill>
                  <a:srgbClr val="FFDD47"/>
                </a:solidFill>
                <a:cs typeface="Calibri"/>
              </a:rPr>
              <a:t>Wyjazdy integracyjne</a:t>
            </a:r>
          </a:p>
        </p:txBody>
      </p:sp>
      <p:pic>
        <p:nvPicPr>
          <p:cNvPr id="4098" name="Picture 2" descr="D:\Pulpit\Bez nazwy-3.png"/>
          <p:cNvPicPr>
            <a:picLocks noChangeAspect="1" noChangeArrowheads="1"/>
          </p:cNvPicPr>
          <p:nvPr/>
        </p:nvPicPr>
        <p:blipFill>
          <a:blip r:embed="rId2"/>
          <a:srcRect/>
          <a:stretch>
            <a:fillRect/>
          </a:stretch>
        </p:blipFill>
        <p:spPr bwMode="auto">
          <a:xfrm>
            <a:off x="473763" y="1975195"/>
            <a:ext cx="4345374" cy="3985096"/>
          </a:xfrm>
          <a:prstGeom prst="rect">
            <a:avLst/>
          </a:prstGeom>
          <a:noFill/>
        </p:spPr>
      </p:pic>
    </p:spTree>
    <p:extLst>
      <p:ext uri="{BB962C8B-B14F-4D97-AF65-F5344CB8AC3E}">
        <p14:creationId xmlns:p14="http://schemas.microsoft.com/office/powerpoint/2010/main" xmlns="" val="2900424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TotalTime>
  <Words>415</Words>
  <Application>Microsoft Office PowerPoint</Application>
  <PresentationFormat>Niestandardowy</PresentationFormat>
  <Paragraphs>30</Paragraphs>
  <Slides>11</Slides>
  <Notes>0</Notes>
  <HiddenSlides>0</HiddenSlides>
  <MMClips>0</MMClips>
  <ScaleCrop>false</ScaleCrop>
  <HeadingPairs>
    <vt:vector size="4" baseType="variant">
      <vt:variant>
        <vt:lpstr>Motyw</vt:lpstr>
      </vt:variant>
      <vt:variant>
        <vt:i4>1</vt:i4>
      </vt:variant>
      <vt:variant>
        <vt:lpstr>Tytuły slajdów</vt:lpstr>
      </vt:variant>
      <vt:variant>
        <vt:i4>11</vt:i4>
      </vt:variant>
    </vt:vector>
  </HeadingPairs>
  <TitlesOfParts>
    <vt:vector size="12" baseType="lpstr">
      <vt:lpstr>Celestial</vt:lpstr>
      <vt:lpstr>T3G – Start w GameDev-ie </vt:lpstr>
      <vt:lpstr>Slajd 2</vt:lpstr>
      <vt:lpstr>Slajd 3</vt:lpstr>
      <vt:lpstr>Slajd 4</vt:lpstr>
      <vt:lpstr>Slajd 5</vt:lpstr>
      <vt:lpstr>Slajd 6</vt:lpstr>
      <vt:lpstr>Slajd 7</vt:lpstr>
      <vt:lpstr>Slajd 8</vt:lpstr>
      <vt:lpstr>Slajd 9</vt:lpstr>
      <vt:lpstr>Slajd 10</vt:lpstr>
      <vt:lpstr>Slajd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Viki</cp:lastModifiedBy>
  <cp:revision>412</cp:revision>
  <dcterms:created xsi:type="dcterms:W3CDTF">2022-09-25T14:22:59Z</dcterms:created>
  <dcterms:modified xsi:type="dcterms:W3CDTF">2022-09-25T16:32:06Z</dcterms:modified>
</cp:coreProperties>
</file>