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Roboto"/>
      <p:regular r:id="rId32"/>
      <p:bold r:id="rId33"/>
      <p:italic r:id="rId34"/>
      <p:boldItalic r:id="rId35"/>
    </p:embeddedFont>
    <p:embeddedFont>
      <p:font typeface="Poppi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iStso0sC4FpUr6PjV0539wK0j2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B07303-4A15-41CB-9455-9821CE8F706A}">
  <a:tblStyle styleId="{1FB07303-4A15-41CB-9455-9821CE8F706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Poppins-bold.fntdata"/><Relationship Id="rId14" Type="http://schemas.openxmlformats.org/officeDocument/2006/relationships/slide" Target="slides/slide9.xml"/><Relationship Id="rId36" Type="http://schemas.openxmlformats.org/officeDocument/2006/relationships/font" Target="fonts/Poppins-regular.fntdata"/><Relationship Id="rId17" Type="http://schemas.openxmlformats.org/officeDocument/2006/relationships/slide" Target="slides/slide12.xml"/><Relationship Id="rId39" Type="http://schemas.openxmlformats.org/officeDocument/2006/relationships/font" Target="fonts/Poppins-boldItalic.fntdata"/><Relationship Id="rId16" Type="http://schemas.openxmlformats.org/officeDocument/2006/relationships/slide" Target="slides/slide11.xml"/><Relationship Id="rId38" Type="http://schemas.openxmlformats.org/officeDocument/2006/relationships/font" Target="fonts/Poppi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da269508f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da26950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05f79da10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805f79da1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05f79da1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05f79da1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05f79da1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805f79da1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da269508f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7da269508f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da269508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27da269508f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1ceb110a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1ceb110a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da269508f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27da269508f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da269508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27da269508f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3" name="Google Shape;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da269508f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27da269508f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7da269508f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27da269508f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da269508f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27da269508f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da269508f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5" name="Google Shape;205;g27da269508f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da269508f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g27da269508f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05f79da1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805f79da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da269508f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da269508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da26950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9" name="Google Shape;79;g27da269508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7da269508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g27da269508f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da269508f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27da269508f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da269508f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27da269508f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838200" y="365125"/>
            <a:ext cx="995782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body"/>
          </p:nvPr>
        </p:nvSpPr>
        <p:spPr>
          <a:xfrm>
            <a:off x="838200" y="1825625"/>
            <a:ext cx="9957822"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b="0" i="0"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 name="Google Shape;14;p12"/>
          <p:cNvPicPr preferRelativeResize="0"/>
          <p:nvPr/>
        </p:nvPicPr>
        <p:blipFill rotWithShape="1">
          <a:blip r:embed="rId2">
            <a:alphaModFix/>
          </a:blip>
          <a:srcRect b="0" l="0" r="0" t="0"/>
          <a:stretch/>
        </p:blipFill>
        <p:spPr>
          <a:xfrm>
            <a:off x="117290" y="6311900"/>
            <a:ext cx="1057364" cy="546100"/>
          </a:xfrm>
          <a:prstGeom prst="rect">
            <a:avLst/>
          </a:prstGeom>
          <a:noFill/>
          <a:ln>
            <a:noFill/>
          </a:ln>
        </p:spPr>
      </p:pic>
      <p:sp>
        <p:nvSpPr>
          <p:cNvPr id="15" name="Google Shape;15;p12"/>
          <p:cNvSpPr/>
          <p:nvPr/>
        </p:nvSpPr>
        <p:spPr>
          <a:xfrm>
            <a:off x="10911636" y="-773508"/>
            <a:ext cx="2111432" cy="2111432"/>
          </a:xfrm>
          <a:prstGeom prst="ellipse">
            <a:avLst/>
          </a:prstGeom>
          <a:solidFill>
            <a:srgbClr val="98A1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rot="-2793109">
            <a:off x="11309305" y="4498671"/>
            <a:ext cx="3549534" cy="2470406"/>
          </a:xfrm>
          <a:prstGeom prst="rect">
            <a:avLst/>
          </a:prstGeom>
          <a:solidFill>
            <a:srgbClr val="66FF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 </a:t>
            </a:r>
            <a:endParaRPr b="0" i="0" sz="1400" u="none" cap="none" strike="noStrike">
              <a:solidFill>
                <a:schemeClr val="lt1"/>
              </a:solidFill>
              <a:latin typeface="Arial"/>
              <a:ea typeface="Arial"/>
              <a:cs typeface="Arial"/>
              <a:sym typeface="Arial"/>
            </a:endParaRPr>
          </a:p>
        </p:txBody>
      </p:sp>
      <p:sp>
        <p:nvSpPr>
          <p:cNvPr id="17" name="Google Shape;17;p12"/>
          <p:cNvSpPr/>
          <p:nvPr/>
        </p:nvSpPr>
        <p:spPr>
          <a:xfrm rot="-1002334">
            <a:off x="-581181" y="-552332"/>
            <a:ext cx="1396941" cy="1335601"/>
          </a:xfrm>
          <a:prstGeom prst="star10">
            <a:avLst>
              <a:gd fmla="val 24304" name="adj"/>
              <a:gd fmla="val 105146" name="hf"/>
            </a:avLst>
          </a:prstGeom>
          <a:solidFill>
            <a:srgbClr val="FA61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p:cSld name="1_Slajd tytułowy 2">
    <p:spTree>
      <p:nvGrpSpPr>
        <p:cNvPr id="18" name="Shape 18"/>
        <p:cNvGrpSpPr/>
        <p:nvPr/>
      </p:nvGrpSpPr>
      <p:grpSpPr>
        <a:xfrm>
          <a:off x="0" y="0"/>
          <a:ext cx="0" cy="0"/>
          <a:chOff x="0" y="0"/>
          <a:chExt cx="0" cy="0"/>
        </a:xfrm>
      </p:grpSpPr>
      <p:sp>
        <p:nvSpPr>
          <p:cNvPr id="19" name="Google Shape;19;p13"/>
          <p:cNvSpPr txBox="1"/>
          <p:nvPr>
            <p:ph type="ctrTitle"/>
          </p:nvPr>
        </p:nvSpPr>
        <p:spPr>
          <a:xfrm>
            <a:off x="388883" y="1041400"/>
            <a:ext cx="6950639"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13"/>
          <p:cNvPicPr preferRelativeResize="0"/>
          <p:nvPr/>
        </p:nvPicPr>
        <p:blipFill rotWithShape="1">
          <a:blip r:embed="rId2">
            <a:alphaModFix/>
          </a:blip>
          <a:srcRect b="0" l="0" r="0" t="0"/>
          <a:stretch/>
        </p:blipFill>
        <p:spPr>
          <a:xfrm>
            <a:off x="465383" y="5432521"/>
            <a:ext cx="2006885" cy="1036502"/>
          </a:xfrm>
          <a:prstGeom prst="rect">
            <a:avLst/>
          </a:prstGeom>
          <a:noFill/>
          <a:ln>
            <a:noFill/>
          </a:ln>
        </p:spPr>
      </p:pic>
      <p:pic>
        <p:nvPicPr>
          <p:cNvPr id="21" name="Google Shape;21;p13"/>
          <p:cNvPicPr preferRelativeResize="0"/>
          <p:nvPr/>
        </p:nvPicPr>
        <p:blipFill rotWithShape="1">
          <a:blip r:embed="rId2">
            <a:alphaModFix/>
          </a:blip>
          <a:srcRect b="0" l="0" r="0" t="0"/>
          <a:stretch/>
        </p:blipFill>
        <p:spPr>
          <a:xfrm>
            <a:off x="465383" y="5432521"/>
            <a:ext cx="2006885" cy="1036502"/>
          </a:xfrm>
          <a:prstGeom prst="rect">
            <a:avLst/>
          </a:prstGeom>
          <a:noFill/>
          <a:ln>
            <a:noFill/>
          </a:ln>
        </p:spPr>
      </p:pic>
      <p:sp>
        <p:nvSpPr>
          <p:cNvPr id="22" name="Google Shape;22;p13"/>
          <p:cNvSpPr/>
          <p:nvPr/>
        </p:nvSpPr>
        <p:spPr>
          <a:xfrm rot="-1002334">
            <a:off x="11243410" y="904269"/>
            <a:ext cx="1847923" cy="1847923"/>
          </a:xfrm>
          <a:prstGeom prst="star10">
            <a:avLst>
              <a:gd fmla="val 24304" name="adj"/>
              <a:gd fmla="val 105146" name="hf"/>
            </a:avLst>
          </a:prstGeom>
          <a:solidFill>
            <a:srgbClr val="FA61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3"/>
          <p:cNvSpPr/>
          <p:nvPr/>
        </p:nvSpPr>
        <p:spPr>
          <a:xfrm>
            <a:off x="-546948" y="-935831"/>
            <a:ext cx="1871662" cy="1871662"/>
          </a:xfrm>
          <a:prstGeom prst="ellipse">
            <a:avLst/>
          </a:prstGeom>
          <a:solidFill>
            <a:srgbClr val="66FF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 name="Google Shape;24;p13"/>
          <p:cNvSpPr txBox="1"/>
          <p:nvPr>
            <p:ph idx="1" type="subTitle"/>
          </p:nvPr>
        </p:nvSpPr>
        <p:spPr>
          <a:xfrm>
            <a:off x="388883" y="3496355"/>
            <a:ext cx="6950639"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0" i="0"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5" name="Google Shape;25;p13"/>
          <p:cNvPicPr preferRelativeResize="0"/>
          <p:nvPr/>
        </p:nvPicPr>
        <p:blipFill rotWithShape="1">
          <a:blip r:embed="rId3">
            <a:alphaModFix/>
          </a:blip>
          <a:srcRect b="0" l="0" r="0" t="0"/>
          <a:stretch/>
        </p:blipFill>
        <p:spPr>
          <a:xfrm>
            <a:off x="7339522" y="2521772"/>
            <a:ext cx="7147965" cy="6858000"/>
          </a:xfrm>
          <a:prstGeom prst="rect">
            <a:avLst/>
          </a:prstGeom>
          <a:noFill/>
          <a:ln>
            <a:noFill/>
          </a:ln>
        </p:spPr>
      </p:pic>
      <p:sp>
        <p:nvSpPr>
          <p:cNvPr id="26" name="Google Shape;26;p13"/>
          <p:cNvSpPr/>
          <p:nvPr/>
        </p:nvSpPr>
        <p:spPr>
          <a:xfrm>
            <a:off x="8712742" y="4447259"/>
            <a:ext cx="2301945" cy="2343600"/>
          </a:xfrm>
          <a:prstGeom prst="roundRect">
            <a:avLst>
              <a:gd fmla="val 9719" name="adj"/>
            </a:avLst>
          </a:prstGeom>
          <a:blipFill rotWithShape="1">
            <a:blip r:embed="rId4">
              <a:alphaModFix/>
            </a:blip>
            <a:stretch>
              <a:fillRect b="-73643" l="-21148" r="-21149" t="-2988"/>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7" name="Google Shape;27;p13"/>
          <p:cNvPicPr preferRelativeResize="0"/>
          <p:nvPr/>
        </p:nvPicPr>
        <p:blipFill rotWithShape="1">
          <a:blip r:embed="rId5">
            <a:alphaModFix/>
          </a:blip>
          <a:srcRect b="0" l="0" r="0" t="0"/>
          <a:stretch/>
        </p:blipFill>
        <p:spPr>
          <a:xfrm>
            <a:off x="10716348" y="3236148"/>
            <a:ext cx="7147965"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type="title">
  <p:cSld name="TITLE">
    <p:spTree>
      <p:nvGrpSpPr>
        <p:cNvPr id="28" name="Shape 28"/>
        <p:cNvGrpSpPr/>
        <p:nvPr/>
      </p:nvGrpSpPr>
      <p:grpSpPr>
        <a:xfrm>
          <a:off x="0" y="0"/>
          <a:ext cx="0" cy="0"/>
          <a:chOff x="0" y="0"/>
          <a:chExt cx="0" cy="0"/>
        </a:xfrm>
      </p:grpSpPr>
      <p:sp>
        <p:nvSpPr>
          <p:cNvPr id="29" name="Google Shape;29;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b="0" i="0"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 type="subTitle"/>
          </p:nvPr>
        </p:nvSpPr>
        <p:spPr>
          <a:xfrm>
            <a:off x="1524000" y="3602038"/>
            <a:ext cx="9144000" cy="108557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0" i="0"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31" name="Google Shape;31;p14"/>
          <p:cNvPicPr preferRelativeResize="0"/>
          <p:nvPr/>
        </p:nvPicPr>
        <p:blipFill rotWithShape="1">
          <a:blip r:embed="rId2">
            <a:alphaModFix/>
          </a:blip>
          <a:srcRect b="0" l="0" r="0" t="0"/>
          <a:stretch/>
        </p:blipFill>
        <p:spPr>
          <a:xfrm>
            <a:off x="7291552" y="3591391"/>
            <a:ext cx="7267848" cy="6107804"/>
          </a:xfrm>
          <a:prstGeom prst="rect">
            <a:avLst/>
          </a:prstGeom>
          <a:noFill/>
          <a:ln>
            <a:noFill/>
          </a:ln>
        </p:spPr>
      </p:pic>
      <p:pic>
        <p:nvPicPr>
          <p:cNvPr id="32" name="Google Shape;32;p14"/>
          <p:cNvPicPr preferRelativeResize="0"/>
          <p:nvPr/>
        </p:nvPicPr>
        <p:blipFill rotWithShape="1">
          <a:blip r:embed="rId3">
            <a:alphaModFix/>
          </a:blip>
          <a:srcRect b="0" l="0" r="0" t="0"/>
          <a:stretch/>
        </p:blipFill>
        <p:spPr>
          <a:xfrm>
            <a:off x="506110" y="209347"/>
            <a:ext cx="797776" cy="88957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ajd tytułowy">
  <p:cSld name="1_Slajd tytułowy">
    <p:spTree>
      <p:nvGrpSpPr>
        <p:cNvPr id="33" name="Shape 33"/>
        <p:cNvGrpSpPr/>
        <p:nvPr/>
      </p:nvGrpSpPr>
      <p:grpSpPr>
        <a:xfrm>
          <a:off x="0" y="0"/>
          <a:ext cx="0" cy="0"/>
          <a:chOff x="0" y="0"/>
          <a:chExt cx="0" cy="0"/>
        </a:xfrm>
      </p:grpSpPr>
      <p:sp>
        <p:nvSpPr>
          <p:cNvPr id="34" name="Google Shape;34;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b="0" i="0" sz="60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5" name="Google Shape;35;p15"/>
          <p:cNvPicPr preferRelativeResize="0"/>
          <p:nvPr/>
        </p:nvPicPr>
        <p:blipFill rotWithShape="1">
          <a:blip r:embed="rId2">
            <a:alphaModFix/>
          </a:blip>
          <a:srcRect b="0" l="0" r="0" t="0"/>
          <a:stretch/>
        </p:blipFill>
        <p:spPr>
          <a:xfrm>
            <a:off x="465383" y="5432521"/>
            <a:ext cx="2006885" cy="1036502"/>
          </a:xfrm>
          <a:prstGeom prst="rect">
            <a:avLst/>
          </a:prstGeom>
          <a:noFill/>
          <a:ln>
            <a:noFill/>
          </a:ln>
        </p:spPr>
      </p:pic>
      <p:pic>
        <p:nvPicPr>
          <p:cNvPr id="36" name="Google Shape;36;p15"/>
          <p:cNvPicPr preferRelativeResize="0"/>
          <p:nvPr/>
        </p:nvPicPr>
        <p:blipFill rotWithShape="1">
          <a:blip r:embed="rId2">
            <a:alphaModFix/>
          </a:blip>
          <a:srcRect b="0" l="0" r="0" t="0"/>
          <a:stretch/>
        </p:blipFill>
        <p:spPr>
          <a:xfrm>
            <a:off x="465383" y="5432521"/>
            <a:ext cx="2006885" cy="1036502"/>
          </a:xfrm>
          <a:prstGeom prst="rect">
            <a:avLst/>
          </a:prstGeom>
          <a:noFill/>
          <a:ln>
            <a:noFill/>
          </a:ln>
        </p:spPr>
      </p:pic>
      <p:sp>
        <p:nvSpPr>
          <p:cNvPr id="37" name="Google Shape;37;p15"/>
          <p:cNvSpPr/>
          <p:nvPr/>
        </p:nvSpPr>
        <p:spPr>
          <a:xfrm rot="-1002334">
            <a:off x="-458579" y="-534985"/>
            <a:ext cx="1847923" cy="1847923"/>
          </a:xfrm>
          <a:prstGeom prst="star10">
            <a:avLst>
              <a:gd fmla="val 24304" name="adj"/>
              <a:gd fmla="val 105146" name="hf"/>
            </a:avLst>
          </a:prstGeom>
          <a:solidFill>
            <a:srgbClr val="FA61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38" name="Google Shape;38;p15"/>
          <p:cNvPicPr preferRelativeResize="0"/>
          <p:nvPr/>
        </p:nvPicPr>
        <p:blipFill rotWithShape="1">
          <a:blip r:embed="rId3">
            <a:alphaModFix/>
          </a:blip>
          <a:srcRect b="0" l="0" r="0" t="0"/>
          <a:stretch/>
        </p:blipFill>
        <p:spPr>
          <a:xfrm>
            <a:off x="7171123" y="4493570"/>
            <a:ext cx="7043864" cy="5836344"/>
          </a:xfrm>
          <a:prstGeom prst="rect">
            <a:avLst/>
          </a:prstGeom>
          <a:noFill/>
          <a:ln>
            <a:noFill/>
          </a:ln>
        </p:spPr>
      </p:pic>
      <p:pic>
        <p:nvPicPr>
          <p:cNvPr id="39" name="Google Shape;39;p15"/>
          <p:cNvPicPr preferRelativeResize="0"/>
          <p:nvPr/>
        </p:nvPicPr>
        <p:blipFill rotWithShape="1">
          <a:blip r:embed="rId4">
            <a:alphaModFix/>
          </a:blip>
          <a:srcRect b="0" l="77135" r="0" t="68889"/>
          <a:stretch/>
        </p:blipFill>
        <p:spPr>
          <a:xfrm>
            <a:off x="10693055" y="3962399"/>
            <a:ext cx="2475959" cy="224589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ytuł i zawartość">
  <p:cSld name="1_Tytuł i zawartość">
    <p:spTree>
      <p:nvGrpSpPr>
        <p:cNvPr id="40" name="Shape 40"/>
        <p:cNvGrpSpPr/>
        <p:nvPr/>
      </p:nvGrpSpPr>
      <p:grpSpPr>
        <a:xfrm>
          <a:off x="0" y="0"/>
          <a:ext cx="0" cy="0"/>
          <a:chOff x="0" y="0"/>
          <a:chExt cx="0" cy="0"/>
        </a:xfrm>
      </p:grpSpPr>
      <p:sp>
        <p:nvSpPr>
          <p:cNvPr id="41" name="Google Shape;41;p16"/>
          <p:cNvSpPr txBox="1"/>
          <p:nvPr>
            <p:ph type="title"/>
          </p:nvPr>
        </p:nvSpPr>
        <p:spPr>
          <a:xfrm>
            <a:off x="838200" y="365125"/>
            <a:ext cx="8852338"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838199" y="1825625"/>
            <a:ext cx="10210071"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b="0" i="0"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6"/>
          <p:cNvSpPr/>
          <p:nvPr/>
        </p:nvSpPr>
        <p:spPr>
          <a:xfrm rot="-2793109">
            <a:off x="11390761" y="4878136"/>
            <a:ext cx="3549534" cy="2470406"/>
          </a:xfrm>
          <a:prstGeom prst="rect">
            <a:avLst/>
          </a:prstGeom>
          <a:solidFill>
            <a:srgbClr val="66FF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4" name="Google Shape;44;p16"/>
          <p:cNvPicPr preferRelativeResize="0"/>
          <p:nvPr/>
        </p:nvPicPr>
        <p:blipFill rotWithShape="1">
          <a:blip r:embed="rId2">
            <a:alphaModFix/>
          </a:blip>
          <a:srcRect b="0" l="0" r="0" t="0"/>
          <a:stretch/>
        </p:blipFill>
        <p:spPr>
          <a:xfrm>
            <a:off x="117290" y="6311900"/>
            <a:ext cx="1057364" cy="546100"/>
          </a:xfrm>
          <a:prstGeom prst="rect">
            <a:avLst/>
          </a:prstGeom>
          <a:noFill/>
          <a:ln>
            <a:noFill/>
          </a:ln>
        </p:spPr>
      </p:pic>
      <p:sp>
        <p:nvSpPr>
          <p:cNvPr id="45" name="Google Shape;45;p16"/>
          <p:cNvSpPr/>
          <p:nvPr/>
        </p:nvSpPr>
        <p:spPr>
          <a:xfrm rot="-540000">
            <a:off x="11519948" y="-1271246"/>
            <a:ext cx="210312" cy="2051374"/>
          </a:xfrm>
          <a:prstGeom prst="rect">
            <a:avLst/>
          </a:prstGeom>
          <a:solidFill>
            <a:srgbClr val="FA61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46" name="Google Shape;46;p16"/>
          <p:cNvPicPr preferRelativeResize="0"/>
          <p:nvPr/>
        </p:nvPicPr>
        <p:blipFill rotWithShape="1">
          <a:blip r:embed="rId3">
            <a:alphaModFix/>
          </a:blip>
          <a:srcRect b="74200" l="8875" r="75115" t="5333"/>
          <a:stretch/>
        </p:blipFill>
        <p:spPr>
          <a:xfrm rot="449321">
            <a:off x="9626769" y="188217"/>
            <a:ext cx="1125888" cy="119146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ównanie" type="twoTxTwoObj">
  <p:cSld name="TWO_OBJECTS_WITH_TEXT">
    <p:spTree>
      <p:nvGrpSpPr>
        <p:cNvPr id="47" name="Shape 47"/>
        <p:cNvGrpSpPr/>
        <p:nvPr/>
      </p:nvGrpSpPr>
      <p:grpSpPr>
        <a:xfrm>
          <a:off x="0" y="0"/>
          <a:ext cx="0" cy="0"/>
          <a:chOff x="0" y="0"/>
          <a:chExt cx="0" cy="0"/>
        </a:xfrm>
      </p:grpSpPr>
      <p:sp>
        <p:nvSpPr>
          <p:cNvPr id="48" name="Google Shape;48;p17"/>
          <p:cNvSpPr txBox="1"/>
          <p:nvPr>
            <p:ph type="title"/>
          </p:nvPr>
        </p:nvSpPr>
        <p:spPr>
          <a:xfrm>
            <a:off x="839788" y="365125"/>
            <a:ext cx="885086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0" i="0"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b="0" i="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0" i="0" sz="2400">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b="0" i="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3" name="Google Shape;53;p17"/>
          <p:cNvPicPr preferRelativeResize="0"/>
          <p:nvPr/>
        </p:nvPicPr>
        <p:blipFill rotWithShape="1">
          <a:blip r:embed="rId2">
            <a:alphaModFix/>
          </a:blip>
          <a:srcRect b="70777" l="0" r="84470" t="0"/>
          <a:stretch/>
        </p:blipFill>
        <p:spPr>
          <a:xfrm>
            <a:off x="2140897" y="-1154171"/>
            <a:ext cx="1681656" cy="2109571"/>
          </a:xfrm>
          <a:prstGeom prst="rect">
            <a:avLst/>
          </a:prstGeom>
          <a:noFill/>
          <a:ln>
            <a:noFill/>
          </a:ln>
        </p:spPr>
      </p:pic>
      <p:sp>
        <p:nvSpPr>
          <p:cNvPr id="54" name="Google Shape;54;p17"/>
          <p:cNvSpPr/>
          <p:nvPr/>
        </p:nvSpPr>
        <p:spPr>
          <a:xfrm rot="-780000">
            <a:off x="-679854" y="6817895"/>
            <a:ext cx="4796590" cy="80210"/>
          </a:xfrm>
          <a:prstGeom prst="rect">
            <a:avLst/>
          </a:prstGeom>
          <a:solidFill>
            <a:srgbClr val="66FF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5" name="Google Shape;55;p17"/>
          <p:cNvPicPr preferRelativeResize="0"/>
          <p:nvPr/>
        </p:nvPicPr>
        <p:blipFill rotWithShape="1">
          <a:blip r:embed="rId3">
            <a:alphaModFix/>
          </a:blip>
          <a:srcRect b="0" l="0" r="0" t="0"/>
          <a:stretch/>
        </p:blipFill>
        <p:spPr>
          <a:xfrm>
            <a:off x="117290" y="6311900"/>
            <a:ext cx="1057364" cy="546100"/>
          </a:xfrm>
          <a:prstGeom prst="rect">
            <a:avLst/>
          </a:prstGeom>
          <a:noFill/>
          <a:ln>
            <a:noFill/>
          </a:ln>
        </p:spPr>
      </p:pic>
      <p:sp>
        <p:nvSpPr>
          <p:cNvPr id="56" name="Google Shape;56;p17"/>
          <p:cNvSpPr/>
          <p:nvPr/>
        </p:nvSpPr>
        <p:spPr>
          <a:xfrm rot="-540000">
            <a:off x="11519948" y="-1271246"/>
            <a:ext cx="210312" cy="2051374"/>
          </a:xfrm>
          <a:prstGeom prst="rect">
            <a:avLst/>
          </a:prstGeom>
          <a:solidFill>
            <a:srgbClr val="FA61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57" name="Google Shape;57;p17"/>
          <p:cNvPicPr preferRelativeResize="0"/>
          <p:nvPr/>
        </p:nvPicPr>
        <p:blipFill rotWithShape="1">
          <a:blip r:embed="rId4">
            <a:alphaModFix/>
          </a:blip>
          <a:srcRect b="74200" l="8875" r="75115" t="5333"/>
          <a:stretch/>
        </p:blipFill>
        <p:spPr>
          <a:xfrm rot="449321">
            <a:off x="9626769" y="188217"/>
            <a:ext cx="1125888" cy="119146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sty" type="blank">
  <p:cSld name="BLANK">
    <p:spTree>
      <p:nvGrpSpPr>
        <p:cNvPr id="58" name="Shape 58"/>
        <p:cNvGrpSpPr/>
        <p:nvPr/>
      </p:nvGrpSpPr>
      <p:grpSpPr>
        <a:xfrm>
          <a:off x="0" y="0"/>
          <a:ext cx="0" cy="0"/>
          <a:chOff x="0" y="0"/>
          <a:chExt cx="0" cy="0"/>
        </a:xfrm>
      </p:grpSpPr>
      <p:sp>
        <p:nvSpPr>
          <p:cNvPr id="59" name="Google Shape;59;p18"/>
          <p:cNvSpPr/>
          <p:nvPr/>
        </p:nvSpPr>
        <p:spPr>
          <a:xfrm rot="-2793109">
            <a:off x="11390761" y="4878136"/>
            <a:ext cx="3549534" cy="2470406"/>
          </a:xfrm>
          <a:prstGeom prst="rect">
            <a:avLst/>
          </a:prstGeom>
          <a:solidFill>
            <a:srgbClr val="66FF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0" name="Google Shape;60;p18"/>
          <p:cNvPicPr preferRelativeResize="0"/>
          <p:nvPr/>
        </p:nvPicPr>
        <p:blipFill rotWithShape="1">
          <a:blip r:embed="rId2">
            <a:alphaModFix/>
          </a:blip>
          <a:srcRect b="70777" l="0" r="84470" t="0"/>
          <a:stretch/>
        </p:blipFill>
        <p:spPr>
          <a:xfrm>
            <a:off x="-194856" y="-934857"/>
            <a:ext cx="1681656" cy="2109571"/>
          </a:xfrm>
          <a:prstGeom prst="rect">
            <a:avLst/>
          </a:prstGeom>
          <a:noFill/>
          <a:ln>
            <a:noFill/>
          </a:ln>
        </p:spPr>
      </p:pic>
      <p:sp>
        <p:nvSpPr>
          <p:cNvPr id="61" name="Google Shape;61;p18"/>
          <p:cNvSpPr/>
          <p:nvPr/>
        </p:nvSpPr>
        <p:spPr>
          <a:xfrm rot="-540000">
            <a:off x="11519948" y="-1271246"/>
            <a:ext cx="210312" cy="2051374"/>
          </a:xfrm>
          <a:prstGeom prst="rect">
            <a:avLst/>
          </a:prstGeom>
          <a:solidFill>
            <a:srgbClr val="FA61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2" name="Google Shape;62;p18"/>
          <p:cNvSpPr/>
          <p:nvPr/>
        </p:nvSpPr>
        <p:spPr>
          <a:xfrm rot="-780000">
            <a:off x="-679854" y="6817895"/>
            <a:ext cx="4796590" cy="80210"/>
          </a:xfrm>
          <a:prstGeom prst="rect">
            <a:avLst/>
          </a:prstGeom>
          <a:solidFill>
            <a:srgbClr val="66FFD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63" name="Google Shape;63;p18"/>
          <p:cNvPicPr preferRelativeResize="0"/>
          <p:nvPr/>
        </p:nvPicPr>
        <p:blipFill rotWithShape="1">
          <a:blip r:embed="rId3">
            <a:alphaModFix/>
          </a:blip>
          <a:srcRect b="74200" l="8875" r="75115" t="5333"/>
          <a:stretch/>
        </p:blipFill>
        <p:spPr>
          <a:xfrm rot="449321">
            <a:off x="9626769" y="188217"/>
            <a:ext cx="1125888" cy="1191467"/>
          </a:xfrm>
          <a:prstGeom prst="rect">
            <a:avLst/>
          </a:prstGeom>
          <a:noFill/>
          <a:ln>
            <a:noFill/>
          </a:ln>
        </p:spPr>
      </p:pic>
      <p:pic>
        <p:nvPicPr>
          <p:cNvPr id="64" name="Google Shape;64;p18"/>
          <p:cNvPicPr preferRelativeResize="0"/>
          <p:nvPr/>
        </p:nvPicPr>
        <p:blipFill rotWithShape="1">
          <a:blip r:embed="rId4">
            <a:alphaModFix/>
          </a:blip>
          <a:srcRect b="0" l="0" r="0" t="0"/>
          <a:stretch/>
        </p:blipFill>
        <p:spPr>
          <a:xfrm>
            <a:off x="117290" y="6311900"/>
            <a:ext cx="1057364" cy="5461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rive.google.com/file/d/1ocprhtIlkKTsFlWwjbGdHzHxumMh8-P7/view?usp=driv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drive.google.com/file/d/1RYemR1bsvFy8YDUnj2rq5PNwLbyEfL48/view?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drive.google.com/drive/folders/1bJPPIchmCr6iEdr2_CXrolWO9ebxQ_Lf?usp=drive_li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restful-booker.herokuapp.com/apidoc/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s://drive.google.com/file/d/1msbqUTnVneHgFovhSUsV4ChCL8rCH3RJ/view?usp=drive_li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drive.google.com/file/d/1EYWPNlMsHFwuVkK224dmf11SvK2Pq09m/view?usp=driv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emo.guru99.com/V1/" TargetMode="External"/><Relationship Id="rId4" Type="http://schemas.openxmlformats.org/officeDocument/2006/relationships/hyperlink" Target="https://restful-booker.herokuapp.com" TargetMode="External"/><Relationship Id="rId5" Type="http://schemas.openxmlformats.org/officeDocument/2006/relationships/hyperlink" Target="https://clicks.aweber.com/y/ct/?l=bpJ6g1&amp;m=n764IvVUEUEWDy9&amp;b=_aqOpGzXj3rPxXl.Vc2JUw" TargetMode="External"/><Relationship Id="rId6" Type="http://schemas.openxmlformats.org/officeDocument/2006/relationships/hyperlink" Target="https://restful-booker.herokuapp.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google.com/spreadsheets/u/1/d/1Hi7niO6utfKI-X0H4sT7QvAsC_Fj-1jqD2Z6dHJjC88/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ocs.google.com/spreadsheets/d/1en-O-k8Hf2xOry6oBTd2ndAqk5sMEfHYKuD9cYqM0q4/edit?usp=drive_li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ctrTitle"/>
          </p:nvPr>
        </p:nvSpPr>
        <p:spPr>
          <a:xfrm>
            <a:off x="388883" y="1041400"/>
            <a:ext cx="6950639"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5000">
                <a:latin typeface="Poppins"/>
                <a:ea typeface="Poppins"/>
                <a:cs typeface="Poppins"/>
                <a:sym typeface="Poppins"/>
              </a:rPr>
              <a:t>Final Project </a:t>
            </a:r>
            <a:endParaRPr sz="5000">
              <a:latin typeface="Poppins"/>
              <a:ea typeface="Poppins"/>
              <a:cs typeface="Poppins"/>
              <a:sym typeface="Poppins"/>
            </a:endParaRPr>
          </a:p>
        </p:txBody>
      </p:sp>
      <p:sp>
        <p:nvSpPr>
          <p:cNvPr id="70" name="Google Shape;70;p2"/>
          <p:cNvSpPr txBox="1"/>
          <p:nvPr>
            <p:ph idx="1" type="subTitle"/>
          </p:nvPr>
        </p:nvSpPr>
        <p:spPr>
          <a:xfrm>
            <a:off x="388883" y="3496355"/>
            <a:ext cx="6950639" cy="1655762"/>
          </a:xfrm>
          <a:prstGeom prst="rect">
            <a:avLst/>
          </a:prstGeom>
          <a:noFill/>
          <a:ln>
            <a:noFill/>
          </a:ln>
        </p:spPr>
        <p:txBody>
          <a:bodyPr anchorCtr="0" anchor="t" bIns="45700" lIns="91425" spcFirstLastPara="1" rIns="91425" wrap="square" tIns="45700">
            <a:normAutofit lnSpcReduction="10000"/>
          </a:bodyPr>
          <a:lstStyle/>
          <a:p>
            <a:pPr indent="-406400" lvl="0" marL="457200" rtl="0" algn="ctr">
              <a:lnSpc>
                <a:spcPct val="90000"/>
              </a:lnSpc>
              <a:spcBef>
                <a:spcPts val="1000"/>
              </a:spcBef>
              <a:spcAft>
                <a:spcPts val="0"/>
              </a:spcAft>
              <a:buClr>
                <a:schemeClr val="dk1"/>
              </a:buClr>
              <a:buSzPts val="2595"/>
              <a:buNone/>
            </a:pPr>
            <a:r>
              <a:rPr lang="en-US">
                <a:latin typeface="Poppins"/>
                <a:ea typeface="Poppins"/>
                <a:cs typeface="Poppins"/>
                <a:sym typeface="Poppins"/>
              </a:rPr>
              <a:t>Przemysław Kazimierczak</a:t>
            </a:r>
            <a:endParaRPr>
              <a:latin typeface="Poppins"/>
              <a:ea typeface="Poppins"/>
              <a:cs typeface="Poppins"/>
              <a:sym typeface="Poppins"/>
            </a:endParaRPr>
          </a:p>
          <a:p>
            <a:pPr indent="-406400" lvl="0" marL="457200" rtl="0" algn="ctr">
              <a:lnSpc>
                <a:spcPct val="90000"/>
              </a:lnSpc>
              <a:spcBef>
                <a:spcPts val="1000"/>
              </a:spcBef>
              <a:spcAft>
                <a:spcPts val="0"/>
              </a:spcAft>
              <a:buClr>
                <a:schemeClr val="dk1"/>
              </a:buClr>
              <a:buSzPts val="2595"/>
              <a:buNone/>
            </a:pPr>
            <a:r>
              <a:rPr lang="en-US">
                <a:latin typeface="Poppins"/>
                <a:ea typeface="Poppins"/>
                <a:cs typeface="Poppins"/>
                <a:sym typeface="Poppins"/>
              </a:rPr>
              <a:t>ZDTESTpol125</a:t>
            </a:r>
            <a:endParaRPr>
              <a:latin typeface="Poppins"/>
              <a:ea typeface="Poppins"/>
              <a:cs typeface="Poppins"/>
              <a:sym typeface="Poppins"/>
            </a:endParaRPr>
          </a:p>
          <a:p>
            <a:pPr indent="-406400" lvl="0" marL="457200" rtl="0" algn="ctr">
              <a:lnSpc>
                <a:spcPct val="90000"/>
              </a:lnSpc>
              <a:spcBef>
                <a:spcPts val="1000"/>
              </a:spcBef>
              <a:spcAft>
                <a:spcPts val="0"/>
              </a:spcAft>
              <a:buClr>
                <a:schemeClr val="dk1"/>
              </a:buClr>
              <a:buSzPts val="2595"/>
              <a:buNone/>
            </a:pPr>
            <a:r>
              <a:rPr lang="en-US">
                <a:latin typeface="Poppins"/>
                <a:ea typeface="Poppins"/>
                <a:cs typeface="Poppins"/>
                <a:sym typeface="Poppins"/>
              </a:rPr>
              <a:t>[Guru99BankingSite]</a:t>
            </a:r>
            <a:br>
              <a:rPr lang="en-US">
                <a:latin typeface="Poppins"/>
                <a:ea typeface="Poppins"/>
                <a:cs typeface="Poppins"/>
                <a:sym typeface="Poppins"/>
              </a:rPr>
            </a:br>
            <a:endParaRPr>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7da269508f_0_30"/>
          <p:cNvSpPr txBox="1"/>
          <p:nvPr>
            <p:ph type="title"/>
          </p:nvPr>
        </p:nvSpPr>
        <p:spPr>
          <a:xfrm>
            <a:off x="838200" y="365125"/>
            <a:ext cx="99579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500">
                <a:latin typeface="Poppins"/>
                <a:ea typeface="Poppins"/>
                <a:cs typeface="Poppins"/>
                <a:sym typeface="Poppins"/>
              </a:rPr>
              <a:t>Verify city field - city include number</a:t>
            </a:r>
            <a:endParaRPr b="1" sz="3500">
              <a:latin typeface="Poppins"/>
              <a:ea typeface="Poppins"/>
              <a:cs typeface="Poppins"/>
              <a:sym typeface="Poppins"/>
            </a:endParaRPr>
          </a:p>
        </p:txBody>
      </p:sp>
      <p:sp>
        <p:nvSpPr>
          <p:cNvPr id="123" name="Google Shape;123;g27da269508f_0_30"/>
          <p:cNvSpPr txBox="1"/>
          <p:nvPr>
            <p:ph idx="1" type="body"/>
          </p:nvPr>
        </p:nvSpPr>
        <p:spPr>
          <a:xfrm>
            <a:off x="838200" y="1825625"/>
            <a:ext cx="9957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4" name="Google Shape;124;g27da269508f_0_30"/>
          <p:cNvPicPr preferRelativeResize="0"/>
          <p:nvPr/>
        </p:nvPicPr>
        <p:blipFill>
          <a:blip r:embed="rId3">
            <a:alphaModFix/>
          </a:blip>
          <a:stretch>
            <a:fillRect/>
          </a:stretch>
        </p:blipFill>
        <p:spPr>
          <a:xfrm>
            <a:off x="998950" y="1690826"/>
            <a:ext cx="9178801" cy="477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805f79da10_0_10"/>
          <p:cNvSpPr txBox="1"/>
          <p:nvPr>
            <p:ph type="title"/>
          </p:nvPr>
        </p:nvSpPr>
        <p:spPr>
          <a:xfrm>
            <a:off x="838200" y="365125"/>
            <a:ext cx="99579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500">
                <a:latin typeface="Poppins"/>
                <a:ea typeface="Poppins"/>
                <a:cs typeface="Poppins"/>
                <a:sym typeface="Poppins"/>
              </a:rPr>
              <a:t>Adding new account - </a:t>
            </a:r>
            <a:r>
              <a:rPr b="1" lang="en-US" sz="3500">
                <a:latin typeface="Poppins"/>
                <a:ea typeface="Poppins"/>
                <a:cs typeface="Poppins"/>
                <a:sym typeface="Poppins"/>
              </a:rPr>
              <a:t>savings </a:t>
            </a:r>
            <a:endParaRPr b="1" sz="3500">
              <a:latin typeface="Poppins"/>
              <a:ea typeface="Poppins"/>
              <a:cs typeface="Poppins"/>
              <a:sym typeface="Poppins"/>
            </a:endParaRPr>
          </a:p>
        </p:txBody>
      </p:sp>
      <p:sp>
        <p:nvSpPr>
          <p:cNvPr id="130" name="Google Shape;130;g2805f79da10_0_10"/>
          <p:cNvSpPr txBox="1"/>
          <p:nvPr>
            <p:ph idx="1" type="body"/>
          </p:nvPr>
        </p:nvSpPr>
        <p:spPr>
          <a:xfrm>
            <a:off x="838200" y="1825625"/>
            <a:ext cx="9957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1" name="Google Shape;131;g2805f79da10_0_10"/>
          <p:cNvPicPr preferRelativeResize="0"/>
          <p:nvPr/>
        </p:nvPicPr>
        <p:blipFill>
          <a:blip r:embed="rId3">
            <a:alphaModFix/>
          </a:blip>
          <a:stretch>
            <a:fillRect/>
          </a:stretch>
        </p:blipFill>
        <p:spPr>
          <a:xfrm>
            <a:off x="910800" y="1825635"/>
            <a:ext cx="9885300" cy="4650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805f79da10_0_20"/>
          <p:cNvSpPr txBox="1"/>
          <p:nvPr>
            <p:ph type="title"/>
          </p:nvPr>
        </p:nvSpPr>
        <p:spPr>
          <a:xfrm>
            <a:off x="838200" y="365125"/>
            <a:ext cx="99579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500">
                <a:latin typeface="Poppins"/>
                <a:ea typeface="Poppins"/>
                <a:cs typeface="Poppins"/>
                <a:sym typeface="Poppins"/>
              </a:rPr>
              <a:t>Verify adding </a:t>
            </a:r>
            <a:r>
              <a:rPr b="1" lang="en-US" sz="3500">
                <a:latin typeface="Poppins"/>
                <a:ea typeface="Poppins"/>
                <a:cs typeface="Poppins"/>
                <a:sym typeface="Poppins"/>
              </a:rPr>
              <a:t>account</a:t>
            </a:r>
            <a:r>
              <a:rPr b="1" lang="en-US"/>
              <a:t> </a:t>
            </a:r>
            <a:endParaRPr b="1"/>
          </a:p>
        </p:txBody>
      </p:sp>
      <p:sp>
        <p:nvSpPr>
          <p:cNvPr id="137" name="Google Shape;137;g2805f79da10_0_20"/>
          <p:cNvSpPr txBox="1"/>
          <p:nvPr>
            <p:ph idx="1" type="body"/>
          </p:nvPr>
        </p:nvSpPr>
        <p:spPr>
          <a:xfrm>
            <a:off x="838200" y="1825625"/>
            <a:ext cx="9957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8" name="Google Shape;138;g2805f79da10_0_20"/>
          <p:cNvPicPr preferRelativeResize="0"/>
          <p:nvPr/>
        </p:nvPicPr>
        <p:blipFill>
          <a:blip r:embed="rId3">
            <a:alphaModFix/>
          </a:blip>
          <a:stretch>
            <a:fillRect/>
          </a:stretch>
        </p:blipFill>
        <p:spPr>
          <a:xfrm>
            <a:off x="731025" y="1918529"/>
            <a:ext cx="10558525" cy="487994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805f79da10_0_25"/>
          <p:cNvSpPr txBox="1"/>
          <p:nvPr>
            <p:ph type="title"/>
          </p:nvPr>
        </p:nvSpPr>
        <p:spPr>
          <a:xfrm>
            <a:off x="838200" y="365125"/>
            <a:ext cx="99579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500">
                <a:latin typeface="Poppins"/>
                <a:ea typeface="Poppins"/>
                <a:cs typeface="Poppins"/>
                <a:sym typeface="Poppins"/>
              </a:rPr>
              <a:t>Test case report - testrail</a:t>
            </a:r>
            <a:endParaRPr b="1" sz="3500">
              <a:latin typeface="Poppins"/>
              <a:ea typeface="Poppins"/>
              <a:cs typeface="Poppins"/>
              <a:sym typeface="Poppins"/>
            </a:endParaRPr>
          </a:p>
        </p:txBody>
      </p:sp>
      <p:sp>
        <p:nvSpPr>
          <p:cNvPr id="144" name="Google Shape;144;g2805f79da10_0_25"/>
          <p:cNvSpPr txBox="1"/>
          <p:nvPr>
            <p:ph idx="1" type="body"/>
          </p:nvPr>
        </p:nvSpPr>
        <p:spPr>
          <a:xfrm>
            <a:off x="838200" y="1825625"/>
            <a:ext cx="9957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Link do raportu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838200" y="365125"/>
            <a:ext cx="9957822"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sz="3500">
                <a:solidFill>
                  <a:srgbClr val="374151"/>
                </a:solidFill>
                <a:highlight>
                  <a:srgbClr val="F7F7F8"/>
                </a:highlight>
                <a:latin typeface="Poppins"/>
                <a:ea typeface="Poppins"/>
                <a:cs typeface="Poppins"/>
                <a:sym typeface="Poppins"/>
              </a:rPr>
              <a:t>Exploratory session</a:t>
            </a:r>
            <a:endParaRPr b="1" sz="5800">
              <a:latin typeface="Poppins"/>
              <a:ea typeface="Poppins"/>
              <a:cs typeface="Poppins"/>
              <a:sym typeface="Poppins"/>
            </a:endParaRPr>
          </a:p>
        </p:txBody>
      </p:sp>
      <p:sp>
        <p:nvSpPr>
          <p:cNvPr id="150" name="Google Shape;150;p7"/>
          <p:cNvSpPr txBox="1"/>
          <p:nvPr>
            <p:ph idx="1" type="body"/>
          </p:nvPr>
        </p:nvSpPr>
        <p:spPr>
          <a:xfrm>
            <a:off x="838200" y="1825625"/>
            <a:ext cx="9957822"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SzPts val="1800"/>
              <a:buNone/>
            </a:pPr>
            <a:r>
              <a:t/>
            </a:r>
            <a:endParaRPr>
              <a:latin typeface="Poppins"/>
              <a:ea typeface="Poppins"/>
              <a:cs typeface="Poppins"/>
              <a:sym typeface="Poppins"/>
            </a:endParaRPr>
          </a:p>
        </p:txBody>
      </p:sp>
      <p:graphicFrame>
        <p:nvGraphicFramePr>
          <p:cNvPr id="151" name="Google Shape;151;p7"/>
          <p:cNvGraphicFramePr/>
          <p:nvPr/>
        </p:nvGraphicFramePr>
        <p:xfrm>
          <a:off x="1129390" y="2427696"/>
          <a:ext cx="3000000" cy="3000000"/>
        </p:xfrm>
        <a:graphic>
          <a:graphicData uri="http://schemas.openxmlformats.org/drawingml/2006/table">
            <a:tbl>
              <a:tblPr>
                <a:noFill/>
                <a:tableStyleId>{1FB07303-4A15-41CB-9455-9821CE8F706A}</a:tableStyleId>
              </a:tblPr>
              <a:tblGrid>
                <a:gridCol w="2313100"/>
                <a:gridCol w="707200"/>
                <a:gridCol w="707200"/>
                <a:gridCol w="707200"/>
                <a:gridCol w="1296525"/>
                <a:gridCol w="707200"/>
                <a:gridCol w="707200"/>
                <a:gridCol w="707200"/>
                <a:gridCol w="1296525"/>
                <a:gridCol w="707200"/>
              </a:tblGrid>
              <a:tr h="87815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ID Sesji: </a:t>
                      </a:r>
                      <a:r>
                        <a:rPr lang="en-US" sz="1500"/>
                        <a:t>ID1.21.09.2023</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 </a:t>
                      </a:r>
                      <a:endParaRPr b="1" i="0" sz="1500" u="none" cap="none" strike="noStrike">
                        <a:solidFill>
                          <a:srgbClr val="44546A"/>
                        </a:solidFill>
                        <a:latin typeface="Calibri"/>
                        <a:ea typeface="Calibri"/>
                        <a:cs typeface="Calibri"/>
                        <a:sym typeface="Calibri"/>
                      </a:endParaRPr>
                    </a:p>
                  </a:txBody>
                  <a:tcPr marT="7625" marB="0" marR="7625" marL="7625" anchor="b"/>
                </a:tc>
              </a:tr>
              <a:tr h="359900">
                <a:tc>
                  <a:txBody>
                    <a:bodyPr/>
                    <a:lstStyle/>
                    <a:p>
                      <a:pPr indent="0" lvl="0" marL="0" marR="0" rtl="0" algn="r">
                        <a:lnSpc>
                          <a:spcPct val="100000"/>
                        </a:lnSpc>
                        <a:spcBef>
                          <a:spcPts val="0"/>
                        </a:spcBef>
                        <a:spcAft>
                          <a:spcPts val="0"/>
                        </a:spcAft>
                        <a:buClr>
                          <a:srgbClr val="000000"/>
                        </a:buClr>
                        <a:buSzPts val="1100"/>
                        <a:buFont typeface="Arial"/>
                        <a:buNone/>
                      </a:pPr>
                      <a:r>
                        <a:rPr lang="en-US" sz="1100" u="none" cap="none" strike="noStrike"/>
                        <a:t>Tester</a:t>
                      </a:r>
                      <a:endParaRPr b="1" i="0" sz="1100" u="none" cap="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a:t>Przemysław Kazimierczak</a:t>
                      </a:r>
                      <a:endParaRPr b="1" i="0" sz="1100" u="none" cap="none" strike="noStrike">
                        <a:solidFill>
                          <a:srgbClr val="000000"/>
                        </a:solidFill>
                        <a:latin typeface="Calibri"/>
                        <a:ea typeface="Calibri"/>
                        <a:cs typeface="Calibri"/>
                        <a:sym typeface="Calibri"/>
                      </a:endParaRPr>
                    </a:p>
                  </a:txBody>
                  <a:tcPr marT="7625" marB="0" marR="7625" marL="7625"/>
                </a:tc>
                <a:tc hMerge="1"/>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100"/>
                        <a:buFont typeface="Arial"/>
                        <a:buNone/>
                      </a:pPr>
                      <a:r>
                        <a:rPr lang="en-US" sz="1100"/>
                        <a:t>Date</a:t>
                      </a:r>
                      <a:endParaRPr b="1" i="0" sz="1100" u="none" cap="none" strike="noStrike">
                        <a:solidFill>
                          <a:srgbClr val="000000"/>
                        </a:solidFill>
                        <a:latin typeface="Calibri"/>
                        <a:ea typeface="Calibri"/>
                        <a:cs typeface="Calibri"/>
                        <a:sym typeface="Calibri"/>
                      </a:endParaRPr>
                    </a:p>
                  </a:txBody>
                  <a:tcPr marT="7625" marB="0" marR="7625" marL="7625"/>
                </a:tc>
                <a:tc gridSpan="2">
                  <a:txBody>
                    <a:bodyPr/>
                    <a:lstStyle/>
                    <a:p>
                      <a:pPr indent="0" lvl="0" marL="0" marR="0" rtl="0" algn="l">
                        <a:lnSpc>
                          <a:spcPct val="100000"/>
                        </a:lnSpc>
                        <a:spcBef>
                          <a:spcPts val="0"/>
                        </a:spcBef>
                        <a:spcAft>
                          <a:spcPts val="0"/>
                        </a:spcAft>
                        <a:buClr>
                          <a:srgbClr val="000000"/>
                        </a:buClr>
                        <a:buSzPts val="1100"/>
                        <a:buFont typeface="Arial"/>
                        <a:buNone/>
                      </a:pPr>
                      <a:r>
                        <a:rPr b="1" lang="en-US" sz="1100">
                          <a:solidFill>
                            <a:srgbClr val="000000"/>
                          </a:solidFill>
                          <a:latin typeface="Calibri"/>
                          <a:ea typeface="Calibri"/>
                          <a:cs typeface="Calibri"/>
                          <a:sym typeface="Calibri"/>
                        </a:rPr>
                        <a:t>20.09.2023</a:t>
                      </a:r>
                      <a:endParaRPr b="1" i="0" sz="1100" u="none" cap="none" strike="noStrike">
                        <a:solidFill>
                          <a:srgbClr val="000000"/>
                        </a:solidFill>
                        <a:latin typeface="Calibri"/>
                        <a:ea typeface="Calibri"/>
                        <a:cs typeface="Calibri"/>
                        <a:sym typeface="Calibri"/>
                      </a:endParaRPr>
                    </a:p>
                  </a:txBody>
                  <a:tcPr marT="7625" marB="0" marR="7625" marL="7625" anchor="b"/>
                </a:tc>
                <a:tc hMerge="1"/>
                <a:tc>
                  <a:txBody>
                    <a:bodyPr/>
                    <a:lstStyle/>
                    <a:p>
                      <a:pPr indent="0" lvl="0" marL="0" marR="0" rtl="0" algn="l">
                        <a:lnSpc>
                          <a:spcPct val="100000"/>
                        </a:lnSpc>
                        <a:spcBef>
                          <a:spcPts val="0"/>
                        </a:spcBef>
                        <a:spcAft>
                          <a:spcPts val="0"/>
                        </a:spcAft>
                        <a:buClr>
                          <a:srgbClr val="000000"/>
                        </a:buClr>
                        <a:buSzPts val="1100"/>
                        <a:buFont typeface="Arial"/>
                        <a:buNone/>
                      </a:pPr>
                      <a:r>
                        <a:rPr lang="en-US" sz="1100"/>
                        <a:t>App Version</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V2</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b"/>
                </a:tc>
              </a:tr>
              <a:tr h="647800">
                <a:tc>
                  <a:txBody>
                    <a:bodyPr/>
                    <a:lstStyle/>
                    <a:p>
                      <a:pPr indent="0" lvl="0" marL="0" marR="0" rtl="0" algn="r">
                        <a:lnSpc>
                          <a:spcPct val="100000"/>
                        </a:lnSpc>
                        <a:spcBef>
                          <a:spcPts val="0"/>
                        </a:spcBef>
                        <a:spcAft>
                          <a:spcPts val="0"/>
                        </a:spcAft>
                        <a:buClr>
                          <a:srgbClr val="000000"/>
                        </a:buClr>
                        <a:buSzPts val="1100"/>
                        <a:buFont typeface="Arial"/>
                        <a:buNone/>
                      </a:pPr>
                      <a:r>
                        <a:rPr lang="en-US" sz="1100"/>
                        <a:t>Start time</a:t>
                      </a:r>
                      <a:endParaRPr b="1" i="0" sz="1100" u="none" cap="none" strike="noStrike">
                        <a:solidFill>
                          <a:srgbClr val="000000"/>
                        </a:solidFill>
                        <a:latin typeface="Calibri"/>
                        <a:ea typeface="Calibri"/>
                        <a:cs typeface="Calibri"/>
                        <a:sym typeface="Calibri"/>
                      </a:endParaRPr>
                    </a:p>
                  </a:txBody>
                  <a:tcPr marT="7625" marB="0" marR="7625" marL="7625" anchor="b"/>
                </a:tc>
                <a:tc gridSpan="2">
                  <a:txBody>
                    <a:bodyPr/>
                    <a:lstStyle/>
                    <a:p>
                      <a:pPr indent="0" lvl="0" marL="0" marR="0" rtl="0" algn="l">
                        <a:lnSpc>
                          <a:spcPct val="100000"/>
                        </a:lnSpc>
                        <a:spcBef>
                          <a:spcPts val="0"/>
                        </a:spcBef>
                        <a:spcAft>
                          <a:spcPts val="0"/>
                        </a:spcAft>
                        <a:buClr>
                          <a:srgbClr val="000000"/>
                        </a:buClr>
                        <a:buSzPts val="1100"/>
                        <a:buFont typeface="Arial"/>
                        <a:buNone/>
                      </a:pPr>
                      <a:r>
                        <a:rPr lang="en-US" sz="1100"/>
                        <a:t>21:00</a:t>
                      </a:r>
                      <a:endParaRPr b="1" i="0" sz="1100" u="none" cap="none" strike="noStrike">
                        <a:solidFill>
                          <a:srgbClr val="000000"/>
                        </a:solidFill>
                        <a:latin typeface="Calibri"/>
                        <a:ea typeface="Calibri"/>
                        <a:cs typeface="Calibri"/>
                        <a:sym typeface="Calibri"/>
                      </a:endParaRPr>
                    </a:p>
                  </a:txBody>
                  <a:tcPr marT="7625" marB="0" marR="7625" marL="7625"/>
                </a:tc>
                <a:tc hMerge="1"/>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r">
                        <a:lnSpc>
                          <a:spcPct val="100000"/>
                        </a:lnSpc>
                        <a:spcBef>
                          <a:spcPts val="0"/>
                        </a:spcBef>
                        <a:spcAft>
                          <a:spcPts val="0"/>
                        </a:spcAft>
                        <a:buClr>
                          <a:srgbClr val="000000"/>
                        </a:buClr>
                        <a:buSzPts val="1100"/>
                        <a:buFont typeface="Arial"/>
                        <a:buNone/>
                      </a:pPr>
                      <a:r>
                        <a:rPr lang="en-US" sz="1100"/>
                        <a:t>End Time</a:t>
                      </a:r>
                      <a:r>
                        <a:rPr lang="en-US" sz="1100" u="none" cap="none" strike="noStrike"/>
                        <a:t>nia</a:t>
                      </a:r>
                      <a:endParaRPr b="1" i="0" sz="1100" u="none" cap="none" strike="noStrike">
                        <a:solidFill>
                          <a:srgbClr val="000000"/>
                        </a:solidFill>
                        <a:latin typeface="Calibri"/>
                        <a:ea typeface="Calibri"/>
                        <a:cs typeface="Calibri"/>
                        <a:sym typeface="Calibri"/>
                      </a:endParaRPr>
                    </a:p>
                  </a:txBody>
                  <a:tcPr marT="7625" marB="0" marR="7625" marL="7625"/>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r>
                        <a:rPr lang="en-US" sz="1100"/>
                        <a:t>21:30</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b"/>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b"/>
                </a:tc>
              </a:tr>
              <a:tr h="647800">
                <a:tc>
                  <a:txBody>
                    <a:bodyPr/>
                    <a:lstStyle/>
                    <a:p>
                      <a:pPr indent="0" lvl="0" marL="0" marR="0" rtl="0" algn="r">
                        <a:lnSpc>
                          <a:spcPct val="100000"/>
                        </a:lnSpc>
                        <a:spcBef>
                          <a:spcPts val="0"/>
                        </a:spcBef>
                        <a:spcAft>
                          <a:spcPts val="0"/>
                        </a:spcAft>
                        <a:buClr>
                          <a:srgbClr val="000000"/>
                        </a:buClr>
                        <a:buSzPts val="1100"/>
                        <a:buFont typeface="Arial"/>
                        <a:buNone/>
                      </a:pPr>
                      <a:r>
                        <a:rPr lang="en-US" sz="1100"/>
                        <a:t>Goal</a:t>
                      </a:r>
                      <a:endParaRPr b="1" i="0" sz="1100" u="none" cap="none" strike="noStrike">
                        <a:solidFill>
                          <a:srgbClr val="000000"/>
                        </a:solidFill>
                        <a:latin typeface="Calibri"/>
                        <a:ea typeface="Calibri"/>
                        <a:cs typeface="Calibri"/>
                        <a:sym typeface="Calibri"/>
                      </a:endParaRPr>
                    </a:p>
                  </a:txBody>
                  <a:tcPr marT="7625" marB="0" marR="7625" marL="7625" anchor="ctr"/>
                </a:tc>
                <a:tc gridSpan="9">
                  <a:txBody>
                    <a:bodyPr/>
                    <a:lstStyle/>
                    <a:p>
                      <a:pPr indent="0" lvl="0" marL="0" marR="38100" rtl="0" algn="l">
                        <a:lnSpc>
                          <a:spcPct val="128571"/>
                        </a:lnSpc>
                        <a:spcBef>
                          <a:spcPts val="0"/>
                        </a:spcBef>
                        <a:spcAft>
                          <a:spcPts val="0"/>
                        </a:spcAft>
                        <a:buClr>
                          <a:schemeClr val="dk1"/>
                        </a:buClr>
                        <a:buSzPts val="1100"/>
                        <a:buFont typeface="Arial"/>
                        <a:buNone/>
                      </a:pPr>
                      <a:r>
                        <a:rPr lang="en-US" sz="1100">
                          <a:solidFill>
                            <a:srgbClr val="202124"/>
                          </a:solidFill>
                          <a:highlight>
                            <a:srgbClr val="F8F9FA"/>
                          </a:highlight>
                        </a:rPr>
                        <a:t>Getting to know the new version of the application, Testing the functionality at the module integrity level (adding a client, searching for an added client, adding accounts), getting to know the new modules.</a:t>
                      </a:r>
                      <a:endParaRPr sz="1100">
                        <a:solidFill>
                          <a:srgbClr val="202124"/>
                        </a:solidFill>
                        <a:highlight>
                          <a:srgbClr val="F8F9FA"/>
                        </a:highlight>
                      </a:endParaRPr>
                    </a:p>
                    <a:p>
                      <a:pPr indent="0" lvl="0" marL="0" marR="0" rtl="0" algn="l">
                        <a:lnSpc>
                          <a:spcPct val="100000"/>
                        </a:lnSpc>
                        <a:spcBef>
                          <a:spcPts val="0"/>
                        </a:spcBef>
                        <a:spcAft>
                          <a:spcPts val="0"/>
                        </a:spcAft>
                        <a:buClr>
                          <a:srgbClr val="000000"/>
                        </a:buClr>
                        <a:buSzPts val="1100"/>
                        <a:buFont typeface="Arial"/>
                        <a:buNone/>
                      </a:pPr>
                      <a:r>
                        <a:t/>
                      </a:r>
                      <a:endParaRPr sz="1100"/>
                    </a:p>
                  </a:txBody>
                  <a:tcPr marT="7625" marB="0" marR="7625" marL="7625">
                    <a:lnB cap="flat" cmpd="sng" w="12700">
                      <a:solidFill>
                        <a:schemeClr val="lt2"/>
                      </a:solidFill>
                      <a:prstDash val="solid"/>
                      <a:round/>
                      <a:headEnd len="sm" w="sm" type="none"/>
                      <a:tailEnd len="sm" w="sm" type="none"/>
                    </a:lnB>
                  </a:tcPr>
                </a:tc>
                <a:tc hMerge="1"/>
                <a:tc hMerge="1"/>
                <a:tc hMerge="1"/>
                <a:tc hMerge="1"/>
                <a:tc hMerge="1"/>
                <a:tc hMerge="1"/>
                <a:tc hMerge="1"/>
                <a:tc hMerge="1"/>
              </a:tr>
              <a:tr h="331100">
                <a:tc>
                  <a:txBody>
                    <a:bodyPr/>
                    <a:lstStyle/>
                    <a:p>
                      <a:pPr indent="0" lvl="0" marL="0" marR="0" rtl="0" algn="r">
                        <a:lnSpc>
                          <a:spcPct val="100000"/>
                        </a:lnSpc>
                        <a:spcBef>
                          <a:spcPts val="0"/>
                        </a:spcBef>
                        <a:spcAft>
                          <a:spcPts val="0"/>
                        </a:spcAft>
                        <a:buClr>
                          <a:srgbClr val="000000"/>
                        </a:buClr>
                        <a:buSzPts val="1100"/>
                        <a:buFont typeface="Arial"/>
                        <a:buNone/>
                      </a:pPr>
                      <a:r>
                        <a:rPr lang="en-US" sz="1100"/>
                        <a:t>Bugs found</a:t>
                      </a:r>
                      <a:r>
                        <a:rPr lang="en-US" sz="1100" u="none" cap="none" strike="noStrike"/>
                        <a:t> </a:t>
                      </a:r>
                      <a:endParaRPr b="1" i="0" sz="1100" u="none" cap="none" strike="noStrike">
                        <a:solidFill>
                          <a:srgbClr val="000000"/>
                        </a:solidFill>
                        <a:latin typeface="Calibri"/>
                        <a:ea typeface="Calibri"/>
                        <a:cs typeface="Calibri"/>
                        <a:sym typeface="Calibri"/>
                      </a:endParaRPr>
                    </a:p>
                  </a:txBody>
                  <a:tcPr marT="7625" marB="0" marR="7625" marL="7625" anchor="ctr">
                    <a:lnR cap="flat" cmpd="sng" w="12700">
                      <a:solidFill>
                        <a:schemeClr val="lt2"/>
                      </a:solidFill>
                      <a:prstDash val="solid"/>
                      <a:round/>
                      <a:headEnd len="sm" w="sm" type="none"/>
                      <a:tailEnd len="sm" w="sm" type="none"/>
                    </a:lnR>
                  </a:tcPr>
                </a:tc>
                <a:tc gridSpan="9">
                  <a:txBody>
                    <a:bodyPr/>
                    <a:lstStyle/>
                    <a:p>
                      <a:pPr indent="0" lvl="0" marL="0" marR="38100" rtl="0" algn="l">
                        <a:lnSpc>
                          <a:spcPct val="128571"/>
                        </a:lnSpc>
                        <a:spcBef>
                          <a:spcPts val="0"/>
                        </a:spcBef>
                        <a:spcAft>
                          <a:spcPts val="0"/>
                        </a:spcAft>
                        <a:buClr>
                          <a:schemeClr val="dk1"/>
                        </a:buClr>
                        <a:buSzPts val="1100"/>
                        <a:buFont typeface="Arial"/>
                        <a:buNone/>
                      </a:pPr>
                      <a:r>
                        <a:rPr lang="en-US" sz="1100">
                          <a:solidFill>
                            <a:srgbClr val="202124"/>
                          </a:solidFill>
                          <a:highlight>
                            <a:srgbClr val="F8F9FA"/>
                          </a:highlight>
                        </a:rPr>
                        <a:t>The application does not search for a previously added account, a previously added account cannot be deleted, the Balance Inquiry tab does not work, the mini statement module does not work, the customized statement module does not work. An error appears that such an account number does not exist.</a:t>
                      </a:r>
                      <a:endParaRPr sz="1100">
                        <a:solidFill>
                          <a:srgbClr val="202124"/>
                        </a:solidFill>
                        <a:highlight>
                          <a:srgbClr val="F8F9FA"/>
                        </a:highlight>
                      </a:endParaRPr>
                    </a:p>
                    <a:p>
                      <a:pPr indent="0" lvl="0" marL="0" marR="0" rtl="0" algn="l">
                        <a:lnSpc>
                          <a:spcPct val="100000"/>
                        </a:lnSpc>
                        <a:spcBef>
                          <a:spcPts val="0"/>
                        </a:spcBef>
                        <a:spcAft>
                          <a:spcPts val="0"/>
                        </a:spcAft>
                        <a:buClr>
                          <a:srgbClr val="000000"/>
                        </a:buClr>
                        <a:buSzPts val="1100"/>
                        <a:buFont typeface="Arial"/>
                        <a:buNone/>
                      </a:pPr>
                      <a:r>
                        <a:t/>
                      </a:r>
                      <a:endParaRPr sz="1100"/>
                    </a:p>
                  </a:txBody>
                  <a:tcPr marT="7625" marB="0" marR="7625" marL="7625">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tcPr>
                </a:tc>
                <a:tc hMerge="1"/>
                <a:tc hMerge="1"/>
                <a:tc hMerge="1"/>
                <a:tc hMerge="1"/>
                <a:tc hMerge="1"/>
                <a:tc hMerge="1"/>
                <a:tc hMerge="1"/>
                <a:tc hMerge="1"/>
              </a:tr>
              <a:tr h="331100">
                <a:tc>
                  <a:txBody>
                    <a:bodyPr/>
                    <a:lstStyle/>
                    <a:p>
                      <a:pPr indent="0" lvl="0" marL="0" marR="38100" rtl="0" algn="r">
                        <a:lnSpc>
                          <a:spcPct val="128571"/>
                        </a:lnSpc>
                        <a:spcBef>
                          <a:spcPts val="0"/>
                        </a:spcBef>
                        <a:spcAft>
                          <a:spcPts val="0"/>
                        </a:spcAft>
                        <a:buClr>
                          <a:schemeClr val="dk1"/>
                        </a:buClr>
                        <a:buSzPts val="1100"/>
                        <a:buFont typeface="Arial"/>
                        <a:buNone/>
                      </a:pPr>
                      <a:r>
                        <a:rPr lang="en-US" sz="1100">
                          <a:solidFill>
                            <a:srgbClr val="202124"/>
                          </a:solidFill>
                          <a:highlight>
                            <a:srgbClr val="F8F9FA"/>
                          </a:highlight>
                        </a:rPr>
                        <a:t>Further analysis</a:t>
                      </a:r>
                      <a:endParaRPr sz="1100">
                        <a:solidFill>
                          <a:srgbClr val="202124"/>
                        </a:solidFill>
                        <a:highlight>
                          <a:srgbClr val="F8F9FA"/>
                        </a:highlight>
                      </a:endParaRPr>
                    </a:p>
                    <a:p>
                      <a:pPr indent="0" lvl="0" marL="0" marR="0" rtl="0" algn="r">
                        <a:lnSpc>
                          <a:spcPct val="100000"/>
                        </a:lnSpc>
                        <a:spcBef>
                          <a:spcPts val="0"/>
                        </a:spcBef>
                        <a:spcAft>
                          <a:spcPts val="0"/>
                        </a:spcAft>
                        <a:buClr>
                          <a:srgbClr val="000000"/>
                        </a:buClr>
                        <a:buSzPts val="1100"/>
                        <a:buFont typeface="Arial"/>
                        <a:buNone/>
                      </a:pPr>
                      <a:r>
                        <a:t/>
                      </a:r>
                      <a:endParaRPr sz="1100"/>
                    </a:p>
                  </a:txBody>
                  <a:tcPr marT="7625" marB="0" marR="7625" marL="7625" anchor="ctr"/>
                </a:tc>
                <a:tc gridSpan="9">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 Należy dokonać </a:t>
                      </a:r>
                      <a:r>
                        <a:rPr lang="en-US" sz="1100"/>
                        <a:t>weryfikacji za pomocą API lub SQL czy bo utworzeniu nowego konta dla danego klienta, faktycznie postaje nowy record w bazie danych. Dwa z niedziałających modułów wyświetlają błąd z informacją że takie konto nie istnieje. </a:t>
                      </a:r>
                      <a:endParaRPr b="0" i="0" sz="1100" u="none" cap="none" strike="noStrike">
                        <a:solidFill>
                          <a:srgbClr val="000000"/>
                        </a:solidFill>
                        <a:latin typeface="Calibri"/>
                        <a:ea typeface="Calibri"/>
                        <a:cs typeface="Calibri"/>
                        <a:sym typeface="Calibri"/>
                      </a:endParaRPr>
                    </a:p>
                  </a:txBody>
                  <a:tcPr marT="7625" marB="0" marR="7625" marL="7625">
                    <a:lnT cap="flat" cmpd="sng" w="12700">
                      <a:solidFill>
                        <a:schemeClr val="lt2"/>
                      </a:solidFill>
                      <a:prstDash val="solid"/>
                      <a:round/>
                      <a:headEnd len="sm" w="sm" type="none"/>
                      <a:tailEnd len="sm" w="sm" type="none"/>
                    </a:lnT>
                  </a:tcPr>
                </a:tc>
                <a:tc hMerge="1"/>
                <a:tc hMerge="1"/>
                <a:tc hMerge="1"/>
                <a:tc hMerge="1"/>
                <a:tc hMerge="1"/>
                <a:tc hMerge="1"/>
                <a:tc hMerge="1"/>
                <a:tc h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da269508f_0_35"/>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3600">
                <a:latin typeface="Poppins"/>
                <a:ea typeface="Poppins"/>
                <a:cs typeface="Poppins"/>
                <a:sym typeface="Poppins"/>
              </a:rPr>
              <a:t>Record of Selenium IDE test</a:t>
            </a:r>
            <a:endParaRPr b="1" sz="3600">
              <a:latin typeface="Poppins"/>
              <a:ea typeface="Poppins"/>
              <a:cs typeface="Poppins"/>
              <a:sym typeface="Poppins"/>
            </a:endParaRPr>
          </a:p>
        </p:txBody>
      </p:sp>
      <p:sp>
        <p:nvSpPr>
          <p:cNvPr id="157" name="Google Shape;157;g27da269508f_0_35"/>
          <p:cNvSpPr txBox="1"/>
          <p:nvPr>
            <p:ph idx="1" type="body"/>
          </p:nvPr>
        </p:nvSpPr>
        <p:spPr>
          <a:xfrm>
            <a:off x="838200" y="1852400"/>
            <a:ext cx="99579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SzPts val="1800"/>
              <a:buNone/>
            </a:pPr>
            <a:r>
              <a:rPr lang="en-US" u="sng">
                <a:solidFill>
                  <a:schemeClr val="hlink"/>
                </a:solidFill>
                <a:latin typeface="Poppins"/>
                <a:ea typeface="Poppins"/>
                <a:cs typeface="Poppins"/>
                <a:sym typeface="Poppins"/>
                <a:hlinkClick r:id="rId3"/>
              </a:rPr>
              <a:t>Link </a:t>
            </a:r>
            <a:r>
              <a:rPr lang="en-US">
                <a:latin typeface="Poppins"/>
                <a:ea typeface="Poppins"/>
                <a:cs typeface="Poppins"/>
                <a:sym typeface="Poppins"/>
              </a:rPr>
              <a:t> </a:t>
            </a:r>
            <a:endParaRPr>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7da269508f_0_40"/>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3500">
                <a:latin typeface="Poppins"/>
                <a:ea typeface="Poppins"/>
                <a:cs typeface="Poppins"/>
                <a:sym typeface="Poppins"/>
              </a:rPr>
              <a:t>Test Case in BDD</a:t>
            </a:r>
            <a:endParaRPr b="1" sz="3500">
              <a:latin typeface="Poppins"/>
              <a:ea typeface="Poppins"/>
              <a:cs typeface="Poppins"/>
              <a:sym typeface="Poppins"/>
            </a:endParaRPr>
          </a:p>
        </p:txBody>
      </p:sp>
      <p:sp>
        <p:nvSpPr>
          <p:cNvPr id="163" name="Google Shape;163;g27da269508f_0_40"/>
          <p:cNvSpPr txBox="1"/>
          <p:nvPr>
            <p:ph idx="1" type="body"/>
          </p:nvPr>
        </p:nvSpPr>
        <p:spPr>
          <a:xfrm>
            <a:off x="838200" y="1825625"/>
            <a:ext cx="9957900" cy="4351200"/>
          </a:xfrm>
          <a:prstGeom prst="rect">
            <a:avLst/>
          </a:prstGeom>
          <a:noFill/>
          <a:ln>
            <a:noFill/>
          </a:ln>
        </p:spPr>
        <p:txBody>
          <a:bodyPr anchorCtr="0" anchor="t" bIns="45700" lIns="91425" spcFirstLastPara="1" rIns="91425" wrap="square" tIns="45700">
            <a:normAutofit/>
          </a:bodyPr>
          <a:lstStyle/>
          <a:p>
            <a:pPr indent="0" lvl="0" marL="0" marR="76200" rtl="0" algn="l">
              <a:lnSpc>
                <a:spcPct val="150001"/>
              </a:lnSpc>
              <a:spcBef>
                <a:spcPts val="300"/>
              </a:spcBef>
              <a:spcAft>
                <a:spcPts val="0"/>
              </a:spcAft>
              <a:buClr>
                <a:schemeClr val="dk1"/>
              </a:buClr>
              <a:buSzPts val="1100"/>
              <a:buFont typeface="Arial"/>
              <a:buNone/>
            </a:pPr>
            <a:r>
              <a:t/>
            </a:r>
            <a:endParaRPr sz="1325">
              <a:solidFill>
                <a:srgbClr val="1D1C1D"/>
              </a:solidFill>
              <a:latin typeface="Poppins"/>
              <a:ea typeface="Poppins"/>
              <a:cs typeface="Poppins"/>
              <a:sym typeface="Poppins"/>
            </a:endParaRPr>
          </a:p>
          <a:p>
            <a:pPr indent="0" lvl="0" marL="228600" rtl="0" algn="l">
              <a:lnSpc>
                <a:spcPct val="90000"/>
              </a:lnSpc>
              <a:spcBef>
                <a:spcPts val="1000"/>
              </a:spcBef>
              <a:spcAft>
                <a:spcPts val="0"/>
              </a:spcAft>
              <a:buSzPts val="1800"/>
              <a:buNone/>
            </a:pPr>
            <a:r>
              <a:t/>
            </a:r>
            <a:endParaRPr>
              <a:latin typeface="Poppins"/>
              <a:ea typeface="Poppins"/>
              <a:cs typeface="Poppins"/>
              <a:sym typeface="Poppins"/>
            </a:endParaRPr>
          </a:p>
        </p:txBody>
      </p:sp>
      <p:pic>
        <p:nvPicPr>
          <p:cNvPr id="164" name="Google Shape;164;g27da269508f_0_40"/>
          <p:cNvPicPr preferRelativeResize="0"/>
          <p:nvPr/>
        </p:nvPicPr>
        <p:blipFill>
          <a:blip r:embed="rId3">
            <a:alphaModFix/>
          </a:blip>
          <a:stretch>
            <a:fillRect/>
          </a:stretch>
        </p:blipFill>
        <p:spPr>
          <a:xfrm>
            <a:off x="666463" y="1347813"/>
            <a:ext cx="11153775" cy="5019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81ceb110a9_0_8"/>
          <p:cNvSpPr txBox="1"/>
          <p:nvPr>
            <p:ph type="title"/>
          </p:nvPr>
        </p:nvSpPr>
        <p:spPr>
          <a:xfrm>
            <a:off x="838200" y="365125"/>
            <a:ext cx="9957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u="sng">
                <a:solidFill>
                  <a:schemeClr val="hlink"/>
                </a:solidFill>
                <a:hlinkClick r:id="rId3"/>
              </a:rPr>
              <a:t>Link to repozytorium </a:t>
            </a:r>
            <a:endParaRPr/>
          </a:p>
        </p:txBody>
      </p:sp>
      <p:sp>
        <p:nvSpPr>
          <p:cNvPr id="170" name="Google Shape;170;g281ceb110a9_0_8"/>
          <p:cNvSpPr txBox="1"/>
          <p:nvPr>
            <p:ph idx="1" type="body"/>
          </p:nvPr>
        </p:nvSpPr>
        <p:spPr>
          <a:xfrm>
            <a:off x="838200" y="1825625"/>
            <a:ext cx="9957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7da269508f_0_45"/>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3500">
                <a:latin typeface="Poppins"/>
                <a:ea typeface="Poppins"/>
                <a:cs typeface="Poppins"/>
                <a:sym typeface="Poppins"/>
              </a:rPr>
              <a:t>Testy API - Restful-booker API</a:t>
            </a:r>
            <a:endParaRPr b="1" sz="3500">
              <a:latin typeface="Poppins"/>
              <a:ea typeface="Poppins"/>
              <a:cs typeface="Poppins"/>
              <a:sym typeface="Poppins"/>
            </a:endParaRPr>
          </a:p>
        </p:txBody>
      </p:sp>
      <p:sp>
        <p:nvSpPr>
          <p:cNvPr id="176" name="Google Shape;176;g27da269508f_0_45"/>
          <p:cNvSpPr txBox="1"/>
          <p:nvPr>
            <p:ph idx="1" type="body"/>
          </p:nvPr>
        </p:nvSpPr>
        <p:spPr>
          <a:xfrm>
            <a:off x="838200" y="1825625"/>
            <a:ext cx="9957900" cy="4351200"/>
          </a:xfrm>
          <a:prstGeom prst="rect">
            <a:avLst/>
          </a:prstGeom>
          <a:noFill/>
          <a:ln>
            <a:noFill/>
          </a:ln>
        </p:spPr>
        <p:txBody>
          <a:bodyPr anchorCtr="0" anchor="t" bIns="45700" lIns="91425" spcFirstLastPara="1" rIns="91425" wrap="square" tIns="45700">
            <a:normAutofit/>
          </a:bodyPr>
          <a:lstStyle/>
          <a:p>
            <a:pPr indent="-381000" lvl="0" marL="457200" rtl="0" algn="l">
              <a:spcBef>
                <a:spcPts val="500"/>
              </a:spcBef>
              <a:spcAft>
                <a:spcPts val="0"/>
              </a:spcAft>
              <a:buSzPts val="2400"/>
              <a:buFont typeface="Poppins"/>
              <a:buChar char="•"/>
            </a:pPr>
            <a:r>
              <a:rPr lang="en-US" sz="2400">
                <a:latin typeface="Poppins"/>
                <a:ea typeface="Poppins"/>
                <a:cs typeface="Poppins"/>
                <a:sym typeface="Poppins"/>
              </a:rPr>
              <a:t>Jest to ogólnodostępne API.</a:t>
            </a:r>
            <a:endParaRPr sz="2400">
              <a:latin typeface="Poppins"/>
              <a:ea typeface="Poppins"/>
              <a:cs typeface="Poppins"/>
              <a:sym typeface="Poppins"/>
            </a:endParaRPr>
          </a:p>
          <a:p>
            <a:pPr indent="0" lvl="0" marL="457200" rtl="0" algn="l">
              <a:spcBef>
                <a:spcPts val="500"/>
              </a:spcBef>
              <a:spcAft>
                <a:spcPts val="0"/>
              </a:spcAft>
              <a:buNone/>
            </a:pPr>
            <a:r>
              <a:t/>
            </a:r>
            <a:endParaRPr sz="2400">
              <a:latin typeface="Poppins"/>
              <a:ea typeface="Poppins"/>
              <a:cs typeface="Poppins"/>
              <a:sym typeface="Poppins"/>
            </a:endParaRPr>
          </a:p>
          <a:p>
            <a:pPr indent="-381000" lvl="0" marL="457200" rtl="0" algn="l">
              <a:spcBef>
                <a:spcPts val="500"/>
              </a:spcBef>
              <a:spcAft>
                <a:spcPts val="0"/>
              </a:spcAft>
              <a:buSzPts val="2400"/>
              <a:buFont typeface="Poppins"/>
              <a:buChar char="•"/>
            </a:pPr>
            <a:r>
              <a:rPr lang="en-US" sz="2400">
                <a:latin typeface="Poppins"/>
                <a:ea typeface="Poppins"/>
                <a:cs typeface="Poppins"/>
                <a:sym typeface="Poppins"/>
              </a:rPr>
              <a:t>Do API jest dostępna dokumentacja.</a:t>
            </a:r>
            <a:endParaRPr sz="2400">
              <a:latin typeface="Poppins"/>
              <a:ea typeface="Poppins"/>
              <a:cs typeface="Poppins"/>
              <a:sym typeface="Poppins"/>
            </a:endParaRPr>
          </a:p>
          <a:p>
            <a:pPr indent="0" lvl="0" marL="457200" rtl="0" algn="l">
              <a:spcBef>
                <a:spcPts val="500"/>
              </a:spcBef>
              <a:spcAft>
                <a:spcPts val="0"/>
              </a:spcAft>
              <a:buNone/>
            </a:pPr>
            <a:r>
              <a:t/>
            </a:r>
            <a:endParaRPr sz="2400">
              <a:latin typeface="Poppins"/>
              <a:ea typeface="Poppins"/>
              <a:cs typeface="Poppins"/>
              <a:sym typeface="Poppins"/>
            </a:endParaRPr>
          </a:p>
          <a:p>
            <a:pPr indent="-381000" lvl="0" marL="457200" rtl="0" algn="l">
              <a:spcBef>
                <a:spcPts val="500"/>
              </a:spcBef>
              <a:spcAft>
                <a:spcPts val="0"/>
              </a:spcAft>
              <a:buSzPts val="2400"/>
              <a:buFont typeface="Poppins"/>
              <a:buChar char="•"/>
            </a:pPr>
            <a:r>
              <a:rPr lang="en-US" sz="2400">
                <a:latin typeface="Poppins"/>
                <a:ea typeface="Poppins"/>
                <a:cs typeface="Poppins"/>
                <a:sym typeface="Poppins"/>
              </a:rPr>
              <a:t>Testy zostały wykonane na podstawie </a:t>
            </a:r>
            <a:r>
              <a:rPr lang="en-US" sz="2400" u="sng">
                <a:solidFill>
                  <a:schemeClr val="hlink"/>
                </a:solidFill>
                <a:latin typeface="Poppins"/>
                <a:ea typeface="Poppins"/>
                <a:cs typeface="Poppins"/>
                <a:sym typeface="Poppins"/>
                <a:hlinkClick r:id="rId3"/>
              </a:rPr>
              <a:t>dokumentacji</a:t>
            </a:r>
            <a:r>
              <a:rPr lang="en-US" sz="2400">
                <a:latin typeface="Poppins"/>
                <a:ea typeface="Poppins"/>
                <a:cs typeface="Poppins"/>
                <a:sym typeface="Poppins"/>
              </a:rPr>
              <a:t>.</a:t>
            </a:r>
            <a:endParaRPr sz="2400">
              <a:latin typeface="Poppins"/>
              <a:ea typeface="Poppins"/>
              <a:cs typeface="Poppins"/>
              <a:sym typeface="Poppins"/>
            </a:endParaRPr>
          </a:p>
          <a:p>
            <a:pPr indent="0" lvl="0" marL="0" rtl="0" algn="l">
              <a:spcBef>
                <a:spcPts val="500"/>
              </a:spcBef>
              <a:spcAft>
                <a:spcPts val="0"/>
              </a:spcAft>
              <a:buNone/>
            </a:pPr>
            <a:r>
              <a:t/>
            </a:r>
            <a:endParaRPr sz="2100">
              <a:latin typeface="Poppins"/>
              <a:ea typeface="Poppins"/>
              <a:cs typeface="Poppins"/>
              <a:sym typeface="Poppins"/>
            </a:endParaRPr>
          </a:p>
          <a:p>
            <a:pPr indent="0" lvl="0" marL="457200" rtl="0" algn="l">
              <a:spcBef>
                <a:spcPts val="500"/>
              </a:spcBef>
              <a:spcAft>
                <a:spcPts val="0"/>
              </a:spcAft>
              <a:buClr>
                <a:schemeClr val="dk1"/>
              </a:buClr>
              <a:buSzPts val="1100"/>
              <a:buFont typeface="Arial"/>
              <a:buNone/>
            </a:pPr>
            <a:br>
              <a:rPr lang="en-US" sz="2100">
                <a:latin typeface="Poppins"/>
                <a:ea typeface="Poppins"/>
                <a:cs typeface="Poppins"/>
                <a:sym typeface="Poppins"/>
              </a:rPr>
            </a:br>
            <a:endParaRPr sz="2100">
              <a:latin typeface="Poppins"/>
              <a:ea typeface="Poppins"/>
              <a:cs typeface="Poppins"/>
              <a:sym typeface="Poppins"/>
            </a:endParaRPr>
          </a:p>
          <a:p>
            <a:pPr indent="0" lvl="0" marL="0" rtl="0" algn="l">
              <a:spcBef>
                <a:spcPts val="1000"/>
              </a:spcBef>
              <a:spcAft>
                <a:spcPts val="0"/>
              </a:spcAft>
              <a:buClr>
                <a:schemeClr val="dk1"/>
              </a:buClr>
              <a:buSzPts val="1100"/>
              <a:buFont typeface="Arial"/>
              <a:buNone/>
            </a:pPr>
            <a:r>
              <a:t/>
            </a:r>
            <a:endParaRPr sz="2100">
              <a:latin typeface="Poppins"/>
              <a:ea typeface="Poppins"/>
              <a:cs typeface="Poppins"/>
              <a:sym typeface="Poppins"/>
            </a:endParaRPr>
          </a:p>
          <a:p>
            <a:pPr indent="0" lvl="0" marL="228600" rtl="0" algn="l">
              <a:lnSpc>
                <a:spcPct val="90000"/>
              </a:lnSpc>
              <a:spcBef>
                <a:spcPts val="1000"/>
              </a:spcBef>
              <a:spcAft>
                <a:spcPts val="0"/>
              </a:spcAft>
              <a:buSzPts val="1800"/>
              <a:buNone/>
            </a:pPr>
            <a:r>
              <a:t/>
            </a:r>
            <a:endParaRPr>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da269508f_0_50"/>
          <p:cNvSpPr txBox="1"/>
          <p:nvPr>
            <p:ph type="title"/>
          </p:nvPr>
        </p:nvSpPr>
        <p:spPr>
          <a:xfrm>
            <a:off x="968300" y="0"/>
            <a:ext cx="995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Poppins"/>
                <a:ea typeface="Poppins"/>
                <a:cs typeface="Poppins"/>
                <a:sym typeface="Poppins"/>
              </a:rPr>
              <a:t>Testy API - Restful API - Przypadki testowe </a:t>
            </a:r>
            <a:endParaRPr sz="3500">
              <a:latin typeface="Poppins"/>
              <a:ea typeface="Poppins"/>
              <a:cs typeface="Poppins"/>
              <a:sym typeface="Poppins"/>
            </a:endParaRPr>
          </a:p>
        </p:txBody>
      </p:sp>
      <p:sp>
        <p:nvSpPr>
          <p:cNvPr id="182" name="Google Shape;182;g27da269508f_0_50"/>
          <p:cNvSpPr txBox="1"/>
          <p:nvPr>
            <p:ph idx="1" type="body"/>
          </p:nvPr>
        </p:nvSpPr>
        <p:spPr>
          <a:xfrm>
            <a:off x="838200" y="1825625"/>
            <a:ext cx="9957900" cy="4351200"/>
          </a:xfrm>
          <a:prstGeom prst="rect">
            <a:avLst/>
          </a:prstGeom>
          <a:noFill/>
          <a:ln>
            <a:noFill/>
          </a:ln>
        </p:spPr>
        <p:txBody>
          <a:bodyPr anchorCtr="0" anchor="t" bIns="45700" lIns="91425" spcFirstLastPara="1" rIns="91425" wrap="square" tIns="45700">
            <a:normAutofit/>
          </a:bodyPr>
          <a:lstStyle/>
          <a:p>
            <a:pPr indent="0" lvl="0" marL="0" rtl="0" algn="l">
              <a:spcBef>
                <a:spcPts val="500"/>
              </a:spcBef>
              <a:spcAft>
                <a:spcPts val="0"/>
              </a:spcAft>
              <a:buSzPts val="1100"/>
              <a:buNone/>
            </a:pPr>
            <a:br>
              <a:rPr lang="en-US" sz="2100">
                <a:latin typeface="Poppins"/>
                <a:ea typeface="Poppins"/>
                <a:cs typeface="Poppins"/>
                <a:sym typeface="Poppins"/>
              </a:rPr>
            </a:br>
            <a:endParaRPr sz="2100">
              <a:latin typeface="Poppins"/>
              <a:ea typeface="Poppins"/>
              <a:cs typeface="Poppins"/>
              <a:sym typeface="Poppins"/>
            </a:endParaRPr>
          </a:p>
          <a:p>
            <a:pPr indent="0" lvl="0" marL="0" rtl="0" algn="l">
              <a:spcBef>
                <a:spcPts val="1000"/>
              </a:spcBef>
              <a:spcAft>
                <a:spcPts val="0"/>
              </a:spcAft>
              <a:buSzPts val="1100"/>
              <a:buNone/>
            </a:pPr>
            <a:r>
              <a:t/>
            </a:r>
            <a:endParaRPr sz="2100">
              <a:latin typeface="Poppins"/>
              <a:ea typeface="Poppins"/>
              <a:cs typeface="Poppins"/>
              <a:sym typeface="Poppins"/>
            </a:endParaRPr>
          </a:p>
          <a:p>
            <a:pPr indent="0" lvl="0" marL="228600" rtl="0" algn="l">
              <a:lnSpc>
                <a:spcPct val="90000"/>
              </a:lnSpc>
              <a:spcBef>
                <a:spcPts val="1000"/>
              </a:spcBef>
              <a:spcAft>
                <a:spcPts val="0"/>
              </a:spcAft>
              <a:buSzPts val="1800"/>
              <a:buNone/>
            </a:pPr>
            <a:r>
              <a:t/>
            </a:r>
            <a:endParaRPr>
              <a:latin typeface="Poppins"/>
              <a:ea typeface="Poppins"/>
              <a:cs typeface="Poppins"/>
              <a:sym typeface="Poppins"/>
            </a:endParaRPr>
          </a:p>
        </p:txBody>
      </p:sp>
      <p:pic>
        <p:nvPicPr>
          <p:cNvPr id="183" name="Google Shape;183;g27da269508f_0_50"/>
          <p:cNvPicPr preferRelativeResize="0"/>
          <p:nvPr/>
        </p:nvPicPr>
        <p:blipFill>
          <a:blip r:embed="rId3">
            <a:alphaModFix/>
          </a:blip>
          <a:stretch>
            <a:fillRect/>
          </a:stretch>
        </p:blipFill>
        <p:spPr>
          <a:xfrm>
            <a:off x="0" y="1345575"/>
            <a:ext cx="12192000" cy="5512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838200" y="365125"/>
            <a:ext cx="9957822"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sz="3500">
                <a:latin typeface="Poppins"/>
                <a:ea typeface="Poppins"/>
                <a:cs typeface="Poppins"/>
                <a:sym typeface="Poppins"/>
              </a:rPr>
              <a:t>Bank app Guru 99 </a:t>
            </a:r>
            <a:endParaRPr b="1" sz="3500">
              <a:latin typeface="Poppins"/>
              <a:ea typeface="Poppins"/>
              <a:cs typeface="Poppins"/>
              <a:sym typeface="Poppins"/>
            </a:endParaRPr>
          </a:p>
        </p:txBody>
      </p:sp>
      <p:sp>
        <p:nvSpPr>
          <p:cNvPr id="76" name="Google Shape;76;p3"/>
          <p:cNvSpPr txBox="1"/>
          <p:nvPr>
            <p:ph idx="1" type="body"/>
          </p:nvPr>
        </p:nvSpPr>
        <p:spPr>
          <a:xfrm>
            <a:off x="838200" y="1825625"/>
            <a:ext cx="9957822" cy="4351338"/>
          </a:xfrm>
          <a:prstGeom prst="rect">
            <a:avLst/>
          </a:prstGeom>
          <a:noFill/>
          <a:ln>
            <a:noFill/>
          </a:ln>
        </p:spPr>
        <p:txBody>
          <a:bodyPr anchorCtr="0" anchor="t" bIns="45700" lIns="91425" spcFirstLastPara="1" rIns="91425" wrap="square" tIns="45700">
            <a:noAutofit/>
          </a:bodyPr>
          <a:lstStyle/>
          <a:p>
            <a:pPr indent="0" lvl="0" marL="457200" rtl="0" algn="l">
              <a:lnSpc>
                <a:spcPct val="90000"/>
              </a:lnSpc>
              <a:spcBef>
                <a:spcPts val="1000"/>
              </a:spcBef>
              <a:spcAft>
                <a:spcPts val="0"/>
              </a:spcAft>
              <a:buClr>
                <a:schemeClr val="dk1"/>
              </a:buClr>
              <a:buSzPts val="1100"/>
              <a:buFont typeface="Arial"/>
              <a:buNone/>
            </a:pPr>
            <a:r>
              <a:t/>
            </a:r>
            <a:endParaRPr sz="2600">
              <a:latin typeface="Poppins"/>
              <a:ea typeface="Poppins"/>
              <a:cs typeface="Poppins"/>
              <a:sym typeface="Poppins"/>
            </a:endParaRPr>
          </a:p>
          <a:p>
            <a:pPr indent="0" lvl="0" marL="0" rtl="0" algn="l">
              <a:lnSpc>
                <a:spcPct val="115000"/>
              </a:lnSpc>
              <a:spcBef>
                <a:spcPts val="0"/>
              </a:spcBef>
              <a:spcAft>
                <a:spcPts val="0"/>
              </a:spcAft>
              <a:buNone/>
            </a:pPr>
            <a:r>
              <a:rPr lang="en-US" sz="1700">
                <a:solidFill>
                  <a:srgbClr val="374151"/>
                </a:solidFill>
                <a:highlight>
                  <a:srgbClr val="F7F7F8"/>
                </a:highlight>
                <a:latin typeface="Poppins"/>
                <a:ea typeface="Poppins"/>
                <a:cs typeface="Poppins"/>
                <a:sym typeface="Poppins"/>
              </a:rPr>
              <a:t>The tested application is a simulation of a banking application. </a:t>
            </a:r>
            <a:endParaRPr sz="1700">
              <a:solidFill>
                <a:srgbClr val="374151"/>
              </a:solidFill>
              <a:highlight>
                <a:srgbClr val="F7F7F8"/>
              </a:highlight>
              <a:latin typeface="Poppins"/>
              <a:ea typeface="Poppins"/>
              <a:cs typeface="Poppins"/>
              <a:sym typeface="Poppins"/>
            </a:endParaRPr>
          </a:p>
          <a:p>
            <a:pPr indent="0" lvl="0" marL="0" rtl="0" algn="l">
              <a:lnSpc>
                <a:spcPct val="115000"/>
              </a:lnSpc>
              <a:spcBef>
                <a:spcPts val="1500"/>
              </a:spcBef>
              <a:spcAft>
                <a:spcPts val="0"/>
              </a:spcAft>
              <a:buNone/>
            </a:pPr>
            <a:r>
              <a:rPr lang="en-US" sz="1700">
                <a:solidFill>
                  <a:srgbClr val="374151"/>
                </a:solidFill>
                <a:highlight>
                  <a:srgbClr val="F7F7F8"/>
                </a:highlight>
                <a:latin typeface="Poppins"/>
                <a:ea typeface="Poppins"/>
                <a:cs typeface="Poppins"/>
                <a:sym typeface="Poppins"/>
              </a:rPr>
              <a:t>Comprehensive documentation is available.</a:t>
            </a:r>
            <a:endParaRPr sz="1700">
              <a:solidFill>
                <a:srgbClr val="374151"/>
              </a:solidFill>
              <a:highlight>
                <a:srgbClr val="F7F7F8"/>
              </a:highlight>
              <a:latin typeface="Poppins"/>
              <a:ea typeface="Poppins"/>
              <a:cs typeface="Poppins"/>
              <a:sym typeface="Poppins"/>
            </a:endParaRPr>
          </a:p>
          <a:p>
            <a:pPr indent="0" lvl="0" marL="0" rtl="0" algn="l">
              <a:lnSpc>
                <a:spcPct val="115000"/>
              </a:lnSpc>
              <a:spcBef>
                <a:spcPts val="1500"/>
              </a:spcBef>
              <a:spcAft>
                <a:spcPts val="0"/>
              </a:spcAft>
              <a:buClr>
                <a:schemeClr val="dk1"/>
              </a:buClr>
              <a:buSzPts val="1100"/>
              <a:buFont typeface="Arial"/>
              <a:buNone/>
            </a:pPr>
            <a:r>
              <a:rPr lang="en-US" sz="1700">
                <a:solidFill>
                  <a:srgbClr val="374151"/>
                </a:solidFill>
                <a:highlight>
                  <a:srgbClr val="F7F7F8"/>
                </a:highlight>
                <a:latin typeface="Poppins"/>
                <a:ea typeface="Poppins"/>
                <a:cs typeface="Poppins"/>
                <a:sym typeface="Poppins"/>
              </a:rPr>
              <a:t>Achievements include:</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150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Analysis of specifications</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Risk assessment</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Writing test cases using various tools, including Testrail</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Execution of test cases</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Generation of reports in Testrail</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Defect reporting in JIRA</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Automated testing using Selenium IDE</a:t>
            </a:r>
            <a:endParaRPr sz="1700">
              <a:solidFill>
                <a:srgbClr val="374151"/>
              </a:solidFill>
              <a:highlight>
                <a:srgbClr val="F7F7F8"/>
              </a:highlight>
              <a:latin typeface="Poppins"/>
              <a:ea typeface="Poppins"/>
              <a:cs typeface="Poppins"/>
              <a:sym typeface="Poppins"/>
            </a:endParaRPr>
          </a:p>
          <a:p>
            <a:pPr indent="-336550" lvl="0" marL="457200" rtl="0" algn="l">
              <a:lnSpc>
                <a:spcPct val="115000"/>
              </a:lnSpc>
              <a:spcBef>
                <a:spcPts val="0"/>
              </a:spcBef>
              <a:spcAft>
                <a:spcPts val="0"/>
              </a:spcAft>
              <a:buClr>
                <a:srgbClr val="374151"/>
              </a:buClr>
              <a:buSzPts val="1700"/>
              <a:buFont typeface="Poppins"/>
              <a:buChar char="●"/>
            </a:pPr>
            <a:r>
              <a:rPr lang="en-US" sz="1700">
                <a:solidFill>
                  <a:srgbClr val="374151"/>
                </a:solidFill>
                <a:highlight>
                  <a:srgbClr val="F7F7F8"/>
                </a:highlight>
                <a:latin typeface="Poppins"/>
                <a:ea typeface="Poppins"/>
                <a:cs typeface="Poppins"/>
                <a:sym typeface="Poppins"/>
              </a:rPr>
              <a:t>Development of a BDD scenario."</a:t>
            </a:r>
            <a:endParaRPr sz="1700">
              <a:solidFill>
                <a:srgbClr val="374151"/>
              </a:solidFill>
              <a:highlight>
                <a:srgbClr val="F7F7F8"/>
              </a:highlight>
              <a:latin typeface="Poppins"/>
              <a:ea typeface="Poppins"/>
              <a:cs typeface="Poppins"/>
              <a:sym typeface="Poppins"/>
            </a:endParaRPr>
          </a:p>
          <a:p>
            <a:pPr indent="0" lvl="0" marL="457200" rtl="0" algn="l">
              <a:lnSpc>
                <a:spcPct val="90000"/>
              </a:lnSpc>
              <a:spcBef>
                <a:spcPts val="1000"/>
              </a:spcBef>
              <a:spcAft>
                <a:spcPts val="0"/>
              </a:spcAft>
              <a:buNone/>
            </a:pPr>
            <a:r>
              <a:t/>
            </a:r>
            <a:endParaRPr sz="2600">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7da269508f_0_71"/>
          <p:cNvSpPr txBox="1"/>
          <p:nvPr>
            <p:ph type="title"/>
          </p:nvPr>
        </p:nvSpPr>
        <p:spPr>
          <a:xfrm>
            <a:off x="968300" y="-204450"/>
            <a:ext cx="995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Poppins"/>
                <a:ea typeface="Poppins"/>
                <a:cs typeface="Poppins"/>
                <a:sym typeface="Poppins"/>
              </a:rPr>
              <a:t>Testy API - Restful API - Przypadki testowe </a:t>
            </a:r>
            <a:endParaRPr sz="3500">
              <a:latin typeface="Poppins"/>
              <a:ea typeface="Poppins"/>
              <a:cs typeface="Poppins"/>
              <a:sym typeface="Poppins"/>
            </a:endParaRPr>
          </a:p>
        </p:txBody>
      </p:sp>
      <p:pic>
        <p:nvPicPr>
          <p:cNvPr id="189" name="Google Shape;189;g27da269508f_0_71"/>
          <p:cNvPicPr preferRelativeResize="0"/>
          <p:nvPr/>
        </p:nvPicPr>
        <p:blipFill>
          <a:blip r:embed="rId3">
            <a:alphaModFix/>
          </a:blip>
          <a:stretch>
            <a:fillRect/>
          </a:stretch>
        </p:blipFill>
        <p:spPr>
          <a:xfrm>
            <a:off x="0" y="1013750"/>
            <a:ext cx="12192001" cy="5844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7da269508f_0_77"/>
          <p:cNvSpPr txBox="1"/>
          <p:nvPr>
            <p:ph type="title"/>
          </p:nvPr>
        </p:nvSpPr>
        <p:spPr>
          <a:xfrm>
            <a:off x="1042625" y="-148675"/>
            <a:ext cx="995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Poppins"/>
                <a:ea typeface="Poppins"/>
                <a:cs typeface="Poppins"/>
                <a:sym typeface="Poppins"/>
              </a:rPr>
              <a:t>Testy API - Restful API - Przypadki testowe </a:t>
            </a:r>
            <a:endParaRPr sz="3500">
              <a:latin typeface="Poppins"/>
              <a:ea typeface="Poppins"/>
              <a:cs typeface="Poppins"/>
              <a:sym typeface="Poppins"/>
            </a:endParaRPr>
          </a:p>
        </p:txBody>
      </p:sp>
      <p:sp>
        <p:nvSpPr>
          <p:cNvPr id="195" name="Google Shape;195;g27da269508f_0_77"/>
          <p:cNvSpPr txBox="1"/>
          <p:nvPr>
            <p:ph idx="1" type="body"/>
          </p:nvPr>
        </p:nvSpPr>
        <p:spPr>
          <a:xfrm>
            <a:off x="838200" y="1825625"/>
            <a:ext cx="9957900" cy="4351200"/>
          </a:xfrm>
          <a:prstGeom prst="rect">
            <a:avLst/>
          </a:prstGeom>
          <a:noFill/>
          <a:ln>
            <a:noFill/>
          </a:ln>
        </p:spPr>
        <p:txBody>
          <a:bodyPr anchorCtr="0" anchor="t" bIns="45700" lIns="91425" spcFirstLastPara="1" rIns="91425" wrap="square" tIns="45700">
            <a:normAutofit/>
          </a:bodyPr>
          <a:lstStyle/>
          <a:p>
            <a:pPr indent="0" lvl="0" marL="0" rtl="0" algn="l">
              <a:spcBef>
                <a:spcPts val="500"/>
              </a:spcBef>
              <a:spcAft>
                <a:spcPts val="0"/>
              </a:spcAft>
              <a:buSzPts val="1100"/>
              <a:buNone/>
            </a:pPr>
            <a:br>
              <a:rPr lang="en-US" sz="2100">
                <a:latin typeface="Poppins"/>
                <a:ea typeface="Poppins"/>
                <a:cs typeface="Poppins"/>
                <a:sym typeface="Poppins"/>
              </a:rPr>
            </a:br>
            <a:endParaRPr sz="2100">
              <a:latin typeface="Poppins"/>
              <a:ea typeface="Poppins"/>
              <a:cs typeface="Poppins"/>
              <a:sym typeface="Poppins"/>
            </a:endParaRPr>
          </a:p>
          <a:p>
            <a:pPr indent="0" lvl="0" marL="0" rtl="0" algn="l">
              <a:spcBef>
                <a:spcPts val="1000"/>
              </a:spcBef>
              <a:spcAft>
                <a:spcPts val="0"/>
              </a:spcAft>
              <a:buSzPts val="1100"/>
              <a:buNone/>
            </a:pPr>
            <a:r>
              <a:t/>
            </a:r>
            <a:endParaRPr sz="2100">
              <a:latin typeface="Poppins"/>
              <a:ea typeface="Poppins"/>
              <a:cs typeface="Poppins"/>
              <a:sym typeface="Poppins"/>
            </a:endParaRPr>
          </a:p>
          <a:p>
            <a:pPr indent="0" lvl="0" marL="228600" rtl="0" algn="l">
              <a:lnSpc>
                <a:spcPct val="90000"/>
              </a:lnSpc>
              <a:spcBef>
                <a:spcPts val="1000"/>
              </a:spcBef>
              <a:spcAft>
                <a:spcPts val="0"/>
              </a:spcAft>
              <a:buSzPts val="1800"/>
              <a:buNone/>
            </a:pPr>
            <a:r>
              <a:t/>
            </a:r>
            <a:endParaRPr>
              <a:latin typeface="Poppins"/>
              <a:ea typeface="Poppins"/>
              <a:cs typeface="Poppins"/>
              <a:sym typeface="Poppins"/>
            </a:endParaRPr>
          </a:p>
        </p:txBody>
      </p:sp>
      <p:pic>
        <p:nvPicPr>
          <p:cNvPr id="196" name="Google Shape;196;g27da269508f_0_77"/>
          <p:cNvPicPr preferRelativeResize="0"/>
          <p:nvPr/>
        </p:nvPicPr>
        <p:blipFill>
          <a:blip r:embed="rId3">
            <a:alphaModFix/>
          </a:blip>
          <a:stretch>
            <a:fillRect/>
          </a:stretch>
        </p:blipFill>
        <p:spPr>
          <a:xfrm>
            <a:off x="0" y="902225"/>
            <a:ext cx="13293598" cy="59557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7da269508f_0_55"/>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Poppins"/>
                <a:ea typeface="Poppins"/>
                <a:cs typeface="Poppins"/>
                <a:sym typeface="Poppins"/>
              </a:rPr>
              <a:t>Test API - Restful API </a:t>
            </a:r>
            <a:endParaRPr sz="3500">
              <a:latin typeface="Poppins"/>
              <a:ea typeface="Poppins"/>
              <a:cs typeface="Poppins"/>
              <a:sym typeface="Poppins"/>
            </a:endParaRPr>
          </a:p>
        </p:txBody>
      </p:sp>
      <p:pic>
        <p:nvPicPr>
          <p:cNvPr id="202" name="Google Shape;202;g27da269508f_0_55"/>
          <p:cNvPicPr preferRelativeResize="0"/>
          <p:nvPr/>
        </p:nvPicPr>
        <p:blipFill>
          <a:blip r:embed="rId3">
            <a:alphaModFix/>
          </a:blip>
          <a:stretch>
            <a:fillRect/>
          </a:stretch>
        </p:blipFill>
        <p:spPr>
          <a:xfrm>
            <a:off x="1865338" y="1490100"/>
            <a:ext cx="8461337" cy="48623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da269508f_0_86"/>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Poppins"/>
                <a:ea typeface="Poppins"/>
                <a:cs typeface="Poppins"/>
                <a:sym typeface="Poppins"/>
              </a:rPr>
              <a:t>Test API - Restful API </a:t>
            </a:r>
            <a:endParaRPr sz="3500">
              <a:latin typeface="Poppins"/>
              <a:ea typeface="Poppins"/>
              <a:cs typeface="Poppins"/>
              <a:sym typeface="Poppins"/>
            </a:endParaRPr>
          </a:p>
        </p:txBody>
      </p:sp>
      <p:pic>
        <p:nvPicPr>
          <p:cNvPr id="208" name="Google Shape;208;g27da269508f_0_86"/>
          <p:cNvPicPr preferRelativeResize="0"/>
          <p:nvPr/>
        </p:nvPicPr>
        <p:blipFill>
          <a:blip r:embed="rId3">
            <a:alphaModFix/>
          </a:blip>
          <a:stretch>
            <a:fillRect/>
          </a:stretch>
        </p:blipFill>
        <p:spPr>
          <a:xfrm>
            <a:off x="1490550" y="1583025"/>
            <a:ext cx="8886736" cy="4862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7da269508f_0_91"/>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Poppins"/>
                <a:ea typeface="Poppins"/>
                <a:cs typeface="Poppins"/>
                <a:sym typeface="Poppins"/>
              </a:rPr>
              <a:t>Test API - Restful API</a:t>
            </a:r>
            <a:endParaRPr sz="3500">
              <a:latin typeface="Poppins"/>
              <a:ea typeface="Poppins"/>
              <a:cs typeface="Poppins"/>
              <a:sym typeface="Poppins"/>
            </a:endParaRPr>
          </a:p>
        </p:txBody>
      </p:sp>
      <p:pic>
        <p:nvPicPr>
          <p:cNvPr id="214" name="Google Shape;214;g27da269508f_0_91"/>
          <p:cNvPicPr preferRelativeResize="0"/>
          <p:nvPr/>
        </p:nvPicPr>
        <p:blipFill>
          <a:blip r:embed="rId3">
            <a:alphaModFix/>
          </a:blip>
          <a:stretch>
            <a:fillRect/>
          </a:stretch>
        </p:blipFill>
        <p:spPr>
          <a:xfrm>
            <a:off x="1311950" y="1545850"/>
            <a:ext cx="9010395" cy="4862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805f79da10_0_0"/>
          <p:cNvSpPr txBox="1"/>
          <p:nvPr>
            <p:ph type="title"/>
          </p:nvPr>
        </p:nvSpPr>
        <p:spPr>
          <a:xfrm>
            <a:off x="838200" y="365125"/>
            <a:ext cx="9957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API Test Report</a:t>
            </a:r>
            <a:endParaRPr/>
          </a:p>
        </p:txBody>
      </p:sp>
      <p:sp>
        <p:nvSpPr>
          <p:cNvPr id="220" name="Google Shape;220;g2805f79da10_0_0"/>
          <p:cNvSpPr txBox="1"/>
          <p:nvPr>
            <p:ph idx="1" type="body"/>
          </p:nvPr>
        </p:nvSpPr>
        <p:spPr>
          <a:xfrm>
            <a:off x="838200" y="1944550"/>
            <a:ext cx="9957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Testrail Report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7da269508f_0_60"/>
          <p:cNvSpPr txBox="1"/>
          <p:nvPr>
            <p:ph type="title"/>
          </p:nvPr>
        </p:nvSpPr>
        <p:spPr>
          <a:xfrm>
            <a:off x="838200" y="365125"/>
            <a:ext cx="99579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 of using DevTools</a:t>
            </a:r>
            <a:endParaRPr/>
          </a:p>
        </p:txBody>
      </p:sp>
      <p:sp>
        <p:nvSpPr>
          <p:cNvPr id="226" name="Google Shape;226;g27da269508f_0_60"/>
          <p:cNvSpPr txBox="1"/>
          <p:nvPr>
            <p:ph idx="1" type="body"/>
          </p:nvPr>
        </p:nvSpPr>
        <p:spPr>
          <a:xfrm>
            <a:off x="838200" y="1825625"/>
            <a:ext cx="99579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I used Dev Tools to check Responsiveness on mobile devices</a:t>
            </a:r>
            <a:r>
              <a:rPr lang="en-US"/>
              <a:t> </a:t>
            </a:r>
            <a:r>
              <a:rPr lang="en-US" u="sng">
                <a:solidFill>
                  <a:schemeClr val="hlink"/>
                </a:solidFill>
                <a:hlinkClick r:id="rId3"/>
              </a:rPr>
              <a:t>link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7da269508f_0_0"/>
          <p:cNvSpPr txBox="1"/>
          <p:nvPr>
            <p:ph type="title"/>
          </p:nvPr>
        </p:nvSpPr>
        <p:spPr>
          <a:xfrm>
            <a:off x="838200" y="321650"/>
            <a:ext cx="99579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None/>
            </a:pPr>
            <a:r>
              <a:rPr b="1" lang="en-US" sz="3500">
                <a:latin typeface="Poppins"/>
                <a:ea typeface="Poppins"/>
                <a:cs typeface="Poppins"/>
                <a:sym typeface="Poppins"/>
              </a:rPr>
              <a:t>Bank app Guru 99 </a:t>
            </a:r>
            <a:endParaRPr b="1" sz="3500">
              <a:latin typeface="Poppins"/>
              <a:ea typeface="Poppins"/>
              <a:cs typeface="Poppins"/>
              <a:sym typeface="Poppins"/>
            </a:endParaRPr>
          </a:p>
        </p:txBody>
      </p:sp>
      <p:sp>
        <p:nvSpPr>
          <p:cNvPr id="82" name="Google Shape;82;g27da269508f_0_0"/>
          <p:cNvSpPr txBox="1"/>
          <p:nvPr>
            <p:ph idx="1" type="body"/>
          </p:nvPr>
        </p:nvSpPr>
        <p:spPr>
          <a:xfrm>
            <a:off x="838200" y="1825625"/>
            <a:ext cx="99579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Clr>
                <a:schemeClr val="dk1"/>
              </a:buClr>
              <a:buSzPts val="1100"/>
              <a:buFont typeface="Arial"/>
              <a:buNone/>
            </a:pPr>
            <a:r>
              <a:rPr lang="en-US" sz="1900">
                <a:solidFill>
                  <a:srgbClr val="374151"/>
                </a:solidFill>
                <a:highlight>
                  <a:srgbClr val="F7F7F8"/>
                </a:highlight>
                <a:latin typeface="Poppins"/>
                <a:ea typeface="Poppins"/>
                <a:cs typeface="Poppins"/>
                <a:sym typeface="Poppins"/>
              </a:rPr>
              <a:t>Generating a report in Testrail, reporting defects in JIRA, executing and recording an automated test in Selenium IDE, and writing test cases using the BDD methodology.</a:t>
            </a:r>
            <a:endParaRPr sz="1900">
              <a:solidFill>
                <a:srgbClr val="374151"/>
              </a:solidFill>
              <a:highlight>
                <a:srgbClr val="F7F7F8"/>
              </a:highlight>
              <a:latin typeface="Poppins"/>
              <a:ea typeface="Poppins"/>
              <a:cs typeface="Poppins"/>
              <a:sym typeface="Poppins"/>
            </a:endParaRPr>
          </a:p>
          <a:p>
            <a:pPr indent="0" lvl="0" marL="0" rtl="0" algn="l">
              <a:lnSpc>
                <a:spcPct val="115000"/>
              </a:lnSpc>
              <a:spcBef>
                <a:spcPts val="1500"/>
              </a:spcBef>
              <a:spcAft>
                <a:spcPts val="0"/>
              </a:spcAft>
              <a:buClr>
                <a:schemeClr val="dk1"/>
              </a:buClr>
              <a:buSzPts val="1100"/>
              <a:buFont typeface="Arial"/>
              <a:buNone/>
            </a:pPr>
            <a:r>
              <a:rPr lang="en-US" sz="1900">
                <a:solidFill>
                  <a:srgbClr val="374151"/>
                </a:solidFill>
                <a:highlight>
                  <a:srgbClr val="F7F7F8"/>
                </a:highlight>
                <a:latin typeface="Poppins"/>
                <a:ea typeface="Poppins"/>
                <a:cs typeface="Poppins"/>
                <a:sym typeface="Poppins"/>
              </a:rPr>
              <a:t>As the Guru99 application does not have a publicly accessible API, additional tests were conducted on one of the publicly available APIs. The exploratory session will utilize version V2 of the application.</a:t>
            </a:r>
            <a:endParaRPr sz="1900">
              <a:solidFill>
                <a:srgbClr val="374151"/>
              </a:solidFill>
              <a:highlight>
                <a:srgbClr val="F7F7F8"/>
              </a:highlight>
              <a:latin typeface="Poppins"/>
              <a:ea typeface="Poppins"/>
              <a:cs typeface="Poppins"/>
              <a:sym typeface="Poppins"/>
            </a:endParaRPr>
          </a:p>
          <a:p>
            <a:pPr indent="0" lvl="0" marL="457200" rtl="0" algn="l">
              <a:spcBef>
                <a:spcPts val="500"/>
              </a:spcBef>
              <a:spcAft>
                <a:spcPts val="0"/>
              </a:spcAft>
              <a:buNone/>
            </a:pPr>
            <a:r>
              <a:t/>
            </a:r>
            <a:endParaRPr sz="1900">
              <a:latin typeface="Poppins"/>
              <a:ea typeface="Poppins"/>
              <a:cs typeface="Poppins"/>
              <a:sym typeface="Poppins"/>
            </a:endParaRPr>
          </a:p>
          <a:p>
            <a:pPr indent="0" lvl="0" marL="457200" rtl="0" algn="l">
              <a:spcBef>
                <a:spcPts val="500"/>
              </a:spcBef>
              <a:spcAft>
                <a:spcPts val="0"/>
              </a:spcAft>
              <a:buNone/>
            </a:pPr>
            <a:r>
              <a:t/>
            </a:r>
            <a:endParaRPr sz="1900">
              <a:latin typeface="Poppins"/>
              <a:ea typeface="Poppins"/>
              <a:cs typeface="Poppins"/>
              <a:sym typeface="Poppins"/>
            </a:endParaRPr>
          </a:p>
          <a:p>
            <a:pPr indent="0" lvl="0" marL="457200" rtl="0" algn="l">
              <a:spcBef>
                <a:spcPts val="500"/>
              </a:spcBef>
              <a:spcAft>
                <a:spcPts val="0"/>
              </a:spcAft>
              <a:buNone/>
            </a:pPr>
            <a:r>
              <a:rPr lang="en-US" sz="1900">
                <a:latin typeface="Poppins"/>
                <a:ea typeface="Poppins"/>
                <a:cs typeface="Poppins"/>
                <a:sym typeface="Poppins"/>
              </a:rPr>
              <a:t>Link to Guru99:</a:t>
            </a:r>
            <a:r>
              <a:rPr lang="en-US" sz="1900" u="sng">
                <a:solidFill>
                  <a:schemeClr val="hlink"/>
                </a:solidFill>
                <a:latin typeface="Poppins"/>
                <a:ea typeface="Poppins"/>
                <a:cs typeface="Poppins"/>
                <a:sym typeface="Poppins"/>
                <a:hlinkClick r:id="rId3"/>
              </a:rPr>
              <a:t> https://demo.guru99.com/V1/</a:t>
            </a:r>
            <a:endParaRPr sz="1900">
              <a:latin typeface="Poppins"/>
              <a:ea typeface="Poppins"/>
              <a:cs typeface="Poppins"/>
              <a:sym typeface="Poppins"/>
            </a:endParaRPr>
          </a:p>
          <a:p>
            <a:pPr indent="0" lvl="0" marL="457200" rtl="0" algn="l">
              <a:spcBef>
                <a:spcPts val="500"/>
              </a:spcBef>
              <a:spcAft>
                <a:spcPts val="0"/>
              </a:spcAft>
              <a:buNone/>
            </a:pPr>
            <a:r>
              <a:rPr lang="en-US" sz="1900">
                <a:latin typeface="Poppins"/>
                <a:ea typeface="Poppins"/>
                <a:cs typeface="Poppins"/>
                <a:sym typeface="Poppins"/>
              </a:rPr>
              <a:t>Link to API: </a:t>
            </a:r>
            <a:r>
              <a:rPr lang="en-US" sz="1900" u="sng">
                <a:solidFill>
                  <a:schemeClr val="hlink"/>
                </a:solidFill>
                <a:latin typeface="Poppins"/>
                <a:ea typeface="Poppins"/>
                <a:cs typeface="Poppins"/>
                <a:sym typeface="Poppins"/>
                <a:hlinkClick r:id="rId4"/>
              </a:rPr>
              <a:t>https://restful-booker.herokuapp.com</a:t>
            </a:r>
            <a:endParaRPr sz="1900">
              <a:latin typeface="Poppins"/>
              <a:ea typeface="Poppins"/>
              <a:cs typeface="Poppins"/>
              <a:sym typeface="Poppins"/>
            </a:endParaRPr>
          </a:p>
          <a:p>
            <a:pPr indent="0" lvl="0" marL="457200" rtl="0" algn="l">
              <a:spcBef>
                <a:spcPts val="500"/>
              </a:spcBef>
              <a:spcAft>
                <a:spcPts val="0"/>
              </a:spcAft>
              <a:buNone/>
            </a:pPr>
            <a:r>
              <a:rPr lang="en-US" sz="1900">
                <a:latin typeface="Poppins"/>
                <a:ea typeface="Poppins"/>
                <a:cs typeface="Poppins"/>
                <a:sym typeface="Poppins"/>
              </a:rPr>
              <a:t>Link to Guru99 V2: </a:t>
            </a:r>
            <a:r>
              <a:rPr lang="en-US" sz="1900" u="sng">
                <a:solidFill>
                  <a:srgbClr val="2899D7"/>
                </a:solidFill>
                <a:highlight>
                  <a:srgbClr val="FFFFFF"/>
                </a:highlight>
                <a:latin typeface="Poppins"/>
                <a:ea typeface="Poppins"/>
                <a:cs typeface="Poppins"/>
                <a:sym typeface="Poppins"/>
                <a:hlinkClick r:id="rId5">
                  <a:extLst>
                    <a:ext uri="{A12FA001-AC4F-418D-AE19-62706E023703}">
                      <ahyp:hlinkClr val="tx"/>
                    </a:ext>
                  </a:extLst>
                </a:hlinkClick>
              </a:rPr>
              <a:t>http://demo.guru99.com/V2/</a:t>
            </a:r>
            <a:br>
              <a:rPr lang="en-US" sz="2100" u="sng">
                <a:solidFill>
                  <a:schemeClr val="hlink"/>
                </a:solidFill>
                <a:latin typeface="Poppins"/>
                <a:ea typeface="Poppins"/>
                <a:cs typeface="Poppins"/>
                <a:sym typeface="Poppins"/>
                <a:hlinkClick r:id="rId6"/>
              </a:rPr>
            </a:br>
            <a:endParaRPr sz="2100">
              <a:latin typeface="Poppins"/>
              <a:ea typeface="Poppins"/>
              <a:cs typeface="Poppins"/>
              <a:sym typeface="Poppins"/>
            </a:endParaRPr>
          </a:p>
          <a:p>
            <a:pPr indent="0" lvl="0" marL="0" rtl="0" algn="l">
              <a:lnSpc>
                <a:spcPct val="90000"/>
              </a:lnSpc>
              <a:spcBef>
                <a:spcPts val="1000"/>
              </a:spcBef>
              <a:spcAft>
                <a:spcPts val="0"/>
              </a:spcAft>
              <a:buNone/>
            </a:pPr>
            <a:r>
              <a:t/>
            </a:r>
            <a:endParaRPr sz="2100">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838200" y="365125"/>
            <a:ext cx="9957822"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sz="3500" u="sng">
                <a:solidFill>
                  <a:schemeClr val="hlink"/>
                </a:solidFill>
                <a:latin typeface="Poppins"/>
                <a:ea typeface="Poppins"/>
                <a:cs typeface="Poppins"/>
                <a:sym typeface="Poppins"/>
                <a:hlinkClick r:id="rId3"/>
              </a:rPr>
              <a:t>Document Review</a:t>
            </a:r>
            <a:endParaRPr b="1" sz="3500">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sz="3500">
                <a:latin typeface="Poppins"/>
                <a:ea typeface="Poppins"/>
                <a:cs typeface="Poppins"/>
                <a:sym typeface="Poppins"/>
              </a:rPr>
              <a:t>Project Risk</a:t>
            </a:r>
            <a:endParaRPr b="1" sz="3500">
              <a:latin typeface="Poppins"/>
              <a:ea typeface="Poppins"/>
              <a:cs typeface="Poppins"/>
              <a:sym typeface="Poppins"/>
            </a:endParaRPr>
          </a:p>
        </p:txBody>
      </p:sp>
      <p:sp>
        <p:nvSpPr>
          <p:cNvPr id="93" name="Google Shape;93;p5"/>
          <p:cNvSpPr txBox="1"/>
          <p:nvPr>
            <p:ph idx="1" type="body"/>
          </p:nvPr>
        </p:nvSpPr>
        <p:spPr>
          <a:xfrm>
            <a:off x="838200" y="1825625"/>
            <a:ext cx="9957822" cy="4351338"/>
          </a:xfrm>
          <a:prstGeom prst="rect">
            <a:avLst/>
          </a:prstGeom>
          <a:noFill/>
          <a:ln>
            <a:noFill/>
          </a:ln>
        </p:spPr>
        <p:txBody>
          <a:bodyPr anchorCtr="0" anchor="t" bIns="45700" lIns="91425" spcFirstLastPara="1" rIns="91425" wrap="square" tIns="45700">
            <a:normAutofit lnSpcReduction="20000"/>
          </a:bodyPr>
          <a:lstStyle/>
          <a:p>
            <a:pPr indent="-387350" lvl="0" marL="914400" rtl="0" algn="l">
              <a:lnSpc>
                <a:spcPct val="115000"/>
              </a:lnSpc>
              <a:spcBef>
                <a:spcPts val="0"/>
              </a:spcBef>
              <a:spcAft>
                <a:spcPts val="0"/>
              </a:spcAft>
              <a:buSzPts val="2500"/>
              <a:buFont typeface="Poppins"/>
              <a:buChar char="•"/>
            </a:pPr>
            <a:r>
              <a:rPr b="1" lang="en-US" sz="1900">
                <a:solidFill>
                  <a:srgbClr val="374151"/>
                </a:solidFill>
                <a:highlight>
                  <a:srgbClr val="F7F7F8"/>
                </a:highlight>
                <a:latin typeface="Poppins"/>
                <a:ea typeface="Poppins"/>
                <a:cs typeface="Poppins"/>
                <a:sym typeface="Poppins"/>
              </a:rPr>
              <a:t>Changes in the scope of the project</a:t>
            </a:r>
            <a:r>
              <a:rPr lang="en-US" sz="1900">
                <a:solidFill>
                  <a:srgbClr val="374151"/>
                </a:solidFill>
                <a:highlight>
                  <a:srgbClr val="F7F7F8"/>
                </a:highlight>
                <a:latin typeface="Poppins"/>
                <a:ea typeface="Poppins"/>
                <a:cs typeface="Poppins"/>
                <a:sym typeface="Poppins"/>
              </a:rPr>
              <a:t>—alterations made by the client or stakeholders during the project's execution, especially in the case of such a complex application, are likely to result in potential delays, increased resource requirements, and consequently, higher costs.</a:t>
            </a:r>
            <a:endParaRPr sz="1900">
              <a:solidFill>
                <a:srgbClr val="374151"/>
              </a:solidFill>
              <a:highlight>
                <a:srgbClr val="F7F7F8"/>
              </a:highlight>
              <a:latin typeface="Poppins"/>
              <a:ea typeface="Poppins"/>
              <a:cs typeface="Poppins"/>
              <a:sym typeface="Poppins"/>
            </a:endParaRPr>
          </a:p>
          <a:p>
            <a:pPr indent="-387350" lvl="0" marL="914400" rtl="0" algn="l">
              <a:lnSpc>
                <a:spcPct val="115000"/>
              </a:lnSpc>
              <a:spcBef>
                <a:spcPts val="0"/>
              </a:spcBef>
              <a:spcAft>
                <a:spcPts val="0"/>
              </a:spcAft>
              <a:buSzPts val="2500"/>
              <a:buFont typeface="Poppins"/>
              <a:buChar char="•"/>
            </a:pPr>
            <a:r>
              <a:rPr b="1" lang="en-US" sz="1900">
                <a:solidFill>
                  <a:srgbClr val="374151"/>
                </a:solidFill>
                <a:highlight>
                  <a:srgbClr val="F7F7F8"/>
                </a:highlight>
                <a:latin typeface="Poppins"/>
                <a:ea typeface="Poppins"/>
                <a:cs typeface="Poppins"/>
                <a:sym typeface="Poppins"/>
              </a:rPr>
              <a:t>Misunderstanding of requirements</a:t>
            </a:r>
            <a:r>
              <a:rPr lang="en-US" sz="1900">
                <a:solidFill>
                  <a:srgbClr val="374151"/>
                </a:solidFill>
                <a:highlight>
                  <a:srgbClr val="F7F7F8"/>
                </a:highlight>
                <a:latin typeface="Poppins"/>
                <a:ea typeface="Poppins"/>
                <a:cs typeface="Poppins"/>
                <a:sym typeface="Poppins"/>
              </a:rPr>
              <a:t>—incorrect or unclear understanding and specification of requirements can lead to the development of inappropriate or non-functional solutions from the perspective of stakeholders or clients.</a:t>
            </a:r>
            <a:endParaRPr sz="1900">
              <a:solidFill>
                <a:srgbClr val="374151"/>
              </a:solidFill>
              <a:highlight>
                <a:srgbClr val="F7F7F8"/>
              </a:highlight>
              <a:latin typeface="Poppins"/>
              <a:ea typeface="Poppins"/>
              <a:cs typeface="Poppins"/>
              <a:sym typeface="Poppins"/>
            </a:endParaRPr>
          </a:p>
          <a:p>
            <a:pPr indent="-387350" lvl="0" marL="914400" rtl="0" algn="l">
              <a:lnSpc>
                <a:spcPct val="115000"/>
              </a:lnSpc>
              <a:spcBef>
                <a:spcPts val="0"/>
              </a:spcBef>
              <a:spcAft>
                <a:spcPts val="0"/>
              </a:spcAft>
              <a:buSzPts val="2500"/>
              <a:buFont typeface="Poppins"/>
              <a:buChar char="•"/>
            </a:pPr>
            <a:r>
              <a:rPr b="1" lang="en-US" sz="1900">
                <a:solidFill>
                  <a:srgbClr val="374151"/>
                </a:solidFill>
                <a:highlight>
                  <a:srgbClr val="F7F7F8"/>
                </a:highlight>
                <a:latin typeface="Poppins"/>
                <a:ea typeface="Poppins"/>
                <a:cs typeface="Poppins"/>
                <a:sym typeface="Poppins"/>
              </a:rPr>
              <a:t>Lack of resource availability</a:t>
            </a:r>
            <a:r>
              <a:rPr lang="en-US" sz="1900">
                <a:solidFill>
                  <a:srgbClr val="374151"/>
                </a:solidFill>
                <a:highlight>
                  <a:srgbClr val="F7F7F8"/>
                </a:highlight>
                <a:latin typeface="Poppins"/>
                <a:ea typeface="Poppins"/>
                <a:cs typeface="Poppins"/>
                <a:sym typeface="Poppins"/>
              </a:rPr>
              <a:t>—there is a risk of a shortage of access to adequately qualified programmers/testers, which may cause delays, cost escalation, and the risk of a decline in the quality of the produced software.</a:t>
            </a:r>
            <a:endParaRPr sz="1900">
              <a:solidFill>
                <a:srgbClr val="374151"/>
              </a:solidFill>
              <a:highlight>
                <a:srgbClr val="F7F7F8"/>
              </a:highlight>
              <a:latin typeface="Poppins"/>
              <a:ea typeface="Poppins"/>
              <a:cs typeface="Poppins"/>
              <a:sym typeface="Poppins"/>
            </a:endParaRPr>
          </a:p>
          <a:p>
            <a:pPr indent="0" lvl="0" marL="914400" rtl="0" algn="l">
              <a:lnSpc>
                <a:spcPct val="90000"/>
              </a:lnSpc>
              <a:spcBef>
                <a:spcPts val="1000"/>
              </a:spcBef>
              <a:spcAft>
                <a:spcPts val="0"/>
              </a:spcAft>
              <a:buNone/>
            </a:pPr>
            <a:r>
              <a:t/>
            </a:r>
            <a:endParaRPr sz="1200">
              <a:highlight>
                <a:srgbClr val="F7F7F8"/>
              </a:highlight>
              <a:latin typeface="Roboto"/>
              <a:ea typeface="Roboto"/>
              <a:cs typeface="Roboto"/>
              <a:sym typeface="Roboto"/>
            </a:endParaRPr>
          </a:p>
          <a:p>
            <a:pPr indent="0" lvl="0" marL="228600" rtl="0" algn="l">
              <a:lnSpc>
                <a:spcPct val="90000"/>
              </a:lnSpc>
              <a:spcBef>
                <a:spcPts val="1000"/>
              </a:spcBef>
              <a:spcAft>
                <a:spcPts val="0"/>
              </a:spcAft>
              <a:buSzPts val="1800"/>
              <a:buNone/>
            </a:pPr>
            <a:r>
              <a:t/>
            </a:r>
            <a:endParaRPr sz="1800">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7da269508f_0_10"/>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sz="3500">
                <a:latin typeface="Poppins"/>
                <a:ea typeface="Poppins"/>
                <a:cs typeface="Poppins"/>
                <a:sym typeface="Poppins"/>
              </a:rPr>
              <a:t>Product Risk</a:t>
            </a:r>
            <a:endParaRPr b="1" sz="3500">
              <a:latin typeface="Poppins"/>
              <a:ea typeface="Poppins"/>
              <a:cs typeface="Poppins"/>
              <a:sym typeface="Poppins"/>
            </a:endParaRPr>
          </a:p>
        </p:txBody>
      </p:sp>
      <p:sp>
        <p:nvSpPr>
          <p:cNvPr id="99" name="Google Shape;99;g27da269508f_0_10"/>
          <p:cNvSpPr txBox="1"/>
          <p:nvPr>
            <p:ph idx="1" type="body"/>
          </p:nvPr>
        </p:nvSpPr>
        <p:spPr>
          <a:xfrm>
            <a:off x="838200" y="1825625"/>
            <a:ext cx="9957900" cy="4351200"/>
          </a:xfrm>
          <a:prstGeom prst="rect">
            <a:avLst/>
          </a:prstGeom>
          <a:noFill/>
          <a:ln>
            <a:noFill/>
          </a:ln>
        </p:spPr>
        <p:txBody>
          <a:bodyPr anchorCtr="0" anchor="t" bIns="45700" lIns="91425" spcFirstLastPara="1" rIns="91425" wrap="square" tIns="45700">
            <a:normAutofit/>
          </a:bodyPr>
          <a:lstStyle/>
          <a:p>
            <a:pPr indent="-374650" lvl="0" marL="457200" rtl="0" algn="l">
              <a:lnSpc>
                <a:spcPct val="115000"/>
              </a:lnSpc>
              <a:spcBef>
                <a:spcPts val="0"/>
              </a:spcBef>
              <a:spcAft>
                <a:spcPts val="0"/>
              </a:spcAft>
              <a:buSzPts val="2300"/>
              <a:buFont typeface="Poppins"/>
              <a:buChar char="•"/>
            </a:pPr>
            <a:r>
              <a:rPr b="1" lang="en-US" sz="1900">
                <a:solidFill>
                  <a:srgbClr val="374151"/>
                </a:solidFill>
                <a:highlight>
                  <a:srgbClr val="F7F7F8"/>
                </a:highlight>
                <a:latin typeface="Poppins"/>
                <a:ea typeface="Poppins"/>
                <a:cs typeface="Poppins"/>
                <a:sym typeface="Poppins"/>
              </a:rPr>
              <a:t>Security-related risk</a:t>
            </a:r>
            <a:r>
              <a:rPr lang="en-US" sz="1900">
                <a:solidFill>
                  <a:srgbClr val="374151"/>
                </a:solidFill>
                <a:highlight>
                  <a:srgbClr val="F7F7F8"/>
                </a:highlight>
                <a:latin typeface="Poppins"/>
                <a:ea typeface="Poppins"/>
                <a:cs typeface="Poppins"/>
                <a:sym typeface="Poppins"/>
              </a:rPr>
              <a:t>—banking applications contain sensitive data, and security breaches can result not only in the leakage of such data but also in the loss of funds and savings. Additionally, banking applications are frequent targets of hacking attacks.</a:t>
            </a:r>
            <a:endParaRPr sz="1900">
              <a:solidFill>
                <a:srgbClr val="374151"/>
              </a:solidFill>
              <a:highlight>
                <a:srgbClr val="F7F7F8"/>
              </a:highlight>
              <a:latin typeface="Poppins"/>
              <a:ea typeface="Poppins"/>
              <a:cs typeface="Poppins"/>
              <a:sym typeface="Poppins"/>
            </a:endParaRPr>
          </a:p>
          <a:p>
            <a:pPr indent="-374650" lvl="0" marL="457200" rtl="0" algn="l">
              <a:lnSpc>
                <a:spcPct val="115000"/>
              </a:lnSpc>
              <a:spcBef>
                <a:spcPts val="0"/>
              </a:spcBef>
              <a:spcAft>
                <a:spcPts val="0"/>
              </a:spcAft>
              <a:buSzPts val="2300"/>
              <a:buFont typeface="Poppins"/>
              <a:buChar char="•"/>
            </a:pPr>
            <a:r>
              <a:rPr b="1" lang="en-US" sz="1900">
                <a:solidFill>
                  <a:srgbClr val="374151"/>
                </a:solidFill>
                <a:highlight>
                  <a:srgbClr val="F7F7F8"/>
                </a:highlight>
                <a:latin typeface="Poppins"/>
                <a:ea typeface="Poppins"/>
                <a:cs typeface="Poppins"/>
                <a:sym typeface="Poppins"/>
              </a:rPr>
              <a:t>Performance and scalability</a:t>
            </a:r>
            <a:r>
              <a:rPr lang="en-US" sz="1900">
                <a:solidFill>
                  <a:srgbClr val="374151"/>
                </a:solidFill>
                <a:highlight>
                  <a:srgbClr val="F7F7F8"/>
                </a:highlight>
                <a:latin typeface="Poppins"/>
                <a:ea typeface="Poppins"/>
                <a:cs typeface="Poppins"/>
                <a:sym typeface="Poppins"/>
              </a:rPr>
              <a:t>—banking applications must handle a large number of users and transactions simultaneously. In the event of performance issues, system failures may occur, resulting in customers losing access to their funds.</a:t>
            </a:r>
            <a:endParaRPr sz="1900">
              <a:solidFill>
                <a:srgbClr val="374151"/>
              </a:solidFill>
              <a:highlight>
                <a:srgbClr val="F7F7F8"/>
              </a:highlight>
              <a:latin typeface="Poppins"/>
              <a:ea typeface="Poppins"/>
              <a:cs typeface="Poppins"/>
              <a:sym typeface="Poppins"/>
            </a:endParaRPr>
          </a:p>
          <a:p>
            <a:pPr indent="-374650" lvl="0" marL="457200" rtl="0" algn="l">
              <a:lnSpc>
                <a:spcPct val="115000"/>
              </a:lnSpc>
              <a:spcBef>
                <a:spcPts val="0"/>
              </a:spcBef>
              <a:spcAft>
                <a:spcPts val="0"/>
              </a:spcAft>
              <a:buSzPts val="2300"/>
              <a:buFont typeface="Poppins"/>
              <a:buChar char="•"/>
            </a:pPr>
            <a:r>
              <a:rPr b="1" lang="en-US" sz="1900">
                <a:solidFill>
                  <a:srgbClr val="374151"/>
                </a:solidFill>
                <a:highlight>
                  <a:srgbClr val="F7F7F8"/>
                </a:highlight>
                <a:latin typeface="Poppins"/>
                <a:ea typeface="Poppins"/>
                <a:cs typeface="Poppins"/>
                <a:sym typeface="Poppins"/>
              </a:rPr>
              <a:t>Risk of data loss</a:t>
            </a:r>
            <a:r>
              <a:rPr lang="en-US" sz="1900">
                <a:solidFill>
                  <a:srgbClr val="374151"/>
                </a:solidFill>
                <a:highlight>
                  <a:srgbClr val="F7F7F8"/>
                </a:highlight>
                <a:latin typeface="Poppins"/>
                <a:ea typeface="Poppins"/>
                <a:cs typeface="Poppins"/>
                <a:sym typeface="Poppins"/>
              </a:rPr>
              <a:t>—there is a vast amount of data associated with banking applications, including customer information and their deposits. Irreversible loss of this data could lead to a loss of access to accounts and funds</a:t>
            </a:r>
            <a:endParaRPr sz="1900">
              <a:solidFill>
                <a:srgbClr val="374151"/>
              </a:solidFill>
              <a:highlight>
                <a:srgbClr val="F7F7F8"/>
              </a:highlight>
              <a:latin typeface="Poppins"/>
              <a:ea typeface="Poppins"/>
              <a:cs typeface="Poppins"/>
              <a:sym typeface="Poppins"/>
            </a:endParaRPr>
          </a:p>
          <a:p>
            <a:pPr indent="0" lvl="0" marL="457200" rtl="0" algn="l">
              <a:lnSpc>
                <a:spcPct val="90000"/>
              </a:lnSpc>
              <a:spcBef>
                <a:spcPts val="1000"/>
              </a:spcBef>
              <a:spcAft>
                <a:spcPts val="0"/>
              </a:spcAft>
              <a:buNone/>
            </a:pPr>
            <a:r>
              <a:t/>
            </a:r>
            <a:endParaRPr b="1" sz="1800">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838200" y="365125"/>
            <a:ext cx="9957822"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sz="3500">
                <a:latin typeface="Poppins"/>
                <a:ea typeface="Poppins"/>
                <a:cs typeface="Poppins"/>
                <a:sym typeface="Poppins"/>
              </a:rPr>
              <a:t>Przypadki testowe </a:t>
            </a:r>
            <a:endParaRPr b="1" sz="3500">
              <a:latin typeface="Poppins"/>
              <a:ea typeface="Poppins"/>
              <a:cs typeface="Poppins"/>
              <a:sym typeface="Poppins"/>
            </a:endParaRPr>
          </a:p>
        </p:txBody>
      </p:sp>
      <p:sp>
        <p:nvSpPr>
          <p:cNvPr id="105" name="Google Shape;105;p6"/>
          <p:cNvSpPr txBox="1"/>
          <p:nvPr>
            <p:ph idx="1" type="body"/>
          </p:nvPr>
        </p:nvSpPr>
        <p:spPr>
          <a:xfrm>
            <a:off x="838200" y="1825625"/>
            <a:ext cx="9957822"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latin typeface="Poppins"/>
                <a:ea typeface="Poppins"/>
                <a:cs typeface="Poppins"/>
                <a:sym typeface="Poppins"/>
              </a:rPr>
              <a:t>Link to test cases Exel: </a:t>
            </a:r>
            <a:r>
              <a:rPr lang="en-US" u="sng">
                <a:solidFill>
                  <a:schemeClr val="hlink"/>
                </a:solidFill>
                <a:latin typeface="Poppins"/>
                <a:ea typeface="Poppins"/>
                <a:cs typeface="Poppins"/>
                <a:sym typeface="Poppins"/>
                <a:hlinkClick r:id="rId3"/>
              </a:rPr>
              <a:t>Link</a:t>
            </a:r>
            <a:endParaRPr>
              <a:latin typeface="Poppins"/>
              <a:ea typeface="Poppins"/>
              <a:cs typeface="Poppins"/>
              <a:sym typeface="Poppins"/>
            </a:endParaRPr>
          </a:p>
          <a:p>
            <a:pPr indent="0" lvl="0" marL="0" rtl="0" algn="l">
              <a:lnSpc>
                <a:spcPct val="90000"/>
              </a:lnSpc>
              <a:spcBef>
                <a:spcPts val="1000"/>
              </a:spcBef>
              <a:spcAft>
                <a:spcPts val="0"/>
              </a:spcAft>
              <a:buSzPts val="1800"/>
              <a:buNone/>
            </a:pPr>
            <a:r>
              <a:t/>
            </a:r>
            <a:endParaRPr>
              <a:latin typeface="Poppins"/>
              <a:ea typeface="Poppins"/>
              <a:cs typeface="Poppins"/>
              <a:sym typeface="Poppins"/>
            </a:endParaRPr>
          </a:p>
          <a:p>
            <a:pPr indent="0" lvl="0" marL="0" rtl="0" algn="l">
              <a:lnSpc>
                <a:spcPct val="90000"/>
              </a:lnSpc>
              <a:spcBef>
                <a:spcPts val="1000"/>
              </a:spcBef>
              <a:spcAft>
                <a:spcPts val="0"/>
              </a:spcAft>
              <a:buSzPts val="1800"/>
              <a:buNone/>
            </a:pPr>
            <a:r>
              <a:t/>
            </a:r>
            <a:endParaRPr>
              <a:latin typeface="Poppins"/>
              <a:ea typeface="Poppins"/>
              <a:cs typeface="Poppins"/>
              <a:sym typeface="Poppins"/>
            </a:endParaRPr>
          </a:p>
          <a:p>
            <a:pPr indent="0" lvl="0" marL="228600" rtl="0" algn="l">
              <a:lnSpc>
                <a:spcPct val="90000"/>
              </a:lnSpc>
              <a:spcBef>
                <a:spcPts val="1000"/>
              </a:spcBef>
              <a:spcAft>
                <a:spcPts val="0"/>
              </a:spcAft>
              <a:buSzPts val="1800"/>
              <a:buNone/>
            </a:pPr>
            <a:r>
              <a:t/>
            </a:r>
            <a:endParaRPr>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7da269508f_0_20"/>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3500">
                <a:latin typeface="Poppins"/>
                <a:ea typeface="Poppins"/>
                <a:cs typeface="Poppins"/>
                <a:sym typeface="Poppins"/>
              </a:rPr>
              <a:t>                 </a:t>
            </a:r>
            <a:r>
              <a:rPr b="1" lang="en-US" sz="3500">
                <a:latin typeface="Poppins"/>
                <a:ea typeface="Poppins"/>
                <a:cs typeface="Poppins"/>
                <a:sym typeface="Poppins"/>
              </a:rPr>
              <a:t>Adding new customer </a:t>
            </a:r>
            <a:endParaRPr b="1" sz="3500">
              <a:latin typeface="Poppins"/>
              <a:ea typeface="Poppins"/>
              <a:cs typeface="Poppins"/>
              <a:sym typeface="Poppins"/>
            </a:endParaRPr>
          </a:p>
        </p:txBody>
      </p:sp>
      <p:pic>
        <p:nvPicPr>
          <p:cNvPr id="111" name="Google Shape;111;g27da269508f_0_20"/>
          <p:cNvPicPr preferRelativeResize="0"/>
          <p:nvPr/>
        </p:nvPicPr>
        <p:blipFill>
          <a:blip r:embed="rId3">
            <a:alphaModFix/>
          </a:blip>
          <a:stretch>
            <a:fillRect/>
          </a:stretch>
        </p:blipFill>
        <p:spPr>
          <a:xfrm>
            <a:off x="945350" y="1602100"/>
            <a:ext cx="9257915" cy="48623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7da269508f_0_25"/>
          <p:cNvSpPr txBox="1"/>
          <p:nvPr>
            <p:ph type="title"/>
          </p:nvPr>
        </p:nvSpPr>
        <p:spPr>
          <a:xfrm>
            <a:off x="838200" y="365125"/>
            <a:ext cx="99579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b="1" lang="en-US" sz="3500">
                <a:latin typeface="Poppins"/>
                <a:ea typeface="Poppins"/>
                <a:cs typeface="Poppins"/>
                <a:sym typeface="Poppins"/>
              </a:rPr>
              <a:t>Verify customer name field- special character</a:t>
            </a:r>
            <a:endParaRPr b="1" sz="3500">
              <a:latin typeface="Poppins"/>
              <a:ea typeface="Poppins"/>
              <a:cs typeface="Poppins"/>
              <a:sym typeface="Poppins"/>
            </a:endParaRPr>
          </a:p>
        </p:txBody>
      </p:sp>
      <p:pic>
        <p:nvPicPr>
          <p:cNvPr id="117" name="Google Shape;117;g27da269508f_0_25"/>
          <p:cNvPicPr preferRelativeResize="0"/>
          <p:nvPr/>
        </p:nvPicPr>
        <p:blipFill>
          <a:blip r:embed="rId3">
            <a:alphaModFix/>
          </a:blip>
          <a:stretch>
            <a:fillRect/>
          </a:stretch>
        </p:blipFill>
        <p:spPr>
          <a:xfrm>
            <a:off x="674775" y="1789650"/>
            <a:ext cx="9638364" cy="4862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tyw pakietu Office">
  <a:themeElements>
    <a:clrScheme name="Pakiet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