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0" r:id="rId3"/>
    <p:sldId id="265" r:id="rId4"/>
    <p:sldId id="259"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tableStyles" Target="tableStyles.xml"/><Relationship Id="rId8" Type="http://schemas.openxmlformats.org/officeDocument/2006/relationships/viewProps" Target="viewProps.xml"/><Relationship Id="rId7" Type="http://schemas.openxmlformats.org/officeDocument/2006/relationships/presProps" Target="presProps.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66090" y="524510"/>
            <a:ext cx="11000105" cy="2852420"/>
          </a:xfrm>
        </p:spPr>
        <p:txBody>
          <a:bodyPr/>
          <a:p>
            <a:r>
              <a:rPr lang="en-US"/>
              <a:t>T &amp; T LAB SESSIONAL -EXAM-GR-2</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34925" y="0"/>
            <a:ext cx="12122150" cy="6862445"/>
          </a:xfrm>
          <a:prstGeom prst="rect">
            <a:avLst/>
          </a:prstGeom>
          <a:noFill/>
          <a:ln w="9525">
            <a:noFill/>
          </a:ln>
        </p:spPr>
        <p:txBody>
          <a:bodyPr wrap="square">
            <a:spAutoFit/>
          </a:bodyPr>
          <a:p>
            <a:pPr indent="0"/>
            <a:r>
              <a:rPr lang="en-US" sz="2000" b="0">
                <a:latin typeface="Times New Roman" panose="02020603050405020304" charset="0"/>
                <a:ea typeface="SimSun" panose="02010600030101010101" pitchFamily="2" charset="-122"/>
              </a:rPr>
              <a:t>1-You have been provided with a </a:t>
            </a:r>
            <a:r>
              <a:rPr lang="en-US" sz="2000" b="1">
                <a:latin typeface="Times New Roman" panose="02020603050405020304" charset="0"/>
                <a:ea typeface="SimSun" panose="02010600030101010101" pitchFamily="2" charset="-122"/>
              </a:rPr>
              <a:t>CSV </a:t>
            </a:r>
            <a:r>
              <a:rPr lang="en-US" sz="2000" b="0">
                <a:latin typeface="Times New Roman" panose="02020603050405020304" charset="0"/>
                <a:ea typeface="SimSun" panose="02010600030101010101" pitchFamily="2" charset="-122"/>
              </a:rPr>
              <a:t>file containing information on the sales of a retail store over a period of 12 months. The data contains the following columns:</a:t>
            </a:r>
            <a:r>
              <a:rPr lang="en-US" sz="2000" b="1">
                <a:latin typeface="Times New Roman" panose="02020603050405020304" charset="0"/>
                <a:ea typeface="SimSun" panose="02010600030101010101" pitchFamily="2" charset="-122"/>
              </a:rPr>
              <a:t>Date: Date of the saleProduct: Type of product soldPrice: Price of the productUnits sold: Number of units soldTotal sales: Total sales made on that date</a:t>
            </a:r>
            <a:r>
              <a:rPr lang="en-US" sz="3200" b="0">
                <a:latin typeface="Calibri" panose="020F0502020204030204" charset="0"/>
                <a:ea typeface="SimSun" panose="02010600030101010101" pitchFamily="2" charset="-122"/>
                <a:cs typeface="Times New Roman" panose="02020603050405020304" charset="0"/>
              </a:rPr>
              <a:t></a:t>
            </a:r>
            <a:r>
              <a:rPr lang="en-US" sz="2000" b="0">
                <a:latin typeface="Times New Roman" panose="02020603050405020304" charset="0"/>
                <a:ea typeface="SimSun" panose="02010600030101010101" pitchFamily="2" charset="-122"/>
              </a:rPr>
              <a:t>1. Compute the total sales made for each month and plot it using a line graph. 2. Compute the total sales made for each product and plot it using a bar graph. 3. Compute the average price of each product and plot it using a bar graph. 4. Compute the total units sold for each product and plot it using a bar graph. 5. Compute the correlation between the price and the total sales of each product. 6. Compute the correlation between the units sold and the total sales of each product. 7. Compute the total sales made for each month and find the month with the highest sales. Then, compute the product that contributed the most to the sales in that month.</a:t>
            </a:r>
            <a:endParaRPr lang="en-US" sz="2000" b="0">
              <a:latin typeface="Times New Roman" panose="02020603050405020304" charset="0"/>
              <a:ea typeface="SimSun" panose="02010600030101010101" pitchFamily="2" charset="-122"/>
            </a:endParaRPr>
          </a:p>
        </p:txBody>
      </p:sp>
      <p:sp>
        <p:nvSpPr>
          <p:cNvPr id="5" name="Text Box 4"/>
          <p:cNvSpPr txBox="1"/>
          <p:nvPr/>
        </p:nvSpPr>
        <p:spPr>
          <a:xfrm>
            <a:off x="9854565" y="1382395"/>
            <a:ext cx="1624330" cy="368300"/>
          </a:xfrm>
          <a:prstGeom prst="rect">
            <a:avLst/>
          </a:prstGeom>
          <a:noFill/>
        </p:spPr>
        <p:txBody>
          <a:bodyPr wrap="none" rtlCol="0" anchor="t">
            <a:spAutoFit/>
          </a:bodyPr>
          <a:p>
            <a:r>
              <a:rPr lang="en-US" b="1">
                <a:solidFill>
                  <a:srgbClr val="FF0000"/>
                </a:solidFill>
                <a:highlight>
                  <a:srgbClr val="FFFF00"/>
                </a:highlight>
                <a:latin typeface="Times New Roman" panose="02020603050405020304" charset="0"/>
                <a:cs typeface="Times New Roman" panose="02020603050405020304" charset="0"/>
                <a:sym typeface="+mn-ea"/>
              </a:rPr>
              <a:t>TIME-25 MIN</a:t>
            </a:r>
            <a:endParaRPr lang="en-US" b="1">
              <a:solidFill>
                <a:srgbClr val="FF0000"/>
              </a:solidFill>
              <a:highlight>
                <a:srgbClr val="FFFF00"/>
              </a:highlight>
              <a:latin typeface="Times New Roman" panose="02020603050405020304" charset="0"/>
              <a:cs typeface="Times New Roman" panose="02020603050405020304"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00" name="Text Box 99"/>
          <p:cNvSpPr txBox="1"/>
          <p:nvPr/>
        </p:nvSpPr>
        <p:spPr>
          <a:xfrm>
            <a:off x="115570" y="118745"/>
            <a:ext cx="11961495" cy="6739255"/>
          </a:xfrm>
          <a:prstGeom prst="rect">
            <a:avLst/>
          </a:prstGeom>
          <a:noFill/>
          <a:ln w="9525">
            <a:noFill/>
          </a:ln>
        </p:spPr>
        <p:txBody>
          <a:bodyPr wrap="square">
            <a:spAutoFit/>
          </a:bodyPr>
          <a:p>
            <a:pPr indent="0"/>
            <a:r>
              <a:rPr lang="en-US" sz="2400" b="0">
                <a:latin typeface="Times New Roman" panose="02020603050405020304" charset="0"/>
                <a:ea typeface="SimSun" panose="02010600030101010101" pitchFamily="2" charset="-122"/>
              </a:rPr>
              <a:t>2.Suppose you have a dataset of 10 data points, representing the amount of money people spend on groceries each month and the corresponding number of times they go to the grocery store. The data is as follows: </a:t>
            </a:r>
            <a:r>
              <a:rPr lang="en-US" sz="2400" b="1">
                <a:latin typeface="Times New Roman" panose="02020603050405020304" charset="0"/>
                <a:ea typeface="SimSun" panose="02010600030101010101" pitchFamily="2" charset="-122"/>
              </a:rPr>
              <a:t>[2 Marks]</a:t>
            </a:r>
            <a:r>
              <a:rPr lang="en-US" sz="2400" b="0">
                <a:latin typeface="Times New Roman" panose="02020603050405020304" charset="0"/>
                <a:ea typeface="SimSun" panose="02010600030101010101" pitchFamily="2" charset="-122"/>
              </a:rPr>
              <a:t> </a:t>
            </a:r>
            <a:r>
              <a:rPr lang="en-US" sz="2400" b="1">
                <a:latin typeface="Times New Roman" panose="02020603050405020304" charset="0"/>
                <a:ea typeface="SimSun" panose="02010600030101010101" pitchFamily="2" charset="-122"/>
              </a:rPr>
              <a:t>Money Spent (x)</a:t>
            </a:r>
            <a:r>
              <a:rPr lang="en-US" sz="2400" b="0">
                <a:latin typeface="Times New Roman" panose="02020603050405020304" charset="0"/>
                <a:ea typeface="SimSun" panose="02010600030101010101" pitchFamily="2" charset="-122"/>
              </a:rPr>
              <a:t>	</a:t>
            </a:r>
            <a:r>
              <a:rPr lang="en-US" sz="2400" b="1">
                <a:latin typeface="Times New Roman" panose="02020603050405020304" charset="0"/>
                <a:ea typeface="SimSun" panose="02010600030101010101" pitchFamily="2" charset="-122"/>
              </a:rPr>
              <a:t>Grocery Trips (y)</a:t>
            </a:r>
            <a:r>
              <a:rPr lang="en-US" sz="2400" b="0">
                <a:latin typeface="Times New Roman" panose="02020603050405020304" charset="0"/>
                <a:ea typeface="SimSun" panose="02010600030101010101" pitchFamily="2" charset="-122"/>
              </a:rPr>
              <a:t>100				5200				10300				15400				20500				25600				30700				35800				40900				451000				50 You want to find a linear regression model that predicts the number of grocery trips  on the amount 350 of money spent.</a:t>
            </a:r>
            <a:endParaRPr lang="en-US" sz="2400" b="0">
              <a:latin typeface="Times New Roman" panose="02020603050405020304" charset="0"/>
              <a:ea typeface="SimSun" panose="02010600030101010101" pitchFamily="2" charset="-122"/>
            </a:endParaRPr>
          </a:p>
        </p:txBody>
      </p:sp>
      <p:sp>
        <p:nvSpPr>
          <p:cNvPr id="3" name="Text Box 2"/>
          <p:cNvSpPr txBox="1"/>
          <p:nvPr/>
        </p:nvSpPr>
        <p:spPr>
          <a:xfrm>
            <a:off x="9854565" y="1382395"/>
            <a:ext cx="1624330" cy="368300"/>
          </a:xfrm>
          <a:prstGeom prst="rect">
            <a:avLst/>
          </a:prstGeom>
          <a:noFill/>
        </p:spPr>
        <p:txBody>
          <a:bodyPr wrap="none" rtlCol="0" anchor="t">
            <a:spAutoFit/>
          </a:bodyPr>
          <a:p>
            <a:r>
              <a:rPr lang="en-US" b="1">
                <a:solidFill>
                  <a:srgbClr val="FF0000"/>
                </a:solidFill>
                <a:highlight>
                  <a:srgbClr val="FFFF00"/>
                </a:highlight>
                <a:latin typeface="Times New Roman" panose="02020603050405020304" charset="0"/>
                <a:cs typeface="Times New Roman" panose="02020603050405020304" charset="0"/>
                <a:sym typeface="+mn-ea"/>
              </a:rPr>
              <a:t>TIME-10 MIN</a:t>
            </a:r>
            <a:endParaRPr lang="en-US" b="1">
              <a:solidFill>
                <a:srgbClr val="FF0000"/>
              </a:solidFill>
              <a:highlight>
                <a:srgbClr val="FFFF00"/>
              </a:highlight>
              <a:latin typeface="Times New Roman" panose="02020603050405020304" charset="0"/>
              <a:cs typeface="Times New Roman" panose="02020603050405020304"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3680" y="1746885"/>
            <a:ext cx="11723370" cy="1938020"/>
          </a:xfrm>
          <a:prstGeom prst="rect">
            <a:avLst/>
          </a:prstGeom>
          <a:noFill/>
          <a:ln w="9525">
            <a:noFill/>
          </a:ln>
        </p:spPr>
        <p:txBody>
          <a:bodyPr wrap="square">
            <a:spAutoFit/>
          </a:bodyPr>
          <a:p>
            <a:pPr indent="0"/>
            <a:r>
              <a:rPr lang="en-US" sz="2400" b="0">
                <a:latin typeface="Times New Roman" panose="02020603050405020304" charset="0"/>
                <a:ea typeface="SimSun" panose="02010600030101010101" pitchFamily="2" charset="-122"/>
              </a:rPr>
              <a:t>3.Write a NumPy program to create a 1D array of random values and extract all values greater than the mean value.</a:t>
            </a:r>
            <a:r>
              <a:rPr lang="en-US" sz="2400" b="1">
                <a:latin typeface="Times New Roman" panose="02020603050405020304" charset="0"/>
                <a:ea typeface="SimSun" panose="02010600030101010101" pitchFamily="2" charset="-122"/>
              </a:rPr>
              <a:t> [2 Marks]</a:t>
            </a:r>
            <a:r>
              <a:rPr lang="en-US" sz="2400" b="0">
                <a:latin typeface="Times New Roman" panose="02020603050405020304" charset="0"/>
                <a:ea typeface="SimSun" panose="02010600030101010101" pitchFamily="2" charset="-122"/>
              </a:rPr>
              <a:t> 4.How can you perform image resizing in OpenCV,Give one suitable example with python code? </a:t>
            </a:r>
            <a:r>
              <a:rPr lang="en-US" sz="2400" b="1">
                <a:latin typeface="Times New Roman" panose="02020603050405020304" charset="0"/>
                <a:ea typeface="SimSun" panose="02010600030101010101" pitchFamily="2" charset="-122"/>
              </a:rPr>
              <a:t>[2 Marks]</a:t>
            </a:r>
            <a:endParaRPr lang="en-US" sz="2400" b="1">
              <a:latin typeface="Times New Roman" panose="02020603050405020304" charset="0"/>
              <a:ea typeface="SimSun" panose="02010600030101010101" pitchFamily="2" charset="-122"/>
            </a:endParaRPr>
          </a:p>
        </p:txBody>
      </p:sp>
      <p:sp>
        <p:nvSpPr>
          <p:cNvPr id="3" name="Text Box 2"/>
          <p:cNvSpPr txBox="1"/>
          <p:nvPr/>
        </p:nvSpPr>
        <p:spPr>
          <a:xfrm>
            <a:off x="9768205" y="99695"/>
            <a:ext cx="1624330" cy="368300"/>
          </a:xfrm>
          <a:prstGeom prst="rect">
            <a:avLst/>
          </a:prstGeom>
          <a:noFill/>
        </p:spPr>
        <p:txBody>
          <a:bodyPr wrap="none" rtlCol="0" anchor="t">
            <a:spAutoFit/>
          </a:bodyPr>
          <a:p>
            <a:r>
              <a:rPr lang="en-US" b="1">
                <a:solidFill>
                  <a:srgbClr val="FF0000"/>
                </a:solidFill>
                <a:highlight>
                  <a:srgbClr val="FFFF00"/>
                </a:highlight>
                <a:latin typeface="Times New Roman" panose="02020603050405020304" charset="0"/>
                <a:cs typeface="Times New Roman" panose="02020603050405020304" charset="0"/>
                <a:sym typeface="+mn-ea"/>
              </a:rPr>
              <a:t>TIME-10 MIN</a:t>
            </a:r>
            <a:endParaRPr lang="en-US" b="1">
              <a:solidFill>
                <a:srgbClr val="FF0000"/>
              </a:solidFill>
              <a:highlight>
                <a:srgbClr val="FFFF00"/>
              </a:highlight>
              <a:latin typeface="Times New Roman" panose="02020603050405020304" charset="0"/>
              <a:cs typeface="Times New Roman" panose="02020603050405020304" charset="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1718</Words>
  <Application>WPS Presentation</Application>
  <PresentationFormat>Widescreen</PresentationFormat>
  <Paragraphs>49</Paragraphs>
  <Slides>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4</vt:i4>
      </vt:variant>
    </vt:vector>
  </HeadingPairs>
  <TitlesOfParts>
    <vt:vector size="13" baseType="lpstr">
      <vt:lpstr>Arial</vt:lpstr>
      <vt:lpstr>SimSun</vt:lpstr>
      <vt:lpstr>Wingdings</vt:lpstr>
      <vt:lpstr>Times New Roman</vt:lpstr>
      <vt:lpstr>Calibri</vt:lpstr>
      <vt:lpstr>Calibri Light</vt:lpstr>
      <vt:lpstr>Microsoft YaHei</vt:lpstr>
      <vt:lpstr>Arial Unicode MS</vt:lpstr>
      <vt:lpstr>Office Theme</vt:lpstr>
      <vt:lpstr>T &amp; T LAB SESSIONAL -EXAM-GR-2</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 &amp; T LAB SESSIONAL -EXAM-GR-2</dc:title>
  <dc:creator/>
  <cp:lastModifiedBy>soumya ranjan Mishra</cp:lastModifiedBy>
  <cp:revision>4</cp:revision>
  <dcterms:created xsi:type="dcterms:W3CDTF">2023-04-25T02:46:00Z</dcterms:created>
  <dcterms:modified xsi:type="dcterms:W3CDTF">2023-04-27T04:17:56Z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F8CEF655878F4C79B59208C3608E52C8</vt:lpwstr>
  </property>
  <property fmtid="{D5CDD505-2E9C-101B-9397-08002B2CF9AE}" pid="3" name="KSOProductBuildVer">
    <vt:lpwstr>1033-11.2.0.11536</vt:lpwstr>
  </property>
</Properties>
</file>