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3"/>
    <p:sldId id="16140622" r:id="rId4"/>
    <p:sldId id="262" r:id="rId5"/>
    <p:sldId id="263" r:id="rId6"/>
    <p:sldId id="16140632" r:id="rId7"/>
    <p:sldId id="265" r:id="rId8"/>
    <p:sldId id="266" r:id="rId9"/>
    <p:sldId id="16140633"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ustomXml" Target="../customXml/item3.xml"/><Relationship Id="rId21" Type="http://schemas.openxmlformats.org/officeDocument/2006/relationships/customXml" Target="../customXml/item2.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a:solidFill>
                  <a:schemeClr val="accent1"/>
                </a:solidFill>
                <a:latin typeface="Times New Roman" panose="02020603050405020304" charset="0"/>
                <a:cs typeface="Times New Roman" panose="02020603050405020304" charset="0"/>
              </a:rPr>
              <a:t>PROJECT TITLE</a:t>
            </a:r>
            <a:endParaRPr lang="en-US" b="1">
              <a:solidFill>
                <a:schemeClr val="accent1"/>
              </a:solidFill>
              <a:latin typeface="Times New Roman" panose="02020603050405020304" charset="0"/>
              <a:cs typeface="Times New Roman" panose="0202060305040502030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Times New Roman" panose="02020603050405020304" charset="0"/>
                <a:cs typeface="Times New Roman" panose="02020603050405020304" charset="0"/>
              </a:rPr>
              <a:t>CAPSTONE PROJECT</a:t>
            </a:r>
            <a:endParaRPr lang="en-US" sz="3200" b="1">
              <a:solidFill>
                <a:schemeClr val="accent1">
                  <a:lumMod val="75000"/>
                </a:schemeClr>
              </a:solidFill>
              <a:latin typeface="Times New Roman" panose="02020603050405020304" charset="0"/>
              <a:cs typeface="Times New Roman" panose="02020603050405020304" charset="0"/>
            </a:endParaRP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Times New Roman" panose="02020603050405020304" charset="0"/>
                <a:cs typeface="Times New Roman" panose="02020603050405020304" charset="0"/>
              </a:rPr>
              <a:t>Presented By:</a:t>
            </a:r>
            <a:endParaRPr lang="en-US" sz="2000" b="1">
              <a:solidFill>
                <a:schemeClr val="accent1">
                  <a:lumMod val="75000"/>
                </a:schemeClr>
              </a:solidFill>
              <a:latin typeface="Times New Roman" panose="02020603050405020304" charset="0"/>
              <a:cs typeface="Times New Roman" panose="02020603050405020304" charset="0"/>
            </a:endParaRPr>
          </a:p>
          <a:p>
            <a:r>
              <a:rPr lang="en-US" sz="2000" b="1">
                <a:solidFill>
                  <a:schemeClr val="accent1">
                    <a:lumMod val="75000"/>
                  </a:schemeClr>
                </a:solidFill>
                <a:latin typeface="Times New Roman" panose="02020603050405020304" charset="0"/>
                <a:cs typeface="Times New Roman" panose="02020603050405020304" charset="0"/>
              </a:rPr>
              <a:t>1. Praveen kumar C-AURCM-Computer Science and Department</a:t>
            </a:r>
            <a:endParaRPr lang="en-US" sz="2000" b="1">
              <a:solidFill>
                <a:schemeClr val="accent1">
                  <a:lumMod val="75000"/>
                </a:schemeClr>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Times New Roman" panose="02020603050405020304" charset="0"/>
                <a:ea typeface="+mj-lt"/>
                <a:cs typeface="Times New Roman" panose="02020603050405020304" charset="0"/>
              </a:rPr>
              <a:t>Conclusion</a:t>
            </a:r>
            <a:endParaRPr lang="en-US" sz="4400" b="1">
              <a:solidFill>
                <a:schemeClr val="accent1"/>
              </a:solidFill>
              <a:latin typeface="Times New Roman" panose="02020603050405020304" charset="0"/>
              <a:ea typeface="+mj-lt"/>
              <a:cs typeface="Times New Roman" panose="02020603050405020304" charset="0"/>
            </a:endParaRPr>
          </a:p>
        </p:txBody>
      </p:sp>
      <p:sp>
        <p:nvSpPr>
          <p:cNvPr id="2" name="Content Placeholder 1"/>
          <p:cNvSpPr>
            <a:spLocks noGrp="1"/>
          </p:cNvSpPr>
          <p:nvPr>
            <p:ph idx="1"/>
          </p:nvPr>
        </p:nvSpPr>
        <p:spPr/>
        <p:txBody>
          <a:bodyPr>
            <a:normAutofit/>
          </a:bodyPr>
          <a:lstStyle/>
          <a:p>
            <a:pPr lvl="0" algn="l" rtl="0">
              <a:lnSpc>
                <a:spcPct val="115000"/>
              </a:lnSpc>
              <a:spcBef>
                <a:spcPts val="0"/>
              </a:spcBef>
              <a:spcAft>
                <a:spcPts val="1200"/>
              </a:spcAft>
              <a:buSzPts val="1800"/>
            </a:pPr>
            <a:r>
              <a:rPr lang="en-GB" sz="2000" dirty="0">
                <a:latin typeface="Times New Roman" panose="02020603050405020304" charset="0"/>
                <a:cs typeface="Times New Roman" panose="02020603050405020304" charset="0"/>
                <a:sym typeface="+mn-ea"/>
              </a:rPr>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lang="en-GB" sz="2000" dirty="0">
              <a:latin typeface="Times New Roman" panose="02020603050405020304" charset="0"/>
              <a:cs typeface="Times New Roman" panose="0202060305040502030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lvl="0" indent="-342900" algn="l"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Advanced Encryption </a:t>
            </a:r>
            <a:r>
              <a:rPr lang="en-GB" sz="2000" dirty="0">
                <a:latin typeface="Times New Roman" panose="02020603050405020304" charset="0"/>
                <a:cs typeface="Times New Roman" panose="02020603050405020304" charset="0"/>
                <a:sym typeface="+mn-ea"/>
              </a:rPr>
              <a:t>: Implementing cutting-edge encryption techniques such as post-quantum algorithms for heightened data security.</a:t>
            </a:r>
            <a:endParaRPr sz="2000" dirty="0">
              <a:latin typeface="Times New Roman" panose="02020603050405020304" charset="0"/>
              <a:cs typeface="Times New Roman" panose="02020603050405020304" charset="0"/>
            </a:endParaRPr>
          </a:p>
          <a:p>
            <a:pPr marL="457200" lvl="0" indent="-342900" algn="l"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Behavior Analysis</a:t>
            </a:r>
            <a:r>
              <a:rPr lang="en-GB" sz="2000" dirty="0">
                <a:latin typeface="Times New Roman" panose="02020603050405020304" charset="0"/>
                <a:cs typeface="Times New Roman" panose="02020603050405020304" charset="0"/>
                <a:sym typeface="+mn-ea"/>
              </a:rPr>
              <a:t> : Utilizing machine learning to detect anomalies in keystroke patterns, enhancing threat detection capabilities.</a:t>
            </a:r>
            <a:endParaRPr sz="2000" dirty="0">
              <a:latin typeface="Times New Roman" panose="02020603050405020304" charset="0"/>
              <a:cs typeface="Times New Roman" panose="02020603050405020304" charset="0"/>
            </a:endParaRPr>
          </a:p>
          <a:p>
            <a:pPr marL="457200" lvl="0" indent="-342900" algn="l"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Cloud Integration</a:t>
            </a:r>
            <a:r>
              <a:rPr lang="en-GB" sz="2000" dirty="0">
                <a:latin typeface="Times New Roman" panose="02020603050405020304" charset="0"/>
                <a:cs typeface="Times New Roman" panose="02020603050405020304" charset="0"/>
                <a:sym typeface="+mn-ea"/>
              </a:rPr>
              <a:t> : Enabling secure data synchronization with cloud services for remote access and management.</a:t>
            </a:r>
            <a:endParaRPr sz="2000" dirty="0">
              <a:latin typeface="Times New Roman" panose="02020603050405020304" charset="0"/>
              <a:cs typeface="Times New Roman" panose="02020603050405020304" charset="0"/>
            </a:endParaRPr>
          </a:p>
          <a:p>
            <a:pPr marL="457200" lvl="0" indent="-342900" algn="l"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Mobile Support </a:t>
            </a:r>
            <a:r>
              <a:rPr lang="en-GB" sz="2000" dirty="0">
                <a:latin typeface="Times New Roman" panose="02020603050405020304" charset="0"/>
                <a:cs typeface="Times New Roman" panose="02020603050405020304" charset="0"/>
                <a:sym typeface="+mn-ea"/>
              </a:rPr>
              <a:t>: Extending compatibility to mobile platforms like iOS and Android, accompanied by tailored security features.</a:t>
            </a:r>
            <a:endParaRPr sz="2000" dirty="0">
              <a:latin typeface="Times New Roman" panose="02020603050405020304" charset="0"/>
              <a:cs typeface="Times New Roman" panose="02020603050405020304" charset="0"/>
            </a:endParaRPr>
          </a:p>
          <a:p>
            <a:pPr marL="457200" lvl="0" indent="-342900" algn="l"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Remote Management</a:t>
            </a:r>
            <a:r>
              <a:rPr lang="en-GB" sz="2000" dirty="0">
                <a:latin typeface="Times New Roman" panose="02020603050405020304" charset="0"/>
                <a:cs typeface="Times New Roman" panose="02020603050405020304" charset="0"/>
                <a:sym typeface="+mn-ea"/>
              </a:rPr>
              <a:t> : Implementing centralized dashboards for remote configuration and monitoring, facilitating easier management of the keylogger across devices and locations.</a:t>
            </a:r>
            <a:endParaRPr sz="2000" dirty="0">
              <a:solidFill>
                <a:srgbClr val="0D0D0D"/>
              </a:solidFill>
              <a:highlight>
                <a:srgbClr val="FFFFFF"/>
              </a:highlight>
              <a:latin typeface="Times New Roman" panose="02020603050405020304" charset="0"/>
              <a:cs typeface="Times New Roman" panose="02020603050405020304" charset="0"/>
            </a:endParaRPr>
          </a:p>
          <a:p>
            <a:pPr marL="0" lvl="0" indent="0" algn="l" rtl="0">
              <a:lnSpc>
                <a:spcPct val="115000"/>
              </a:lnSpc>
              <a:spcBef>
                <a:spcPts val="0"/>
              </a:spcBef>
              <a:spcAft>
                <a:spcPts val="1200"/>
              </a:spcAft>
              <a:buSzPts val="1946"/>
              <a:buNone/>
            </a:pPr>
            <a:endParaRPr lang="en-US">
              <a:latin typeface="Times New Roman" panose="02020603050405020304" charset="0"/>
              <a:cs typeface="Times New Roman" panose="02020603050405020304" charset="0"/>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Times New Roman" panose="02020603050405020304" charset="0"/>
                <a:cs typeface="Times New Roman" panose="02020603050405020304" charset="0"/>
              </a:rPr>
              <a:t>Future scope</a:t>
            </a:r>
            <a:endParaRPr lang="en-US" sz="4400" b="1" dirty="0">
              <a:solidFill>
                <a:schemeClr val="accent1"/>
              </a:solidFill>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Times New Roman" panose="02020603050405020304" charset="0"/>
                <a:ea typeface="+mj-lt"/>
                <a:cs typeface="Times New Roman" panose="02020603050405020304" charset="0"/>
              </a:rPr>
              <a:t>References</a:t>
            </a:r>
            <a:endParaRPr lang="en-US" sz="4400" b="1">
              <a:solidFill>
                <a:schemeClr val="accent1"/>
              </a:solidFill>
              <a:latin typeface="Times New Roman" panose="02020603050405020304" charset="0"/>
              <a:ea typeface="+mj-lt"/>
              <a:cs typeface="Times New Roman" panose="02020603050405020304" charset="0"/>
            </a:endParaRPr>
          </a:p>
        </p:txBody>
      </p:sp>
      <p:sp>
        <p:nvSpPr>
          <p:cNvPr id="2" name="Content Placeholder 1"/>
          <p:cNvSpPr>
            <a:spLocks noGrp="1"/>
          </p:cNvSpPr>
          <p:nvPr>
            <p:ph idx="1"/>
          </p:nvPr>
        </p:nvSpPr>
        <p:spPr/>
        <p:txBody>
          <a:bodyPr>
            <a:normAutofit/>
          </a:bodyPr>
          <a:lstStyle/>
          <a:p>
            <a:pPr marL="305435" indent="-305435"/>
            <a:r>
              <a:rPr lang="en-IN" sz="2000" dirty="0">
                <a:solidFill>
                  <a:srgbClr val="0F0F0F"/>
                </a:solidFill>
                <a:latin typeface="Times New Roman" panose="02020603050405020304" charset="0"/>
                <a:ea typeface="+mn-lt"/>
                <a:cs typeface="Times New Roman" panose="02020603050405020304" charset="0"/>
              </a:rPr>
              <a:t>Smith, J. et al. (20XX). "Advanced Techniques for Keylogger Detection and Prevention." Journal of Cybersecurity, 10(2), 123-140. </a:t>
            </a:r>
            <a:endParaRPr lang="en-IN" sz="2000" dirty="0">
              <a:solidFill>
                <a:srgbClr val="0F0F0F"/>
              </a:solidFill>
              <a:latin typeface="Times New Roman" panose="02020603050405020304" charset="0"/>
              <a:ea typeface="+mn-lt"/>
              <a:cs typeface="Times New Roman" panose="02020603050405020304" charset="0"/>
            </a:endParaRPr>
          </a:p>
          <a:p>
            <a:pPr marL="305435" indent="-305435"/>
            <a:r>
              <a:rPr lang="en-IN" sz="2000" dirty="0">
                <a:solidFill>
                  <a:srgbClr val="0F0F0F"/>
                </a:solidFill>
                <a:latin typeface="Times New Roman" panose="02020603050405020304" charset="0"/>
                <a:ea typeface="+mn-lt"/>
                <a:cs typeface="Times New Roman" panose="02020603050405020304" charset="0"/>
              </a:rPr>
              <a:t>Johnson, A. (20XX). "Machine Learning Approaches for Keystroke Anomaly Detection." Conference on Information Security, Proceedings, 55-67. </a:t>
            </a:r>
            <a:endParaRPr lang="en-IN" sz="2000" dirty="0">
              <a:solidFill>
                <a:srgbClr val="0F0F0F"/>
              </a:solidFill>
              <a:latin typeface="Times New Roman" panose="02020603050405020304" charset="0"/>
              <a:ea typeface="+mn-lt"/>
              <a:cs typeface="Times New Roman" panose="02020603050405020304" charset="0"/>
            </a:endParaRPr>
          </a:p>
          <a:p>
            <a:pPr marL="305435" indent="-305435"/>
            <a:r>
              <a:rPr lang="en-IN" sz="2000" dirty="0">
                <a:solidFill>
                  <a:srgbClr val="0F0F0F"/>
                </a:solidFill>
                <a:latin typeface="Times New Roman" panose="02020603050405020304" charset="0"/>
                <a:ea typeface="+mn-lt"/>
                <a:cs typeface="Times New Roman" panose="02020603050405020304" charset="0"/>
              </a:rPr>
              <a:t>Patel, R. (20XX). "Practical Python Programming for Security Applications." O'Reilly Media</a:t>
            </a:r>
            <a:endParaRPr lang="en-IN" sz="2000" dirty="0">
              <a:solidFill>
                <a:srgbClr val="0F0F0F"/>
              </a:solidFill>
              <a:latin typeface="Times New Roman" panose="02020603050405020304" charset="0"/>
              <a:ea typeface="+mn-lt"/>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Times New Roman" panose="02020603050405020304" charset="0"/>
                <a:cs typeface="Times New Roman" panose="02020603050405020304" charset="0"/>
              </a:rPr>
              <a:t>THANK YOU</a:t>
            </a:r>
            <a:endParaRPr lang="en-US" b="1">
              <a:solidFill>
                <a:srgbClr val="002060"/>
              </a:solidFill>
              <a:latin typeface="Times New Roman" panose="02020603050405020304" charset="0"/>
              <a:cs typeface="Times New Roman" panose="02020603050405020304" charset="0"/>
            </a:endParaRPr>
          </a:p>
        </p:txBody>
      </p:sp>
      <p:sp>
        <p:nvSpPr>
          <p:cNvPr id="11" name="object 8"/>
          <p:cNvSpPr txBox="1"/>
          <p:nvPr/>
        </p:nvSpPr>
        <p:spPr>
          <a:xfrm>
            <a:off x="783590" y="6039485"/>
            <a:ext cx="1842770" cy="447040"/>
          </a:xfrm>
          <a:prstGeom prst="rect">
            <a:avLst/>
          </a:prstGeom>
        </p:spPr>
        <p:txBody>
          <a:bodyPr vert="horz" wrap="square" lIns="0" tIns="16510" rIns="0" bIns="0" rtlCol="0">
            <a:spAutoFit/>
          </a:bodyPr>
          <a:p>
            <a:pPr marL="12700">
              <a:lnSpc>
                <a:spcPct val="100000"/>
              </a:lnSpc>
              <a:spcBef>
                <a:spcPts val="130"/>
              </a:spcBef>
            </a:pPr>
            <a:r>
              <a:rPr lang="en-US" altLang="en-IN" sz="2800" u="sng" dirty="0">
                <a:solidFill>
                  <a:schemeClr val="accent1"/>
                </a:solidFill>
                <a:uFill>
                  <a:solidFill>
                    <a:srgbClr val="006FC0"/>
                  </a:solidFill>
                </a:uFill>
                <a:latin typeface="Times New Roman" panose="02020603050405020304" charset="0"/>
                <a:cs typeface="Times New Roman" panose="02020603050405020304" charset="0"/>
              </a:rPr>
              <a:t>Project Link</a:t>
            </a:r>
            <a:endParaRPr lang="en-US" altLang="en-IN" sz="2800" u="sng" dirty="0">
              <a:solidFill>
                <a:schemeClr val="accent1"/>
              </a:solidFill>
              <a:uFill>
                <a:solidFill>
                  <a:srgbClr val="006FC0"/>
                </a:solidFill>
              </a:u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Times New Roman" panose="02020603050405020304" charset="0"/>
                <a:cs typeface="Times New Roman" panose="02020603050405020304" charset="0"/>
              </a:rPr>
              <a:t>OUTLINE</a:t>
            </a:r>
            <a:endParaRPr lang="en-US" b="1">
              <a:solidFill>
                <a:srgbClr val="00206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charset="0"/>
                <a:ea typeface="+mn-lt"/>
                <a:cs typeface="Times New Roman" panose="02020603050405020304" charset="0"/>
              </a:rPr>
              <a:t>  </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Problem Statement </a:t>
            </a:r>
            <a:r>
              <a:rPr lang="en-US" sz="2000" dirty="0">
                <a:latin typeface="Times New Roman" panose="02020603050405020304" charset="0"/>
                <a:ea typeface="+mn-lt"/>
                <a:cs typeface="Times New Roman" panose="02020603050405020304" charset="0"/>
              </a:rPr>
              <a:t>(Should not include solution)</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Proposed System/Solution</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System Development Approach </a:t>
            </a:r>
            <a:r>
              <a:rPr lang="en-US" sz="2000" dirty="0">
                <a:latin typeface="Times New Roman" panose="02020603050405020304" charset="0"/>
                <a:ea typeface="+mn-lt"/>
                <a:cs typeface="Times New Roman" panose="02020603050405020304" charset="0"/>
              </a:rPr>
              <a:t>(Technology Used) </a:t>
            </a:r>
            <a:endParaRPr lang="en-US" dirty="0">
              <a:latin typeface="Times New Roman" panose="02020603050405020304" charset="0"/>
              <a:ea typeface="+mn-lt"/>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Algorithm &amp; Deployment  </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Result (Output Image)</a:t>
            </a:r>
            <a:endParaRPr lang="en-US" sz="2000" b="1" dirty="0">
              <a:latin typeface="Times New Roman" panose="02020603050405020304" charset="0"/>
              <a:ea typeface="+mn-lt"/>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Conclusion</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Future Scope</a:t>
            </a:r>
            <a:endParaRPr lang="en-US" sz="2000" b="1" dirty="0">
              <a:latin typeface="Times New Roman" panose="02020603050405020304" charset="0"/>
              <a:ea typeface="+mn-lt"/>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References</a:t>
            </a:r>
            <a:endParaRPr lang="en-US" dirty="0">
              <a:latin typeface="Times New Roman" panose="02020603050405020304" charset="0"/>
              <a:cs typeface="Times New Roman" panose="02020603050405020304" charset="0"/>
            </a:endParaRPr>
          </a:p>
          <a:p>
            <a:pPr marL="305435" indent="-305435"/>
            <a:endParaRPr 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890" b="1">
                <a:solidFill>
                  <a:schemeClr val="accent1"/>
                </a:solidFill>
                <a:latin typeface="Times New Roman" panose="02020603050405020304" charset="0"/>
                <a:cs typeface="Times New Roman" panose="02020603050405020304" charset="0"/>
              </a:rPr>
              <a:t>Problem Statement</a:t>
            </a:r>
            <a:endParaRPr lang="en-US" sz="3890" b="1">
              <a:solidFill>
                <a:schemeClr val="accent1"/>
              </a:solidFill>
              <a:latin typeface="Times New Roman" panose="02020603050405020304" charset="0"/>
              <a:cs typeface="Times New Roman" panose="02020603050405020304" charset="0"/>
            </a:endParaRPr>
          </a:p>
        </p:txBody>
      </p:sp>
      <p:sp>
        <p:nvSpPr>
          <p:cNvPr id="2" name="Content Placeholder 1"/>
          <p:cNvSpPr>
            <a:spLocks noGrp="1"/>
          </p:cNvSpPr>
          <p:nvPr>
            <p:ph idx="1"/>
          </p:nvPr>
        </p:nvSpPr>
        <p:spPr>
          <a:xfrm>
            <a:off x="452403" y="1237632"/>
            <a:ext cx="11029615" cy="4673324"/>
          </a:xfrm>
        </p:spPr>
        <p:txBody>
          <a:bodyPr>
            <a:normAutofit/>
          </a:bodyPr>
          <a:lstStyle/>
          <a:p>
            <a:r>
              <a:rPr lang="en-US" sz="1800" dirty="0">
                <a:latin typeface="Times New Roman" panose="02020603050405020304" charset="0"/>
                <a:cs typeface="Times New Roman" panose="02020603050405020304" charset="0"/>
                <a:sym typeface="+mn-ea"/>
              </a:rPr>
              <a:t>In the contemporary digital landscape, safeguarding personal and confidential information stands as an imperative.</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sym typeface="+mn-ea"/>
              </a:rPr>
              <a:t>Regrettably, conventional security measures often overlook the vulnerabilities inherent in unauthorized keyboard usage.</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sym typeface="+mn-ea"/>
              </a:rPr>
              <a:t>Our project is poised to rectify this oversight by devising a system capable of monitoring keyboard activity and discerning suspicious patterns.</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sym typeface="+mn-ea"/>
              </a:rPr>
              <a:t>Through the identification and mitigation of unauthorized keyboard usage, our aim is to fortify overall security protocols and safeguard sensitive data.</a:t>
            </a:r>
            <a:endParaRPr lang="en-IN" sz="1800" dirty="0">
              <a:latin typeface="Times New Roman" panose="02020603050405020304" charset="0"/>
              <a:cs typeface="Times New Roman" panose="02020603050405020304" charset="0"/>
            </a:endParaRPr>
          </a:p>
          <a:p>
            <a:pPr marL="305435" indent="-305435"/>
            <a:endParaRPr lang="en-IN"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025" y="908050"/>
            <a:ext cx="7329805" cy="622935"/>
          </a:xfrm>
        </p:spPr>
        <p:txBody>
          <a:bodyPr>
            <a:normAutofit fontScale="90000"/>
          </a:bodyPr>
          <a:lstStyle/>
          <a:p>
            <a:r>
              <a:rPr lang="en-US" sz="4400" b="1">
                <a:solidFill>
                  <a:schemeClr val="accent1"/>
                </a:solidFill>
                <a:latin typeface="Times New Roman" panose="02020603050405020304" charset="0"/>
                <a:cs typeface="Times New Roman" panose="02020603050405020304" charset="0"/>
              </a:rPr>
              <a:t>Proposed Solution</a:t>
            </a:r>
            <a:endParaRPr lang="en-US" sz="4400" b="1">
              <a:solidFill>
                <a:schemeClr val="accent1"/>
              </a:solidFill>
              <a:latin typeface="Times New Roman" panose="02020603050405020304" charset="0"/>
              <a:cs typeface="Times New Roman" panose="02020603050405020304" charset="0"/>
            </a:endParaRPr>
          </a:p>
        </p:txBody>
      </p:sp>
      <p:sp>
        <p:nvSpPr>
          <p:cNvPr id="2" name="Content Placeholder 1"/>
          <p:cNvSpPr>
            <a:spLocks noGrp="1"/>
          </p:cNvSpPr>
          <p:nvPr>
            <p:ph idx="1"/>
          </p:nvPr>
        </p:nvSpPr>
        <p:spPr>
          <a:xfrm>
            <a:off x="446405" y="1267460"/>
            <a:ext cx="10768965" cy="5082540"/>
          </a:xfrm>
        </p:spPr>
        <p:txBody>
          <a:bodyPr vert="horz" lIns="91440" tIns="45720" rIns="91440" bIns="45720" rtlCol="0" anchor="ctr">
            <a:noAutofit/>
          </a:bodyPr>
          <a:lstStyle/>
          <a:p>
            <a:r>
              <a:rPr lang="en-IN" sz="1500" b="1">
                <a:latin typeface="Times New Roman" panose="02020603050405020304" charset="0"/>
                <a:cs typeface="Times New Roman" panose="02020603050405020304" charset="0"/>
              </a:rPr>
              <a:t>Objective: </a:t>
            </a:r>
            <a:r>
              <a:rPr lang="en-IN" sz="1500">
                <a:latin typeface="Times New Roman" panose="02020603050405020304" charset="0"/>
                <a:cs typeface="Times New Roman" panose="02020603050405020304" charset="0"/>
              </a:rPr>
              <a:t>The keylogger system aims to capture keystrokes entered by users on a keyboard to monitor their activity. This can be useful for various purposes such as parental control, employee monitoring, or debugging.</a:t>
            </a:r>
            <a:endParaRPr lang="en-IN" sz="1500" b="1">
              <a:latin typeface="Times New Roman" panose="02020603050405020304" charset="0"/>
              <a:cs typeface="Times New Roman" panose="02020603050405020304" charset="0"/>
            </a:endParaRPr>
          </a:p>
          <a:p>
            <a:pPr marL="305435" indent="-305435"/>
            <a:r>
              <a:rPr lang="en-IN" sz="1500" b="1">
                <a:latin typeface="Times New Roman" panose="02020603050405020304" charset="0"/>
                <a:cs typeface="Times New Roman" panose="02020603050405020304" charset="0"/>
              </a:rPr>
              <a:t>Components:</a:t>
            </a:r>
            <a:endParaRPr lang="en-IN" sz="1500" b="1">
              <a:latin typeface="Times New Roman" panose="02020603050405020304" charset="0"/>
              <a:cs typeface="Times New Roman" panose="02020603050405020304" charset="0"/>
            </a:endParaRPr>
          </a:p>
          <a:p>
            <a:pPr marL="305435" indent="-305435"/>
            <a:r>
              <a:rPr lang="en-IN" sz="1500" b="1">
                <a:latin typeface="Times New Roman" panose="02020603050405020304" charset="0"/>
                <a:cs typeface="Times New Roman" panose="02020603050405020304" charset="0"/>
              </a:rPr>
              <a:t>a. Data Collection: </a:t>
            </a:r>
            <a:r>
              <a:rPr lang="en-IN" sz="1500">
                <a:latin typeface="Times New Roman" panose="02020603050405020304" charset="0"/>
                <a:cs typeface="Times New Roman" panose="02020603050405020304" charset="0"/>
              </a:rPr>
              <a:t>The keylogger captures keystrokes entered by the user in real-time.</a:t>
            </a:r>
            <a:endParaRPr lang="en-IN" sz="1500">
              <a:latin typeface="Times New Roman" panose="02020603050405020304" charset="0"/>
              <a:cs typeface="Times New Roman" panose="02020603050405020304" charset="0"/>
            </a:endParaRPr>
          </a:p>
          <a:p>
            <a:pPr marL="305435" indent="-305435"/>
            <a:r>
              <a:rPr lang="en-IN" sz="1500" b="1">
                <a:latin typeface="Times New Roman" panose="02020603050405020304" charset="0"/>
                <a:cs typeface="Times New Roman" panose="02020603050405020304" charset="0"/>
              </a:rPr>
              <a:t>b. Data Preprocessing:</a:t>
            </a:r>
            <a:r>
              <a:rPr lang="en-IN" sz="1500">
                <a:latin typeface="Times New Roman" panose="02020603050405020304" charset="0"/>
                <a:cs typeface="Times New Roman" panose="02020603050405020304" charset="0"/>
              </a:rPr>
              <a:t> Since keystrokes are captured directly, there's minimal preprocessing required. However, if the captured data needs to be stored or analyzed, basic preprocessing steps like removing unwanted characters or formatting may be applied.</a:t>
            </a:r>
            <a:endParaRPr lang="en-IN" sz="1500">
              <a:latin typeface="Times New Roman" panose="02020603050405020304" charset="0"/>
              <a:cs typeface="Times New Roman" panose="02020603050405020304" charset="0"/>
            </a:endParaRPr>
          </a:p>
          <a:p>
            <a:pPr marL="305435" indent="-305435"/>
            <a:r>
              <a:rPr lang="en-IN" sz="1500" b="1">
                <a:latin typeface="Times New Roman" panose="02020603050405020304" charset="0"/>
                <a:cs typeface="Times New Roman" panose="02020603050405020304" charset="0"/>
              </a:rPr>
              <a:t>c. Machine Learning Algorithm:</a:t>
            </a:r>
            <a:r>
              <a:rPr lang="en-IN" sz="1500">
                <a:latin typeface="Times New Roman" panose="02020603050405020304" charset="0"/>
                <a:cs typeface="Times New Roman" panose="02020603050405020304" charset="0"/>
              </a:rPr>
              <a:t> The system does not involve machine learning. Instead, it relies on basic programming techniques to capture and store keystrokes.</a:t>
            </a:r>
            <a:endParaRPr lang="en-IN" sz="1500">
              <a:latin typeface="Times New Roman" panose="02020603050405020304" charset="0"/>
              <a:cs typeface="Times New Roman" panose="02020603050405020304" charset="0"/>
            </a:endParaRPr>
          </a:p>
          <a:p>
            <a:pPr marL="305435" indent="-305435"/>
            <a:r>
              <a:rPr lang="en-IN" sz="1500" b="1">
                <a:latin typeface="Times New Roman" panose="02020603050405020304" charset="0"/>
                <a:cs typeface="Times New Roman" panose="02020603050405020304" charset="0"/>
              </a:rPr>
              <a:t>d. Deployment: </a:t>
            </a:r>
            <a:r>
              <a:rPr lang="en-IN" sz="1500">
                <a:latin typeface="Times New Roman" panose="02020603050405020304" charset="0"/>
                <a:cs typeface="Times New Roman" panose="02020603050405020304" charset="0"/>
              </a:rPr>
              <a:t>The keylogger can be deployed on a target system discreetly, either as a standalone application or as part of a larger software package.</a:t>
            </a:r>
            <a:endParaRPr lang="en-IN" sz="1500">
              <a:latin typeface="Times New Roman" panose="02020603050405020304" charset="0"/>
              <a:cs typeface="Times New Roman" panose="02020603050405020304" charset="0"/>
            </a:endParaRPr>
          </a:p>
          <a:p>
            <a:pPr marL="305435" indent="-305435"/>
            <a:r>
              <a:rPr lang="en-IN" sz="1500" b="1">
                <a:latin typeface="Times New Roman" panose="02020603050405020304" charset="0"/>
                <a:cs typeface="Times New Roman" panose="02020603050405020304" charset="0"/>
              </a:rPr>
              <a:t>e. Evaluation: </a:t>
            </a:r>
            <a:r>
              <a:rPr lang="en-IN" sz="1500">
                <a:latin typeface="Times New Roman" panose="02020603050405020304" charset="0"/>
                <a:cs typeface="Times New Roman" panose="02020603050405020304" charset="0"/>
              </a:rPr>
              <a:t>Evaluation of the keylogger typically involves testing its functionality, reliability, and stealthiness. This can be done through manual testing and user feedback.</a:t>
            </a:r>
            <a:endParaRPr lang="en-IN" sz="1500">
              <a:latin typeface="Times New Roman" panose="02020603050405020304" charset="0"/>
              <a:cs typeface="Times New Roman" panose="02020603050405020304" charset="0"/>
            </a:endParaRPr>
          </a:p>
          <a:p>
            <a:pPr marL="305435" indent="-305435"/>
            <a:endParaRPr lang="en-IN" altLang="en-IN" sz="15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1192" y="735176"/>
            <a:ext cx="11029616" cy="530296"/>
          </a:xfrm>
        </p:spPr>
        <p:txBody>
          <a:bodyPr>
            <a:normAutofit/>
          </a:bodyPr>
          <a:p>
            <a:r>
              <a:rPr lang="en-US" b="1">
                <a:solidFill>
                  <a:schemeClr val="accent1"/>
                </a:solidFill>
                <a:latin typeface="Times New Roman" panose="02020603050405020304" charset="0"/>
                <a:cs typeface="Times New Roman" panose="02020603050405020304" charset="0"/>
                <a:sym typeface="+mn-ea"/>
              </a:rPr>
              <a:t>Proposed Solution</a:t>
            </a:r>
            <a:endParaRPr lang="en-US" b="1">
              <a:solidFill>
                <a:schemeClr val="accent1"/>
              </a:solidFill>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581192" y="1335046"/>
            <a:ext cx="11029615" cy="4673324"/>
          </a:xfrm>
        </p:spPr>
        <p:txBody>
          <a:bodyPr>
            <a:normAutofit fontScale="90000" lnSpcReduction="20000"/>
          </a:bodyPr>
          <a:p>
            <a:pPr marL="305435" indent="-305435"/>
            <a:r>
              <a:rPr lang="en-IN" b="1">
                <a:latin typeface="Times New Roman" panose="02020603050405020304" charset="0"/>
                <a:cs typeface="Times New Roman" panose="02020603050405020304" charset="0"/>
                <a:sym typeface="+mn-ea"/>
              </a:rPr>
              <a:t>Operation:</a:t>
            </a:r>
            <a:endParaRPr lang="en-IN" b="1">
              <a:latin typeface="Times New Roman" panose="02020603050405020304" charset="0"/>
              <a:cs typeface="Times New Roman" panose="02020603050405020304" charset="0"/>
            </a:endParaRPr>
          </a:p>
          <a:p>
            <a:pPr marL="305435" indent="-305435"/>
            <a:r>
              <a:rPr lang="en-IN" b="1">
                <a:latin typeface="Times New Roman" panose="02020603050405020304" charset="0"/>
                <a:cs typeface="Times New Roman" panose="02020603050405020304" charset="0"/>
                <a:sym typeface="+mn-ea"/>
              </a:rPr>
              <a:t>a. Data Collection: </a:t>
            </a:r>
            <a:r>
              <a:rPr lang="en-IN">
                <a:latin typeface="Times New Roman" panose="02020603050405020304" charset="0"/>
                <a:cs typeface="Times New Roman" panose="02020603050405020304" charset="0"/>
                <a:sym typeface="+mn-ea"/>
              </a:rPr>
              <a:t>The keylogger intercepts keystrokes using a library like pynput.keyboard in Python. Each keystroke is captured along with relevant metadata such as timestamp and key code.</a:t>
            </a:r>
            <a:endParaRPr lang="en-IN">
              <a:latin typeface="Times New Roman" panose="02020603050405020304" charset="0"/>
              <a:cs typeface="Times New Roman" panose="02020603050405020304" charset="0"/>
            </a:endParaRPr>
          </a:p>
          <a:p>
            <a:pPr marL="305435" indent="-305435"/>
            <a:r>
              <a:rPr lang="en-IN" b="1">
                <a:latin typeface="Times New Roman" panose="02020603050405020304" charset="0"/>
                <a:cs typeface="Times New Roman" panose="02020603050405020304" charset="0"/>
                <a:sym typeface="+mn-ea"/>
              </a:rPr>
              <a:t>b. Data Preprocessing: </a:t>
            </a:r>
            <a:r>
              <a:rPr lang="en-IN">
                <a:latin typeface="Times New Roman" panose="02020603050405020304" charset="0"/>
                <a:cs typeface="Times New Roman" panose="02020603050405020304" charset="0"/>
                <a:sym typeface="+mn-ea"/>
              </a:rPr>
              <a:t>As mentioned earlier, minimal preprocessing is required. However, if data analysis is intended, preprocessing steps like encoding or formatting may be applied.</a:t>
            </a:r>
            <a:endParaRPr lang="en-IN">
              <a:latin typeface="Times New Roman" panose="02020603050405020304" charset="0"/>
              <a:cs typeface="Times New Roman" panose="02020603050405020304" charset="0"/>
            </a:endParaRPr>
          </a:p>
          <a:p>
            <a:pPr marL="305435" indent="-305435"/>
            <a:r>
              <a:rPr lang="en-IN" b="1">
                <a:latin typeface="Times New Roman" panose="02020603050405020304" charset="0"/>
                <a:cs typeface="Times New Roman" panose="02020603050405020304" charset="0"/>
                <a:sym typeface="+mn-ea"/>
              </a:rPr>
              <a:t>c. Machine Learning Algorithm: </a:t>
            </a:r>
            <a:r>
              <a:rPr lang="en-IN">
                <a:latin typeface="Times New Roman" panose="02020603050405020304" charset="0"/>
                <a:cs typeface="Times New Roman" panose="02020603050405020304" charset="0"/>
                <a:sym typeface="+mn-ea"/>
              </a:rPr>
              <a:t>No machine learning algorithm is involved in this system.</a:t>
            </a:r>
            <a:endParaRPr lang="en-IN" b="1">
              <a:latin typeface="Times New Roman" panose="02020603050405020304" charset="0"/>
              <a:cs typeface="Times New Roman" panose="02020603050405020304" charset="0"/>
            </a:endParaRPr>
          </a:p>
          <a:p>
            <a:pPr marL="305435" indent="-305435"/>
            <a:r>
              <a:rPr lang="en-IN" b="1">
                <a:latin typeface="Times New Roman" panose="02020603050405020304" charset="0"/>
                <a:cs typeface="Times New Roman" panose="02020603050405020304" charset="0"/>
                <a:sym typeface="+mn-ea"/>
              </a:rPr>
              <a:t>d. Deployment: </a:t>
            </a:r>
            <a:r>
              <a:rPr lang="en-IN">
                <a:latin typeface="Times New Roman" panose="02020603050405020304" charset="0"/>
                <a:cs typeface="Times New Roman" panose="02020603050405020304" charset="0"/>
                <a:sym typeface="+mn-ea"/>
              </a:rPr>
              <a:t>The keylogger can be deployed on a target system manually or through social engineering techniques. It may run in the background without the user's knowledge.</a:t>
            </a:r>
            <a:endParaRPr lang="en-IN">
              <a:latin typeface="Times New Roman" panose="02020603050405020304" charset="0"/>
              <a:cs typeface="Times New Roman" panose="02020603050405020304" charset="0"/>
            </a:endParaRPr>
          </a:p>
          <a:p>
            <a:pPr marL="305435" indent="-305435"/>
            <a:r>
              <a:rPr lang="en-IN" b="1">
                <a:latin typeface="Times New Roman" panose="02020603050405020304" charset="0"/>
                <a:cs typeface="Times New Roman" panose="02020603050405020304" charset="0"/>
                <a:sym typeface="+mn-ea"/>
              </a:rPr>
              <a:t>e. Evaluation: </a:t>
            </a:r>
            <a:r>
              <a:rPr lang="en-IN">
                <a:latin typeface="Times New Roman" panose="02020603050405020304" charset="0"/>
                <a:cs typeface="Times New Roman" panose="02020603050405020304" charset="0"/>
                <a:sym typeface="+mn-ea"/>
              </a:rPr>
              <a:t>Evaluation involves checking the accuracy and completeness of the captured keystrokes, as well as assessing the system's stealthiness to avoid detection by users or security software.</a:t>
            </a:r>
            <a:endParaRPr lang="en-IN">
              <a:latin typeface="Times New Roman" panose="02020603050405020304" charset="0"/>
              <a:cs typeface="Times New Roman" panose="02020603050405020304" charset="0"/>
            </a:endParaRPr>
          </a:p>
          <a:p>
            <a:pPr marL="305435" indent="-305435"/>
            <a:r>
              <a:rPr lang="en-IN" b="1">
                <a:latin typeface="Times New Roman" panose="02020603050405020304" charset="0"/>
                <a:cs typeface="Times New Roman" panose="02020603050405020304" charset="0"/>
                <a:sym typeface="+mn-ea"/>
              </a:rPr>
              <a:t>Result: </a:t>
            </a:r>
            <a:r>
              <a:rPr lang="en-IN">
                <a:latin typeface="Times New Roman" panose="02020603050405020304" charset="0"/>
                <a:cs typeface="Times New Roman" panose="02020603050405020304" charset="0"/>
                <a:sym typeface="+mn-ea"/>
              </a:rPr>
              <a:t>The keylogger system provides a means to monitor user activity by capturing keystrokes. Its effectiveness depends on factors such as reliability, stealthiness, and legality of use.</a:t>
            </a:r>
            <a:endParaRPr lang="en-IN">
              <a:latin typeface="Times New Roman" panose="02020603050405020304" charset="0"/>
              <a:cs typeface="Times New Roman" panose="02020603050405020304" charset="0"/>
            </a:endParaRPr>
          </a:p>
          <a:p>
            <a:pPr marL="305435" indent="-305435"/>
            <a:endParaRPr lang="en-IN" b="1">
              <a:latin typeface="Times New Roman" panose="02020603050405020304" charset="0"/>
              <a:cs typeface="Times New Roman" panose="02020603050405020304" charset="0"/>
            </a:endParaRPr>
          </a:p>
          <a:p>
            <a:pPr marL="305435" indent="-305435"/>
            <a:r>
              <a:rPr lang="en-IN" b="1">
                <a:latin typeface="Times New Roman" panose="02020603050405020304" charset="0"/>
                <a:cs typeface="Times New Roman" panose="02020603050405020304" charset="0"/>
                <a:sym typeface="+mn-ea"/>
              </a:rPr>
              <a:t>Ethical Considerations:</a:t>
            </a:r>
            <a:r>
              <a:rPr lang="en-IN">
                <a:latin typeface="Times New Roman" panose="02020603050405020304" charset="0"/>
                <a:cs typeface="Times New Roman" panose="02020603050405020304" charset="0"/>
                <a:sym typeface="+mn-ea"/>
              </a:rPr>
              <a:t> It's crucial to consider the ethical implications of deploying a keylogger, as it can potentially invade user privacy and violate laws or regulations. Proper consent and disclosure should be obtained before deploying such systems, and they should only be used for legitimate purposes in compliance with applicable laws and ethical guidelines.</a:t>
            </a:r>
            <a:endParaRPr 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934987"/>
            <a:ext cx="11029616" cy="530296"/>
          </a:xfrm>
        </p:spPr>
        <p:txBody>
          <a:bodyPr>
            <a:normAutofit fontScale="90000"/>
          </a:bodyPr>
          <a:lstStyle/>
          <a:p>
            <a:r>
              <a:rPr lang="en-US" sz="4400" b="1">
                <a:solidFill>
                  <a:schemeClr val="accent1"/>
                </a:solidFill>
                <a:latin typeface="Times New Roman" panose="02020603050405020304" charset="0"/>
                <a:ea typeface="+mj-lt"/>
                <a:cs typeface="Times New Roman" panose="02020603050405020304" charset="0"/>
              </a:rPr>
              <a:t>System  Approach</a:t>
            </a:r>
            <a:endParaRPr lang="en-US" sz="4400" b="1">
              <a:solidFill>
                <a:schemeClr val="accent1"/>
              </a:solidFill>
              <a:latin typeface="Times New Roman" panose="02020603050405020304" charset="0"/>
              <a:ea typeface="+mj-lt"/>
              <a:cs typeface="Times New Roman" panose="02020603050405020304" charset="0"/>
            </a:endParaRPr>
          </a:p>
        </p:txBody>
      </p:sp>
      <p:sp>
        <p:nvSpPr>
          <p:cNvPr id="2" name="Content Placeholder 1"/>
          <p:cNvSpPr>
            <a:spLocks noGrp="1"/>
          </p:cNvSpPr>
          <p:nvPr>
            <p:ph idx="1"/>
          </p:nvPr>
        </p:nvSpPr>
        <p:spPr/>
        <p:txBody>
          <a:bodyPr/>
          <a:lstStyle/>
          <a:p>
            <a:pPr marL="457200" lvl="0" indent="-349250" algn="l" rtl="0">
              <a:lnSpc>
                <a:spcPct val="115000"/>
              </a:lnSpc>
              <a:spcBef>
                <a:spcPts val="1500"/>
              </a:spcBef>
              <a:spcAft>
                <a:spcPts val="0"/>
              </a:spcAft>
              <a:buSzPts val="1900"/>
              <a:buChar char="➔"/>
            </a:pPr>
            <a:r>
              <a:rPr lang="en-GB" sz="1800" b="1" dirty="0">
                <a:latin typeface="Times New Roman" panose="02020603050405020304" charset="0"/>
                <a:cs typeface="Times New Roman" panose="02020603050405020304" charset="0"/>
                <a:sym typeface="+mn-ea"/>
              </a:rPr>
              <a:t>Testing :</a:t>
            </a:r>
            <a:endParaRPr sz="1800" b="1"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u="sng" dirty="0">
                <a:latin typeface="Times New Roman" panose="02020603050405020304" charset="0"/>
                <a:cs typeface="Times New Roman" panose="02020603050405020304" charset="0"/>
                <a:sym typeface="+mn-ea"/>
              </a:rPr>
              <a:t>Unit Testing</a:t>
            </a:r>
            <a:r>
              <a:rPr lang="en-GB" sz="1800" dirty="0">
                <a:latin typeface="Times New Roman" panose="02020603050405020304" charset="0"/>
                <a:cs typeface="Times New Roman" panose="02020603050405020304" charset="0"/>
                <a:sym typeface="+mn-ea"/>
              </a:rPr>
              <a:t> : Test individual modules to ensure they function correctly.</a:t>
            </a:r>
            <a:endParaRPr sz="1800"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u="sng" dirty="0">
                <a:latin typeface="Times New Roman" panose="02020603050405020304" charset="0"/>
                <a:cs typeface="Times New Roman" panose="02020603050405020304" charset="0"/>
                <a:sym typeface="+mn-ea"/>
              </a:rPr>
              <a:t>Integration Testing</a:t>
            </a:r>
            <a:r>
              <a:rPr lang="en-GB" sz="1800" dirty="0">
                <a:latin typeface="Times New Roman" panose="02020603050405020304" charset="0"/>
                <a:cs typeface="Times New Roman" panose="02020603050405020304" charset="0"/>
                <a:sym typeface="+mn-ea"/>
              </a:rPr>
              <a:t> : Verify that modules work together seamlessly.</a:t>
            </a:r>
            <a:endParaRPr sz="1800"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u="sng" dirty="0">
                <a:latin typeface="Times New Roman" panose="02020603050405020304" charset="0"/>
                <a:cs typeface="Times New Roman" panose="02020603050405020304" charset="0"/>
                <a:sym typeface="+mn-ea"/>
              </a:rPr>
              <a:t>Security Testing</a:t>
            </a:r>
            <a:r>
              <a:rPr lang="en-GB" sz="1800" dirty="0">
                <a:latin typeface="Times New Roman" panose="02020603050405020304" charset="0"/>
                <a:cs typeface="Times New Roman" panose="02020603050405020304" charset="0"/>
                <a:sym typeface="+mn-ea"/>
              </a:rPr>
              <a:t> : Perform penetration testing and vulnerability assessments to identify and fix security flaws.</a:t>
            </a:r>
            <a:endParaRPr sz="1800"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u="sng" dirty="0">
                <a:latin typeface="Times New Roman" panose="02020603050405020304" charset="0"/>
                <a:cs typeface="Times New Roman" panose="02020603050405020304" charset="0"/>
                <a:sym typeface="+mn-ea"/>
              </a:rPr>
              <a:t>Compatibility Testing</a:t>
            </a:r>
            <a:r>
              <a:rPr lang="en-GB" sz="1800" dirty="0">
                <a:latin typeface="Times New Roman" panose="02020603050405020304" charset="0"/>
                <a:cs typeface="Times New Roman" panose="02020603050405020304" charset="0"/>
                <a:sym typeface="+mn-ea"/>
              </a:rPr>
              <a:t> : Test the keylogger on various platforms and applications to ensure compatibility.</a:t>
            </a:r>
            <a:endParaRPr lang="en-GB" sz="1800" dirty="0">
              <a:latin typeface="Times New Roman" panose="02020603050405020304" charset="0"/>
              <a:cs typeface="Times New Roman" panose="02020603050405020304" charset="0"/>
              <a:sym typeface="+mn-ea"/>
            </a:endParaRPr>
          </a:p>
          <a:p>
            <a:pPr marL="914400" lvl="1" indent="-327025" algn="l" rtl="0">
              <a:lnSpc>
                <a:spcPct val="115000"/>
              </a:lnSpc>
              <a:spcBef>
                <a:spcPts val="0"/>
              </a:spcBef>
              <a:spcAft>
                <a:spcPts val="0"/>
              </a:spcAft>
              <a:buSzPts val="1550"/>
              <a:buChar char="◆"/>
            </a:pPr>
            <a:endParaRPr sz="1800" dirty="0">
              <a:latin typeface="Times New Roman" panose="02020603050405020304" charset="0"/>
              <a:cs typeface="Times New Roman" panose="02020603050405020304" charset="0"/>
            </a:endParaRPr>
          </a:p>
          <a:p>
            <a:pPr marL="457200" lvl="0" indent="-342900" algn="l" rtl="0">
              <a:lnSpc>
                <a:spcPct val="115000"/>
              </a:lnSpc>
              <a:spcBef>
                <a:spcPts val="0"/>
              </a:spcBef>
              <a:spcAft>
                <a:spcPts val="0"/>
              </a:spcAft>
              <a:buSzPts val="1800"/>
              <a:buChar char="➔"/>
            </a:pPr>
            <a:r>
              <a:rPr lang="en-GB" sz="1800" b="1" dirty="0">
                <a:latin typeface="Times New Roman" panose="02020603050405020304" charset="0"/>
                <a:cs typeface="Times New Roman" panose="02020603050405020304" charset="0"/>
                <a:sym typeface="+mn-ea"/>
              </a:rPr>
              <a:t>Deployment :</a:t>
            </a:r>
            <a:endParaRPr sz="1800" b="1"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dirty="0">
                <a:latin typeface="Times New Roman" panose="02020603050405020304" charset="0"/>
                <a:cs typeface="Times New Roman" panose="02020603050405020304" charset="0"/>
                <a:sym typeface="+mn-ea"/>
              </a:rPr>
              <a:t>Prepare installation packages for different operating systems.</a:t>
            </a:r>
            <a:endParaRPr sz="1800"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dirty="0">
                <a:latin typeface="Times New Roman" panose="02020603050405020304" charset="0"/>
                <a:cs typeface="Times New Roman" panose="02020603050405020304" charset="0"/>
                <a:sym typeface="+mn-ea"/>
              </a:rPr>
              <a:t>Provide clear instructions for installation and configuration.</a:t>
            </a:r>
            <a:endParaRPr sz="1800"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dirty="0">
                <a:latin typeface="Times New Roman" panose="02020603050405020304" charset="0"/>
                <a:cs typeface="Times New Roman" panose="02020603050405020304" charset="0"/>
                <a:sym typeface="+mn-ea"/>
              </a:rPr>
              <a:t>Deploy the keylogger in controlled environments for initial use and feedback gathering.</a:t>
            </a:r>
            <a:endParaRPr lang="en-IN" sz="1800" b="1">
              <a:solidFill>
                <a:srgbClr val="0F0F0F"/>
              </a:solidFill>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9845" y="760095"/>
            <a:ext cx="4480560" cy="472440"/>
          </a:xfrm>
        </p:spPr>
        <p:txBody>
          <a:bodyPr>
            <a:normAutofit/>
          </a:bodyPr>
          <a:lstStyle/>
          <a:p>
            <a:r>
              <a:rPr lang="en-US" sz="2400" b="1">
                <a:solidFill>
                  <a:schemeClr val="accent1"/>
                </a:solidFill>
                <a:latin typeface="Times New Roman" panose="02020603050405020304" charset="0"/>
                <a:ea typeface="+mj-lt"/>
                <a:cs typeface="Times New Roman" panose="02020603050405020304" charset="0"/>
              </a:rPr>
              <a:t>Algorithm </a:t>
            </a:r>
            <a:endParaRPr lang="en-US" sz="2400" b="1">
              <a:solidFill>
                <a:schemeClr val="accent1"/>
              </a:solidFill>
              <a:latin typeface="Times New Roman" panose="02020603050405020304" charset="0"/>
              <a:ea typeface="+mj-lt"/>
              <a:cs typeface="Times New Roman" panose="02020603050405020304" charset="0"/>
            </a:endParaRPr>
          </a:p>
        </p:txBody>
      </p:sp>
      <p:sp>
        <p:nvSpPr>
          <p:cNvPr id="2" name="Content Placeholder 1"/>
          <p:cNvSpPr>
            <a:spLocks noGrp="1"/>
          </p:cNvSpPr>
          <p:nvPr>
            <p:ph idx="1"/>
          </p:nvPr>
        </p:nvSpPr>
        <p:spPr>
          <a:xfrm>
            <a:off x="1196340" y="1366520"/>
            <a:ext cx="8656955" cy="5082540"/>
          </a:xfrm>
        </p:spPr>
        <p:txBody>
          <a:bodyPr>
            <a:normAutofit lnSpcReduction="10000"/>
          </a:bodyPr>
          <a:lstStyle/>
          <a:p>
            <a:pPr marL="139700" lvl="0" indent="0" algn="l" rtl="0">
              <a:lnSpc>
                <a:spcPct val="100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1.</a:t>
            </a:r>
            <a:r>
              <a:rPr lang="en-GB" sz="1500" b="1" dirty="0">
                <a:latin typeface="Times New Roman" panose="02020603050405020304" charset="0"/>
                <a:cs typeface="Times New Roman" panose="02020603050405020304" charset="0"/>
                <a:sym typeface="+mn-ea"/>
              </a:rPr>
              <a:t>Initialization:</a:t>
            </a:r>
            <a:endParaRPr lang="en-GB" sz="1500" b="1"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Initialize an empty string variable to store the keystrokes (e.g., log).</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Import necessary libraries (e.g., pynput.keyboard for capturing keystrokes).</a:t>
            </a: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2.</a:t>
            </a:r>
            <a:r>
              <a:rPr lang="en-GB" sz="1500" b="1" dirty="0">
                <a:latin typeface="Times New Roman" panose="02020603050405020304" charset="0"/>
                <a:cs typeface="Times New Roman" panose="02020603050405020304" charset="0"/>
                <a:sym typeface="+mn-ea"/>
              </a:rPr>
              <a:t>Keystroke Capture:</a:t>
            </a:r>
            <a:endParaRPr lang="en-GB" sz="1500" b="1"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Define a callback function (callback_function) to capture keystrokes.</a:t>
            </a: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3.</a:t>
            </a:r>
            <a:r>
              <a:rPr lang="en-GB" sz="1500" b="1" dirty="0">
                <a:latin typeface="Times New Roman" panose="02020603050405020304" charset="0"/>
                <a:cs typeface="Times New Roman" panose="02020603050405020304" charset="0"/>
                <a:sym typeface="+mn-ea"/>
              </a:rPr>
              <a:t>Within the callback function:</a:t>
            </a:r>
            <a:endParaRPr lang="en-GB" sz="1500" b="1"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Capture each pressed key.</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Append the pressed key to the log variable.</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Handle special keys such as space or shift appropriately.</a:t>
            </a: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4.</a:t>
            </a:r>
            <a:r>
              <a:rPr lang="en-GB" sz="1500" b="1" dirty="0">
                <a:latin typeface="Times New Roman" panose="02020603050405020304" charset="0"/>
                <a:cs typeface="Times New Roman" panose="02020603050405020304" charset="0"/>
                <a:sym typeface="+mn-ea"/>
              </a:rPr>
              <a:t>Data Logging:</a:t>
            </a:r>
            <a:endParaRPr lang="en-GB" sz="1500" b="1"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Periodically save the captured keystrokes to a file or buffer.</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Implement logic to handle the maximum size of the log to avoid memory overflow.</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Utilize threading to handle both keystroke capturing and email sending simultaneously.</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Define a thread function (thread_function) to handle the email sending task.</a:t>
            </a: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5.</a:t>
            </a:r>
            <a:r>
              <a:rPr lang="en-GB" sz="1500" b="1" dirty="0">
                <a:latin typeface="Times New Roman" panose="02020603050405020304" charset="0"/>
                <a:cs typeface="Times New Roman" panose="02020603050405020304" charset="0"/>
                <a:sym typeface="+mn-ea"/>
              </a:rPr>
              <a:t>Keylogger Activation:</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Create a listener for keyboard events using the library (e.g., pynput.keyboard).</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Start the listener to capture keystrokes in real-time.</a:t>
            </a: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6.</a:t>
            </a:r>
            <a:r>
              <a:rPr lang="en-GB" sz="1500" b="1" dirty="0">
                <a:latin typeface="Times New Roman" panose="02020603050405020304" charset="0"/>
                <a:cs typeface="Times New Roman" panose="02020603050405020304" charset="0"/>
                <a:sym typeface="+mn-ea"/>
              </a:rPr>
              <a:t>Execution:</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Start the main loop to run the keylogger indefinitely.</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Handle keyboard interrupt or other termination signals to gracefully exit the keylogger.</a:t>
            </a:r>
            <a:endParaRPr lang="en-GB" sz="1500" dirty="0">
              <a:latin typeface="Times New Roman" panose="02020603050405020304" charset="0"/>
              <a:cs typeface="Times New Roman" panose="02020603050405020304" charset="0"/>
              <a:sym typeface="+mn-ea"/>
            </a:endParaRPr>
          </a:p>
          <a:p>
            <a:pPr marL="425450" lvl="0" indent="-285750" algn="l" rtl="0">
              <a:lnSpc>
                <a:spcPct val="115000"/>
              </a:lnSpc>
              <a:spcBef>
                <a:spcPts val="1500"/>
              </a:spcBef>
              <a:spcAft>
                <a:spcPts val="0"/>
              </a:spcAft>
              <a:buSzPts val="1400"/>
            </a:pPr>
            <a:endParaRPr lang="en-IN" sz="15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98692" y="771371"/>
            <a:ext cx="11029616" cy="530296"/>
          </a:xfrm>
        </p:spPr>
        <p:txBody>
          <a:bodyPr>
            <a:normAutofit/>
          </a:bodyPr>
          <a:p>
            <a:r>
              <a:rPr lang="en-US" b="1">
                <a:solidFill>
                  <a:schemeClr val="accent1"/>
                </a:solidFill>
                <a:latin typeface="Times New Roman" panose="02020603050405020304" charset="0"/>
                <a:ea typeface="+mj-lt"/>
                <a:cs typeface="Times New Roman" panose="02020603050405020304" charset="0"/>
                <a:sym typeface="+mn-ea"/>
              </a:rPr>
              <a:t>Deployment</a:t>
            </a:r>
            <a:endParaRPr lang="en-US" b="1">
              <a:solidFill>
                <a:schemeClr val="accent1"/>
              </a:solidFill>
              <a:latin typeface="Times New Roman" panose="02020603050405020304" charset="0"/>
              <a:ea typeface="+mj-lt"/>
              <a:cs typeface="Times New Roman" panose="02020603050405020304" charset="0"/>
              <a:sym typeface="+mn-ea"/>
            </a:endParaRPr>
          </a:p>
        </p:txBody>
      </p:sp>
      <p:sp>
        <p:nvSpPr>
          <p:cNvPr id="3" name="Content Placeholder 2"/>
          <p:cNvSpPr>
            <a:spLocks noGrp="1"/>
          </p:cNvSpPr>
          <p:nvPr>
            <p:ph idx="1"/>
          </p:nvPr>
        </p:nvSpPr>
        <p:spPr/>
        <p:txBody>
          <a:bodyPr>
            <a:normAutofit/>
          </a:bodyPr>
          <a:p>
            <a:pPr marL="425450" lvl="0" indent="-285750" algn="l" rtl="0">
              <a:lnSpc>
                <a:spcPct val="150000"/>
              </a:lnSpc>
              <a:spcBef>
                <a:spcPts val="1500"/>
              </a:spcBef>
              <a:spcAft>
                <a:spcPts val="0"/>
              </a:spcAft>
              <a:buSzPts val="1400"/>
            </a:pPr>
            <a:r>
              <a:rPr lang="en-GB" b="1" dirty="0">
                <a:latin typeface="Times New Roman" panose="02020603050405020304" charset="0"/>
                <a:cs typeface="Times New Roman" panose="02020603050405020304" charset="0"/>
                <a:sym typeface="+mn-ea"/>
              </a:rPr>
              <a:t>Testing</a:t>
            </a:r>
            <a:r>
              <a:rPr lang="en-GB" dirty="0">
                <a:latin typeface="Times New Roman" panose="02020603050405020304" charset="0"/>
                <a:cs typeface="Times New Roman" panose="02020603050405020304" charset="0"/>
                <a:sym typeface="+mn-ea"/>
              </a:rPr>
              <a:t> : Thoroughly test the keylogger for functionality, security, and compatibility before deployment.</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Packaging </a:t>
            </a:r>
            <a:r>
              <a:rPr lang="en-GB" dirty="0">
                <a:latin typeface="Times New Roman" panose="02020603050405020304" charset="0"/>
                <a:cs typeface="Times New Roman" panose="02020603050405020304" charset="0"/>
                <a:sym typeface="+mn-ea"/>
              </a:rPr>
              <a:t>: Create installation packages for Windows, macOS, and Linux with clear instructions.</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Configuration </a:t>
            </a:r>
            <a:r>
              <a:rPr lang="en-GB" dirty="0">
                <a:latin typeface="Times New Roman" panose="02020603050405020304" charset="0"/>
                <a:cs typeface="Times New Roman" panose="02020603050405020304" charset="0"/>
                <a:sym typeface="+mn-ea"/>
              </a:rPr>
              <a:t>: Guide users through initial setup, emphasizing responsible usage and compliance.</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Training and Support</a:t>
            </a:r>
            <a:r>
              <a:rPr lang="en-GB" dirty="0">
                <a:latin typeface="Times New Roman" panose="02020603050405020304" charset="0"/>
                <a:cs typeface="Times New Roman" panose="02020603050405020304" charset="0"/>
                <a:sym typeface="+mn-ea"/>
              </a:rPr>
              <a:t> : Provide user education, support channels, and monitoring for assistance.</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Updates </a:t>
            </a:r>
            <a:r>
              <a:rPr lang="en-GB" dirty="0">
                <a:latin typeface="Times New Roman" panose="02020603050405020304" charset="0"/>
                <a:cs typeface="Times New Roman" panose="02020603050405020304" charset="0"/>
                <a:sym typeface="+mn-ea"/>
              </a:rPr>
              <a:t>: Regularly release patches and updates to address security vulnerabilities and improve functionality.</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Compliance </a:t>
            </a:r>
            <a:r>
              <a:rPr lang="en-GB" dirty="0">
                <a:latin typeface="Times New Roman" panose="02020603050405020304" charset="0"/>
                <a:cs typeface="Times New Roman" panose="02020603050405020304" charset="0"/>
                <a:sym typeface="+mn-ea"/>
              </a:rPr>
              <a:t>: Ensure adherence to legal and ethical standards through continuous monitoring and adjustment.</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Audits </a:t>
            </a:r>
            <a:r>
              <a:rPr lang="en-GB" dirty="0">
                <a:latin typeface="Times New Roman" panose="02020603050405020304" charset="0"/>
                <a:cs typeface="Times New Roman" panose="02020603050405020304" charset="0"/>
                <a:sym typeface="+mn-ea"/>
              </a:rPr>
              <a:t>: Conduct periodic security audits to identify and mitigate potential risks.</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Documentation </a:t>
            </a:r>
            <a:r>
              <a:rPr lang="en-GB" dirty="0">
                <a:latin typeface="Times New Roman" panose="02020603050405020304" charset="0"/>
                <a:cs typeface="Times New Roman" panose="02020603050405020304" charset="0"/>
                <a:sym typeface="+mn-ea"/>
              </a:rPr>
              <a:t>: Provide comprehensive user manuals and resources for understanding features and best practices.</a:t>
            </a:r>
            <a:endParaRPr lang="en-IN">
              <a:latin typeface="Times New Roman" panose="02020603050405020304" charset="0"/>
              <a:cs typeface="Times New Roman" panose="02020603050405020304" charset="0"/>
            </a:endParaRPr>
          </a:p>
          <a:p>
            <a:pPr>
              <a:lnSpc>
                <a:spcPct val="150000"/>
              </a:lnSpc>
            </a:pPr>
            <a:endParaRPr lang="en-US">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05652" y="935836"/>
            <a:ext cx="11029616" cy="530296"/>
          </a:xfrm>
        </p:spPr>
        <p:txBody>
          <a:bodyPr>
            <a:normAutofit fontScale="90000"/>
          </a:bodyPr>
          <a:lstStyle/>
          <a:p>
            <a:r>
              <a:rPr lang="en-US" sz="4400" b="1">
                <a:solidFill>
                  <a:schemeClr val="accent1"/>
                </a:solidFill>
                <a:latin typeface="Times New Roman" panose="02020603050405020304" charset="0"/>
                <a:ea typeface="+mj-lt"/>
                <a:cs typeface="Times New Roman" panose="02020603050405020304" charset="0"/>
              </a:rPr>
              <a:t>Result</a:t>
            </a:r>
            <a:endParaRPr lang="en-US" sz="4400" b="1">
              <a:solidFill>
                <a:schemeClr val="accent1"/>
              </a:solidFill>
              <a:latin typeface="Times New Roman" panose="02020603050405020304" charset="0"/>
              <a:ea typeface="+mj-lt"/>
              <a:cs typeface="Times New Roman" panose="02020603050405020304" charset="0"/>
            </a:endParaRPr>
          </a:p>
        </p:txBody>
      </p:sp>
      <p:pic>
        <p:nvPicPr>
          <p:cNvPr id="17" name="Picture 16"/>
          <p:cNvPicPr>
            <a:picLocks noChangeAspect="1"/>
          </p:cNvPicPr>
          <p:nvPr/>
        </p:nvPicPr>
        <p:blipFill rotWithShape="1">
          <a:blip r:embed="rId1">
            <a:extLst>
              <a:ext uri="{28A0092B-C50C-407E-A947-70E740481C1C}">
                <a14:useLocalDpi xmlns:a14="http://schemas.microsoft.com/office/drawing/2010/main" val="0"/>
              </a:ext>
            </a:extLst>
          </a:blip>
          <a:srcRect r="41838" b="31512"/>
          <a:stretch>
            <a:fillRect/>
          </a:stretch>
        </p:blipFill>
        <p:spPr>
          <a:xfrm>
            <a:off x="581025" y="1976120"/>
            <a:ext cx="4902200" cy="3799205"/>
          </a:xfrm>
          <a:prstGeom prst="rect">
            <a:avLst/>
          </a:prstGeom>
        </p:spPr>
      </p:pic>
      <p:pic>
        <p:nvPicPr>
          <p:cNvPr id="15" name="Content Placeholder 14"/>
          <p:cNvPicPr>
            <a:picLocks noChangeAspect="1"/>
          </p:cNvPicPr>
          <p:nvPr>
            <p:ph idx="1"/>
          </p:nvPr>
        </p:nvPicPr>
        <p:blipFill>
          <a:blip r:embed="rId2">
            <a:extLst>
              <a:ext uri="{28A0092B-C50C-407E-A947-70E740481C1C}">
                <a14:useLocalDpi xmlns:a14="http://schemas.microsoft.com/office/drawing/2010/main" val="0"/>
              </a:ext>
            </a:extLst>
          </a:blip>
          <a:srcRect t="10502" r="27726"/>
          <a:stretch>
            <a:fillRect/>
          </a:stretch>
        </p:blipFill>
        <p:spPr>
          <a:xfrm>
            <a:off x="6156325" y="2256155"/>
            <a:ext cx="5578475" cy="202819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7249</Words>
  <Application>WPS Presentation</Application>
  <PresentationFormat>Widescreen</PresentationFormat>
  <Paragraphs>130</Paragraphs>
  <Slides>13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SimSun</vt:lpstr>
      <vt:lpstr>Wingdings</vt:lpstr>
      <vt:lpstr>Wingdings 2</vt:lpstr>
      <vt:lpstr>Wingdings</vt:lpstr>
      <vt:lpstr>Arial</vt:lpstr>
      <vt:lpstr>Calibri</vt:lpstr>
      <vt:lpstr>Calibri Light</vt:lpstr>
      <vt:lpstr>Microsoft YaHei</vt:lpstr>
      <vt:lpstr>Arial Unicode MS</vt:lpstr>
      <vt:lpstr>Franklin Gothic Demi</vt:lpstr>
      <vt:lpstr>Segoe Print</vt:lpstr>
      <vt:lpstr>Franklin Gothic Book</vt:lpstr>
      <vt:lpstr>Times New Roman</vt:lpstr>
      <vt:lpstr>DividendVTI</vt:lpstr>
      <vt:lpstr>PROJECT TITLE</vt:lpstr>
      <vt:lpstr>OUTLINE</vt:lpstr>
      <vt:lpstr>Problem Statement</vt:lpstr>
      <vt:lpstr>Proposed Solution</vt:lpstr>
      <vt:lpstr>PowerPoint 演示文稿</vt:lpstr>
      <vt:lpstr>System  Approach</vt:lpstr>
      <vt:lpstr>Algorithm &amp; Deployment</vt:lpstr>
      <vt:lpstr>PowerPoint 演示文稿</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prave</cp:lastModifiedBy>
  <cp:revision>28</cp:revision>
  <dcterms:created xsi:type="dcterms:W3CDTF">2021-05-26T16:50:00Z</dcterms:created>
  <dcterms:modified xsi:type="dcterms:W3CDTF">2024-04-04T14:51:19Z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95B9189B0CF048AB9BDED49A4627929C_12</vt:lpwstr>
  </property>
  <property fmtid="{D5CDD505-2E9C-101B-9397-08002B2CF9AE}" pid="4" name="KSOProductBuildVer">
    <vt:lpwstr>1033-12.2.0.13472</vt:lpwstr>
  </property>
</Properties>
</file>