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16140632" r:id="rId7"/>
    <p:sldId id="265" r:id="rId8"/>
    <p:sldId id="266" r:id="rId9"/>
    <p:sldId id="16140633"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Pkcovai07/NM_PRJ.git" TargetMode="Externa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Times New Roman" panose="02020603050405020304" charset="0"/>
                <a:cs typeface="Times New Roman" panose="02020603050405020304" charset="0"/>
              </a:rPr>
              <a:t>KEYLOGGER</a:t>
            </a:r>
            <a:endParaRPr lang="en-US" b="1">
              <a:solidFill>
                <a:schemeClr val="accent1"/>
              </a:solidFill>
              <a:latin typeface="Times New Roman" panose="02020603050405020304" charset="0"/>
              <a:cs typeface="Times New Roman" panose="0202060305040502030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PROJECT</a:t>
            </a:r>
            <a:endParaRPr lang="en-US" sz="3200" b="1">
              <a:solidFill>
                <a:schemeClr val="accent1">
                  <a:lumMod val="75000"/>
                </a:schemeClr>
              </a:solidFill>
              <a:latin typeface="Times New Roman" panose="02020603050405020304" charset="0"/>
              <a:cs typeface="Times New Roman" panose="0202060305040502030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Times New Roman" panose="02020603050405020304" charset="0"/>
                <a:cs typeface="Times New Roman" panose="02020603050405020304" charset="0"/>
              </a:rPr>
              <a:t>Presented By:</a:t>
            </a:r>
            <a:endParaRPr lang="en-US" sz="2000" b="1">
              <a:solidFill>
                <a:schemeClr val="accent1">
                  <a:lumMod val="75000"/>
                </a:schemeClr>
              </a:solidFill>
              <a:latin typeface="Times New Roman" panose="02020603050405020304" charset="0"/>
              <a:cs typeface="Times New Roman" panose="02020603050405020304" charset="0"/>
            </a:endParaRPr>
          </a:p>
          <a:p>
            <a:r>
              <a:rPr lang="en-US" sz="2000" b="1">
                <a:solidFill>
                  <a:schemeClr val="accent1">
                    <a:lumMod val="75000"/>
                  </a:schemeClr>
                </a:solidFill>
                <a:latin typeface="Times New Roman" panose="02020603050405020304" charset="0"/>
                <a:cs typeface="Times New Roman" panose="02020603050405020304" charset="0"/>
              </a:rPr>
              <a:t>1. Praveen kumar C-AURCM-Computer Science and Department</a:t>
            </a:r>
            <a:endParaRPr lang="en-US" sz="2000" b="1">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Conclusion</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lang="en-GB" sz="2000" dirty="0">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endParaRPr lang="en-US" sz="4400" b="1" dirty="0">
              <a:solidFill>
                <a:schemeClr val="accent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References</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endParaRPr lang="en-IN" sz="2000" dirty="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endParaRPr lang="en-US" b="1">
              <a:solidFill>
                <a:srgbClr val="002060"/>
              </a:solidFill>
              <a:latin typeface="Times New Roman" panose="02020603050405020304" charset="0"/>
              <a:cs typeface="Times New Roman" panose="02020603050405020304" charset="0"/>
            </a:endParaRPr>
          </a:p>
        </p:txBody>
      </p:sp>
      <p:sp>
        <p:nvSpPr>
          <p:cNvPr id="11" name="object 8"/>
          <p:cNvSpPr txBox="1"/>
          <p:nvPr/>
        </p:nvSpPr>
        <p:spPr>
          <a:xfrm>
            <a:off x="783590" y="6039485"/>
            <a:ext cx="1842770" cy="447040"/>
          </a:xfrm>
          <a:prstGeom prst="rect">
            <a:avLst/>
          </a:prstGeom>
        </p:spPr>
        <p:txBody>
          <a:bodyPr vert="horz" wrap="square" lIns="0" tIns="16510" rIns="0" bIns="0" rtlCol="0">
            <a:spAutoFit/>
          </a:bodyPr>
          <a:p>
            <a:pPr marL="12700">
              <a:lnSpc>
                <a:spcPct val="100000"/>
              </a:lnSpc>
              <a:spcBef>
                <a:spcPts val="130"/>
              </a:spcBef>
            </a:pPr>
            <a:endParaRPr lang="en-US" altLang="en-IN" sz="2800" u="sng" dirty="0">
              <a:solidFill>
                <a:schemeClr val="accent1">
                  <a:lumMod val="75000"/>
                </a:schemeClr>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endParaRPr lang="en-US" b="1">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System/Solution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a:t>
            </a:r>
            <a:r>
              <a:rPr lang="en-US" sz="2000" dirty="0">
                <a:latin typeface="Times New Roman" panose="02020603050405020304" charset="0"/>
                <a:ea typeface="+mn-lt"/>
                <a:cs typeface="Times New Roman" panose="02020603050405020304" charset="0"/>
              </a:rPr>
              <a:t>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890" b="1">
                <a:solidFill>
                  <a:schemeClr val="accent1"/>
                </a:solidFill>
                <a:latin typeface="Times New Roman" panose="02020603050405020304" charset="0"/>
                <a:cs typeface="Times New Roman" panose="02020603050405020304" charset="0"/>
              </a:rPr>
              <a:t>Problem Statement</a:t>
            </a:r>
            <a:endParaRPr lang="en-US" sz="3890" b="1">
              <a:solidFill>
                <a:schemeClr val="accent1"/>
              </a:solidFill>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52403" y="1237632"/>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08050"/>
            <a:ext cx="7329805" cy="622935"/>
          </a:xfrm>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endParaRPr lang="en-US" sz="4400" b="1">
              <a:solidFill>
                <a:schemeClr val="accent1"/>
              </a:solidFill>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46405" y="1267460"/>
            <a:ext cx="10768965" cy="5082540"/>
          </a:xfrm>
        </p:spPr>
        <p:txBody>
          <a:bodyPr vert="horz" lIns="91440" tIns="45720" rIns="91440" bIns="45720" rtlCol="0" anchor="ctr">
            <a:noAutofit/>
          </a:bodyPr>
          <a:lstStyle/>
          <a:p>
            <a:r>
              <a:rPr lang="en-IN" sz="1500" b="1">
                <a:latin typeface="Times New Roman" panose="02020603050405020304" charset="0"/>
                <a:cs typeface="Times New Roman" panose="02020603050405020304" charset="0"/>
              </a:rPr>
              <a:t>Objective: </a:t>
            </a:r>
            <a:r>
              <a:rPr lang="en-IN" sz="150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Components:</a:t>
            </a:r>
            <a:endParaRPr lang="en-IN" sz="1500" b="1">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a. Data Collection: </a:t>
            </a:r>
            <a:r>
              <a:rPr lang="en-IN" sz="1500">
                <a:latin typeface="Times New Roman" panose="02020603050405020304" charset="0"/>
                <a:cs typeface="Times New Roman" panose="02020603050405020304" charset="0"/>
              </a:rPr>
              <a:t>The keylogger captures keystrokes entered by the user in real-time.</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b. Data Preprocessing:</a:t>
            </a:r>
            <a:r>
              <a:rPr lang="en-IN" sz="1500">
                <a:latin typeface="Times New Roman" panose="02020603050405020304" charset="0"/>
                <a:cs typeface="Times New Roman" panose="02020603050405020304" charset="0"/>
              </a:rPr>
              <a:t> Since keystrokes are captured directly, there's minimal preprocessing required. However, if the captured data needs to be stored or analyzed, basic preprocessing steps like removing unwanted characters or formatting may be applied.</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c. Machine Learning Algorithm:</a:t>
            </a:r>
            <a:r>
              <a:rPr lang="en-IN" sz="1500">
                <a:latin typeface="Times New Roman" panose="02020603050405020304" charset="0"/>
                <a:cs typeface="Times New Roman" panose="02020603050405020304" charset="0"/>
              </a:rPr>
              <a:t> The system does not involve machine learning. Instead, it relies on basic programming techniques to capture and store keystrokes.</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d. Deployment: </a:t>
            </a:r>
            <a:r>
              <a:rPr lang="en-IN" sz="150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e. Evaluation: </a:t>
            </a:r>
            <a:r>
              <a:rPr lang="en-IN" sz="150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endParaRPr lang="en-IN" sz="1500">
              <a:latin typeface="Times New Roman" panose="02020603050405020304" charset="0"/>
              <a:cs typeface="Times New Roman" panose="02020603050405020304" charset="0"/>
            </a:endParaRPr>
          </a:p>
          <a:p>
            <a:pPr marL="305435" indent="-305435"/>
            <a:endParaRPr lang="en-IN" altLang="en-IN" sz="1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735176"/>
            <a:ext cx="11029616" cy="530296"/>
          </a:xfrm>
        </p:spPr>
        <p:txBody>
          <a:bodyPr>
            <a:normAutofit/>
          </a:bodyPr>
          <a:p>
            <a:r>
              <a:rPr lang="en-US" b="1">
                <a:solidFill>
                  <a:schemeClr val="accent1"/>
                </a:solidFill>
                <a:latin typeface="Times New Roman" panose="02020603050405020304" charset="0"/>
                <a:cs typeface="Times New Roman" panose="02020603050405020304" charset="0"/>
                <a:sym typeface="+mn-ea"/>
              </a:rPr>
              <a:t>Proposed Solution</a:t>
            </a:r>
            <a:endParaRPr lang="en-US" b="1">
              <a:solidFill>
                <a:schemeClr val="accent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581192" y="1335046"/>
            <a:ext cx="11029615" cy="4673324"/>
          </a:xfrm>
        </p:spPr>
        <p:txBody>
          <a:bodyPr>
            <a:normAutofit fontScale="90000" lnSpcReduction="10000"/>
          </a:bodyPr>
          <a:p>
            <a:pPr marL="305435" indent="-305435"/>
            <a:r>
              <a:rPr lang="en-IN" b="1">
                <a:latin typeface="Times New Roman" panose="02020603050405020304" charset="0"/>
                <a:cs typeface="Times New Roman" panose="02020603050405020304" charset="0"/>
                <a:sym typeface="+mn-ea"/>
              </a:rPr>
              <a:t>Operation:</a:t>
            </a:r>
            <a:endParaRPr lang="en-IN" b="1">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a. Data Collection: </a:t>
            </a:r>
            <a:r>
              <a:rPr lang="en-IN" sz="1665">
                <a:latin typeface="Times New Roman" panose="02020603050405020304" charset="0"/>
                <a:cs typeface="Times New Roman" panose="02020603050405020304" charset="0"/>
                <a:sym typeface="+mn-ea"/>
              </a:rPr>
              <a:t>The keylogger intercepts keystrokes using a library like pynput.keyboard in Python. Each keystroke is captured along with relevant metadata such as timestamp and key code.</a:t>
            </a:r>
            <a:endParaRPr lang="en-IN" sz="1665">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b. Data Preprocessing: </a:t>
            </a:r>
            <a:r>
              <a:rPr lang="en-IN" sz="1665">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sz="1665">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c. Machine Learning Algorithm: </a:t>
            </a:r>
            <a:r>
              <a:rPr lang="en-IN" sz="1665">
                <a:latin typeface="Times New Roman" panose="02020603050405020304" charset="0"/>
                <a:cs typeface="Times New Roman" panose="02020603050405020304" charset="0"/>
                <a:sym typeface="+mn-ea"/>
              </a:rPr>
              <a:t>No machine learning algorithm is involved in this system.</a:t>
            </a:r>
            <a:endParaRPr lang="en-IN" sz="1665" b="1">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d. Deployment: </a:t>
            </a:r>
            <a:r>
              <a:rPr lang="en-IN" sz="1665">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sz="1665">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e. Evaluation: </a:t>
            </a:r>
            <a:r>
              <a:rPr lang="en-IN" sz="1665">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endParaRPr lang="en-IN" sz="1665">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Result: </a:t>
            </a:r>
            <a:r>
              <a:rPr lang="en-IN">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a:latin typeface="Times New Roman" panose="02020603050405020304" charset="0"/>
              <a:cs typeface="Times New Roman" panose="02020603050405020304" charset="0"/>
            </a:endParaRPr>
          </a:p>
          <a:p>
            <a:pPr marL="305435" indent="-305435"/>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Ethical Considerations:</a:t>
            </a:r>
            <a:r>
              <a:rPr lang="en-IN">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34987"/>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System  Approach</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GB" sz="1800" b="1" dirty="0">
                <a:latin typeface="Times New Roman" panose="02020603050405020304" charset="0"/>
                <a:cs typeface="Times New Roman" panose="02020603050405020304" charset="0"/>
                <a:sym typeface="+mn-ea"/>
              </a:rPr>
              <a:t>Testing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Unit Testing</a:t>
            </a:r>
            <a:r>
              <a:rPr lang="en-GB" sz="1800" dirty="0">
                <a:latin typeface="Times New Roman" panose="02020603050405020304" charset="0"/>
                <a:cs typeface="Times New Roman" panose="02020603050405020304" charset="0"/>
                <a:sym typeface="+mn-ea"/>
              </a:rPr>
              <a:t> : Test individual modules to ensure they function correctly.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Integration Testing</a:t>
            </a:r>
            <a:r>
              <a:rPr lang="en-GB" sz="1800" dirty="0">
                <a:latin typeface="Times New Roman" panose="02020603050405020304" charset="0"/>
                <a:cs typeface="Times New Roman" panose="02020603050405020304" charset="0"/>
                <a:sym typeface="+mn-ea"/>
              </a:rPr>
              <a:t> : Verify that modules work together seamlessly.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Security Testing</a:t>
            </a:r>
            <a:r>
              <a:rPr lang="en-GB" sz="1800" dirty="0">
                <a:latin typeface="Times New Roman" panose="02020603050405020304" charset="0"/>
                <a:cs typeface="Times New Roman" panose="02020603050405020304" charset="0"/>
                <a:sym typeface="+mn-ea"/>
              </a:rPr>
              <a:t> : Perform penetration testing and vulnerability assessments to identify and fix security flaws.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Compatibility Testing</a:t>
            </a:r>
            <a:r>
              <a:rPr lang="en-GB" sz="1800" dirty="0">
                <a:latin typeface="Times New Roman" panose="02020603050405020304" charset="0"/>
                <a:cs typeface="Times New Roman" panose="02020603050405020304" charset="0"/>
                <a:sym typeface="+mn-ea"/>
              </a:rPr>
              <a:t> : Test the keylogger on various platforms and applications to ensure compatibility.</a:t>
            </a:r>
            <a:endParaRPr lang="en-GB" sz="1800" dirty="0">
              <a:latin typeface="Times New Roman" panose="02020603050405020304" charset="0"/>
              <a:cs typeface="Times New Roman" panose="02020603050405020304" charset="0"/>
              <a:sym typeface="+mn-ea"/>
            </a:endParaRPr>
          </a:p>
          <a:p>
            <a:pPr marL="914400" lvl="1" indent="-327025" algn="l" rtl="0">
              <a:lnSpc>
                <a:spcPct val="115000"/>
              </a:lnSpc>
              <a:spcBef>
                <a:spcPts val="0"/>
              </a:spcBef>
              <a:spcAft>
                <a:spcPts val="0"/>
              </a:spcAft>
              <a:buSzPts val="1550"/>
              <a:buChar char="◆"/>
            </a:pPr>
            <a:endParaRPr sz="18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Char char="➔"/>
            </a:pPr>
            <a:r>
              <a:rPr lang="en-GB" sz="1800" b="1" dirty="0">
                <a:latin typeface="Times New Roman" panose="02020603050405020304" charset="0"/>
                <a:cs typeface="Times New Roman" panose="02020603050405020304" charset="0"/>
                <a:sym typeface="+mn-ea"/>
              </a:rPr>
              <a:t>Deployment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Prepare installation packages for different operating systems.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Provide clear instructions for installation and configuration.</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Deploy the keylogger in controlled environments for initial use and feedback gathering.</a:t>
            </a:r>
            <a:endParaRPr lang="en-IN" sz="1800" b="1">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845" y="760095"/>
            <a:ext cx="4480560" cy="472440"/>
          </a:xfrm>
        </p:spPr>
        <p:txBody>
          <a:bodyPr>
            <a:normAutofit/>
          </a:bodyPr>
          <a:lstStyle/>
          <a:p>
            <a:r>
              <a:rPr lang="en-US" sz="2400" b="1">
                <a:solidFill>
                  <a:schemeClr val="accent1"/>
                </a:solidFill>
                <a:latin typeface="Times New Roman" panose="02020603050405020304" charset="0"/>
                <a:ea typeface="+mj-lt"/>
                <a:cs typeface="Times New Roman" panose="02020603050405020304" charset="0"/>
              </a:rPr>
              <a:t>Algorithm </a:t>
            </a:r>
            <a:endParaRPr lang="en-US" sz="2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a:xfrm>
            <a:off x="1196340" y="1366520"/>
            <a:ext cx="8656955" cy="5082540"/>
          </a:xfrm>
        </p:spPr>
        <p:txBody>
          <a:bodyPr>
            <a:normAutofit lnSpcReduction="10000"/>
          </a:bodyPr>
          <a:lstStyle/>
          <a:p>
            <a:pPr marL="139700" lvl="0" indent="0" algn="l"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Initialize an empty string variable to store the keystrokes (e.g., log).</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Import necessary libraries (e.g., pynput.keyboard for capturing keystrokes).</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callback function (callback_function) to capture keystrokes.</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Capture each pressed key.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Append the pressed key to the log variable.</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special keys such as space or shift appropriately.</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Periodically save the captured keystrokes to a file or buffer.</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Implement logic to handle the maximum size of the log to avoid memory overflow.</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thread function (thread_function) to handle the email sending task.</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Create a listener for keyboard events using the library (e.g., pynput.keyboard).</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listener to capture keystrokes in real-time.</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main loop to run the keylogger indefinitely.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endParaRPr lang="en-GB" sz="1500" dirty="0">
              <a:latin typeface="Times New Roman" panose="02020603050405020304" charset="0"/>
              <a:cs typeface="Times New Roman" panose="02020603050405020304" charset="0"/>
              <a:sym typeface="+mn-ea"/>
            </a:endParaRPr>
          </a:p>
          <a:p>
            <a:pPr marL="425450" lvl="0" indent="-285750" algn="l" rtl="0">
              <a:lnSpc>
                <a:spcPct val="115000"/>
              </a:lnSpc>
              <a:spcBef>
                <a:spcPts val="1500"/>
              </a:spcBef>
              <a:spcAft>
                <a:spcPts val="0"/>
              </a:spcAft>
              <a:buSzPts val="1400"/>
            </a:pPr>
            <a:endParaRPr lang="en-IN"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8692" y="771371"/>
            <a:ext cx="11029616" cy="530296"/>
          </a:xfrm>
        </p:spPr>
        <p:txBody>
          <a:bodyPr>
            <a:normAutofit/>
          </a:bodyPr>
          <a:p>
            <a:r>
              <a:rPr lang="en-US" b="1">
                <a:solidFill>
                  <a:schemeClr val="accent1"/>
                </a:solidFill>
                <a:latin typeface="Times New Roman" panose="02020603050405020304" charset="0"/>
                <a:ea typeface="+mj-lt"/>
                <a:cs typeface="Times New Roman" panose="02020603050405020304" charset="0"/>
                <a:sym typeface="+mn-ea"/>
              </a:rPr>
              <a:t>Deployment</a:t>
            </a:r>
            <a:endParaRPr lang="en-US" b="1">
              <a:solidFill>
                <a:schemeClr val="accent1"/>
              </a:solidFill>
              <a:latin typeface="Times New Roman" panose="02020603050405020304" charset="0"/>
              <a:ea typeface="+mj-lt"/>
              <a:cs typeface="Times New Roman" panose="02020603050405020304" charset="0"/>
              <a:sym typeface="+mn-ea"/>
            </a:endParaRPr>
          </a:p>
        </p:txBody>
      </p:sp>
      <p:sp>
        <p:nvSpPr>
          <p:cNvPr id="3" name="Content Placeholder 2"/>
          <p:cNvSpPr>
            <a:spLocks noGrp="1"/>
          </p:cNvSpPr>
          <p:nvPr>
            <p:ph idx="1"/>
          </p:nvPr>
        </p:nvSpPr>
        <p:spPr/>
        <p:txBody>
          <a:bodyPr>
            <a:normAutofit/>
          </a:bodyPr>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52" y="935836"/>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Result</a:t>
            </a:r>
            <a:endParaRPr lang="en-US" sz="4400" b="1">
              <a:solidFill>
                <a:schemeClr val="accent1"/>
              </a:solidFill>
              <a:latin typeface="Times New Roman" panose="02020603050405020304" charset="0"/>
              <a:ea typeface="+mj-lt"/>
              <a:cs typeface="Times New Roman" panose="02020603050405020304" charset="0"/>
            </a:endParaRPr>
          </a:p>
        </p:txBody>
      </p:sp>
      <p:pic>
        <p:nvPicPr>
          <p:cNvPr id="17" name="Picture 16"/>
          <p:cNvPicPr>
            <a:picLocks noChangeAspect="1"/>
          </p:cNvPicPr>
          <p:nvPr/>
        </p:nvPicPr>
        <p:blipFill rotWithShape="1">
          <a:blip r:embed="rId1">
            <a:extLst>
              <a:ext uri="{28A0092B-C50C-407E-A947-70E740481C1C}">
                <a14:useLocalDpi xmlns:a14="http://schemas.microsoft.com/office/drawing/2010/main" val="0"/>
              </a:ext>
            </a:extLst>
          </a:blip>
          <a:srcRect r="41838" b="31512"/>
          <a:stretch>
            <a:fillRect/>
          </a:stretch>
        </p:blipFill>
        <p:spPr>
          <a:xfrm>
            <a:off x="581025" y="1976120"/>
            <a:ext cx="4902200" cy="3799205"/>
          </a:xfrm>
          <a:prstGeom prst="rect">
            <a:avLst/>
          </a:prstGeom>
        </p:spPr>
      </p:pic>
      <p:pic>
        <p:nvPicPr>
          <p:cNvPr id="15" name="Content Placeholder 14"/>
          <p:cNvPicPr>
            <a:picLocks noChangeAspect="1"/>
          </p:cNvPicPr>
          <p:nvPr>
            <p:ph idx="1"/>
          </p:nvPr>
        </p:nvPicPr>
        <p:blipFill>
          <a:blip r:embed="rId2">
            <a:extLst>
              <a:ext uri="{28A0092B-C50C-407E-A947-70E740481C1C}">
                <a14:useLocalDpi xmlns:a14="http://schemas.microsoft.com/office/drawing/2010/main" val="0"/>
              </a:ext>
            </a:extLst>
          </a:blip>
          <a:srcRect t="10502" r="27726"/>
          <a:stretch>
            <a:fillRect/>
          </a:stretch>
        </p:blipFill>
        <p:spPr>
          <a:xfrm>
            <a:off x="6156325" y="2256155"/>
            <a:ext cx="5578475" cy="2028190"/>
          </a:xfrm>
          <a:prstGeom prst="rect">
            <a:avLst/>
          </a:prstGeom>
        </p:spPr>
      </p:pic>
      <p:sp>
        <p:nvSpPr>
          <p:cNvPr id="2" name="Text Box 1"/>
          <p:cNvSpPr txBox="1"/>
          <p:nvPr/>
        </p:nvSpPr>
        <p:spPr>
          <a:xfrm>
            <a:off x="581025" y="6058535"/>
            <a:ext cx="2964180" cy="521970"/>
          </a:xfrm>
          <a:prstGeom prst="rect">
            <a:avLst/>
          </a:prstGeom>
          <a:noFill/>
        </p:spPr>
        <p:txBody>
          <a:bodyPr wrap="square" rtlCol="0" anchor="t">
            <a:spAutoFit/>
          </a:bodyPr>
          <a:p>
            <a:pPr marL="12700">
              <a:lnSpc>
                <a:spcPct val="100000"/>
              </a:lnSpc>
              <a:spcBef>
                <a:spcPts val="130"/>
              </a:spcBef>
            </a:pPr>
            <a:r>
              <a:rPr lang="en-US" altLang="en-IN" sz="2800" u="sng" dirty="0">
                <a:solidFill>
                  <a:schemeClr val="accent1">
                    <a:lumMod val="75000"/>
                  </a:schemeClr>
                </a:solidFill>
                <a:uFill>
                  <a:solidFill>
                    <a:srgbClr val="006FC0"/>
                  </a:solidFill>
                </a:uFill>
                <a:latin typeface="Times New Roman" panose="02020603050405020304" charset="0"/>
                <a:cs typeface="Times New Roman" panose="02020603050405020304" charset="0"/>
                <a:sym typeface="+mn-ea"/>
                <a:hlinkClick r:id="rId3" tooltip="" action="ppaction://hlinkfile"/>
              </a:rPr>
              <a:t>Project link</a:t>
            </a:r>
            <a:endParaRPr lang="en-US" altLang="en-IN" sz="2800" u="sng" dirty="0">
              <a:solidFill>
                <a:schemeClr val="accent1">
                  <a:lumMod val="75000"/>
                </a:schemeClr>
              </a:solidFill>
              <a:uFill>
                <a:solidFill>
                  <a:srgbClr val="006FC0"/>
                </a:solidFill>
              </a:uFill>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7183</Words>
  <Application>WPS Presentation</Application>
  <PresentationFormat>Widescreen</PresentationFormat>
  <Paragraphs>130</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2</vt:lpstr>
      <vt:lpstr>Wingdings</vt:lpstr>
      <vt:lpstr>Times New Roman</vt:lpstr>
      <vt:lpstr>Microsoft YaHei</vt:lpstr>
      <vt:lpstr>Arial Unicode MS</vt:lpstr>
      <vt:lpstr>Franklin Gothic Demi</vt:lpstr>
      <vt:lpstr>Segoe Print</vt:lpstr>
      <vt:lpstr>Franklin Gothic Book</vt:lpstr>
      <vt:lpstr>Calibri</vt:lpstr>
      <vt:lpstr>DividendVTI</vt:lpstr>
      <vt:lpstr>PROJECT TITLE</vt:lpstr>
      <vt:lpstr>OUTLINE</vt:lpstr>
      <vt:lpstr>Problem Statement</vt:lpstr>
      <vt:lpstr>Proposed Solution</vt:lpstr>
      <vt:lpstr>Proposed Solution</vt:lpstr>
      <vt:lpstr>System  Approach</vt:lpstr>
      <vt:lpstr>Algorithm </vt:lpstr>
      <vt:lpstr>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cp:lastModifiedBy>
  <cp:revision>34</cp:revision>
  <dcterms:created xsi:type="dcterms:W3CDTF">2021-05-26T16:50:00Z</dcterms:created>
  <dcterms:modified xsi:type="dcterms:W3CDTF">2024-04-05T06:27:53Z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