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1"/>
  </p:sldMasterIdLst>
  <p:sldIdLst>
    <p:sldId id="256" r:id="rId2"/>
    <p:sldId id="261" r:id="rId3"/>
    <p:sldId id="257" r:id="rId4"/>
    <p:sldId id="259" r:id="rId5"/>
    <p:sldId id="262" r:id="rId6"/>
    <p:sldId id="263" r:id="rId7"/>
    <p:sldId id="264"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40"/>
    <p:restoredTop sz="94665"/>
  </p:normalViewPr>
  <p:slideViewPr>
    <p:cSldViewPr snapToGrid="0" snapToObjects="1">
      <p:cViewPr varScale="1">
        <p:scale>
          <a:sx n="73" d="100"/>
          <a:sy n="73" d="100"/>
        </p:scale>
        <p:origin x="216"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Users\paige\Desktop\LocalCrime.csv"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Users/paige/Desktop/LocalCrime.csv"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Users/paige/Desktop/LocalCrime.csv"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Users/paige/Desktop/LocalCrime.csv" TargetMode="External"/><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Users/paige/Desktop/LocalCrime.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a:solidFill>
                  <a:schemeClr val="tx1"/>
                </a:solidFill>
              </a:rPr>
              <a:t>Violent Crime Total by Population</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5"/>
              </a:solidFill>
              <a:ln w="9525">
                <a:solidFill>
                  <a:schemeClr val="accent5"/>
                </a:solidFill>
              </a:ln>
              <a:effectLst/>
            </c:spPr>
          </c:marker>
          <c:dPt>
            <c:idx val="11"/>
            <c:marker>
              <c:symbol val="circle"/>
              <c:size val="5"/>
              <c:spPr>
                <a:solidFill>
                  <a:srgbClr val="FF0000"/>
                </a:solidFill>
                <a:ln w="9525">
                  <a:solidFill>
                    <a:schemeClr val="accent6"/>
                  </a:solidFill>
                </a:ln>
                <a:effectLst/>
              </c:spPr>
            </c:marker>
            <c:bubble3D val="0"/>
            <c:extLst>
              <c:ext xmlns:c16="http://schemas.microsoft.com/office/drawing/2014/chart" uri="{C3380CC4-5D6E-409C-BE32-E72D297353CC}">
                <c16:uniqueId val="{00000000-8E47-1F4A-B756-040956283109}"/>
              </c:ext>
            </c:extLst>
          </c:dPt>
          <c:dPt>
            <c:idx val="169"/>
            <c:marker>
              <c:symbol val="circle"/>
              <c:size val="5"/>
              <c:spPr>
                <a:solidFill>
                  <a:srgbClr val="FF0000"/>
                </a:solidFill>
                <a:ln w="9525">
                  <a:solidFill>
                    <a:schemeClr val="accent6"/>
                  </a:solidFill>
                </a:ln>
                <a:effectLst/>
              </c:spPr>
            </c:marker>
            <c:bubble3D val="0"/>
            <c:extLst>
              <c:ext xmlns:c16="http://schemas.microsoft.com/office/drawing/2014/chart" uri="{C3380CC4-5D6E-409C-BE32-E72D297353CC}">
                <c16:uniqueId val="{00000001-8E47-1F4A-B756-040956283109}"/>
              </c:ext>
            </c:extLst>
          </c:dPt>
          <c:dPt>
            <c:idx val="188"/>
            <c:marker>
              <c:symbol val="circle"/>
              <c:size val="5"/>
              <c:spPr>
                <a:solidFill>
                  <a:srgbClr val="FF0000"/>
                </a:solidFill>
                <a:ln w="9525">
                  <a:solidFill>
                    <a:schemeClr val="accent6"/>
                  </a:solidFill>
                </a:ln>
                <a:effectLst/>
              </c:spPr>
            </c:marker>
            <c:bubble3D val="0"/>
            <c:extLst>
              <c:ext xmlns:c16="http://schemas.microsoft.com/office/drawing/2014/chart" uri="{C3380CC4-5D6E-409C-BE32-E72D297353CC}">
                <c16:uniqueId val="{00000002-8E47-1F4A-B756-040956283109}"/>
              </c:ext>
            </c:extLst>
          </c:dPt>
          <c:trendline>
            <c:spPr>
              <a:ln w="25400" cap="rnd" cmpd="sng">
                <a:solidFill>
                  <a:schemeClr val="tx1"/>
                </a:solidFill>
                <a:prstDash val="sysDot"/>
              </a:ln>
              <a:effectLst/>
            </c:spPr>
            <c:trendlineType val="linear"/>
            <c:dispRSqr val="0"/>
            <c:dispEq val="0"/>
          </c:trendline>
          <c:xVal>
            <c:numRef>
              <c:f>LocalCrime!$D$2:$D$214</c:f>
              <c:numCache>
                <c:formatCode>General</c:formatCode>
                <c:ptCount val="213"/>
                <c:pt idx="0">
                  <c:v>100040</c:v>
                </c:pt>
                <c:pt idx="1">
                  <c:v>100216</c:v>
                </c:pt>
                <c:pt idx="2">
                  <c:v>100257</c:v>
                </c:pt>
                <c:pt idx="3">
                  <c:v>100612</c:v>
                </c:pt>
                <c:pt idx="4">
                  <c:v>100675</c:v>
                </c:pt>
                <c:pt idx="5">
                  <c:v>100688</c:v>
                </c:pt>
                <c:pt idx="6">
                  <c:v>101007</c:v>
                </c:pt>
                <c:pt idx="7">
                  <c:v>101193</c:v>
                </c:pt>
                <c:pt idx="8">
                  <c:v>101207</c:v>
                </c:pt>
                <c:pt idx="9">
                  <c:v>101398</c:v>
                </c:pt>
                <c:pt idx="10">
                  <c:v>101595</c:v>
                </c:pt>
                <c:pt idx="11">
                  <c:v>101632</c:v>
                </c:pt>
                <c:pt idx="12">
                  <c:v>101864</c:v>
                </c:pt>
                <c:pt idx="13">
                  <c:v>101972</c:v>
                </c:pt>
                <c:pt idx="14">
                  <c:v>102422</c:v>
                </c:pt>
                <c:pt idx="15">
                  <c:v>103003</c:v>
                </c:pt>
                <c:pt idx="16">
                  <c:v>103266</c:v>
                </c:pt>
                <c:pt idx="17">
                  <c:v>103311</c:v>
                </c:pt>
                <c:pt idx="18">
                  <c:v>103414</c:v>
                </c:pt>
                <c:pt idx="19">
                  <c:v>103635</c:v>
                </c:pt>
                <c:pt idx="20">
                  <c:v>104022</c:v>
                </c:pt>
                <c:pt idx="21">
                  <c:v>104635</c:v>
                </c:pt>
                <c:pt idx="22">
                  <c:v>105009</c:v>
                </c:pt>
                <c:pt idx="23">
                  <c:v>105057</c:v>
                </c:pt>
                <c:pt idx="24">
                  <c:v>105318</c:v>
                </c:pt>
                <c:pt idx="25">
                  <c:v>105488</c:v>
                </c:pt>
                <c:pt idx="26">
                  <c:v>106080</c:v>
                </c:pt>
                <c:pt idx="27">
                  <c:v>106232</c:v>
                </c:pt>
                <c:pt idx="28">
                  <c:v>106357</c:v>
                </c:pt>
                <c:pt idx="29">
                  <c:v>106371</c:v>
                </c:pt>
                <c:pt idx="30">
                  <c:v>106801</c:v>
                </c:pt>
                <c:pt idx="31">
                  <c:v>106839</c:v>
                </c:pt>
                <c:pt idx="32">
                  <c:v>106981</c:v>
                </c:pt>
                <c:pt idx="33">
                  <c:v>107103</c:v>
                </c:pt>
                <c:pt idx="34">
                  <c:v>107110</c:v>
                </c:pt>
                <c:pt idx="35">
                  <c:v>107295</c:v>
                </c:pt>
                <c:pt idx="36">
                  <c:v>107861</c:v>
                </c:pt>
                <c:pt idx="37">
                  <c:v>107879</c:v>
                </c:pt>
                <c:pt idx="38">
                  <c:v>108202</c:v>
                </c:pt>
                <c:pt idx="39">
                  <c:v>108511</c:v>
                </c:pt>
                <c:pt idx="40">
                  <c:v>108539</c:v>
                </c:pt>
                <c:pt idx="41">
                  <c:v>108582</c:v>
                </c:pt>
                <c:pt idx="42">
                  <c:v>109029</c:v>
                </c:pt>
                <c:pt idx="43">
                  <c:v>109065</c:v>
                </c:pt>
                <c:pt idx="44">
                  <c:v>109155</c:v>
                </c:pt>
                <c:pt idx="45">
                  <c:v>109255</c:v>
                </c:pt>
                <c:pt idx="46">
                  <c:v>109370</c:v>
                </c:pt>
                <c:pt idx="47">
                  <c:v>109461</c:v>
                </c:pt>
                <c:pt idx="48">
                  <c:v>109813</c:v>
                </c:pt>
                <c:pt idx="49">
                  <c:v>110040</c:v>
                </c:pt>
                <c:pt idx="50">
                  <c:v>110486</c:v>
                </c:pt>
                <c:pt idx="51">
                  <c:v>110646</c:v>
                </c:pt>
                <c:pt idx="52">
                  <c:v>111488</c:v>
                </c:pt>
                <c:pt idx="53">
                  <c:v>112247</c:v>
                </c:pt>
                <c:pt idx="54">
                  <c:v>112635</c:v>
                </c:pt>
                <c:pt idx="55">
                  <c:v>113628</c:v>
                </c:pt>
                <c:pt idx="56">
                  <c:v>113969</c:v>
                </c:pt>
                <c:pt idx="57">
                  <c:v>114688</c:v>
                </c:pt>
                <c:pt idx="58">
                  <c:v>114961</c:v>
                </c:pt>
                <c:pt idx="59">
                  <c:v>115008</c:v>
                </c:pt>
                <c:pt idx="60">
                  <c:v>115288</c:v>
                </c:pt>
                <c:pt idx="61">
                  <c:v>115356</c:v>
                </c:pt>
                <c:pt idx="62">
                  <c:v>115637</c:v>
                </c:pt>
                <c:pt idx="63">
                  <c:v>116879</c:v>
                </c:pt>
                <c:pt idx="64">
                  <c:v>117131</c:v>
                </c:pt>
                <c:pt idx="65">
                  <c:v>117433</c:v>
                </c:pt>
                <c:pt idx="66">
                  <c:v>117457</c:v>
                </c:pt>
                <c:pt idx="67">
                  <c:v>117591</c:v>
                </c:pt>
                <c:pt idx="68">
                  <c:v>117912</c:v>
                </c:pt>
                <c:pt idx="69">
                  <c:v>118194</c:v>
                </c:pt>
                <c:pt idx="70">
                  <c:v>118687</c:v>
                </c:pt>
                <c:pt idx="71">
                  <c:v>118942</c:v>
                </c:pt>
                <c:pt idx="72">
                  <c:v>119334</c:v>
                </c:pt>
                <c:pt idx="73">
                  <c:v>119360</c:v>
                </c:pt>
                <c:pt idx="74">
                  <c:v>119886</c:v>
                </c:pt>
                <c:pt idx="75">
                  <c:v>120323</c:v>
                </c:pt>
                <c:pt idx="76">
                  <c:v>120793</c:v>
                </c:pt>
                <c:pt idx="77">
                  <c:v>122102</c:v>
                </c:pt>
                <c:pt idx="78">
                  <c:v>122852</c:v>
                </c:pt>
                <c:pt idx="79">
                  <c:v>122896</c:v>
                </c:pt>
                <c:pt idx="80">
                  <c:v>123115</c:v>
                </c:pt>
                <c:pt idx="81">
                  <c:v>123205</c:v>
                </c:pt>
                <c:pt idx="82">
                  <c:v>123856</c:v>
                </c:pt>
                <c:pt idx="83">
                  <c:v>124201</c:v>
                </c:pt>
                <c:pt idx="84">
                  <c:v>124477</c:v>
                </c:pt>
                <c:pt idx="85">
                  <c:v>125021</c:v>
                </c:pt>
                <c:pt idx="86">
                  <c:v>125203</c:v>
                </c:pt>
                <c:pt idx="87">
                  <c:v>125205</c:v>
                </c:pt>
                <c:pt idx="88">
                  <c:v>125998</c:v>
                </c:pt>
                <c:pt idx="89">
                  <c:v>126022</c:v>
                </c:pt>
                <c:pt idx="90">
                  <c:v>126281</c:v>
                </c:pt>
                <c:pt idx="91">
                  <c:v>126686</c:v>
                </c:pt>
                <c:pt idx="92">
                  <c:v>127036</c:v>
                </c:pt>
                <c:pt idx="93">
                  <c:v>127604</c:v>
                </c:pt>
                <c:pt idx="94">
                  <c:v>128401</c:v>
                </c:pt>
                <c:pt idx="95">
                  <c:v>128560</c:v>
                </c:pt>
                <c:pt idx="96">
                  <c:v>128595</c:v>
                </c:pt>
                <c:pt idx="97">
                  <c:v>128843</c:v>
                </c:pt>
                <c:pt idx="98">
                  <c:v>129171</c:v>
                </c:pt>
                <c:pt idx="99">
                  <c:v>129934</c:v>
                </c:pt>
                <c:pt idx="100">
                  <c:v>129974</c:v>
                </c:pt>
                <c:pt idx="101">
                  <c:v>131833</c:v>
                </c:pt>
                <c:pt idx="102">
                  <c:v>131965</c:v>
                </c:pt>
                <c:pt idx="103">
                  <c:v>133725</c:v>
                </c:pt>
                <c:pt idx="104">
                  <c:v>134340</c:v>
                </c:pt>
                <c:pt idx="105">
                  <c:v>135745</c:v>
                </c:pt>
                <c:pt idx="106">
                  <c:v>137356</c:v>
                </c:pt>
                <c:pt idx="107">
                  <c:v>137905</c:v>
                </c:pt>
                <c:pt idx="108">
                  <c:v>138105</c:v>
                </c:pt>
                <c:pt idx="109">
                  <c:v>138455</c:v>
                </c:pt>
                <c:pt idx="110">
                  <c:v>139382</c:v>
                </c:pt>
                <c:pt idx="111">
                  <c:v>139692</c:v>
                </c:pt>
                <c:pt idx="112">
                  <c:v>141016</c:v>
                </c:pt>
                <c:pt idx="113">
                  <c:v>142139</c:v>
                </c:pt>
                <c:pt idx="114">
                  <c:v>142840</c:v>
                </c:pt>
                <c:pt idx="115">
                  <c:v>143606</c:v>
                </c:pt>
                <c:pt idx="116">
                  <c:v>144811</c:v>
                </c:pt>
                <c:pt idx="117">
                  <c:v>145313</c:v>
                </c:pt>
                <c:pt idx="118">
                  <c:v>145892</c:v>
                </c:pt>
                <c:pt idx="119">
                  <c:v>145934</c:v>
                </c:pt>
                <c:pt idx="120">
                  <c:v>146030</c:v>
                </c:pt>
                <c:pt idx="121">
                  <c:v>146404</c:v>
                </c:pt>
                <c:pt idx="122">
                  <c:v>147148</c:v>
                </c:pt>
                <c:pt idx="123">
                  <c:v>147201</c:v>
                </c:pt>
                <c:pt idx="124">
                  <c:v>147386</c:v>
                </c:pt>
                <c:pt idx="125">
                  <c:v>147424</c:v>
                </c:pt>
                <c:pt idx="126">
                  <c:v>147851</c:v>
                </c:pt>
                <c:pt idx="127">
                  <c:v>148471</c:v>
                </c:pt>
                <c:pt idx="128">
                  <c:v>148792</c:v>
                </c:pt>
                <c:pt idx="129">
                  <c:v>151511</c:v>
                </c:pt>
                <c:pt idx="130">
                  <c:v>152293</c:v>
                </c:pt>
                <c:pt idx="131">
                  <c:v>154413</c:v>
                </c:pt>
                <c:pt idx="132">
                  <c:v>154518</c:v>
                </c:pt>
                <c:pt idx="133">
                  <c:v>154562</c:v>
                </c:pt>
                <c:pt idx="134">
                  <c:v>155294</c:v>
                </c:pt>
                <c:pt idx="135">
                  <c:v>157342</c:v>
                </c:pt>
                <c:pt idx="136">
                  <c:v>157353</c:v>
                </c:pt>
                <c:pt idx="137">
                  <c:v>158043</c:v>
                </c:pt>
                <c:pt idx="138">
                  <c:v>158347</c:v>
                </c:pt>
                <c:pt idx="139">
                  <c:v>158354</c:v>
                </c:pt>
                <c:pt idx="140">
                  <c:v>159155</c:v>
                </c:pt>
                <c:pt idx="141">
                  <c:v>159625</c:v>
                </c:pt>
                <c:pt idx="142">
                  <c:v>159744</c:v>
                </c:pt>
                <c:pt idx="143">
                  <c:v>160962</c:v>
                </c:pt>
                <c:pt idx="144">
                  <c:v>166061</c:v>
                </c:pt>
                <c:pt idx="145">
                  <c:v>166375</c:v>
                </c:pt>
                <c:pt idx="146">
                  <c:v>167933</c:v>
                </c:pt>
                <c:pt idx="147">
                  <c:v>168416</c:v>
                </c:pt>
                <c:pt idx="148">
                  <c:v>169276</c:v>
                </c:pt>
                <c:pt idx="149">
                  <c:v>170827</c:v>
                </c:pt>
                <c:pt idx="150">
                  <c:v>170862</c:v>
                </c:pt>
                <c:pt idx="151">
                  <c:v>171141</c:v>
                </c:pt>
                <c:pt idx="152">
                  <c:v>171541</c:v>
                </c:pt>
                <c:pt idx="153">
                  <c:v>175079</c:v>
                </c:pt>
                <c:pt idx="154">
                  <c:v>175939</c:v>
                </c:pt>
                <c:pt idx="155">
                  <c:v>177085</c:v>
                </c:pt>
                <c:pt idx="156">
                  <c:v>177882</c:v>
                </c:pt>
                <c:pt idx="157">
                  <c:v>179248</c:v>
                </c:pt>
                <c:pt idx="158">
                  <c:v>181102</c:v>
                </c:pt>
                <c:pt idx="159">
                  <c:v>181591</c:v>
                </c:pt>
                <c:pt idx="160">
                  <c:v>181782</c:v>
                </c:pt>
                <c:pt idx="161">
                  <c:v>182254</c:v>
                </c:pt>
                <c:pt idx="162">
                  <c:v>183247</c:v>
                </c:pt>
                <c:pt idx="163">
                  <c:v>183691</c:v>
                </c:pt>
                <c:pt idx="164">
                  <c:v>185461</c:v>
                </c:pt>
                <c:pt idx="165">
                  <c:v>189953</c:v>
                </c:pt>
                <c:pt idx="166">
                  <c:v>192465</c:v>
                </c:pt>
                <c:pt idx="167">
                  <c:v>194677</c:v>
                </c:pt>
                <c:pt idx="168">
                  <c:v>194902</c:v>
                </c:pt>
                <c:pt idx="169">
                  <c:v>196055</c:v>
                </c:pt>
                <c:pt idx="170">
                  <c:v>196178</c:v>
                </c:pt>
                <c:pt idx="171">
                  <c:v>196576</c:v>
                </c:pt>
                <c:pt idx="172">
                  <c:v>198390</c:v>
                </c:pt>
                <c:pt idx="173">
                  <c:v>198464</c:v>
                </c:pt>
                <c:pt idx="174">
                  <c:v>199673</c:v>
                </c:pt>
                <c:pt idx="175">
                  <c:v>199765</c:v>
                </c:pt>
                <c:pt idx="176">
                  <c:v>200874</c:v>
                </c:pt>
                <c:pt idx="177">
                  <c:v>201797</c:v>
                </c:pt>
                <c:pt idx="178">
                  <c:v>202164</c:v>
                </c:pt>
                <c:pt idx="179">
                  <c:v>202646</c:v>
                </c:pt>
                <c:pt idx="180">
                  <c:v>204631</c:v>
                </c:pt>
                <c:pt idx="181">
                  <c:v>205966</c:v>
                </c:pt>
                <c:pt idx="182">
                  <c:v>207400</c:v>
                </c:pt>
                <c:pt idx="183">
                  <c:v>207799</c:v>
                </c:pt>
                <c:pt idx="184">
                  <c:v>209018</c:v>
                </c:pt>
                <c:pt idx="185">
                  <c:v>211569</c:v>
                </c:pt>
                <c:pt idx="186">
                  <c:v>211993</c:v>
                </c:pt>
                <c:pt idx="187">
                  <c:v>212163</c:v>
                </c:pt>
                <c:pt idx="188">
                  <c:v>213266</c:v>
                </c:pt>
                <c:pt idx="189">
                  <c:v>214264</c:v>
                </c:pt>
                <c:pt idx="190">
                  <c:v>214987</c:v>
                </c:pt>
                <c:pt idx="191">
                  <c:v>217528</c:v>
                </c:pt>
                <c:pt idx="192">
                  <c:v>218927</c:v>
                </c:pt>
                <c:pt idx="193">
                  <c:v>221884</c:v>
                </c:pt>
                <c:pt idx="194">
                  <c:v>223432</c:v>
                </c:pt>
                <c:pt idx="195">
                  <c:v>224007</c:v>
                </c:pt>
                <c:pt idx="196">
                  <c:v>227531</c:v>
                </c:pt>
                <c:pt idx="197">
                  <c:v>230486</c:v>
                </c:pt>
                <c:pt idx="198">
                  <c:v>231285</c:v>
                </c:pt>
                <c:pt idx="199">
                  <c:v>231500</c:v>
                </c:pt>
                <c:pt idx="200">
                  <c:v>232997</c:v>
                </c:pt>
                <c:pt idx="201">
                  <c:v>233107</c:v>
                </c:pt>
                <c:pt idx="202">
                  <c:v>234687</c:v>
                </c:pt>
                <c:pt idx="203">
                  <c:v>234984</c:v>
                </c:pt>
                <c:pt idx="204">
                  <c:v>235563</c:v>
                </c:pt>
                <c:pt idx="205">
                  <c:v>237241</c:v>
                </c:pt>
                <c:pt idx="206">
                  <c:v>237508</c:v>
                </c:pt>
                <c:pt idx="207">
                  <c:v>242721</c:v>
                </c:pt>
                <c:pt idx="208">
                  <c:v>245303</c:v>
                </c:pt>
                <c:pt idx="209">
                  <c:v>245558</c:v>
                </c:pt>
                <c:pt idx="210">
                  <c:v>246513</c:v>
                </c:pt>
                <c:pt idx="211">
                  <c:v>248340</c:v>
                </c:pt>
                <c:pt idx="212">
                  <c:v>249830</c:v>
                </c:pt>
              </c:numCache>
            </c:numRef>
          </c:xVal>
          <c:yVal>
            <c:numRef>
              <c:f>LocalCrime!$E$2:$E$214</c:f>
              <c:numCache>
                <c:formatCode>General</c:formatCode>
                <c:ptCount val="213"/>
                <c:pt idx="0">
                  <c:v>537</c:v>
                </c:pt>
                <c:pt idx="1">
                  <c:v>168</c:v>
                </c:pt>
                <c:pt idx="2">
                  <c:v>249</c:v>
                </c:pt>
                <c:pt idx="3">
                  <c:v>122</c:v>
                </c:pt>
                <c:pt idx="4">
                  <c:v>737</c:v>
                </c:pt>
                <c:pt idx="5">
                  <c:v>155</c:v>
                </c:pt>
                <c:pt idx="6">
                  <c:v>122</c:v>
                </c:pt>
                <c:pt idx="7">
                  <c:v>604</c:v>
                </c:pt>
                <c:pt idx="8">
                  <c:v>690</c:v>
                </c:pt>
                <c:pt idx="9">
                  <c:v>622</c:v>
                </c:pt>
                <c:pt idx="10">
                  <c:v>509</c:v>
                </c:pt>
                <c:pt idx="11">
                  <c:v>2774</c:v>
                </c:pt>
                <c:pt idx="12">
                  <c:v>365</c:v>
                </c:pt>
                <c:pt idx="13">
                  <c:v>458</c:v>
                </c:pt>
                <c:pt idx="14">
                  <c:v>821</c:v>
                </c:pt>
                <c:pt idx="15">
                  <c:v>1060</c:v>
                </c:pt>
                <c:pt idx="16">
                  <c:v>171</c:v>
                </c:pt>
                <c:pt idx="17">
                  <c:v>216</c:v>
                </c:pt>
                <c:pt idx="18">
                  <c:v>97</c:v>
                </c:pt>
                <c:pt idx="19">
                  <c:v>1103</c:v>
                </c:pt>
                <c:pt idx="20">
                  <c:v>157</c:v>
                </c:pt>
                <c:pt idx="21">
                  <c:v>553</c:v>
                </c:pt>
                <c:pt idx="22">
                  <c:v>1068</c:v>
                </c:pt>
                <c:pt idx="23">
                  <c:v>243</c:v>
                </c:pt>
                <c:pt idx="24">
                  <c:v>481</c:v>
                </c:pt>
                <c:pt idx="25">
                  <c:v>475</c:v>
                </c:pt>
                <c:pt idx="26">
                  <c:v>514</c:v>
                </c:pt>
                <c:pt idx="27">
                  <c:v>141</c:v>
                </c:pt>
                <c:pt idx="28">
                  <c:v>1162</c:v>
                </c:pt>
                <c:pt idx="29">
                  <c:v>370</c:v>
                </c:pt>
                <c:pt idx="30">
                  <c:v>556</c:v>
                </c:pt>
                <c:pt idx="31">
                  <c:v>70</c:v>
                </c:pt>
                <c:pt idx="32">
                  <c:v>431</c:v>
                </c:pt>
                <c:pt idx="33">
                  <c:v>199</c:v>
                </c:pt>
                <c:pt idx="34">
                  <c:v>454</c:v>
                </c:pt>
                <c:pt idx="35">
                  <c:v>433</c:v>
                </c:pt>
                <c:pt idx="36">
                  <c:v>281</c:v>
                </c:pt>
                <c:pt idx="37">
                  <c:v>265</c:v>
                </c:pt>
                <c:pt idx="38">
                  <c:v>487</c:v>
                </c:pt>
                <c:pt idx="39">
                  <c:v>310</c:v>
                </c:pt>
                <c:pt idx="40">
                  <c:v>585</c:v>
                </c:pt>
                <c:pt idx="41">
                  <c:v>0</c:v>
                </c:pt>
                <c:pt idx="42">
                  <c:v>158</c:v>
                </c:pt>
                <c:pt idx="43">
                  <c:v>797</c:v>
                </c:pt>
                <c:pt idx="44">
                  <c:v>257</c:v>
                </c:pt>
                <c:pt idx="45">
                  <c:v>727</c:v>
                </c:pt>
                <c:pt idx="46">
                  <c:v>618</c:v>
                </c:pt>
                <c:pt idx="47">
                  <c:v>284</c:v>
                </c:pt>
                <c:pt idx="48">
                  <c:v>394</c:v>
                </c:pt>
                <c:pt idx="49">
                  <c:v>624</c:v>
                </c:pt>
                <c:pt idx="50">
                  <c:v>328</c:v>
                </c:pt>
                <c:pt idx="51">
                  <c:v>476</c:v>
                </c:pt>
                <c:pt idx="52">
                  <c:v>780</c:v>
                </c:pt>
                <c:pt idx="53">
                  <c:v>701</c:v>
                </c:pt>
                <c:pt idx="54">
                  <c:v>254</c:v>
                </c:pt>
                <c:pt idx="55">
                  <c:v>381</c:v>
                </c:pt>
                <c:pt idx="56">
                  <c:v>173</c:v>
                </c:pt>
                <c:pt idx="57">
                  <c:v>1078</c:v>
                </c:pt>
                <c:pt idx="58">
                  <c:v>487</c:v>
                </c:pt>
                <c:pt idx="59">
                  <c:v>227</c:v>
                </c:pt>
                <c:pt idx="60">
                  <c:v>919</c:v>
                </c:pt>
                <c:pt idx="61">
                  <c:v>395</c:v>
                </c:pt>
                <c:pt idx="62">
                  <c:v>398</c:v>
                </c:pt>
                <c:pt idx="63">
                  <c:v>149</c:v>
                </c:pt>
                <c:pt idx="64">
                  <c:v>1138</c:v>
                </c:pt>
                <c:pt idx="65">
                  <c:v>537</c:v>
                </c:pt>
                <c:pt idx="66">
                  <c:v>455</c:v>
                </c:pt>
                <c:pt idx="67">
                  <c:v>88</c:v>
                </c:pt>
                <c:pt idx="68">
                  <c:v>878</c:v>
                </c:pt>
                <c:pt idx="69">
                  <c:v>560</c:v>
                </c:pt>
                <c:pt idx="70">
                  <c:v>676</c:v>
                </c:pt>
                <c:pt idx="71">
                  <c:v>369</c:v>
                </c:pt>
                <c:pt idx="72">
                  <c:v>653</c:v>
                </c:pt>
                <c:pt idx="73">
                  <c:v>221</c:v>
                </c:pt>
                <c:pt idx="74">
                  <c:v>472</c:v>
                </c:pt>
                <c:pt idx="75">
                  <c:v>1242</c:v>
                </c:pt>
                <c:pt idx="76">
                  <c:v>162</c:v>
                </c:pt>
                <c:pt idx="77">
                  <c:v>543</c:v>
                </c:pt>
                <c:pt idx="78">
                  <c:v>779</c:v>
                </c:pt>
                <c:pt idx="79">
                  <c:v>293</c:v>
                </c:pt>
                <c:pt idx="80">
                  <c:v>332</c:v>
                </c:pt>
                <c:pt idx="81">
                  <c:v>98</c:v>
                </c:pt>
                <c:pt idx="82">
                  <c:v>296</c:v>
                </c:pt>
                <c:pt idx="83">
                  <c:v>351</c:v>
                </c:pt>
                <c:pt idx="84">
                  <c:v>180</c:v>
                </c:pt>
                <c:pt idx="85">
                  <c:v>229</c:v>
                </c:pt>
                <c:pt idx="86">
                  <c:v>1655</c:v>
                </c:pt>
                <c:pt idx="87">
                  <c:v>402</c:v>
                </c:pt>
                <c:pt idx="88">
                  <c:v>537</c:v>
                </c:pt>
                <c:pt idx="89">
                  <c:v>161</c:v>
                </c:pt>
                <c:pt idx="90">
                  <c:v>1007</c:v>
                </c:pt>
                <c:pt idx="91">
                  <c:v>141</c:v>
                </c:pt>
                <c:pt idx="92">
                  <c:v>851</c:v>
                </c:pt>
                <c:pt idx="93">
                  <c:v>544</c:v>
                </c:pt>
                <c:pt idx="94">
                  <c:v>356</c:v>
                </c:pt>
                <c:pt idx="95">
                  <c:v>191</c:v>
                </c:pt>
                <c:pt idx="96">
                  <c:v>635</c:v>
                </c:pt>
                <c:pt idx="97">
                  <c:v>772</c:v>
                </c:pt>
                <c:pt idx="98">
                  <c:v>157</c:v>
                </c:pt>
                <c:pt idx="99">
                  <c:v>1870</c:v>
                </c:pt>
                <c:pt idx="100">
                  <c:v>232</c:v>
                </c:pt>
                <c:pt idx="101">
                  <c:v>1042</c:v>
                </c:pt>
                <c:pt idx="102">
                  <c:v>851</c:v>
                </c:pt>
                <c:pt idx="103">
                  <c:v>599</c:v>
                </c:pt>
                <c:pt idx="104">
                  <c:v>715</c:v>
                </c:pt>
                <c:pt idx="105">
                  <c:v>166</c:v>
                </c:pt>
                <c:pt idx="106">
                  <c:v>875</c:v>
                </c:pt>
                <c:pt idx="107">
                  <c:v>314</c:v>
                </c:pt>
                <c:pt idx="108">
                  <c:v>229</c:v>
                </c:pt>
                <c:pt idx="109">
                  <c:v>452</c:v>
                </c:pt>
                <c:pt idx="110">
                  <c:v>433</c:v>
                </c:pt>
                <c:pt idx="111">
                  <c:v>135</c:v>
                </c:pt>
                <c:pt idx="112">
                  <c:v>115</c:v>
                </c:pt>
                <c:pt idx="113">
                  <c:v>1384</c:v>
                </c:pt>
                <c:pt idx="114">
                  <c:v>119</c:v>
                </c:pt>
                <c:pt idx="115">
                  <c:v>170</c:v>
                </c:pt>
                <c:pt idx="116">
                  <c:v>442</c:v>
                </c:pt>
                <c:pt idx="117">
                  <c:v>643</c:v>
                </c:pt>
                <c:pt idx="118">
                  <c:v>243</c:v>
                </c:pt>
                <c:pt idx="119">
                  <c:v>1372</c:v>
                </c:pt>
                <c:pt idx="120">
                  <c:v>1760</c:v>
                </c:pt>
                <c:pt idx="121">
                  <c:v>676</c:v>
                </c:pt>
                <c:pt idx="122">
                  <c:v>1552</c:v>
                </c:pt>
                <c:pt idx="123">
                  <c:v>877</c:v>
                </c:pt>
                <c:pt idx="124">
                  <c:v>628</c:v>
                </c:pt>
                <c:pt idx="125">
                  <c:v>613</c:v>
                </c:pt>
                <c:pt idx="126">
                  <c:v>190</c:v>
                </c:pt>
                <c:pt idx="127">
                  <c:v>506</c:v>
                </c:pt>
                <c:pt idx="128">
                  <c:v>391</c:v>
                </c:pt>
                <c:pt idx="129">
                  <c:v>1021</c:v>
                </c:pt>
                <c:pt idx="130">
                  <c:v>2083</c:v>
                </c:pt>
                <c:pt idx="131">
                  <c:v>1027</c:v>
                </c:pt>
                <c:pt idx="132">
                  <c:v>1606</c:v>
                </c:pt>
                <c:pt idx="133">
                  <c:v>622</c:v>
                </c:pt>
                <c:pt idx="134">
                  <c:v>812</c:v>
                </c:pt>
                <c:pt idx="135">
                  <c:v>210</c:v>
                </c:pt>
                <c:pt idx="136">
                  <c:v>564</c:v>
                </c:pt>
                <c:pt idx="137">
                  <c:v>430</c:v>
                </c:pt>
                <c:pt idx="138">
                  <c:v>296</c:v>
                </c:pt>
                <c:pt idx="139">
                  <c:v>631</c:v>
                </c:pt>
                <c:pt idx="140">
                  <c:v>859</c:v>
                </c:pt>
                <c:pt idx="141">
                  <c:v>229</c:v>
                </c:pt>
                <c:pt idx="142">
                  <c:v>238</c:v>
                </c:pt>
                <c:pt idx="143">
                  <c:v>1596</c:v>
                </c:pt>
                <c:pt idx="144">
                  <c:v>878</c:v>
                </c:pt>
                <c:pt idx="145">
                  <c:v>592</c:v>
                </c:pt>
                <c:pt idx="146">
                  <c:v>534</c:v>
                </c:pt>
                <c:pt idx="147">
                  <c:v>395</c:v>
                </c:pt>
                <c:pt idx="148">
                  <c:v>321</c:v>
                </c:pt>
                <c:pt idx="149">
                  <c:v>1543</c:v>
                </c:pt>
                <c:pt idx="150">
                  <c:v>636</c:v>
                </c:pt>
                <c:pt idx="151">
                  <c:v>728</c:v>
                </c:pt>
                <c:pt idx="152">
                  <c:v>1709</c:v>
                </c:pt>
                <c:pt idx="153">
                  <c:v>439</c:v>
                </c:pt>
                <c:pt idx="154">
                  <c:v>1668</c:v>
                </c:pt>
                <c:pt idx="155">
                  <c:v>285</c:v>
                </c:pt>
                <c:pt idx="156">
                  <c:v>1133</c:v>
                </c:pt>
                <c:pt idx="157">
                  <c:v>342</c:v>
                </c:pt>
                <c:pt idx="158">
                  <c:v>473</c:v>
                </c:pt>
                <c:pt idx="159">
                  <c:v>754</c:v>
                </c:pt>
                <c:pt idx="160">
                  <c:v>499</c:v>
                </c:pt>
                <c:pt idx="161">
                  <c:v>1774</c:v>
                </c:pt>
                <c:pt idx="162">
                  <c:v>1758</c:v>
                </c:pt>
                <c:pt idx="163">
                  <c:v>1696</c:v>
                </c:pt>
                <c:pt idx="164">
                  <c:v>1582</c:v>
                </c:pt>
                <c:pt idx="165">
                  <c:v>1465</c:v>
                </c:pt>
                <c:pt idx="166">
                  <c:v>1300</c:v>
                </c:pt>
                <c:pt idx="167">
                  <c:v>313</c:v>
                </c:pt>
                <c:pt idx="168">
                  <c:v>233</c:v>
                </c:pt>
                <c:pt idx="169">
                  <c:v>2579</c:v>
                </c:pt>
                <c:pt idx="170">
                  <c:v>994</c:v>
                </c:pt>
                <c:pt idx="171">
                  <c:v>1278</c:v>
                </c:pt>
                <c:pt idx="172">
                  <c:v>1759</c:v>
                </c:pt>
                <c:pt idx="173">
                  <c:v>1133</c:v>
                </c:pt>
                <c:pt idx="174">
                  <c:v>706</c:v>
                </c:pt>
                <c:pt idx="175">
                  <c:v>563</c:v>
                </c:pt>
                <c:pt idx="176">
                  <c:v>850</c:v>
                </c:pt>
                <c:pt idx="177">
                  <c:v>603</c:v>
                </c:pt>
                <c:pt idx="178">
                  <c:v>1550</c:v>
                </c:pt>
                <c:pt idx="179">
                  <c:v>1615</c:v>
                </c:pt>
                <c:pt idx="180">
                  <c:v>1590</c:v>
                </c:pt>
                <c:pt idx="181">
                  <c:v>1186</c:v>
                </c:pt>
                <c:pt idx="182">
                  <c:v>1094</c:v>
                </c:pt>
                <c:pt idx="183">
                  <c:v>1348</c:v>
                </c:pt>
                <c:pt idx="184">
                  <c:v>827</c:v>
                </c:pt>
                <c:pt idx="185">
                  <c:v>567</c:v>
                </c:pt>
                <c:pt idx="186">
                  <c:v>2069</c:v>
                </c:pt>
                <c:pt idx="187">
                  <c:v>1369</c:v>
                </c:pt>
                <c:pt idx="188">
                  <c:v>3237</c:v>
                </c:pt>
                <c:pt idx="189">
                  <c:v>205</c:v>
                </c:pt>
                <c:pt idx="190">
                  <c:v>2022</c:v>
                </c:pt>
                <c:pt idx="191">
                  <c:v>110</c:v>
                </c:pt>
                <c:pt idx="192">
                  <c:v>306</c:v>
                </c:pt>
                <c:pt idx="193">
                  <c:v>1695</c:v>
                </c:pt>
                <c:pt idx="194">
                  <c:v>329</c:v>
                </c:pt>
                <c:pt idx="195">
                  <c:v>507</c:v>
                </c:pt>
                <c:pt idx="196">
                  <c:v>839</c:v>
                </c:pt>
                <c:pt idx="197">
                  <c:v>1192</c:v>
                </c:pt>
                <c:pt idx="198">
                  <c:v>878</c:v>
                </c:pt>
                <c:pt idx="199">
                  <c:v>2507</c:v>
                </c:pt>
                <c:pt idx="200">
                  <c:v>1145</c:v>
                </c:pt>
                <c:pt idx="201">
                  <c:v>810</c:v>
                </c:pt>
                <c:pt idx="202">
                  <c:v>1556</c:v>
                </c:pt>
                <c:pt idx="203">
                  <c:v>540</c:v>
                </c:pt>
                <c:pt idx="204">
                  <c:v>1710</c:v>
                </c:pt>
                <c:pt idx="205">
                  <c:v>1962</c:v>
                </c:pt>
                <c:pt idx="206">
                  <c:v>897</c:v>
                </c:pt>
                <c:pt idx="207">
                  <c:v>628</c:v>
                </c:pt>
                <c:pt idx="208">
                  <c:v>1332</c:v>
                </c:pt>
                <c:pt idx="209">
                  <c:v>1036</c:v>
                </c:pt>
                <c:pt idx="210">
                  <c:v>2508</c:v>
                </c:pt>
                <c:pt idx="211">
                  <c:v>2239</c:v>
                </c:pt>
                <c:pt idx="212">
                  <c:v>581</c:v>
                </c:pt>
              </c:numCache>
            </c:numRef>
          </c:yVal>
          <c:smooth val="0"/>
          <c:extLst>
            <c:ext xmlns:c16="http://schemas.microsoft.com/office/drawing/2014/chart" uri="{C3380CC4-5D6E-409C-BE32-E72D297353CC}">
              <c16:uniqueId val="{00000004-8E47-1F4A-B756-040956283109}"/>
            </c:ext>
          </c:extLst>
        </c:ser>
        <c:dLbls>
          <c:showLegendKey val="0"/>
          <c:showVal val="0"/>
          <c:showCatName val="0"/>
          <c:showSerName val="0"/>
          <c:showPercent val="0"/>
          <c:showBubbleSize val="0"/>
        </c:dLbls>
        <c:axId val="319724623"/>
        <c:axId val="319726271"/>
      </c:scatterChart>
      <c:valAx>
        <c:axId val="319724623"/>
        <c:scaling>
          <c:orientation val="minMax"/>
          <c:max val="260000"/>
          <c:min val="95000"/>
        </c:scaling>
        <c:delete val="0"/>
        <c:axPos val="b"/>
        <c:title>
          <c:tx>
            <c:rich>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n-US" sz="1600">
                    <a:solidFill>
                      <a:schemeClr val="tx1"/>
                    </a:solidFill>
                  </a:rPr>
                  <a:t>Population</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319726271"/>
        <c:crosses val="autoZero"/>
        <c:crossBetween val="midCat"/>
        <c:dispUnits>
          <c:builtInUnit val="thousands"/>
          <c:dispUnits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ispUnitsLbl>
        </c:dispUnits>
      </c:valAx>
      <c:valAx>
        <c:axId val="319726271"/>
        <c:scaling>
          <c:orientation val="minMax"/>
        </c:scaling>
        <c:delete val="0"/>
        <c:axPos val="l"/>
        <c:title>
          <c:tx>
            <c:rich>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n-US" sz="1600">
                    <a:solidFill>
                      <a:schemeClr val="tx1"/>
                    </a:solidFill>
                  </a:rPr>
                  <a:t>Violent Crime Total</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319724623"/>
        <c:crosses val="autoZero"/>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[LocalCrime.csv]Suggestion1!PivotTable1</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Armed</a:t>
            </a:r>
            <a:r>
              <a:rPr lang="en-US" baseline="0"/>
              <a:t> Robbery Totals by State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Suggestion1!$B$3:$B$4</c:f>
              <c:strCache>
                <c:ptCount val="1"/>
                <c:pt idx="0">
                  <c:v>AL</c:v>
                </c:pt>
              </c:strCache>
            </c:strRef>
          </c:tx>
          <c:spPr>
            <a:solidFill>
              <a:schemeClr val="accent1"/>
            </a:solidFill>
            <a:ln>
              <a:noFill/>
            </a:ln>
            <a:effectLst/>
          </c:spPr>
          <c:invertIfNegative val="0"/>
          <c:cat>
            <c:strRef>
              <c:f>Suggestion1!$A$5</c:f>
              <c:strCache>
                <c:ptCount val="1"/>
                <c:pt idx="0">
                  <c:v>Total</c:v>
                </c:pt>
              </c:strCache>
            </c:strRef>
          </c:cat>
          <c:val>
            <c:numRef>
              <c:f>Suggestion1!$B$5</c:f>
              <c:numCache>
                <c:formatCode>General</c:formatCode>
                <c:ptCount val="1"/>
                <c:pt idx="0">
                  <c:v>1898</c:v>
                </c:pt>
              </c:numCache>
            </c:numRef>
          </c:val>
          <c:extLst>
            <c:ext xmlns:c16="http://schemas.microsoft.com/office/drawing/2014/chart" uri="{C3380CC4-5D6E-409C-BE32-E72D297353CC}">
              <c16:uniqueId val="{00000000-FE08-D44B-AF94-CB3B22511700}"/>
            </c:ext>
          </c:extLst>
        </c:ser>
        <c:ser>
          <c:idx val="1"/>
          <c:order val="1"/>
          <c:tx>
            <c:strRef>
              <c:f>Suggestion1!$C$3:$C$4</c:f>
              <c:strCache>
                <c:ptCount val="1"/>
                <c:pt idx="0">
                  <c:v>AR</c:v>
                </c:pt>
              </c:strCache>
            </c:strRef>
          </c:tx>
          <c:spPr>
            <a:solidFill>
              <a:schemeClr val="accent2"/>
            </a:solidFill>
            <a:ln>
              <a:noFill/>
            </a:ln>
            <a:effectLst/>
          </c:spPr>
          <c:invertIfNegative val="0"/>
          <c:cat>
            <c:strRef>
              <c:f>Suggestion1!$A$5</c:f>
              <c:strCache>
                <c:ptCount val="1"/>
                <c:pt idx="0">
                  <c:v>Total</c:v>
                </c:pt>
              </c:strCache>
            </c:strRef>
          </c:cat>
          <c:val>
            <c:numRef>
              <c:f>Suggestion1!$C$5</c:f>
              <c:numCache>
                <c:formatCode>General</c:formatCode>
                <c:ptCount val="1"/>
                <c:pt idx="0">
                  <c:v>807</c:v>
                </c:pt>
              </c:numCache>
            </c:numRef>
          </c:val>
          <c:extLst>
            <c:ext xmlns:c16="http://schemas.microsoft.com/office/drawing/2014/chart" uri="{C3380CC4-5D6E-409C-BE32-E72D297353CC}">
              <c16:uniqueId val="{00000001-FE08-D44B-AF94-CB3B22511700}"/>
            </c:ext>
          </c:extLst>
        </c:ser>
        <c:ser>
          <c:idx val="2"/>
          <c:order val="2"/>
          <c:tx>
            <c:strRef>
              <c:f>Suggestion1!$D$3:$D$4</c:f>
              <c:strCache>
                <c:ptCount val="1"/>
                <c:pt idx="0">
                  <c:v>AZ</c:v>
                </c:pt>
              </c:strCache>
            </c:strRef>
          </c:tx>
          <c:spPr>
            <a:solidFill>
              <a:schemeClr val="accent3"/>
            </a:solidFill>
            <a:ln>
              <a:noFill/>
            </a:ln>
            <a:effectLst/>
          </c:spPr>
          <c:invertIfNegative val="0"/>
          <c:cat>
            <c:strRef>
              <c:f>Suggestion1!$A$5</c:f>
              <c:strCache>
                <c:ptCount val="1"/>
                <c:pt idx="0">
                  <c:v>Total</c:v>
                </c:pt>
              </c:strCache>
            </c:strRef>
          </c:cat>
          <c:val>
            <c:numRef>
              <c:f>Suggestion1!$D$5</c:f>
              <c:numCache>
                <c:formatCode>General</c:formatCode>
                <c:ptCount val="1"/>
                <c:pt idx="0">
                  <c:v>1128</c:v>
                </c:pt>
              </c:numCache>
            </c:numRef>
          </c:val>
          <c:extLst>
            <c:ext xmlns:c16="http://schemas.microsoft.com/office/drawing/2014/chart" uri="{C3380CC4-5D6E-409C-BE32-E72D297353CC}">
              <c16:uniqueId val="{00000002-FE08-D44B-AF94-CB3B22511700}"/>
            </c:ext>
          </c:extLst>
        </c:ser>
        <c:ser>
          <c:idx val="3"/>
          <c:order val="3"/>
          <c:tx>
            <c:strRef>
              <c:f>Suggestion1!$E$3:$E$4</c:f>
              <c:strCache>
                <c:ptCount val="1"/>
                <c:pt idx="0">
                  <c:v>CA</c:v>
                </c:pt>
              </c:strCache>
            </c:strRef>
          </c:tx>
          <c:spPr>
            <a:solidFill>
              <a:schemeClr val="accent4"/>
            </a:solidFill>
            <a:ln>
              <a:noFill/>
            </a:ln>
            <a:effectLst/>
          </c:spPr>
          <c:invertIfNegative val="0"/>
          <c:cat>
            <c:strRef>
              <c:f>Suggestion1!$A$5</c:f>
              <c:strCache>
                <c:ptCount val="1"/>
                <c:pt idx="0">
                  <c:v>Total</c:v>
                </c:pt>
              </c:strCache>
            </c:strRef>
          </c:cat>
          <c:val>
            <c:numRef>
              <c:f>Suggestion1!$E$5</c:f>
              <c:numCache>
                <c:formatCode>General</c:formatCode>
                <c:ptCount val="1"/>
                <c:pt idx="0">
                  <c:v>10676</c:v>
                </c:pt>
              </c:numCache>
            </c:numRef>
          </c:val>
          <c:extLst>
            <c:ext xmlns:c16="http://schemas.microsoft.com/office/drawing/2014/chart" uri="{C3380CC4-5D6E-409C-BE32-E72D297353CC}">
              <c16:uniqueId val="{00000003-FE08-D44B-AF94-CB3B22511700}"/>
            </c:ext>
          </c:extLst>
        </c:ser>
        <c:ser>
          <c:idx val="4"/>
          <c:order val="4"/>
          <c:tx>
            <c:strRef>
              <c:f>Suggestion1!$F$3:$F$4</c:f>
              <c:strCache>
                <c:ptCount val="1"/>
                <c:pt idx="0">
                  <c:v>CO</c:v>
                </c:pt>
              </c:strCache>
            </c:strRef>
          </c:tx>
          <c:spPr>
            <a:solidFill>
              <a:schemeClr val="accent5"/>
            </a:solidFill>
            <a:ln>
              <a:noFill/>
            </a:ln>
            <a:effectLst/>
          </c:spPr>
          <c:invertIfNegative val="0"/>
          <c:cat>
            <c:strRef>
              <c:f>Suggestion1!$A$5</c:f>
              <c:strCache>
                <c:ptCount val="1"/>
                <c:pt idx="0">
                  <c:v>Total</c:v>
                </c:pt>
              </c:strCache>
            </c:strRef>
          </c:cat>
          <c:val>
            <c:numRef>
              <c:f>Suggestion1!$F$5</c:f>
              <c:numCache>
                <c:formatCode>General</c:formatCode>
                <c:ptCount val="1"/>
                <c:pt idx="0">
                  <c:v>589</c:v>
                </c:pt>
              </c:numCache>
            </c:numRef>
          </c:val>
          <c:extLst>
            <c:ext xmlns:c16="http://schemas.microsoft.com/office/drawing/2014/chart" uri="{C3380CC4-5D6E-409C-BE32-E72D297353CC}">
              <c16:uniqueId val="{00000004-FE08-D44B-AF94-CB3B22511700}"/>
            </c:ext>
          </c:extLst>
        </c:ser>
        <c:ser>
          <c:idx val="5"/>
          <c:order val="5"/>
          <c:tx>
            <c:strRef>
              <c:f>Suggestion1!$G$3:$G$4</c:f>
              <c:strCache>
                <c:ptCount val="1"/>
                <c:pt idx="0">
                  <c:v>CT</c:v>
                </c:pt>
              </c:strCache>
            </c:strRef>
          </c:tx>
          <c:spPr>
            <a:solidFill>
              <a:schemeClr val="accent6"/>
            </a:solidFill>
            <a:ln>
              <a:noFill/>
            </a:ln>
            <a:effectLst/>
          </c:spPr>
          <c:invertIfNegative val="0"/>
          <c:cat>
            <c:strRef>
              <c:f>Suggestion1!$A$5</c:f>
              <c:strCache>
                <c:ptCount val="1"/>
                <c:pt idx="0">
                  <c:v>Total</c:v>
                </c:pt>
              </c:strCache>
            </c:strRef>
          </c:cat>
          <c:val>
            <c:numRef>
              <c:f>Suggestion1!$G$5</c:f>
              <c:numCache>
                <c:formatCode>General</c:formatCode>
                <c:ptCount val="1"/>
                <c:pt idx="0">
                  <c:v>2420</c:v>
                </c:pt>
              </c:numCache>
            </c:numRef>
          </c:val>
          <c:extLst>
            <c:ext xmlns:c16="http://schemas.microsoft.com/office/drawing/2014/chart" uri="{C3380CC4-5D6E-409C-BE32-E72D297353CC}">
              <c16:uniqueId val="{00000005-FE08-D44B-AF94-CB3B22511700}"/>
            </c:ext>
          </c:extLst>
        </c:ser>
        <c:ser>
          <c:idx val="6"/>
          <c:order val="6"/>
          <c:tx>
            <c:strRef>
              <c:f>Suggestion1!$H$3:$H$4</c:f>
              <c:strCache>
                <c:ptCount val="1"/>
                <c:pt idx="0">
                  <c:v>FL</c:v>
                </c:pt>
              </c:strCache>
            </c:strRef>
          </c:tx>
          <c:spPr>
            <a:solidFill>
              <a:schemeClr val="accent1">
                <a:lumMod val="60000"/>
              </a:schemeClr>
            </a:solidFill>
            <a:ln>
              <a:noFill/>
            </a:ln>
            <a:effectLst/>
          </c:spPr>
          <c:invertIfNegative val="0"/>
          <c:cat>
            <c:strRef>
              <c:f>Suggestion1!$A$5</c:f>
              <c:strCache>
                <c:ptCount val="1"/>
                <c:pt idx="0">
                  <c:v>Total</c:v>
                </c:pt>
              </c:strCache>
            </c:strRef>
          </c:cat>
          <c:val>
            <c:numRef>
              <c:f>Suggestion1!$H$5</c:f>
              <c:numCache>
                <c:formatCode>General</c:formatCode>
                <c:ptCount val="1"/>
                <c:pt idx="0">
                  <c:v>4714</c:v>
                </c:pt>
              </c:numCache>
            </c:numRef>
          </c:val>
          <c:extLst>
            <c:ext xmlns:c16="http://schemas.microsoft.com/office/drawing/2014/chart" uri="{C3380CC4-5D6E-409C-BE32-E72D297353CC}">
              <c16:uniqueId val="{00000006-FE08-D44B-AF94-CB3B22511700}"/>
            </c:ext>
          </c:extLst>
        </c:ser>
        <c:ser>
          <c:idx val="7"/>
          <c:order val="7"/>
          <c:tx>
            <c:strRef>
              <c:f>Suggestion1!$I$3:$I$4</c:f>
              <c:strCache>
                <c:ptCount val="1"/>
                <c:pt idx="0">
                  <c:v>GA</c:v>
                </c:pt>
              </c:strCache>
            </c:strRef>
          </c:tx>
          <c:spPr>
            <a:solidFill>
              <a:schemeClr val="accent2">
                <a:lumMod val="60000"/>
              </a:schemeClr>
            </a:solidFill>
            <a:ln>
              <a:noFill/>
            </a:ln>
            <a:effectLst/>
          </c:spPr>
          <c:invertIfNegative val="0"/>
          <c:cat>
            <c:strRef>
              <c:f>Suggestion1!$A$5</c:f>
              <c:strCache>
                <c:ptCount val="1"/>
                <c:pt idx="0">
                  <c:v>Total</c:v>
                </c:pt>
              </c:strCache>
            </c:strRef>
          </c:cat>
          <c:val>
            <c:numRef>
              <c:f>Suggestion1!$I$5</c:f>
              <c:numCache>
                <c:formatCode>General</c:formatCode>
                <c:ptCount val="1"/>
                <c:pt idx="0">
                  <c:v>1072</c:v>
                </c:pt>
              </c:numCache>
            </c:numRef>
          </c:val>
          <c:extLst>
            <c:ext xmlns:c16="http://schemas.microsoft.com/office/drawing/2014/chart" uri="{C3380CC4-5D6E-409C-BE32-E72D297353CC}">
              <c16:uniqueId val="{00000007-FE08-D44B-AF94-CB3B22511700}"/>
            </c:ext>
          </c:extLst>
        </c:ser>
        <c:ser>
          <c:idx val="8"/>
          <c:order val="8"/>
          <c:tx>
            <c:strRef>
              <c:f>Suggestion1!$J$3:$J$4</c:f>
              <c:strCache>
                <c:ptCount val="1"/>
                <c:pt idx="0">
                  <c:v>IA</c:v>
                </c:pt>
              </c:strCache>
            </c:strRef>
          </c:tx>
          <c:spPr>
            <a:solidFill>
              <a:schemeClr val="accent3">
                <a:lumMod val="60000"/>
              </a:schemeClr>
            </a:solidFill>
            <a:ln>
              <a:noFill/>
            </a:ln>
            <a:effectLst/>
          </c:spPr>
          <c:invertIfNegative val="0"/>
          <c:cat>
            <c:strRef>
              <c:f>Suggestion1!$A$5</c:f>
              <c:strCache>
                <c:ptCount val="1"/>
                <c:pt idx="0">
                  <c:v>Total</c:v>
                </c:pt>
              </c:strCache>
            </c:strRef>
          </c:cat>
          <c:val>
            <c:numRef>
              <c:f>Suggestion1!$J$5</c:f>
              <c:numCache>
                <c:formatCode>General</c:formatCode>
                <c:ptCount val="1"/>
                <c:pt idx="0">
                  <c:v>498</c:v>
                </c:pt>
              </c:numCache>
            </c:numRef>
          </c:val>
          <c:extLst>
            <c:ext xmlns:c16="http://schemas.microsoft.com/office/drawing/2014/chart" uri="{C3380CC4-5D6E-409C-BE32-E72D297353CC}">
              <c16:uniqueId val="{00000008-FE08-D44B-AF94-CB3B22511700}"/>
            </c:ext>
          </c:extLst>
        </c:ser>
        <c:ser>
          <c:idx val="9"/>
          <c:order val="9"/>
          <c:tx>
            <c:strRef>
              <c:f>Suggestion1!$K$3:$K$4</c:f>
              <c:strCache>
                <c:ptCount val="1"/>
                <c:pt idx="0">
                  <c:v>ID</c:v>
                </c:pt>
              </c:strCache>
            </c:strRef>
          </c:tx>
          <c:spPr>
            <a:solidFill>
              <a:schemeClr val="accent4">
                <a:lumMod val="60000"/>
              </a:schemeClr>
            </a:solidFill>
            <a:ln>
              <a:noFill/>
            </a:ln>
            <a:effectLst/>
          </c:spPr>
          <c:invertIfNegative val="0"/>
          <c:cat>
            <c:strRef>
              <c:f>Suggestion1!$A$5</c:f>
              <c:strCache>
                <c:ptCount val="1"/>
                <c:pt idx="0">
                  <c:v>Total</c:v>
                </c:pt>
              </c:strCache>
            </c:strRef>
          </c:cat>
          <c:val>
            <c:numRef>
              <c:f>Suggestion1!$K$5</c:f>
              <c:numCache>
                <c:formatCode>General</c:formatCode>
                <c:ptCount val="1"/>
                <c:pt idx="0">
                  <c:v>64</c:v>
                </c:pt>
              </c:numCache>
            </c:numRef>
          </c:val>
          <c:extLst>
            <c:ext xmlns:c16="http://schemas.microsoft.com/office/drawing/2014/chart" uri="{C3380CC4-5D6E-409C-BE32-E72D297353CC}">
              <c16:uniqueId val="{00000009-FE08-D44B-AF94-CB3B22511700}"/>
            </c:ext>
          </c:extLst>
        </c:ser>
        <c:ser>
          <c:idx val="10"/>
          <c:order val="10"/>
          <c:tx>
            <c:strRef>
              <c:f>Suggestion1!$L$3:$L$4</c:f>
              <c:strCache>
                <c:ptCount val="1"/>
                <c:pt idx="0">
                  <c:v>IL</c:v>
                </c:pt>
              </c:strCache>
            </c:strRef>
          </c:tx>
          <c:spPr>
            <a:solidFill>
              <a:schemeClr val="accent5">
                <a:lumMod val="60000"/>
              </a:schemeClr>
            </a:solidFill>
            <a:ln>
              <a:noFill/>
            </a:ln>
            <a:effectLst/>
          </c:spPr>
          <c:invertIfNegative val="0"/>
          <c:cat>
            <c:strRef>
              <c:f>Suggestion1!$A$5</c:f>
              <c:strCache>
                <c:ptCount val="1"/>
                <c:pt idx="0">
                  <c:v>Total</c:v>
                </c:pt>
              </c:strCache>
            </c:strRef>
          </c:cat>
          <c:val>
            <c:numRef>
              <c:f>Suggestion1!$L$5</c:f>
              <c:numCache>
                <c:formatCode>General</c:formatCode>
                <c:ptCount val="1"/>
                <c:pt idx="0">
                  <c:v>1412</c:v>
                </c:pt>
              </c:numCache>
            </c:numRef>
          </c:val>
          <c:extLst>
            <c:ext xmlns:c16="http://schemas.microsoft.com/office/drawing/2014/chart" uri="{C3380CC4-5D6E-409C-BE32-E72D297353CC}">
              <c16:uniqueId val="{0000000A-FE08-D44B-AF94-CB3B22511700}"/>
            </c:ext>
          </c:extLst>
        </c:ser>
        <c:ser>
          <c:idx val="11"/>
          <c:order val="11"/>
          <c:tx>
            <c:strRef>
              <c:f>Suggestion1!$M$3:$M$4</c:f>
              <c:strCache>
                <c:ptCount val="1"/>
                <c:pt idx="0">
                  <c:v>IN</c:v>
                </c:pt>
              </c:strCache>
            </c:strRef>
          </c:tx>
          <c:spPr>
            <a:solidFill>
              <a:schemeClr val="accent6">
                <a:lumMod val="60000"/>
              </a:schemeClr>
            </a:solidFill>
            <a:ln>
              <a:noFill/>
            </a:ln>
            <a:effectLst/>
          </c:spPr>
          <c:invertIfNegative val="0"/>
          <c:cat>
            <c:strRef>
              <c:f>Suggestion1!$A$5</c:f>
              <c:strCache>
                <c:ptCount val="1"/>
                <c:pt idx="0">
                  <c:v>Total</c:v>
                </c:pt>
              </c:strCache>
            </c:strRef>
          </c:cat>
          <c:val>
            <c:numRef>
              <c:f>Suggestion1!$M$5</c:f>
              <c:numCache>
                <c:formatCode>General</c:formatCode>
                <c:ptCount val="1"/>
                <c:pt idx="0">
                  <c:v>515</c:v>
                </c:pt>
              </c:numCache>
            </c:numRef>
          </c:val>
          <c:extLst>
            <c:ext xmlns:c16="http://schemas.microsoft.com/office/drawing/2014/chart" uri="{C3380CC4-5D6E-409C-BE32-E72D297353CC}">
              <c16:uniqueId val="{0000000B-FE08-D44B-AF94-CB3B22511700}"/>
            </c:ext>
          </c:extLst>
        </c:ser>
        <c:ser>
          <c:idx val="12"/>
          <c:order val="12"/>
          <c:tx>
            <c:strRef>
              <c:f>Suggestion1!$N$3:$N$4</c:f>
              <c:strCache>
                <c:ptCount val="1"/>
                <c:pt idx="0">
                  <c:v>KS</c:v>
                </c:pt>
              </c:strCache>
            </c:strRef>
          </c:tx>
          <c:spPr>
            <a:solidFill>
              <a:schemeClr val="accent1">
                <a:lumMod val="80000"/>
                <a:lumOff val="20000"/>
              </a:schemeClr>
            </a:solidFill>
            <a:ln>
              <a:noFill/>
            </a:ln>
            <a:effectLst/>
          </c:spPr>
          <c:invertIfNegative val="0"/>
          <c:cat>
            <c:strRef>
              <c:f>Suggestion1!$A$5</c:f>
              <c:strCache>
                <c:ptCount val="1"/>
                <c:pt idx="0">
                  <c:v>Total</c:v>
                </c:pt>
              </c:strCache>
            </c:strRef>
          </c:cat>
          <c:val>
            <c:numRef>
              <c:f>Suggestion1!$N$5</c:f>
              <c:numCache>
                <c:formatCode>General</c:formatCode>
                <c:ptCount val="1"/>
                <c:pt idx="0">
                  <c:v>580</c:v>
                </c:pt>
              </c:numCache>
            </c:numRef>
          </c:val>
          <c:extLst>
            <c:ext xmlns:c16="http://schemas.microsoft.com/office/drawing/2014/chart" uri="{C3380CC4-5D6E-409C-BE32-E72D297353CC}">
              <c16:uniqueId val="{0000000C-FE08-D44B-AF94-CB3B22511700}"/>
            </c:ext>
          </c:extLst>
        </c:ser>
        <c:ser>
          <c:idx val="13"/>
          <c:order val="13"/>
          <c:tx>
            <c:strRef>
              <c:f>Suggestion1!$O$3:$O$4</c:f>
              <c:strCache>
                <c:ptCount val="1"/>
                <c:pt idx="0">
                  <c:v>LA</c:v>
                </c:pt>
              </c:strCache>
            </c:strRef>
          </c:tx>
          <c:spPr>
            <a:solidFill>
              <a:schemeClr val="accent2">
                <a:lumMod val="80000"/>
                <a:lumOff val="20000"/>
              </a:schemeClr>
            </a:solidFill>
            <a:ln>
              <a:noFill/>
            </a:ln>
            <a:effectLst/>
          </c:spPr>
          <c:invertIfNegative val="0"/>
          <c:cat>
            <c:strRef>
              <c:f>Suggestion1!$A$5</c:f>
              <c:strCache>
                <c:ptCount val="1"/>
                <c:pt idx="0">
                  <c:v>Total</c:v>
                </c:pt>
              </c:strCache>
            </c:strRef>
          </c:cat>
          <c:val>
            <c:numRef>
              <c:f>Suggestion1!$O$5</c:f>
              <c:numCache>
                <c:formatCode>General</c:formatCode>
                <c:ptCount val="1"/>
                <c:pt idx="0">
                  <c:v>1668</c:v>
                </c:pt>
              </c:numCache>
            </c:numRef>
          </c:val>
          <c:extLst>
            <c:ext xmlns:c16="http://schemas.microsoft.com/office/drawing/2014/chart" uri="{C3380CC4-5D6E-409C-BE32-E72D297353CC}">
              <c16:uniqueId val="{0000000D-FE08-D44B-AF94-CB3B22511700}"/>
            </c:ext>
          </c:extLst>
        </c:ser>
        <c:ser>
          <c:idx val="14"/>
          <c:order val="14"/>
          <c:tx>
            <c:strRef>
              <c:f>Suggestion1!$P$3:$P$4</c:f>
              <c:strCache>
                <c:ptCount val="1"/>
                <c:pt idx="0">
                  <c:v>MA</c:v>
                </c:pt>
              </c:strCache>
            </c:strRef>
          </c:tx>
          <c:spPr>
            <a:solidFill>
              <a:schemeClr val="accent3">
                <a:lumMod val="80000"/>
                <a:lumOff val="20000"/>
              </a:schemeClr>
            </a:solidFill>
            <a:ln>
              <a:noFill/>
            </a:ln>
            <a:effectLst/>
          </c:spPr>
          <c:invertIfNegative val="0"/>
          <c:cat>
            <c:strRef>
              <c:f>Suggestion1!$A$5</c:f>
              <c:strCache>
                <c:ptCount val="1"/>
                <c:pt idx="0">
                  <c:v>Total</c:v>
                </c:pt>
              </c:strCache>
            </c:strRef>
          </c:cat>
          <c:val>
            <c:numRef>
              <c:f>Suggestion1!$P$5</c:f>
              <c:numCache>
                <c:formatCode>General</c:formatCode>
                <c:ptCount val="1"/>
                <c:pt idx="0">
                  <c:v>1270</c:v>
                </c:pt>
              </c:numCache>
            </c:numRef>
          </c:val>
          <c:extLst>
            <c:ext xmlns:c16="http://schemas.microsoft.com/office/drawing/2014/chart" uri="{C3380CC4-5D6E-409C-BE32-E72D297353CC}">
              <c16:uniqueId val="{0000000E-FE08-D44B-AF94-CB3B22511700}"/>
            </c:ext>
          </c:extLst>
        </c:ser>
        <c:ser>
          <c:idx val="15"/>
          <c:order val="15"/>
          <c:tx>
            <c:strRef>
              <c:f>Suggestion1!$Q$3:$Q$4</c:f>
              <c:strCache>
                <c:ptCount val="1"/>
                <c:pt idx="0">
                  <c:v>MI</c:v>
                </c:pt>
              </c:strCache>
            </c:strRef>
          </c:tx>
          <c:spPr>
            <a:solidFill>
              <a:schemeClr val="accent4">
                <a:lumMod val="80000"/>
                <a:lumOff val="20000"/>
              </a:schemeClr>
            </a:solidFill>
            <a:ln>
              <a:noFill/>
            </a:ln>
            <a:effectLst/>
          </c:spPr>
          <c:invertIfNegative val="0"/>
          <c:cat>
            <c:strRef>
              <c:f>Suggestion1!$A$5</c:f>
              <c:strCache>
                <c:ptCount val="1"/>
                <c:pt idx="0">
                  <c:v>Total</c:v>
                </c:pt>
              </c:strCache>
            </c:strRef>
          </c:cat>
          <c:val>
            <c:numRef>
              <c:f>Suggestion1!$Q$5</c:f>
              <c:numCache>
                <c:formatCode>General</c:formatCode>
                <c:ptCount val="1"/>
                <c:pt idx="0">
                  <c:v>1566</c:v>
                </c:pt>
              </c:numCache>
            </c:numRef>
          </c:val>
          <c:extLst>
            <c:ext xmlns:c16="http://schemas.microsoft.com/office/drawing/2014/chart" uri="{C3380CC4-5D6E-409C-BE32-E72D297353CC}">
              <c16:uniqueId val="{0000000F-FE08-D44B-AF94-CB3B22511700}"/>
            </c:ext>
          </c:extLst>
        </c:ser>
        <c:ser>
          <c:idx val="16"/>
          <c:order val="16"/>
          <c:tx>
            <c:strRef>
              <c:f>Suggestion1!$R$3:$R$4</c:f>
              <c:strCache>
                <c:ptCount val="1"/>
                <c:pt idx="0">
                  <c:v>MN</c:v>
                </c:pt>
              </c:strCache>
            </c:strRef>
          </c:tx>
          <c:spPr>
            <a:solidFill>
              <a:schemeClr val="accent5">
                <a:lumMod val="80000"/>
                <a:lumOff val="20000"/>
              </a:schemeClr>
            </a:solidFill>
            <a:ln>
              <a:noFill/>
            </a:ln>
            <a:effectLst/>
          </c:spPr>
          <c:invertIfNegative val="0"/>
          <c:cat>
            <c:strRef>
              <c:f>Suggestion1!$A$5</c:f>
              <c:strCache>
                <c:ptCount val="1"/>
                <c:pt idx="0">
                  <c:v>Total</c:v>
                </c:pt>
              </c:strCache>
            </c:strRef>
          </c:cat>
          <c:val>
            <c:numRef>
              <c:f>Suggestion1!$R$5</c:f>
              <c:numCache>
                <c:formatCode>General</c:formatCode>
                <c:ptCount val="1"/>
                <c:pt idx="0">
                  <c:v>55</c:v>
                </c:pt>
              </c:numCache>
            </c:numRef>
          </c:val>
          <c:extLst>
            <c:ext xmlns:c16="http://schemas.microsoft.com/office/drawing/2014/chart" uri="{C3380CC4-5D6E-409C-BE32-E72D297353CC}">
              <c16:uniqueId val="{00000010-FE08-D44B-AF94-CB3B22511700}"/>
            </c:ext>
          </c:extLst>
        </c:ser>
        <c:ser>
          <c:idx val="17"/>
          <c:order val="17"/>
          <c:tx>
            <c:strRef>
              <c:f>Suggestion1!$S$3:$S$4</c:f>
              <c:strCache>
                <c:ptCount val="1"/>
                <c:pt idx="0">
                  <c:v>MO</c:v>
                </c:pt>
              </c:strCache>
            </c:strRef>
          </c:tx>
          <c:spPr>
            <a:solidFill>
              <a:schemeClr val="accent6">
                <a:lumMod val="80000"/>
                <a:lumOff val="20000"/>
              </a:schemeClr>
            </a:solidFill>
            <a:ln>
              <a:noFill/>
            </a:ln>
            <a:effectLst/>
          </c:spPr>
          <c:invertIfNegative val="0"/>
          <c:cat>
            <c:strRef>
              <c:f>Suggestion1!$A$5</c:f>
              <c:strCache>
                <c:ptCount val="1"/>
                <c:pt idx="0">
                  <c:v>Total</c:v>
                </c:pt>
              </c:strCache>
            </c:strRef>
          </c:cat>
          <c:val>
            <c:numRef>
              <c:f>Suggestion1!$S$5</c:f>
              <c:numCache>
                <c:formatCode>General</c:formatCode>
                <c:ptCount val="1"/>
                <c:pt idx="0">
                  <c:v>642</c:v>
                </c:pt>
              </c:numCache>
            </c:numRef>
          </c:val>
          <c:extLst>
            <c:ext xmlns:c16="http://schemas.microsoft.com/office/drawing/2014/chart" uri="{C3380CC4-5D6E-409C-BE32-E72D297353CC}">
              <c16:uniqueId val="{00000011-FE08-D44B-AF94-CB3B22511700}"/>
            </c:ext>
          </c:extLst>
        </c:ser>
        <c:ser>
          <c:idx val="18"/>
          <c:order val="18"/>
          <c:tx>
            <c:strRef>
              <c:f>Suggestion1!$T$3:$T$4</c:f>
              <c:strCache>
                <c:ptCount val="1"/>
                <c:pt idx="0">
                  <c:v>MS</c:v>
                </c:pt>
              </c:strCache>
            </c:strRef>
          </c:tx>
          <c:spPr>
            <a:solidFill>
              <a:schemeClr val="accent1">
                <a:lumMod val="80000"/>
              </a:schemeClr>
            </a:solidFill>
            <a:ln>
              <a:noFill/>
            </a:ln>
            <a:effectLst/>
          </c:spPr>
          <c:invertIfNegative val="0"/>
          <c:cat>
            <c:strRef>
              <c:f>Suggestion1!$A$5</c:f>
              <c:strCache>
                <c:ptCount val="1"/>
                <c:pt idx="0">
                  <c:v>Total</c:v>
                </c:pt>
              </c:strCache>
            </c:strRef>
          </c:cat>
          <c:val>
            <c:numRef>
              <c:f>Suggestion1!$T$5</c:f>
              <c:numCache>
                <c:formatCode>General</c:formatCode>
                <c:ptCount val="1"/>
                <c:pt idx="0">
                  <c:v>799</c:v>
                </c:pt>
              </c:numCache>
            </c:numRef>
          </c:val>
          <c:extLst>
            <c:ext xmlns:c16="http://schemas.microsoft.com/office/drawing/2014/chart" uri="{C3380CC4-5D6E-409C-BE32-E72D297353CC}">
              <c16:uniqueId val="{00000012-FE08-D44B-AF94-CB3B22511700}"/>
            </c:ext>
          </c:extLst>
        </c:ser>
        <c:ser>
          <c:idx val="19"/>
          <c:order val="19"/>
          <c:tx>
            <c:strRef>
              <c:f>Suggestion1!$U$3:$U$4</c:f>
              <c:strCache>
                <c:ptCount val="1"/>
                <c:pt idx="0">
                  <c:v>MT</c:v>
                </c:pt>
              </c:strCache>
            </c:strRef>
          </c:tx>
          <c:spPr>
            <a:solidFill>
              <a:schemeClr val="accent2">
                <a:lumMod val="80000"/>
              </a:schemeClr>
            </a:solidFill>
            <a:ln>
              <a:noFill/>
            </a:ln>
            <a:effectLst/>
          </c:spPr>
          <c:invertIfNegative val="0"/>
          <c:cat>
            <c:strRef>
              <c:f>Suggestion1!$A$5</c:f>
              <c:strCache>
                <c:ptCount val="1"/>
                <c:pt idx="0">
                  <c:v>Total</c:v>
                </c:pt>
              </c:strCache>
            </c:strRef>
          </c:cat>
          <c:val>
            <c:numRef>
              <c:f>Suggestion1!$U$5</c:f>
              <c:numCache>
                <c:formatCode>General</c:formatCode>
                <c:ptCount val="1"/>
                <c:pt idx="0">
                  <c:v>68</c:v>
                </c:pt>
              </c:numCache>
            </c:numRef>
          </c:val>
          <c:extLst>
            <c:ext xmlns:c16="http://schemas.microsoft.com/office/drawing/2014/chart" uri="{C3380CC4-5D6E-409C-BE32-E72D297353CC}">
              <c16:uniqueId val="{00000013-FE08-D44B-AF94-CB3B22511700}"/>
            </c:ext>
          </c:extLst>
        </c:ser>
        <c:ser>
          <c:idx val="20"/>
          <c:order val="20"/>
          <c:tx>
            <c:strRef>
              <c:f>Suggestion1!$V$3:$V$4</c:f>
              <c:strCache>
                <c:ptCount val="1"/>
                <c:pt idx="0">
                  <c:v>NC</c:v>
                </c:pt>
              </c:strCache>
            </c:strRef>
          </c:tx>
          <c:spPr>
            <a:solidFill>
              <a:schemeClr val="accent3">
                <a:lumMod val="80000"/>
              </a:schemeClr>
            </a:solidFill>
            <a:ln>
              <a:noFill/>
            </a:ln>
            <a:effectLst/>
          </c:spPr>
          <c:invertIfNegative val="0"/>
          <c:cat>
            <c:strRef>
              <c:f>Suggestion1!$A$5</c:f>
              <c:strCache>
                <c:ptCount val="1"/>
                <c:pt idx="0">
                  <c:v>Total</c:v>
                </c:pt>
              </c:strCache>
            </c:strRef>
          </c:cat>
          <c:val>
            <c:numRef>
              <c:f>Suggestion1!$V$5</c:f>
              <c:numCache>
                <c:formatCode>General</c:formatCode>
                <c:ptCount val="1"/>
                <c:pt idx="0">
                  <c:v>2078</c:v>
                </c:pt>
              </c:numCache>
            </c:numRef>
          </c:val>
          <c:extLst>
            <c:ext xmlns:c16="http://schemas.microsoft.com/office/drawing/2014/chart" uri="{C3380CC4-5D6E-409C-BE32-E72D297353CC}">
              <c16:uniqueId val="{00000014-FE08-D44B-AF94-CB3B22511700}"/>
            </c:ext>
          </c:extLst>
        </c:ser>
        <c:ser>
          <c:idx val="21"/>
          <c:order val="21"/>
          <c:tx>
            <c:strRef>
              <c:f>Suggestion1!$W$3:$W$4</c:f>
              <c:strCache>
                <c:ptCount val="1"/>
                <c:pt idx="0">
                  <c:v>ND</c:v>
                </c:pt>
              </c:strCache>
            </c:strRef>
          </c:tx>
          <c:spPr>
            <a:solidFill>
              <a:schemeClr val="accent4">
                <a:lumMod val="80000"/>
              </a:schemeClr>
            </a:solidFill>
            <a:ln>
              <a:noFill/>
            </a:ln>
            <a:effectLst/>
          </c:spPr>
          <c:invertIfNegative val="0"/>
          <c:cat>
            <c:strRef>
              <c:f>Suggestion1!$A$5</c:f>
              <c:strCache>
                <c:ptCount val="1"/>
                <c:pt idx="0">
                  <c:v>Total</c:v>
                </c:pt>
              </c:strCache>
            </c:strRef>
          </c:cat>
          <c:val>
            <c:numRef>
              <c:f>Suggestion1!$W$5</c:f>
              <c:numCache>
                <c:formatCode>General</c:formatCode>
                <c:ptCount val="1"/>
                <c:pt idx="0">
                  <c:v>46</c:v>
                </c:pt>
              </c:numCache>
            </c:numRef>
          </c:val>
          <c:extLst>
            <c:ext xmlns:c16="http://schemas.microsoft.com/office/drawing/2014/chart" uri="{C3380CC4-5D6E-409C-BE32-E72D297353CC}">
              <c16:uniqueId val="{00000015-FE08-D44B-AF94-CB3B22511700}"/>
            </c:ext>
          </c:extLst>
        </c:ser>
        <c:ser>
          <c:idx val="22"/>
          <c:order val="22"/>
          <c:tx>
            <c:strRef>
              <c:f>Suggestion1!$X$3:$X$4</c:f>
              <c:strCache>
                <c:ptCount val="1"/>
                <c:pt idx="0">
                  <c:v>NH</c:v>
                </c:pt>
              </c:strCache>
            </c:strRef>
          </c:tx>
          <c:spPr>
            <a:solidFill>
              <a:schemeClr val="accent5">
                <a:lumMod val="80000"/>
              </a:schemeClr>
            </a:solidFill>
            <a:ln>
              <a:noFill/>
            </a:ln>
            <a:effectLst/>
          </c:spPr>
          <c:invertIfNegative val="0"/>
          <c:cat>
            <c:strRef>
              <c:f>Suggestion1!$A$5</c:f>
              <c:strCache>
                <c:ptCount val="1"/>
                <c:pt idx="0">
                  <c:v>Total</c:v>
                </c:pt>
              </c:strCache>
            </c:strRef>
          </c:cat>
          <c:val>
            <c:numRef>
              <c:f>Suggestion1!$X$5</c:f>
              <c:numCache>
                <c:formatCode>General</c:formatCode>
                <c:ptCount val="1"/>
                <c:pt idx="0">
                  <c:v>205</c:v>
                </c:pt>
              </c:numCache>
            </c:numRef>
          </c:val>
          <c:extLst>
            <c:ext xmlns:c16="http://schemas.microsoft.com/office/drawing/2014/chart" uri="{C3380CC4-5D6E-409C-BE32-E72D297353CC}">
              <c16:uniqueId val="{00000016-FE08-D44B-AF94-CB3B22511700}"/>
            </c:ext>
          </c:extLst>
        </c:ser>
        <c:ser>
          <c:idx val="23"/>
          <c:order val="23"/>
          <c:tx>
            <c:strRef>
              <c:f>Suggestion1!$Y$3:$Y$4</c:f>
              <c:strCache>
                <c:ptCount val="1"/>
                <c:pt idx="0">
                  <c:v>NJ</c:v>
                </c:pt>
              </c:strCache>
            </c:strRef>
          </c:tx>
          <c:spPr>
            <a:solidFill>
              <a:schemeClr val="accent6">
                <a:lumMod val="80000"/>
              </a:schemeClr>
            </a:solidFill>
            <a:ln>
              <a:noFill/>
            </a:ln>
            <a:effectLst/>
          </c:spPr>
          <c:invertIfNegative val="0"/>
          <c:cat>
            <c:strRef>
              <c:f>Suggestion1!$A$5</c:f>
              <c:strCache>
                <c:ptCount val="1"/>
                <c:pt idx="0">
                  <c:v>Total</c:v>
                </c:pt>
              </c:strCache>
            </c:strRef>
          </c:cat>
          <c:val>
            <c:numRef>
              <c:f>Suggestion1!$Y$5</c:f>
              <c:numCache>
                <c:formatCode>General</c:formatCode>
                <c:ptCount val="1"/>
                <c:pt idx="0">
                  <c:v>1503</c:v>
                </c:pt>
              </c:numCache>
            </c:numRef>
          </c:val>
          <c:extLst>
            <c:ext xmlns:c16="http://schemas.microsoft.com/office/drawing/2014/chart" uri="{C3380CC4-5D6E-409C-BE32-E72D297353CC}">
              <c16:uniqueId val="{00000017-FE08-D44B-AF94-CB3B22511700}"/>
            </c:ext>
          </c:extLst>
        </c:ser>
        <c:ser>
          <c:idx val="24"/>
          <c:order val="24"/>
          <c:tx>
            <c:strRef>
              <c:f>Suggestion1!$Z$3:$Z$4</c:f>
              <c:strCache>
                <c:ptCount val="1"/>
                <c:pt idx="0">
                  <c:v>NV</c:v>
                </c:pt>
              </c:strCache>
            </c:strRef>
          </c:tx>
          <c:spPr>
            <a:solidFill>
              <a:schemeClr val="accent1">
                <a:lumMod val="60000"/>
                <a:lumOff val="40000"/>
              </a:schemeClr>
            </a:solidFill>
            <a:ln>
              <a:noFill/>
            </a:ln>
            <a:effectLst/>
          </c:spPr>
          <c:invertIfNegative val="0"/>
          <c:cat>
            <c:strRef>
              <c:f>Suggestion1!$A$5</c:f>
              <c:strCache>
                <c:ptCount val="1"/>
                <c:pt idx="0">
                  <c:v>Total</c:v>
                </c:pt>
              </c:strCache>
            </c:strRef>
          </c:cat>
          <c:val>
            <c:numRef>
              <c:f>Suggestion1!$Z$5</c:f>
              <c:numCache>
                <c:formatCode>General</c:formatCode>
                <c:ptCount val="1"/>
                <c:pt idx="0">
                  <c:v>716</c:v>
                </c:pt>
              </c:numCache>
            </c:numRef>
          </c:val>
          <c:extLst>
            <c:ext xmlns:c16="http://schemas.microsoft.com/office/drawing/2014/chart" uri="{C3380CC4-5D6E-409C-BE32-E72D297353CC}">
              <c16:uniqueId val="{00000018-FE08-D44B-AF94-CB3B22511700}"/>
            </c:ext>
          </c:extLst>
        </c:ser>
        <c:ser>
          <c:idx val="25"/>
          <c:order val="25"/>
          <c:tx>
            <c:strRef>
              <c:f>Suggestion1!$AA$3:$AA$4</c:f>
              <c:strCache>
                <c:ptCount val="1"/>
                <c:pt idx="0">
                  <c:v>NY</c:v>
                </c:pt>
              </c:strCache>
            </c:strRef>
          </c:tx>
          <c:spPr>
            <a:solidFill>
              <a:schemeClr val="accent2">
                <a:lumMod val="60000"/>
                <a:lumOff val="40000"/>
              </a:schemeClr>
            </a:solidFill>
            <a:ln>
              <a:noFill/>
            </a:ln>
            <a:effectLst/>
          </c:spPr>
          <c:invertIfNegative val="0"/>
          <c:cat>
            <c:strRef>
              <c:f>Suggestion1!$A$5</c:f>
              <c:strCache>
                <c:ptCount val="1"/>
                <c:pt idx="0">
                  <c:v>Total</c:v>
                </c:pt>
              </c:strCache>
            </c:strRef>
          </c:cat>
          <c:val>
            <c:numRef>
              <c:f>Suggestion1!$AA$5</c:f>
              <c:numCache>
                <c:formatCode>General</c:formatCode>
                <c:ptCount val="1"/>
                <c:pt idx="0">
                  <c:v>1721</c:v>
                </c:pt>
              </c:numCache>
            </c:numRef>
          </c:val>
          <c:extLst>
            <c:ext xmlns:c16="http://schemas.microsoft.com/office/drawing/2014/chart" uri="{C3380CC4-5D6E-409C-BE32-E72D297353CC}">
              <c16:uniqueId val="{00000019-FE08-D44B-AF94-CB3B22511700}"/>
            </c:ext>
          </c:extLst>
        </c:ser>
        <c:ser>
          <c:idx val="26"/>
          <c:order val="26"/>
          <c:tx>
            <c:strRef>
              <c:f>Suggestion1!$AB$3:$AB$4</c:f>
              <c:strCache>
                <c:ptCount val="1"/>
                <c:pt idx="0">
                  <c:v>OH</c:v>
                </c:pt>
              </c:strCache>
            </c:strRef>
          </c:tx>
          <c:spPr>
            <a:solidFill>
              <a:schemeClr val="accent3">
                <a:lumMod val="60000"/>
                <a:lumOff val="40000"/>
              </a:schemeClr>
            </a:solidFill>
            <a:ln>
              <a:noFill/>
            </a:ln>
            <a:effectLst/>
          </c:spPr>
          <c:invertIfNegative val="0"/>
          <c:cat>
            <c:strRef>
              <c:f>Suggestion1!$A$5</c:f>
              <c:strCache>
                <c:ptCount val="1"/>
                <c:pt idx="0">
                  <c:v>Total</c:v>
                </c:pt>
              </c:strCache>
            </c:strRef>
          </c:cat>
          <c:val>
            <c:numRef>
              <c:f>Suggestion1!$AB$5</c:f>
              <c:numCache>
                <c:formatCode>General</c:formatCode>
                <c:ptCount val="1"/>
                <c:pt idx="0">
                  <c:v>1210</c:v>
                </c:pt>
              </c:numCache>
            </c:numRef>
          </c:val>
          <c:extLst>
            <c:ext xmlns:c16="http://schemas.microsoft.com/office/drawing/2014/chart" uri="{C3380CC4-5D6E-409C-BE32-E72D297353CC}">
              <c16:uniqueId val="{0000001A-FE08-D44B-AF94-CB3B22511700}"/>
            </c:ext>
          </c:extLst>
        </c:ser>
        <c:ser>
          <c:idx val="27"/>
          <c:order val="27"/>
          <c:tx>
            <c:strRef>
              <c:f>Suggestion1!$AC$3:$AC$4</c:f>
              <c:strCache>
                <c:ptCount val="1"/>
                <c:pt idx="0">
                  <c:v>OK</c:v>
                </c:pt>
              </c:strCache>
            </c:strRef>
          </c:tx>
          <c:spPr>
            <a:solidFill>
              <a:schemeClr val="accent4">
                <a:lumMod val="60000"/>
                <a:lumOff val="40000"/>
              </a:schemeClr>
            </a:solidFill>
            <a:ln>
              <a:noFill/>
            </a:ln>
            <a:effectLst/>
          </c:spPr>
          <c:invertIfNegative val="0"/>
          <c:cat>
            <c:strRef>
              <c:f>Suggestion1!$A$5</c:f>
              <c:strCache>
                <c:ptCount val="1"/>
                <c:pt idx="0">
                  <c:v>Total</c:v>
                </c:pt>
              </c:strCache>
            </c:strRef>
          </c:cat>
          <c:val>
            <c:numRef>
              <c:f>Suggestion1!$AC$5</c:f>
              <c:numCache>
                <c:formatCode>General</c:formatCode>
                <c:ptCount val="1"/>
                <c:pt idx="0">
                  <c:v>93</c:v>
                </c:pt>
              </c:numCache>
            </c:numRef>
          </c:val>
          <c:extLst>
            <c:ext xmlns:c16="http://schemas.microsoft.com/office/drawing/2014/chart" uri="{C3380CC4-5D6E-409C-BE32-E72D297353CC}">
              <c16:uniqueId val="{0000001B-FE08-D44B-AF94-CB3B22511700}"/>
            </c:ext>
          </c:extLst>
        </c:ser>
        <c:ser>
          <c:idx val="28"/>
          <c:order val="28"/>
          <c:tx>
            <c:strRef>
              <c:f>Suggestion1!$AD$3:$AD$4</c:f>
              <c:strCache>
                <c:ptCount val="1"/>
                <c:pt idx="0">
                  <c:v>OR</c:v>
                </c:pt>
              </c:strCache>
            </c:strRef>
          </c:tx>
          <c:spPr>
            <a:solidFill>
              <a:schemeClr val="accent5">
                <a:lumMod val="60000"/>
                <a:lumOff val="40000"/>
              </a:schemeClr>
            </a:solidFill>
            <a:ln>
              <a:noFill/>
            </a:ln>
            <a:effectLst/>
          </c:spPr>
          <c:invertIfNegative val="0"/>
          <c:cat>
            <c:strRef>
              <c:f>Suggestion1!$A$5</c:f>
              <c:strCache>
                <c:ptCount val="1"/>
                <c:pt idx="0">
                  <c:v>Total</c:v>
                </c:pt>
              </c:strCache>
            </c:strRef>
          </c:cat>
          <c:val>
            <c:numRef>
              <c:f>Suggestion1!$AD$5</c:f>
              <c:numCache>
                <c:formatCode>General</c:formatCode>
                <c:ptCount val="1"/>
                <c:pt idx="0">
                  <c:v>541</c:v>
                </c:pt>
              </c:numCache>
            </c:numRef>
          </c:val>
          <c:extLst>
            <c:ext xmlns:c16="http://schemas.microsoft.com/office/drawing/2014/chart" uri="{C3380CC4-5D6E-409C-BE32-E72D297353CC}">
              <c16:uniqueId val="{0000001C-FE08-D44B-AF94-CB3B22511700}"/>
            </c:ext>
          </c:extLst>
        </c:ser>
        <c:ser>
          <c:idx val="29"/>
          <c:order val="29"/>
          <c:tx>
            <c:strRef>
              <c:f>Suggestion1!$AE$3:$AE$4</c:f>
              <c:strCache>
                <c:ptCount val="1"/>
                <c:pt idx="0">
                  <c:v>PA</c:v>
                </c:pt>
              </c:strCache>
            </c:strRef>
          </c:tx>
          <c:spPr>
            <a:solidFill>
              <a:schemeClr val="accent6">
                <a:lumMod val="60000"/>
                <a:lumOff val="40000"/>
              </a:schemeClr>
            </a:solidFill>
            <a:ln>
              <a:noFill/>
            </a:ln>
            <a:effectLst/>
          </c:spPr>
          <c:invertIfNegative val="0"/>
          <c:cat>
            <c:strRef>
              <c:f>Suggestion1!$A$5</c:f>
              <c:strCache>
                <c:ptCount val="1"/>
                <c:pt idx="0">
                  <c:v>Total</c:v>
                </c:pt>
              </c:strCache>
            </c:strRef>
          </c:cat>
          <c:val>
            <c:numRef>
              <c:f>Suggestion1!$AE$5</c:f>
              <c:numCache>
                <c:formatCode>General</c:formatCode>
                <c:ptCount val="1"/>
                <c:pt idx="0">
                  <c:v>546</c:v>
                </c:pt>
              </c:numCache>
            </c:numRef>
          </c:val>
          <c:extLst>
            <c:ext xmlns:c16="http://schemas.microsoft.com/office/drawing/2014/chart" uri="{C3380CC4-5D6E-409C-BE32-E72D297353CC}">
              <c16:uniqueId val="{0000001D-FE08-D44B-AF94-CB3B22511700}"/>
            </c:ext>
          </c:extLst>
        </c:ser>
        <c:ser>
          <c:idx val="30"/>
          <c:order val="30"/>
          <c:tx>
            <c:strRef>
              <c:f>Suggestion1!$AF$3:$AF$4</c:f>
              <c:strCache>
                <c:ptCount val="1"/>
                <c:pt idx="0">
                  <c:v>RI</c:v>
                </c:pt>
              </c:strCache>
            </c:strRef>
          </c:tx>
          <c:spPr>
            <a:solidFill>
              <a:schemeClr val="accent1">
                <a:lumMod val="50000"/>
              </a:schemeClr>
            </a:solidFill>
            <a:ln>
              <a:noFill/>
            </a:ln>
            <a:effectLst/>
          </c:spPr>
          <c:invertIfNegative val="0"/>
          <c:cat>
            <c:strRef>
              <c:f>Suggestion1!$A$5</c:f>
              <c:strCache>
                <c:ptCount val="1"/>
                <c:pt idx="0">
                  <c:v>Total</c:v>
                </c:pt>
              </c:strCache>
            </c:strRef>
          </c:cat>
          <c:val>
            <c:numRef>
              <c:f>Suggestion1!$AF$5</c:f>
              <c:numCache>
                <c:formatCode>General</c:formatCode>
                <c:ptCount val="1"/>
                <c:pt idx="0">
                  <c:v>362</c:v>
                </c:pt>
              </c:numCache>
            </c:numRef>
          </c:val>
          <c:extLst>
            <c:ext xmlns:c16="http://schemas.microsoft.com/office/drawing/2014/chart" uri="{C3380CC4-5D6E-409C-BE32-E72D297353CC}">
              <c16:uniqueId val="{0000001E-FE08-D44B-AF94-CB3B22511700}"/>
            </c:ext>
          </c:extLst>
        </c:ser>
        <c:ser>
          <c:idx val="31"/>
          <c:order val="31"/>
          <c:tx>
            <c:strRef>
              <c:f>Suggestion1!$AG$3:$AG$4</c:f>
              <c:strCache>
                <c:ptCount val="1"/>
                <c:pt idx="0">
                  <c:v>SC</c:v>
                </c:pt>
              </c:strCache>
            </c:strRef>
          </c:tx>
          <c:spPr>
            <a:solidFill>
              <a:schemeClr val="accent2">
                <a:lumMod val="50000"/>
              </a:schemeClr>
            </a:solidFill>
            <a:ln>
              <a:noFill/>
            </a:ln>
            <a:effectLst/>
          </c:spPr>
          <c:invertIfNegative val="0"/>
          <c:cat>
            <c:strRef>
              <c:f>Suggestion1!$A$5</c:f>
              <c:strCache>
                <c:ptCount val="1"/>
                <c:pt idx="0">
                  <c:v>Total</c:v>
                </c:pt>
              </c:strCache>
            </c:strRef>
          </c:cat>
          <c:val>
            <c:numRef>
              <c:f>Suggestion1!$AG$5</c:f>
              <c:numCache>
                <c:formatCode>General</c:formatCode>
                <c:ptCount val="1"/>
                <c:pt idx="0">
                  <c:v>653</c:v>
                </c:pt>
              </c:numCache>
            </c:numRef>
          </c:val>
          <c:extLst>
            <c:ext xmlns:c16="http://schemas.microsoft.com/office/drawing/2014/chart" uri="{C3380CC4-5D6E-409C-BE32-E72D297353CC}">
              <c16:uniqueId val="{0000001F-FE08-D44B-AF94-CB3B22511700}"/>
            </c:ext>
          </c:extLst>
        </c:ser>
        <c:ser>
          <c:idx val="32"/>
          <c:order val="32"/>
          <c:tx>
            <c:strRef>
              <c:f>Suggestion1!$AH$3:$AH$4</c:f>
              <c:strCache>
                <c:ptCount val="1"/>
                <c:pt idx="0">
                  <c:v>SD</c:v>
                </c:pt>
              </c:strCache>
            </c:strRef>
          </c:tx>
          <c:spPr>
            <a:solidFill>
              <a:schemeClr val="accent3">
                <a:lumMod val="50000"/>
              </a:schemeClr>
            </a:solidFill>
            <a:ln>
              <a:noFill/>
            </a:ln>
            <a:effectLst/>
          </c:spPr>
          <c:invertIfNegative val="0"/>
          <c:cat>
            <c:strRef>
              <c:f>Suggestion1!$A$5</c:f>
              <c:strCache>
                <c:ptCount val="1"/>
                <c:pt idx="0">
                  <c:v>Total</c:v>
                </c:pt>
              </c:strCache>
            </c:strRef>
          </c:cat>
          <c:val>
            <c:numRef>
              <c:f>Suggestion1!$AH$5</c:f>
              <c:numCache>
                <c:formatCode>General</c:formatCode>
                <c:ptCount val="1"/>
                <c:pt idx="0">
                  <c:v>70</c:v>
                </c:pt>
              </c:numCache>
            </c:numRef>
          </c:val>
          <c:extLst>
            <c:ext xmlns:c16="http://schemas.microsoft.com/office/drawing/2014/chart" uri="{C3380CC4-5D6E-409C-BE32-E72D297353CC}">
              <c16:uniqueId val="{00000020-FE08-D44B-AF94-CB3B22511700}"/>
            </c:ext>
          </c:extLst>
        </c:ser>
        <c:ser>
          <c:idx val="33"/>
          <c:order val="33"/>
          <c:tx>
            <c:strRef>
              <c:f>Suggestion1!$AI$3:$AI$4</c:f>
              <c:strCache>
                <c:ptCount val="1"/>
                <c:pt idx="0">
                  <c:v>TN</c:v>
                </c:pt>
              </c:strCache>
            </c:strRef>
          </c:tx>
          <c:spPr>
            <a:solidFill>
              <a:schemeClr val="accent4">
                <a:lumMod val="50000"/>
              </a:schemeClr>
            </a:solidFill>
            <a:ln>
              <a:noFill/>
            </a:ln>
            <a:effectLst/>
          </c:spPr>
          <c:invertIfNegative val="0"/>
          <c:cat>
            <c:strRef>
              <c:f>Suggestion1!$A$5</c:f>
              <c:strCache>
                <c:ptCount val="1"/>
                <c:pt idx="0">
                  <c:v>Total</c:v>
                </c:pt>
              </c:strCache>
            </c:strRef>
          </c:cat>
          <c:val>
            <c:numRef>
              <c:f>Suggestion1!$AI$5</c:f>
              <c:numCache>
                <c:formatCode>General</c:formatCode>
                <c:ptCount val="1"/>
                <c:pt idx="0">
                  <c:v>1251</c:v>
                </c:pt>
              </c:numCache>
            </c:numRef>
          </c:val>
          <c:extLst>
            <c:ext xmlns:c16="http://schemas.microsoft.com/office/drawing/2014/chart" uri="{C3380CC4-5D6E-409C-BE32-E72D297353CC}">
              <c16:uniqueId val="{00000021-FE08-D44B-AF94-CB3B22511700}"/>
            </c:ext>
          </c:extLst>
        </c:ser>
        <c:ser>
          <c:idx val="34"/>
          <c:order val="34"/>
          <c:tx>
            <c:strRef>
              <c:f>Suggestion1!$AJ$3:$AJ$4</c:f>
              <c:strCache>
                <c:ptCount val="1"/>
                <c:pt idx="0">
                  <c:v>TX</c:v>
                </c:pt>
              </c:strCache>
            </c:strRef>
          </c:tx>
          <c:spPr>
            <a:solidFill>
              <a:schemeClr val="accent5">
                <a:lumMod val="50000"/>
              </a:schemeClr>
            </a:solidFill>
            <a:ln>
              <a:noFill/>
            </a:ln>
            <a:effectLst/>
          </c:spPr>
          <c:invertIfNegative val="0"/>
          <c:cat>
            <c:strRef>
              <c:f>Suggestion1!$A$5</c:f>
              <c:strCache>
                <c:ptCount val="1"/>
                <c:pt idx="0">
                  <c:v>Total</c:v>
                </c:pt>
              </c:strCache>
            </c:strRef>
          </c:cat>
          <c:val>
            <c:numRef>
              <c:f>Suggestion1!$AJ$5</c:f>
              <c:numCache>
                <c:formatCode>General</c:formatCode>
                <c:ptCount val="1"/>
                <c:pt idx="0">
                  <c:v>3628</c:v>
                </c:pt>
              </c:numCache>
            </c:numRef>
          </c:val>
          <c:extLst>
            <c:ext xmlns:c16="http://schemas.microsoft.com/office/drawing/2014/chart" uri="{C3380CC4-5D6E-409C-BE32-E72D297353CC}">
              <c16:uniqueId val="{00000022-FE08-D44B-AF94-CB3B22511700}"/>
            </c:ext>
          </c:extLst>
        </c:ser>
        <c:ser>
          <c:idx val="35"/>
          <c:order val="35"/>
          <c:tx>
            <c:strRef>
              <c:f>Suggestion1!$AK$3:$AK$4</c:f>
              <c:strCache>
                <c:ptCount val="1"/>
                <c:pt idx="0">
                  <c:v>UT</c:v>
                </c:pt>
              </c:strCache>
            </c:strRef>
          </c:tx>
          <c:spPr>
            <a:solidFill>
              <a:schemeClr val="accent6">
                <a:lumMod val="50000"/>
              </a:schemeClr>
            </a:solidFill>
            <a:ln>
              <a:noFill/>
            </a:ln>
            <a:effectLst/>
          </c:spPr>
          <c:invertIfNegative val="0"/>
          <c:cat>
            <c:strRef>
              <c:f>Suggestion1!$A$5</c:f>
              <c:strCache>
                <c:ptCount val="1"/>
                <c:pt idx="0">
                  <c:v>Total</c:v>
                </c:pt>
              </c:strCache>
            </c:strRef>
          </c:cat>
          <c:val>
            <c:numRef>
              <c:f>Suggestion1!$AK$5</c:f>
              <c:numCache>
                <c:formatCode>General</c:formatCode>
                <c:ptCount val="1"/>
                <c:pt idx="0">
                  <c:v>488</c:v>
                </c:pt>
              </c:numCache>
            </c:numRef>
          </c:val>
          <c:extLst>
            <c:ext xmlns:c16="http://schemas.microsoft.com/office/drawing/2014/chart" uri="{C3380CC4-5D6E-409C-BE32-E72D297353CC}">
              <c16:uniqueId val="{00000023-FE08-D44B-AF94-CB3B22511700}"/>
            </c:ext>
          </c:extLst>
        </c:ser>
        <c:ser>
          <c:idx val="36"/>
          <c:order val="36"/>
          <c:tx>
            <c:strRef>
              <c:f>Suggestion1!$AL$3:$AL$4</c:f>
              <c:strCache>
                <c:ptCount val="1"/>
                <c:pt idx="0">
                  <c:v>VA</c:v>
                </c:pt>
              </c:strCache>
            </c:strRef>
          </c:tx>
          <c:spPr>
            <a:solidFill>
              <a:schemeClr val="accent1">
                <a:lumMod val="70000"/>
                <a:lumOff val="30000"/>
              </a:schemeClr>
            </a:solidFill>
            <a:ln>
              <a:noFill/>
            </a:ln>
            <a:effectLst/>
          </c:spPr>
          <c:invertIfNegative val="0"/>
          <c:cat>
            <c:strRef>
              <c:f>Suggestion1!$A$5</c:f>
              <c:strCache>
                <c:ptCount val="1"/>
                <c:pt idx="0">
                  <c:v>Total</c:v>
                </c:pt>
              </c:strCache>
            </c:strRef>
          </c:cat>
          <c:val>
            <c:numRef>
              <c:f>Suggestion1!$AL$5</c:f>
              <c:numCache>
                <c:formatCode>General</c:formatCode>
                <c:ptCount val="1"/>
                <c:pt idx="0">
                  <c:v>1881</c:v>
                </c:pt>
              </c:numCache>
            </c:numRef>
          </c:val>
          <c:extLst>
            <c:ext xmlns:c16="http://schemas.microsoft.com/office/drawing/2014/chart" uri="{C3380CC4-5D6E-409C-BE32-E72D297353CC}">
              <c16:uniqueId val="{00000024-FE08-D44B-AF94-CB3B22511700}"/>
            </c:ext>
          </c:extLst>
        </c:ser>
        <c:ser>
          <c:idx val="37"/>
          <c:order val="37"/>
          <c:tx>
            <c:strRef>
              <c:f>Suggestion1!$AM$3:$AM$4</c:f>
              <c:strCache>
                <c:ptCount val="1"/>
                <c:pt idx="0">
                  <c:v>WA</c:v>
                </c:pt>
              </c:strCache>
            </c:strRef>
          </c:tx>
          <c:spPr>
            <a:solidFill>
              <a:schemeClr val="accent2">
                <a:lumMod val="70000"/>
                <a:lumOff val="30000"/>
              </a:schemeClr>
            </a:solidFill>
            <a:ln>
              <a:noFill/>
            </a:ln>
            <a:effectLst/>
          </c:spPr>
          <c:invertIfNegative val="0"/>
          <c:cat>
            <c:strRef>
              <c:f>Suggestion1!$A$5</c:f>
              <c:strCache>
                <c:ptCount val="1"/>
                <c:pt idx="0">
                  <c:v>Total</c:v>
                </c:pt>
              </c:strCache>
            </c:strRef>
          </c:cat>
          <c:val>
            <c:numRef>
              <c:f>Suggestion1!$AM$5</c:f>
              <c:numCache>
                <c:formatCode>General</c:formatCode>
                <c:ptCount val="1"/>
                <c:pt idx="0">
                  <c:v>1638</c:v>
                </c:pt>
              </c:numCache>
            </c:numRef>
          </c:val>
          <c:extLst>
            <c:ext xmlns:c16="http://schemas.microsoft.com/office/drawing/2014/chart" uri="{C3380CC4-5D6E-409C-BE32-E72D297353CC}">
              <c16:uniqueId val="{00000025-FE08-D44B-AF94-CB3B22511700}"/>
            </c:ext>
          </c:extLst>
        </c:ser>
        <c:ser>
          <c:idx val="38"/>
          <c:order val="38"/>
          <c:tx>
            <c:strRef>
              <c:f>Suggestion1!$AN$3:$AN$4</c:f>
              <c:strCache>
                <c:ptCount val="1"/>
                <c:pt idx="0">
                  <c:v>WI</c:v>
                </c:pt>
              </c:strCache>
            </c:strRef>
          </c:tx>
          <c:spPr>
            <a:solidFill>
              <a:schemeClr val="accent3">
                <a:lumMod val="70000"/>
                <a:lumOff val="30000"/>
              </a:schemeClr>
            </a:solidFill>
            <a:ln>
              <a:noFill/>
            </a:ln>
            <a:effectLst/>
          </c:spPr>
          <c:invertIfNegative val="0"/>
          <c:cat>
            <c:strRef>
              <c:f>Suggestion1!$A$5</c:f>
              <c:strCache>
                <c:ptCount val="1"/>
                <c:pt idx="0">
                  <c:v>Total</c:v>
                </c:pt>
              </c:strCache>
            </c:strRef>
          </c:cat>
          <c:val>
            <c:numRef>
              <c:f>Suggestion1!$AN$5</c:f>
              <c:numCache>
                <c:formatCode>General</c:formatCode>
                <c:ptCount val="1"/>
                <c:pt idx="0">
                  <c:v>328</c:v>
                </c:pt>
              </c:numCache>
            </c:numRef>
          </c:val>
          <c:extLst>
            <c:ext xmlns:c16="http://schemas.microsoft.com/office/drawing/2014/chart" uri="{C3380CC4-5D6E-409C-BE32-E72D297353CC}">
              <c16:uniqueId val="{00000026-FE08-D44B-AF94-CB3B22511700}"/>
            </c:ext>
          </c:extLst>
        </c:ser>
        <c:dLbls>
          <c:showLegendKey val="0"/>
          <c:showVal val="0"/>
          <c:showCatName val="0"/>
          <c:showSerName val="0"/>
          <c:showPercent val="0"/>
          <c:showBubbleSize val="0"/>
        </c:dLbls>
        <c:gapWidth val="219"/>
        <c:overlap val="-27"/>
        <c:axId val="2124728752"/>
        <c:axId val="2125124032"/>
      </c:barChart>
      <c:catAx>
        <c:axId val="2124728752"/>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State</a:t>
                </a:r>
                <a:r>
                  <a:rPr lang="en-US" baseline="0"/>
                  <a:t> Name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125124032"/>
        <c:crosses val="autoZero"/>
        <c:auto val="1"/>
        <c:lblAlgn val="ctr"/>
        <c:lblOffset val="100"/>
        <c:noMultiLvlLbl val="0"/>
      </c:catAx>
      <c:valAx>
        <c:axId val="2125124032"/>
        <c:scaling>
          <c:orientation val="minMax"/>
          <c:max val="11500"/>
          <c:min val="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Armed</a:t>
                </a:r>
                <a:r>
                  <a:rPr lang="en-US" baseline="0"/>
                  <a:t> Robbery Totals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4728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solidFill>
                  <a:schemeClr val="tx1"/>
                </a:solidFill>
              </a:rPr>
              <a:t>Murder/Manslaughter &amp; Rape by Top 5 Populous States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0"/>
          <c:order val="0"/>
          <c:tx>
            <c:strRef>
              <c:f>'S2'!$D$14</c:f>
              <c:strCache>
                <c:ptCount val="1"/>
                <c:pt idx="0">
                  <c:v>Sum of Murder &amp; Manslaughter</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'S2'!$B$15:$B$19</c:f>
              <c:strCache>
                <c:ptCount val="5"/>
                <c:pt idx="0">
                  <c:v>CA</c:v>
                </c:pt>
                <c:pt idx="1">
                  <c:v>TX</c:v>
                </c:pt>
                <c:pt idx="2">
                  <c:v>FL</c:v>
                </c:pt>
                <c:pt idx="3">
                  <c:v>AZ</c:v>
                </c:pt>
                <c:pt idx="4">
                  <c:v>VA</c:v>
                </c:pt>
              </c:strCache>
            </c:strRef>
          </c:cat>
          <c:val>
            <c:numRef>
              <c:f>'S2'!$D$15:$D$19</c:f>
              <c:numCache>
                <c:formatCode>General</c:formatCode>
                <c:ptCount val="5"/>
                <c:pt idx="0">
                  <c:v>324</c:v>
                </c:pt>
                <c:pt idx="1">
                  <c:v>113</c:v>
                </c:pt>
                <c:pt idx="2">
                  <c:v>123</c:v>
                </c:pt>
                <c:pt idx="3">
                  <c:v>47</c:v>
                </c:pt>
                <c:pt idx="4">
                  <c:v>117</c:v>
                </c:pt>
              </c:numCache>
            </c:numRef>
          </c:val>
          <c:smooth val="0"/>
          <c:extLst>
            <c:ext xmlns:c16="http://schemas.microsoft.com/office/drawing/2014/chart" uri="{C3380CC4-5D6E-409C-BE32-E72D297353CC}">
              <c16:uniqueId val="{00000000-C218-094F-9ECE-3AF45D757E19}"/>
            </c:ext>
          </c:extLst>
        </c:ser>
        <c:ser>
          <c:idx val="1"/>
          <c:order val="1"/>
          <c:tx>
            <c:strRef>
              <c:f>'S2'!$E$14</c:f>
              <c:strCache>
                <c:ptCount val="1"/>
                <c:pt idx="0">
                  <c:v>Sum of Forcable Rape</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'S2'!$B$15:$B$19</c:f>
              <c:strCache>
                <c:ptCount val="5"/>
                <c:pt idx="0">
                  <c:v>CA</c:v>
                </c:pt>
                <c:pt idx="1">
                  <c:v>TX</c:v>
                </c:pt>
                <c:pt idx="2">
                  <c:v>FL</c:v>
                </c:pt>
                <c:pt idx="3">
                  <c:v>AZ</c:v>
                </c:pt>
                <c:pt idx="4">
                  <c:v>VA</c:v>
                </c:pt>
              </c:strCache>
            </c:strRef>
          </c:cat>
          <c:val>
            <c:numRef>
              <c:f>'S2'!$E$15:$E$19</c:f>
              <c:numCache>
                <c:formatCode>General</c:formatCode>
                <c:ptCount val="5"/>
                <c:pt idx="0">
                  <c:v>1487</c:v>
                </c:pt>
                <c:pt idx="1">
                  <c:v>1165</c:v>
                </c:pt>
                <c:pt idx="2">
                  <c:v>776</c:v>
                </c:pt>
                <c:pt idx="3">
                  <c:v>255</c:v>
                </c:pt>
                <c:pt idx="4">
                  <c:v>224</c:v>
                </c:pt>
              </c:numCache>
            </c:numRef>
          </c:val>
          <c:smooth val="0"/>
          <c:extLst>
            <c:ext xmlns:c16="http://schemas.microsoft.com/office/drawing/2014/chart" uri="{C3380CC4-5D6E-409C-BE32-E72D297353CC}">
              <c16:uniqueId val="{00000001-C218-094F-9ECE-3AF45D757E19}"/>
            </c:ext>
          </c:extLst>
        </c:ser>
        <c:dLbls>
          <c:dLblPos val="t"/>
          <c:showLegendKey val="0"/>
          <c:showVal val="1"/>
          <c:showCatName val="0"/>
          <c:showSerName val="0"/>
          <c:showPercent val="0"/>
          <c:showBubbleSize val="0"/>
        </c:dLbls>
        <c:smooth val="0"/>
        <c:axId val="58067919"/>
        <c:axId val="50582159"/>
      </c:lineChart>
      <c:catAx>
        <c:axId val="580679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solidFill>
                      <a:schemeClr val="tx1"/>
                    </a:solidFill>
                  </a:rPr>
                  <a:t>State Name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50582159"/>
        <c:crosses val="autoZero"/>
        <c:auto val="1"/>
        <c:lblAlgn val="ctr"/>
        <c:lblOffset val="100"/>
        <c:noMultiLvlLbl val="0"/>
      </c:catAx>
      <c:valAx>
        <c:axId val="50582159"/>
        <c:scaling>
          <c:orientation val="minMax"/>
        </c:scaling>
        <c:delete val="0"/>
        <c:axPos val="l"/>
        <c:title>
          <c:tx>
            <c:rich>
              <a:bodyPr rot="-5400000" spcFirstLastPara="1" vertOverflow="ellipsis" vert="horz" wrap="square" anchor="ctr" anchorCtr="1"/>
              <a:lstStyle/>
              <a:p>
                <a:pPr>
                  <a:defRPr sz="1100" b="0" i="0" u="none" strike="noStrike" kern="1200" baseline="0">
                    <a:solidFill>
                      <a:schemeClr val="tx1"/>
                    </a:solidFill>
                    <a:latin typeface="+mn-lt"/>
                    <a:ea typeface="+mn-ea"/>
                    <a:cs typeface="+mn-cs"/>
                  </a:defRPr>
                </a:pPr>
                <a:r>
                  <a:rPr lang="en-US" sz="1100"/>
                  <a:t>Count</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580679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solidFill>
                  <a:schemeClr val="tx1"/>
                </a:solidFill>
              </a:rPr>
              <a:t>Murder/Manslaughter</a:t>
            </a:r>
            <a:r>
              <a:rPr lang="en-US" baseline="0">
                <a:solidFill>
                  <a:schemeClr val="tx1"/>
                </a:solidFill>
              </a:rPr>
              <a:t> &amp; Rape by Least 5 Populous States</a:t>
            </a:r>
            <a:endParaRPr lang="en-US">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8.6192476581897992E-2"/>
          <c:y val="0.13002778465548229"/>
          <c:w val="0.87953799621401962"/>
          <c:h val="0.63615682004932506"/>
        </c:manualLayout>
      </c:layout>
      <c:lineChart>
        <c:grouping val="standard"/>
        <c:varyColors val="0"/>
        <c:ser>
          <c:idx val="0"/>
          <c:order val="0"/>
          <c:tx>
            <c:strRef>
              <c:f>'S2'!$I$14</c:f>
              <c:strCache>
                <c:ptCount val="1"/>
                <c:pt idx="0">
                  <c:v>Sum of Murder &amp; Manslaughter</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'S2'!$G$15:$G$19</c:f>
              <c:strCache>
                <c:ptCount val="5"/>
                <c:pt idx="0">
                  <c:v>MT</c:v>
                </c:pt>
                <c:pt idx="1">
                  <c:v>MN</c:v>
                </c:pt>
                <c:pt idx="2">
                  <c:v>ND</c:v>
                </c:pt>
                <c:pt idx="3">
                  <c:v>NI</c:v>
                </c:pt>
                <c:pt idx="4">
                  <c:v>SD</c:v>
                </c:pt>
              </c:strCache>
            </c:strRef>
          </c:cat>
          <c:val>
            <c:numRef>
              <c:f>'S2'!$I$15:$I$19</c:f>
              <c:numCache>
                <c:formatCode>General</c:formatCode>
                <c:ptCount val="5"/>
                <c:pt idx="0">
                  <c:v>3</c:v>
                </c:pt>
                <c:pt idx="1">
                  <c:v>2</c:v>
                </c:pt>
                <c:pt idx="2">
                  <c:v>2</c:v>
                </c:pt>
                <c:pt idx="3">
                  <c:v>1</c:v>
                </c:pt>
                <c:pt idx="4">
                  <c:v>2</c:v>
                </c:pt>
              </c:numCache>
            </c:numRef>
          </c:val>
          <c:smooth val="0"/>
          <c:extLst>
            <c:ext xmlns:c16="http://schemas.microsoft.com/office/drawing/2014/chart" uri="{C3380CC4-5D6E-409C-BE32-E72D297353CC}">
              <c16:uniqueId val="{00000000-7734-CA43-9951-E20E39D324D9}"/>
            </c:ext>
          </c:extLst>
        </c:ser>
        <c:ser>
          <c:idx val="1"/>
          <c:order val="1"/>
          <c:tx>
            <c:strRef>
              <c:f>'S2'!$J$14</c:f>
              <c:strCache>
                <c:ptCount val="1"/>
                <c:pt idx="0">
                  <c:v>Sum of Forcable Rape</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'S2'!$G$15:$G$19</c:f>
              <c:strCache>
                <c:ptCount val="5"/>
                <c:pt idx="0">
                  <c:v>MT</c:v>
                </c:pt>
                <c:pt idx="1">
                  <c:v>MN</c:v>
                </c:pt>
                <c:pt idx="2">
                  <c:v>ND</c:v>
                </c:pt>
                <c:pt idx="3">
                  <c:v>NI</c:v>
                </c:pt>
                <c:pt idx="4">
                  <c:v>SD</c:v>
                </c:pt>
              </c:strCache>
            </c:strRef>
          </c:cat>
          <c:val>
            <c:numRef>
              <c:f>'S2'!$J$15:$J$19</c:f>
              <c:numCache>
                <c:formatCode>General</c:formatCode>
                <c:ptCount val="5"/>
                <c:pt idx="0">
                  <c:v>38</c:v>
                </c:pt>
                <c:pt idx="1">
                  <c:v>0</c:v>
                </c:pt>
                <c:pt idx="2">
                  <c:v>69</c:v>
                </c:pt>
                <c:pt idx="3">
                  <c:v>72</c:v>
                </c:pt>
                <c:pt idx="4">
                  <c:v>139</c:v>
                </c:pt>
              </c:numCache>
            </c:numRef>
          </c:val>
          <c:smooth val="0"/>
          <c:extLst>
            <c:ext xmlns:c16="http://schemas.microsoft.com/office/drawing/2014/chart" uri="{C3380CC4-5D6E-409C-BE32-E72D297353CC}">
              <c16:uniqueId val="{00000001-7734-CA43-9951-E20E39D324D9}"/>
            </c:ext>
          </c:extLst>
        </c:ser>
        <c:dLbls>
          <c:dLblPos val="t"/>
          <c:showLegendKey val="0"/>
          <c:showVal val="1"/>
          <c:showCatName val="0"/>
          <c:showSerName val="0"/>
          <c:showPercent val="0"/>
          <c:showBubbleSize val="0"/>
        </c:dLbls>
        <c:smooth val="0"/>
        <c:axId val="382888079"/>
        <c:axId val="65469295"/>
      </c:lineChart>
      <c:catAx>
        <c:axId val="3828880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solidFill>
                      <a:schemeClr val="tx1"/>
                    </a:solidFill>
                  </a:rPr>
                  <a:t>State Name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5469295"/>
        <c:crosses val="autoZero"/>
        <c:auto val="1"/>
        <c:lblAlgn val="ctr"/>
        <c:lblOffset val="100"/>
        <c:noMultiLvlLbl val="0"/>
      </c:catAx>
      <c:valAx>
        <c:axId val="65469295"/>
        <c:scaling>
          <c:orientation val="minMax"/>
          <c:max val="150"/>
          <c:min val="1"/>
        </c:scaling>
        <c:delete val="0"/>
        <c:axPos val="l"/>
        <c:title>
          <c:tx>
            <c:rich>
              <a:bodyPr rot="-5400000" spcFirstLastPara="1" vertOverflow="ellipsis" vert="horz" wrap="square" anchor="ctr" anchorCtr="1"/>
              <a:lstStyle/>
              <a:p>
                <a:pPr>
                  <a:defRPr sz="1100" b="0" i="0" u="none" strike="noStrike" kern="1200" baseline="0">
                    <a:solidFill>
                      <a:schemeClr val="tx1"/>
                    </a:solidFill>
                    <a:latin typeface="+mn-lt"/>
                    <a:ea typeface="+mn-ea"/>
                    <a:cs typeface="+mn-cs"/>
                  </a:defRPr>
                </a:pPr>
                <a:r>
                  <a:rPr lang="en-US" sz="1100">
                    <a:solidFill>
                      <a:schemeClr val="tx1"/>
                    </a:solidFill>
                  </a:rPr>
                  <a:t>Count</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3828880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LocalCrime!$A$2:$B$214</cx:f>
        <cx:nf>LocalCrime!$A$1:$B$1</cx:nf>
        <cx:lvl ptCount="213" name="State">
          <cx:pt idx="0">TX</cx:pt>
          <cx:pt idx="1">TX</cx:pt>
          <cx:pt idx="2">CO</cx:pt>
          <cx:pt idx="3">NJ</cx:pt>
          <cx:pt idx="4">SC</cx:pt>
          <cx:pt idx="5">OK</cx:pt>
          <cx:pt idx="6">NJ</cx:pt>
          <cx:pt idx="7">IA</cx:pt>
          <cx:pt idx="8">CA</cx:pt>
          <cx:pt idx="9">IN</cx:pt>
          <cx:pt idx="10">CA</cx:pt>
          <cx:pt idx="11">MI</cx:pt>
          <cx:pt idx="12">CA</cx:pt>
          <cx:pt idx="13">PA</cx:pt>
          <cx:pt idx="14">FL</cx:pt>
          <cx:pt idx="15">FL</cx:pt>
          <cx:pt idx="16">TX</cx:pt>
          <cx:pt idx="17">CA</cx:pt>
          <cx:pt idx="18">CA</cx:pt>
          <cx:pt idx="19">TX</cx:pt>
          <cx:pt idx="20">CO</cx:pt>
          <cx:pt idx="21">FL</cx:pt>
          <cx:pt idx="22">CA</cx:pt>
          <cx:pt idx="23">CA</cx:pt>
          <cx:pt idx="24">WA</cx:pt>
          <cx:pt idx="25">TX</cx:pt>
          <cx:pt idx="26">WI</cx:pt>
          <cx:pt idx="27">TX</cx:pt>
          <cx:pt idx="28">CA</cx:pt>
          <cx:pt idx="29">MT</cx:pt>
          <cx:pt idx="30">NC</cx:pt>
          <cx:pt idx="31">CA</cx:pt>
          <cx:pt idx="32">MA</cx:pt>
          <cx:pt idx="33">UT</cx:pt>
          <cx:pt idx="34">CA</cx:pt>
          <cx:pt idx="35">CA</cx:pt>
          <cx:pt idx="36">CA</cx:pt>
          <cx:pt idx="37">CA</cx:pt>
          <cx:pt idx="38">OR</cx:pt>
          <cx:pt idx="39">CA</cx:pt>
          <cx:pt idx="40">MA</cx:pt>
          <cx:pt idx="41">MN</cx:pt>
          <cx:pt idx="42">CO</cx:pt>
          <cx:pt idx="43">CO</cx:pt>
          <cx:pt idx="44">IL</cx:pt>
          <cx:pt idx="45">FL</cx:pt>
          <cx:pt idx="46">NC</cx:pt>
          <cx:pt idx="47">CO</cx:pt>
          <cx:pt idx="48">ND</cx:pt>
          <cx:pt idx="49">NH</cx:pt>
          <cx:pt idx="50">CT</cx:pt>
          <cx:pt idx="51">MO</cx:pt>
          <cx:pt idx="52">CA</cx:pt>
          <cx:pt idx="53">TN</cx:pt>
          <cx:pt idx="54">CA</cx:pt>
          <cx:pt idx="55">CA</cx:pt>
          <cx:pt idx="56">OK</cx:pt>
          <cx:pt idx="57">MI</cx:pt>
          <cx:pt idx="58">CA</cx:pt>
          <cx:pt idx="59">MI</cx:pt>
          <cx:pt idx="60">IL</cx:pt>
          <cx:pt idx="61">CA</cx:pt>
          <cx:pt idx="62">TX</cx:pt>
          <cx:pt idx="63">UT</cx:pt>
          <cx:pt idx="64">IL</cx:pt>
          <cx:pt idx="65">MO</cx:pt>
          <cx:pt idx="66">GA</cx:pt>
          <cx:pt idx="67">NY</cx:pt>
          <cx:pt idx="68">CA</cx:pt>
          <cx:pt idx="69">IN</cx:pt>
          <cx:pt idx="70">CA</cx:pt>
          <cx:pt idx="71">TX</cx:pt>
          <cx:pt idx="72">PA</cx:pt>
          <cx:pt idx="73">CA</cx:pt>
          <cx:pt idx="74">TX</cx:pt>
          <cx:pt idx="75">TX</cx:pt>
          <cx:pt idx="76">AZ</cx:pt>
          <cx:pt idx="77">WA</cx:pt>
          <cx:pt idx="78">LA</cx:pt>
          <cx:pt idx="79">CA</cx:pt>
          <cx:pt idx="80">CO</cx:pt>
          <cx:pt idx="81">TX</cx:pt>
          <cx:pt idx="82">SC</cx:pt>
          <cx:pt idx="83">CT</cx:pt>
          <cx:pt idx="84">TX</cx:pt>
          <cx:pt idx="85">FL</cx:pt>
          <cx:pt idx="86">CT</cx:pt>
          <cx:pt idx="87">CA</cx:pt>
          <cx:pt idx="88">FL</cx:pt>
          <cx:pt idx="89">WA</cx:pt>
          <cx:pt idx="90">NJ</cx:pt>
          <cx:pt idx="91">CA</cx:pt>
          <cx:pt idx="92">FL</cx:pt>
          <cx:pt idx="93">CA</cx:pt>
          <cx:pt idx="94">IA</cx:pt>
          <cx:pt idx="95">KS</cx:pt>
          <cx:pt idx="96">TX</cx:pt>
          <cx:pt idx="97">KS</cx:pt>
          <cx:pt idx="98">CA</cx:pt>
          <cx:pt idx="99">CT</cx:pt>
          <cx:pt idx="100">MI</cx:pt>
          <cx:pt idx="101">SC</cx:pt>
          <cx:pt idx="102">TX</cx:pt>
          <cx:pt idx="103">UT</cx:pt>
          <cx:pt idx="104">MI</cx:pt>
          <cx:pt idx="105">TX</cx:pt>
          <cx:pt idx="106">TN</cx:pt>
          <cx:pt idx="107">VA</cx:pt>
          <cx:pt idx="108">TX</cx:pt>
          <cx:pt idx="109">CA</cx:pt>
          <cx:pt idx="110">CA</cx:pt>
          <cx:pt idx="111">CA</cx:pt>
          <cx:pt idx="112">NC</cx:pt>
          <cx:pt idx="113">OH</cx:pt>
          <cx:pt idx="114">IL</cx:pt>
          <cx:pt idx="115">CA</cx:pt>
          <cx:pt idx="116">TX</cx:pt>
          <cx:pt idx="117">FL</cx:pt>
          <cx:pt idx="118">VA</cx:pt>
          <cx:pt idx="119">NY</cx:pt>
          <cx:pt idx="120">CT</cx:pt>
          <cx:pt idx="121">CO</cx:pt>
          <cx:pt idx="122">NJ</cx:pt>
          <cx:pt idx="123">KS</cx:pt>
          <cx:pt idx="124">CA</cx:pt>
          <cx:pt idx="125">CA</cx:pt>
          <cx:pt idx="126">CA</cx:pt>
          <cx:pt idx="127">IL</cx:pt>
          <cx:pt idx="128">CO</cx:pt>
          <cx:pt idx="129">CA</cx:pt>
          <cx:pt idx="130">IL</cx:pt>
          <cx:pt idx="131">CA</cx:pt>
          <cx:pt idx="132">MA</cx:pt>
          <cx:pt idx="133">TX</cx:pt>
          <cx:pt idx="134">CA</cx:pt>
          <cx:pt idx="135">CA</cx:pt>
          <cx:pt idx="136">OR</cx:pt>
          <cx:pt idx="137">OR</cx:pt>
          <cx:pt idx="138">AZ</cx:pt>
          <cx:pt idx="139">SD</cx:pt>
          <cx:pt idx="140">CA</cx:pt>
          <cx:pt idx="141">FL</cx:pt>
          <cx:pt idx="142">FL</cx:pt>
          <cx:pt idx="143">MO</cx:pt>
          <cx:pt idx="144">AZ</cx:pt>
          <cx:pt idx="145">WA</cx:pt>
          <cx:pt idx="146">CA</cx:pt>
          <cx:pt idx="147">FL</cx:pt>
          <cx:pt idx="148">CA</cx:pt>
          <cx:pt idx="149">FL</cx:pt>
          <cx:pt idx="150">CA</cx:pt>
          <cx:pt idx="151">CA</cx:pt>
          <cx:pt idx="152">TN</cx:pt>
          <cx:pt idx="153">CA</cx:pt>
          <cx:pt idx="154">MS</cx:pt>
          <cx:pt idx="155">KS</cx:pt>
          <cx:pt idx="156">RI</cx:pt>
          <cx:pt idx="157">CA</cx:pt>
          <cx:pt idx="158">TX</cx:pt>
          <cx:pt idx="159">VA</cx:pt>
          <cx:pt idx="160">TX</cx:pt>
          <cx:pt idx="161">TN</cx:pt>
          <cx:pt idx="162">MA</cx:pt>
          <cx:pt idx="163">AL</cx:pt>
          <cx:pt idx="164">FL</cx:pt>
          <cx:pt idx="165">MI</cx:pt>
          <cx:pt idx="166">UT</cx:pt>
          <cx:pt idx="167">CA</cx:pt>
          <cx:pt idx="168">CA</cx:pt>
          <cx:pt idx="169">AR</cx:pt>
          <cx:pt idx="170">GA</cx:pt>
          <cx:pt idx="171">TX</cx:pt>
          <cx:pt idx="172">OH</cx:pt>
          <cx:pt idx="173">NY</cx:pt>
          <cx:pt idx="174">CA</cx:pt>
          <cx:pt idx="175">IL</cx:pt>
          <cx:pt idx="176">CA</cx:pt>
          <cx:pt idx="177">CA</cx:pt>
          <cx:pt idx="178">LA</cx:pt>
          <cx:pt idx="179">WA</cx:pt>
          <cx:pt idx="180">CA</cx:pt>
          <cx:pt idx="181">NC</cx:pt>
          <cx:pt idx="182">IA</cx:pt>
          <cx:pt idx="183">VA</cx:pt>
          <cx:pt idx="184">AL</cx:pt>
          <cx:pt idx="185">ID</cx:pt>
          <cx:pt idx="186">NY</cx:pt>
          <cx:pt idx="187">WA</cx:pt>
          <cx:pt idx="188">AL</cx:pt>
          <cx:pt idx="189">AZ</cx:pt>
          <cx:pt idx="190">CA</cx:pt>
          <cx:pt idx="191">CA</cx:pt>
          <cx:pt idx="192">CA</cx:pt>
          <cx:pt idx="193">NV</cx:pt>
          <cx:pt idx="194">AZ</cx:pt>
          <cx:pt idx="195">TX</cx:pt>
          <cx:pt idx="196">VA</cx:pt>
          <cx:pt idx="197">NV</cx:pt>
          <cx:pt idx="198">GA</cx:pt>
          <cx:pt idx="199">LA</cx:pt>
          <cx:pt idx="200">AZ</cx:pt>
          <cx:pt idx="201">FL</cx:pt>
          <cx:pt idx="202">NC</cx:pt>
          <cx:pt idx="203">TX</cx:pt>
          <cx:pt idx="204">NC</cx:pt>
          <cx:pt idx="205">TX</cx:pt>
          <cx:pt idx="206">WI</cx:pt>
          <cx:pt idx="207">AZ</cx:pt>
          <cx:pt idx="208">VA</cx:pt>
          <cx:pt idx="209">TX</cx:pt>
          <cx:pt idx="210">FL</cx:pt>
          <cx:pt idx="211">FL</cx:pt>
          <cx:pt idx="212">CA</cx:pt>
        </cx:lvl>
        <cx:lvl ptCount="213" name="Agency">
          <cx:pt idx="0">Tyler Police Dept</cx:pt>
          <cx:pt idx="1">Lewisville Police Dept</cx:pt>
          <cx:pt idx="2">Boulder Police Dept</cx:pt>
          <cx:pt idx="3">Woodbridge Police Dept</cx:pt>
          <cx:pt idx="4">North Charleston Police Dept</cx:pt>
          <cx:pt idx="5">Broken Arrow Police Dept</cx:pt>
          <cx:pt idx="6">Edison Twp Police Dept</cx:pt>
          <cx:pt idx="7">Davenport Police Dept</cx:pt>
          <cx:pt idx="8">Santa Maria Police Dept</cx:pt>
          <cx:pt idx="9">South Bend Police Dept</cx:pt>
          <cx:pt idx="10">Rialto Police Dept</cx:pt>
          <cx:pt idx="11">Flint City Police Dept</cx:pt>
          <cx:pt idx="12">El Cajon Police Dept</cx:pt>
          <cx:pt idx="13">Erie Police Dept</cx:pt>
          <cx:pt idx="14">West Palm Beach Police Dept</cx:pt>
          <cx:pt idx="15">Pompano Beach Police Dept</cx:pt>
          <cx:pt idx="16">Richardson Police Dept</cx:pt>
          <cx:pt idx="17">Daly City Police Dept</cx:pt>
          <cx:pt idx="18">Temecula</cx:pt>
          <cx:pt idx="19">Odessa Police Dept</cx:pt>
          <cx:pt idx="20">Centennial</cx:pt>
          <cx:pt idx="21">Palm Bay Police Dept</cx:pt>
          <cx:pt idx="22">Antioch Police Dept</cx:pt>
          <cx:pt idx="23">Burbank Police Dept</cx:pt>
          <cx:pt idx="24">Everett Police Dept</cx:pt>
          <cx:pt idx="25">Wichita Falls Police Dept</cx:pt>
          <cx:pt idx="26">Green Bay Police Dept</cx:pt>
          <cx:pt idx="27">Round Rock Police Dept</cx:pt>
          <cx:pt idx="28">Richmond Police Dept</cx:pt>
          <cx:pt idx="29">Billings Police Dept</cx:pt>
          <cx:pt idx="30">High Point Police Dept</cx:pt>
          <cx:pt idx="31">City Of Murrieta Police Dept</cx:pt>
          <cx:pt idx="32">Cambridge Police Dept</cx:pt>
          <cx:pt idx="33">West Jordan Police Dept</cx:pt>
          <cx:pt idx="34">Fairfield Police Dept</cx:pt>
          <cx:pt idx="35">Norwalk</cx:pt>
          <cx:pt idx="36">West Covina Police Dept</cx:pt>
          <cx:pt idx="37">Carslbad Police Dept</cx:pt>
          <cx:pt idx="38">Gresham Police Dept</cx:pt>
          <cx:pt idx="39">Ventura Police Dept</cx:pt>
          <cx:pt idx="40">Lowell Police Dept</cx:pt>
          <cx:pt idx="41">Rochester Police Dept</cx:pt>
          <cx:pt idx="42">Arvada Police Dept</cx:pt>
          <cx:pt idx="43">Pueblo Police Dept</cx:pt>
          <cx:pt idx="44">Elgin Police Dept</cx:pt>
          <cx:pt idx="45">Clearwater Police Dept</cx:pt>
          <cx:pt idx="46">Wilmington Police Dept</cx:pt>
          <cx:pt idx="47">Westminster Police Dept</cx:pt>
          <cx:pt idx="48">Fargo Police Dept</cx:pt>
          <cx:pt idx="49">Manchester Police Dept</cx:pt>
          <cx:pt idx="50">Waterbury Police Dept</cx:pt>
          <cx:pt idx="51">Columbia Police Dept</cx:pt>
          <cx:pt idx="52">Inglewood Police Dept</cx:pt>
          <cx:pt idx="53">Murfreesboro Police Dept</cx:pt>
          <cx:pt idx="54">Costa Mesa Police Dept</cx:pt>
          <cx:pt idx="55">Downey Police Dept</cx:pt>
          <cx:pt idx="56">Norman Police Dept</cx:pt>
          <cx:pt idx="57">Lansing City Police Dept</cx:pt>
          <cx:pt idx="58">Berkeley Police Dept</cx:pt>
          <cx:pt idx="59">Ann Arbor Police Dept</cx:pt>
          <cx:pt idx="60">Peoria Police Dept</cx:pt>
          <cx:pt idx="61">El Monte Police Dept</cx:pt>
          <cx:pt idx="62">Midland Police Dept</cx:pt>
          <cx:pt idx="63">Provo Police Dept</cx:pt>
          <cx:pt idx="64">Springfield Police Dept</cx:pt>
          <cx:pt idx="65">Independence Police Dept</cx:pt>
          <cx:pt idx="66">Athens-Clarke County Police Department</cx:pt>
          <cx:pt idx="67">Amherst Town Police Dept</cx:pt>
          <cx:pt idx="68">Vallejo Police Dept</cx:pt>
          <cx:pt idx="69">Evansville Police Dept</cx:pt>
          <cx:pt idx="70">Victorville</cx:pt>
          <cx:pt idx="71">Denton Police Dept</cx:pt>
          <cx:pt idx="72">Allentown City Police Dept</cx:pt>
          <cx:pt idx="73">Santa Clara Police Dept</cx:pt>
          <cx:pt idx="74">Abilene Police Dept</cx:pt>
          <cx:pt idx="75">Beaumont Police Dept</cx:pt>
          <cx:pt idx="76">Surprise Police Dept</cx:pt>
          <cx:pt idx="77">Kent Police Dept</cx:pt>
          <cx:pt idx="78">Lafayette Police Dept</cx:pt>
          <cx:pt idx="79">Roseville Police Dept</cx:pt>
          <cx:pt idx="80">Thornton Police Dept</cx:pt>
          <cx:pt idx="81">Frisco Police Dept</cx:pt>
          <cx:pt idx="82">Charleston City Police Dept</cx:pt>
          <cx:pt idx="83">Stamford Police Dept</cx:pt>
          <cx:pt idx="84">Carrollton Police Dept</cx:pt>
          <cx:pt idx="85">Coral Springs Police Dept</cx:pt>
          <cx:pt idx="86">Hartford Police Dept</cx:pt>
          <cx:pt idx="87">Concord Police Dept</cx:pt>
          <cx:pt idx="88">Miramar Police Dept</cx:pt>
          <cx:pt idx="89">Bellevue Police Dept</cx:pt>
          <cx:pt idx="90">Elizabeth Police Dept</cx:pt>
          <cx:pt idx="91">Simi Valley Police Dept</cx:pt>
          <cx:pt idx="92">Gainesville Police Dept</cx:pt>
          <cx:pt idx="93">Visalia Police Dept</cx:pt>
          <cx:pt idx="94">Cedar Rapids Police Dept</cx:pt>
          <cx:pt idx="95">Olathe Police Dept</cx:pt>
          <cx:pt idx="96">City Of Waco Police Dept</cx:pt>
          <cx:pt idx="97">Topeka Police Dept</cx:pt>
          <cx:pt idx="98">Thousand Oaks</cx:pt>
          <cx:pt idx="99">New Haven Police Dept</cx:pt>
          <cx:pt idx="100">Sterling Heights Police Dept</cx:pt>
          <cx:pt idx="101">Columbia Police Dept</cx:pt>
          <cx:pt idx="102">Killeen Police Dept</cx:pt>
          <cx:pt idx="103">West Valley Police Dept</cx:pt>
          <cx:pt idx="104">Warren Police Dept</cx:pt>
          <cx:pt idx="105">Mcallen Police Dept</cx:pt>
          <cx:pt idx="106">Clarksville Police Dept</cx:pt>
          <cx:pt idx="107">Hampton Police Dept</cx:pt>
          <cx:pt idx="108">Mckinney Police Dept</cx:pt>
          <cx:pt idx="109">Fullerton Police Dept</cx:pt>
          <cx:pt idx="110">Pasadena Police Dept</cx:pt>
          <cx:pt idx="111">Orange Police Dept</cx:pt>
          <cx:pt idx="112">Cary Police Dept</cx:pt>
          <cx:pt idx="113">Dayton</cx:pt>
          <cx:pt idx="114">Naperville Police Dept</cx:pt>
          <cx:pt idx="115">Sunnyvale Dept Of Public Safety</cx:pt>
          <cx:pt idx="116">Mesquite Police Dept</cx:pt>
          <cx:pt idx="117">Hollywood Police Dept</cx:pt>
          <cx:pt idx="118">Alexandria Police Dept</cx:pt>
          <cx:pt idx="119">Syracuse Police Dept</cx:pt>
          <cx:pt idx="120">Bridgeport Police Dept</cx:pt>
          <cx:pt idx="121">Lakewood</cx:pt>
          <cx:pt idx="122">Paterson Police Dept</cx:pt>
          <cx:pt idx="123">Kansas City Police Dept</cx:pt>
          <cx:pt idx="124">Escondido Police Dept</cx:pt>
          <cx:pt idx="125">Hayward Police Dept</cx:pt>
          <cx:pt idx="126">Torrance Police Dept</cx:pt>
          <cx:pt idx="127">Joliet</cx:pt>
          <cx:pt idx="128">Fort Collins Police Dept</cx:pt>
          <cx:pt idx="129">Pomona Police Dept</cx:pt>
          <cx:pt idx="130">Rockford Police Dept</cx:pt>
          <cx:pt idx="131">Salinas Police Dept</cx:pt>
          <cx:pt idx="132">Springfield Police Dept</cx:pt>
          <cx:pt idx="133">Pasadena Police Dept</cx:pt>
          <cx:pt idx="134">Palmdale</cx:pt>
          <cx:pt idx="135">Corona Police Dept</cx:pt>
          <cx:pt idx="136">Salem Police Dept</cx:pt>
          <cx:pt idx="137">Eugene Police Dept</cx:pt>
          <cx:pt idx="138">Peoria Police Dept</cx:pt>
          <cx:pt idx="139">Sioux Falls Police Dept</cx:pt>
          <cx:pt idx="140">Lancaster</cx:pt>
          <cx:pt idx="141">Cape Coral Police Dept</cx:pt>
          <cx:pt idx="142">Pembroke Pines Police Dept</cx:pt>
          <cx:pt idx="143">Springfield Police Dept</cx:pt>
          <cx:pt idx="144">Tempe Police Dept</cx:pt>
          <cx:pt idx="145">Vancouver Police Dept</cx:pt>
          <cx:pt idx="146">Ontario Police Dept</cx:pt>
          <cx:pt idx="147">City Of Port St Lucie Police Dept</cx:pt>
          <cx:pt idx="148">Rancho Cucamonga</cx:pt>
          <cx:pt idx="149">Fort Lauderdale Police Dept</cx:pt>
          <cx:pt idx="150">Santa Rosa Police Dept</cx:pt>
          <cx:pt idx="151">Oceanside</cx:pt>
          <cx:pt idx="152">Chattanooga Police Dept</cx:pt>
          <cx:pt idx="153">Garden Grove Police Dept</cx:pt>
          <cx:pt idx="154">Jackson Police Dept</cx:pt>
          <cx:pt idx="155">City Of Overland Park Police Dept</cx:pt>
          <cx:pt idx="156">Providence Police Dept</cx:pt>
          <cx:pt idx="157">Santa Clarita</cx:pt>
          <cx:pt idx="158">Brownsville Police Dept</cx:pt>
          <cx:pt idx="159">Newport News Police Dept</cx:pt>
          <cx:pt idx="160">Grand Prairie Police Dept</cx:pt>
          <cx:pt idx="161">Knoxville Police Dept</cx:pt>
          <cx:pt idx="162">Worcester Police Dept</cx:pt>
          <cx:pt idx="163">Huntsville Police Dept</cx:pt>
          <cx:pt idx="164">Tallahassee Police Dept</cx:pt>
          <cx:pt idx="165">Grand Rapids Police Dept</cx:pt>
          <cx:pt idx="166">Salt Lake City Police Dept</cx:pt>
          <cx:pt idx="167">Huntington Beach Police Dept</cx:pt>
          <cx:pt idx="168">Glendale Police Dept</cx:pt>
          <cx:pt idx="169">Little Rock Police Dept</cx:pt>
          <cx:pt idx="170">Columbus Police Dept</cx:pt>
          <cx:pt idx="171">Amarillo Police Dept</cx:pt>
          <cx:pt idx="172">Akron City Police Dept</cx:pt>
          <cx:pt idx="173">Yonkers Police Dept</cx:pt>
          <cx:pt idx="174">Moreno Valley</cx:pt>
          <cx:pt idx="175">Aurora Police Dept</cx:pt>
          <cx:pt idx="176">Fontana Police Dept</cx:pt>
          <cx:pt idx="177">Oxnard Police Dept</cx:pt>
          <cx:pt idx="178">Shreveport Police Dept</cx:pt>
          <cx:pt idx="179">Tacoma Police Dept</cx:pt>
          <cx:pt idx="180">Modesto Police Dept</cx:pt>
          <cx:pt idx="181">Fayetteville Police Dept</cx:pt>
          <cx:pt idx="182">Des Moines Police Dept</cx:pt>
          <cx:pt idx="183">Richmond (City) Bureau Of Police</cx:pt>
          <cx:pt idx="184">Montgomery Police Dept</cx:pt>
          <cx:pt idx="185">Boise Police Dept</cx:pt>
          <cx:pt idx="186">Rochester Police Dept</cx:pt>
          <cx:pt idx="187">Spokane Police Dept</cx:pt>
          <cx:pt idx="188">Birmingham Police Dept</cx:pt>
          <cx:pt idx="189">Gilbert Police Dept</cx:pt>
          <cx:pt idx="190">San Bernardino Police Dept</cx:pt>
          <cx:pt idx="191">Irvine Police Department</cx:pt>
          <cx:pt idx="192">Fremont Police Dept</cx:pt>
          <cx:pt idx="193">North Las Vegas Police Dept</cx:pt>
          <cx:pt idx="194">Scottsdale Police Dept</cx:pt>
          <cx:pt idx="195">Irving Police Dept</cx:pt>
          <cx:pt idx="196">Chesapeake Police Dept</cx:pt>
          <cx:pt idx="197">Reno Police Dept</cx:pt>
          <cx:pt idx="198">Savannah Police Dept</cx:pt>
          <cx:pt idx="199">Baton Rouge Police Dept</cx:pt>
          <cx:pt idx="200">Glendale Police Dept</cx:pt>
          <cx:pt idx="201">Hialeah Police Dept</cx:pt>
          <cx:pt idx="202">Winston-Salem Police Dept</cx:pt>
          <cx:pt idx="203">Garland Police Dept</cx:pt>
          <cx:pt idx="204">Durham Police Dept</cx:pt>
          <cx:pt idx="205">Lubbock Police Dept</cx:pt>
          <cx:pt idx="206">Madison City Police Dept</cx:pt>
          <cx:pt idx="207">Chandler Police Dept</cx:pt>
          <cx:pt idx="208">Norfolk Police Dept</cx:pt>
          <cx:pt idx="209">Laredo</cx:pt>
          <cx:pt idx="210">Orlando Police Dept</cx:pt>
          <cx:pt idx="211">St. Petersburg Police Dept</cx:pt>
          <cx:pt idx="212">Chula Vista Police Dept</cx:pt>
        </cx:lvl>
      </cx:strDim>
      <cx:numDim type="colorVal">
        <cx:f>LocalCrime!$D$2:$D$214</cx:f>
        <cx:nf>LocalCrime!$D$1</cx:nf>
        <cx:lvl ptCount="213" formatCode="General" name="Population">
          <cx:pt idx="0">100040</cx:pt>
          <cx:pt idx="1">100216</cx:pt>
          <cx:pt idx="2">100257</cx:pt>
          <cx:pt idx="3">100612</cx:pt>
          <cx:pt idx="4">100675</cx:pt>
          <cx:pt idx="5">100688</cx:pt>
          <cx:pt idx="6">101007</cx:pt>
          <cx:pt idx="7">101193</cx:pt>
          <cx:pt idx="8">101207</cx:pt>
          <cx:pt idx="9">101398</cx:pt>
          <cx:pt idx="10">101595</cx:pt>
          <cx:pt idx="11">101632</cx:pt>
          <cx:pt idx="12">101864</cx:pt>
          <cx:pt idx="13">101972</cx:pt>
          <cx:pt idx="14">102422</cx:pt>
          <cx:pt idx="15">103003</cx:pt>
          <cx:pt idx="16">103266</cx:pt>
          <cx:pt idx="17">103311</cx:pt>
          <cx:pt idx="18">103414</cx:pt>
          <cx:pt idx="19">103635</cx:pt>
          <cx:pt idx="20">104022</cx:pt>
          <cx:pt idx="21">104635</cx:pt>
          <cx:pt idx="22">105009</cx:pt>
          <cx:pt idx="23">105057</cx:pt>
          <cx:pt idx="24">105318</cx:pt>
          <cx:pt idx="25">105488</cx:pt>
          <cx:pt idx="26">106080</cx:pt>
          <cx:pt idx="27">106232</cx:pt>
          <cx:pt idx="28">106357</cx:pt>
          <cx:pt idx="29">106371</cx:pt>
          <cx:pt idx="30">106801</cx:pt>
          <cx:pt idx="31">106839</cx:pt>
          <cx:pt idx="32">106981</cx:pt>
          <cx:pt idx="33">107103</cx:pt>
          <cx:pt idx="34">107110</cx:pt>
          <cx:pt idx="35">107295</cx:pt>
          <cx:pt idx="36">107861</cx:pt>
          <cx:pt idx="37">107879</cx:pt>
          <cx:pt idx="38">108202</cx:pt>
          <cx:pt idx="39">108511</cx:pt>
          <cx:pt idx="40">108539</cx:pt>
          <cx:pt idx="41">108582</cx:pt>
          <cx:pt idx="42">109029</cx:pt>
          <cx:pt idx="43">109065</cx:pt>
          <cx:pt idx="44">109155</cx:pt>
          <cx:pt idx="45">109255</cx:pt>
          <cx:pt idx="46">109370</cx:pt>
          <cx:pt idx="47">109461</cx:pt>
          <cx:pt idx="48">109813</cx:pt>
          <cx:pt idx="49">110040</cx:pt>
          <cx:pt idx="50">110486</cx:pt>
          <cx:pt idx="51">110646</cx:pt>
          <cx:pt idx="52">111488</cx:pt>
          <cx:pt idx="53">112247</cx:pt>
          <cx:pt idx="54">112635</cx:pt>
          <cx:pt idx="55">113628</cx:pt>
          <cx:pt idx="56">113969</cx:pt>
          <cx:pt idx="57">114688</cx:pt>
          <cx:pt idx="58">114961</cx:pt>
          <cx:pt idx="59">115008</cx:pt>
          <cx:pt idx="60">115288</cx:pt>
          <cx:pt idx="61">115356</cx:pt>
          <cx:pt idx="62">115637</cx:pt>
          <cx:pt idx="63">116879</cx:pt>
          <cx:pt idx="64">117131</cx:pt>
          <cx:pt idx="65">117433</cx:pt>
          <cx:pt idx="66">117457</cx:pt>
          <cx:pt idx="67">117591</cx:pt>
          <cx:pt idx="68">117912</cx:pt>
          <cx:pt idx="69">118194</cx:pt>
          <cx:pt idx="70">118687</cx:pt>
          <cx:pt idx="71">118942</cx:pt>
          <cx:pt idx="72">119334</cx:pt>
          <cx:pt idx="73">119360</cx:pt>
          <cx:pt idx="74">119886</cx:pt>
          <cx:pt idx="75">120323</cx:pt>
          <cx:pt idx="76">120793</cx:pt>
          <cx:pt idx="77">122102</cx:pt>
          <cx:pt idx="78">122852</cx:pt>
          <cx:pt idx="79">122896</cx:pt>
          <cx:pt idx="80">123115</cx:pt>
          <cx:pt idx="81">123205</cx:pt>
          <cx:pt idx="82">123856</cx:pt>
          <cx:pt idx="83">124201</cx:pt>
          <cx:pt idx="84">124477</cx:pt>
          <cx:pt idx="85">125021</cx:pt>
          <cx:pt idx="86">125203</cx:pt>
          <cx:pt idx="87">125205</cx:pt>
          <cx:pt idx="88">125998</cx:pt>
          <cx:pt idx="89">126022</cx:pt>
          <cx:pt idx="90">126281</cx:pt>
          <cx:pt idx="91">126686</cx:pt>
          <cx:pt idx="92">127036</cx:pt>
          <cx:pt idx="93">127604</cx:pt>
          <cx:pt idx="94">128401</cx:pt>
          <cx:pt idx="95">128560</cx:pt>
          <cx:pt idx="96">128595</cx:pt>
          <cx:pt idx="97">128843</cx:pt>
          <cx:pt idx="98">129171</cx:pt>
          <cx:pt idx="99">129934</cx:pt>
          <cx:pt idx="100">129974</cx:pt>
          <cx:pt idx="101">131833</cx:pt>
          <cx:pt idx="102">131965</cx:pt>
          <cx:pt idx="103">133725</cx:pt>
          <cx:pt idx="104">134340</cx:pt>
          <cx:pt idx="105">135745</cx:pt>
          <cx:pt idx="106">137356</cx:pt>
          <cx:pt idx="107">137905</cx:pt>
          <cx:pt idx="108">138105</cx:pt>
          <cx:pt idx="109">138455</cx:pt>
          <cx:pt idx="110">139382</cx:pt>
          <cx:pt idx="111">139692</cx:pt>
          <cx:pt idx="112">141016</cx:pt>
          <cx:pt idx="113">142139</cx:pt>
          <cx:pt idx="114">142840</cx:pt>
          <cx:pt idx="115">143606</cx:pt>
          <cx:pt idx="116">144811</cx:pt>
          <cx:pt idx="117">145313</cx:pt>
          <cx:pt idx="118">145892</cx:pt>
          <cx:pt idx="119">145934</cx:pt>
          <cx:pt idx="120">146030</cx:pt>
          <cx:pt idx="121">146404</cx:pt>
          <cx:pt idx="122">147148</cx:pt>
          <cx:pt idx="123">147201</cx:pt>
          <cx:pt idx="124">147386</cx:pt>
          <cx:pt idx="125">147424</cx:pt>
          <cx:pt idx="126">147851</cx:pt>
          <cx:pt idx="127">148471</cx:pt>
          <cx:pt idx="128">148792</cx:pt>
          <cx:pt idx="129">151511</cx:pt>
          <cx:pt idx="130">152293</cx:pt>
          <cx:pt idx="131">154413</cx:pt>
          <cx:pt idx="132">154518</cx:pt>
          <cx:pt idx="133">154562</cx:pt>
          <cx:pt idx="134">155294</cx:pt>
          <cx:pt idx="135">157342</cx:pt>
          <cx:pt idx="136">157353</cx:pt>
          <cx:pt idx="137">158043</cx:pt>
          <cx:pt idx="138">158347</cx:pt>
          <cx:pt idx="139">158354</cx:pt>
          <cx:pt idx="140">159155</cx:pt>
          <cx:pt idx="141">159625</cx:pt>
          <cx:pt idx="142">159744</cx:pt>
          <cx:pt idx="143">160962</cx:pt>
          <cx:pt idx="144">166061</cx:pt>
          <cx:pt idx="145">166375</cx:pt>
          <cx:pt idx="146">167933</cx:pt>
          <cx:pt idx="147">168416</cx:pt>
          <cx:pt idx="148">169276</cx:pt>
          <cx:pt idx="149">170827</cx:pt>
          <cx:pt idx="150">170862</cx:pt>
          <cx:pt idx="151">171141</cx:pt>
          <cx:pt idx="152">171541</cx:pt>
          <cx:pt idx="153">175079</cx:pt>
          <cx:pt idx="154">175939</cx:pt>
          <cx:pt idx="155">177085</cx:pt>
          <cx:pt idx="156">177882</cx:pt>
          <cx:pt idx="157">179248</cx:pt>
          <cx:pt idx="158">181102</cx:pt>
          <cx:pt idx="159">181591</cx:pt>
          <cx:pt idx="160">181782</cx:pt>
          <cx:pt idx="161">182254</cx:pt>
          <cx:pt idx="162">183247</cx:pt>
          <cx:pt idx="163">183691</cx:pt>
          <cx:pt idx="164">185461</cx:pt>
          <cx:pt idx="165">189953</cx:pt>
          <cx:pt idx="166">192465</cx:pt>
          <cx:pt idx="167">194677</cx:pt>
          <cx:pt idx="168">194902</cx:pt>
          <cx:pt idx="169">196055</cx:pt>
          <cx:pt idx="170">196178</cx:pt>
          <cx:pt idx="171">196576</cx:pt>
          <cx:pt idx="172">198390</cx:pt>
          <cx:pt idx="173">198464</cx:pt>
          <cx:pt idx="174">199673</cx:pt>
          <cx:pt idx="175">199765</cx:pt>
          <cx:pt idx="176">200874</cx:pt>
          <cx:pt idx="177">201797</cx:pt>
          <cx:pt idx="178">202164</cx:pt>
          <cx:pt idx="179">202646</cx:pt>
          <cx:pt idx="180">204631</cx:pt>
          <cx:pt idx="181">205966</cx:pt>
          <cx:pt idx="182">207400</cx:pt>
          <cx:pt idx="183">207799</cx:pt>
          <cx:pt idx="184">209018</cx:pt>
          <cx:pt idx="185">211569</cx:pt>
          <cx:pt idx="186">211993</cx:pt>
          <cx:pt idx="187">212163</cx:pt>
          <cx:pt idx="188">213266</cx:pt>
          <cx:pt idx="189">214264</cx:pt>
          <cx:pt idx="190">214987</cx:pt>
          <cx:pt idx="191">217528</cx:pt>
          <cx:pt idx="192">218927</cx:pt>
          <cx:pt idx="193">221884</cx:pt>
          <cx:pt idx="194">223432</cx:pt>
          <cx:pt idx="195">224007</cx:pt>
          <cx:pt idx="196">227531</cx:pt>
          <cx:pt idx="197">230486</cx:pt>
          <cx:pt idx="198">231285</cx:pt>
          <cx:pt idx="199">231500</cx:pt>
          <cx:pt idx="200">232997</cx:pt>
          <cx:pt idx="201">233107</cx:pt>
          <cx:pt idx="202">234687</cx:pt>
          <cx:pt idx="203">234984</cx:pt>
          <cx:pt idx="204">235563</cx:pt>
          <cx:pt idx="205">237241</cx:pt>
          <cx:pt idx="206">237508</cx:pt>
          <cx:pt idx="207">242721</cx:pt>
          <cx:pt idx="208">245303</cx:pt>
          <cx:pt idx="209">245558</cx:pt>
          <cx:pt idx="210">246513</cx:pt>
          <cx:pt idx="211">248340</cx:pt>
          <cx:pt idx="212">249830</cx:pt>
        </cx:lvl>
      </cx:numDim>
    </cx:data>
  </cx:chartData>
  <cx:chart>
    <cx:title pos="t" align="ctr" overlay="0">
      <cx:tx>
        <cx:txData>
          <cx:v>Population by Agency &amp; State</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Population by Agency &amp; State</a:t>
          </a:r>
        </a:p>
      </cx:txPr>
    </cx:title>
    <cx:plotArea>
      <cx:plotAreaRegion>
        <cx:series layoutId="regionMap" uniqueId="{43389569-5BA9-BF45-8DB9-3D3EBABDEC29}">
          <cx:tx>
            <cx:txData>
              <cx:f>LocalCrime!$D$1</cx:f>
              <cx:v>Population</cx:v>
            </cx:txData>
          </cx:tx>
          <cx:dataPt idx="185"/>
          <cx:dataId val="0"/>
          <cx:layoutPr>
            <cx:geography cultureLanguage="en-US" cultureRegion="US" attribution="Powered by Bing">
              <cx:geoCache provider="{E9337A44-BEBE-4D9F-B70C-5C5E7DAFC167}">
                <cx:binary>1H1Zc9u4tu5fSeX50g2AIAHu2r2rGiQ10PIUO7Y7Lyy17XAmOE+//i5Qdiwr3rknPq665UoaDQKC
xIUPa15k/n03/OsufdhWn4Yszet/3Q1/fg6bpvjXH3/Ud+FDtq2PsuiukrX83hzdyewP+f17dPfw
x3217aM8+IMgTP+4C7dV8zB8/s+/4duCB7mRd9smkvlF+1CNXx7qNm3qX8y9OvXpTrZ5o5YH8E1/
fv6aR83D/afLZts81J8/PeRN1IxXY/Hw5+cXn/z86Y/D7/vptz+lcHtNew9rdevIQLphGMRi3MCG
ST5/SmUePE5rlnWEMNcRsTCjHFHTevrt020G6//HtzXf1Pb+vnqo60+P//9p+QtKfpqNamnvNsWW
6t6/Xs7E/vFy0//z74MBIP9gZA+Xw736f03BrWdR7kR1U0V3Df7z819fnjZkB8aL+d8Fgx5xy+JI
xyY2CUYWPQCDHFHdwoAW4ybWCcdPv70D468q2eb19uB4vLyj13F4Xvni0zvyPiAqJ3A09lnkBVW/
iwo5YgRx2HKEEaMEAwvsswi3jkzgG0QJ0U0FCrDQ7rd3qJxEda3+FkX0NPHaUXkdmBeLX1Dx52dF
5AfE5tL51Tb8nviiFDjCxBQYglCGGNJfYoMROiI6ohY2dQ5yzDgQX5eybcJPzjaRzfZXd/U6OC9X
H6CjyPyA6Fz/9at9+D10dHZkYGIhboGGoSZnxkt0GD8yLWYSSpBpUGIdKpfrqAqiPHoDMs8rD1BR
5H1AVE6v3xEV60g3TAo8QRi2GDHNl6hgbIJAM3TLMBADaQag7Yuz04due/8GSJ7WHQCiKPuIgPz9
tCuvyfLfYxNKjizdIjrmjBgGNw7VPjOOQL0gyg1CLGrNCuglIv2nv2WV/OqOXhdgpw9PKw9RAfI+
ICrL9xRe5MiknHAAxeTINCl+ySZcP6KU6owiTil8xgA22kdl+SBBer2BUX4sPMBEEfcBMTk5e9qX
/z2n6PxIN5kBfgj+oc73TTELDGTGwAozuEkJGAWA2T4mypqSbfVGO2y38gAVRd4HRGX9vkaYzi3E
CMWcYMKtA07BmIJCsXT2w0R+icr6fhvKp6HXDsnrwutx2QEeirAPiMfV6a824Pf0iW4ccbCmLLC4
oMEUHSh4bh7pVCcGSK6dYXZgFF895Dl46Q8Pv7ql1zHZW3qAiyLwA+Ky2PxqE34PF8KPDDCqMNEt
hEGO/eRIgvTiTKeE669qlEUqq+gtptePhQeYKOI+ICanq/fDhOpHJjdMDIxAiQpwsZdanuEjg4GL
8sOJOeAVZUGttllRh1H1Bn45WH6AjyL0A+Jjg6Gy07qvCfPf4xlwIUFQmaaFuUUNffZG9jU+xhB9
wYwwCxkEeEfnT7+9C77Y2zT6Lqs3OZH7aw+QUSR+QGTO3xEZiiBYCcAwFbF8zblnR1znYBcgZpgq
8kJfInMOWqYe0277Jmxerj5AR5H5AdGxr5526H/PN1TJLYjn67qBIHwPjvyBXIOgpg7ezU/uvS1B
+d810V3b/OpuXlf/LxYfgKKo+4CgnL2nskFHFKL3OrWYjqkSZy9B4QAKAk0EVjQARyAP8ATBTpid
hdEb7OTdqgM0FFkfEI1T52lH3oFFGDjwpo44BuHEVeT+JRoqdgz5Lp0QiO0b3OL06bd3aJzK6n8R
O365+gAdReYHROfkHZ0YqpwUC0O+i4NxtlMf+4rfokfYAsmm4FHpl4Mo5UmkfJg3RfX3lh7Aouj7
gLCcvWOKEuxlS+cmsAuDuJdlIrCH92HBBB1BDBNjHQFwSsa9ZJqz6iGQ+dPYa0z8umZ5WneAiCLt
AyKyfk87jBxBVtI0GKWQqYc8y4EHY+mQ4UfIxJDmV/n9A0ZZy377+3DsVh2Aoaj6gGB8BcPk3dwV
yK0QnXGEQKU8Hv8X7IHxkQm5yldl1tdmG/7qVl7njN2qAygUTR8QivU7RlvAP8EQkaTPWax9ICBp
jylIsR+B4oOk/TpNo1xG9e/j8bzyABNF3AfE5OR9ZRX46pAMNo1ZVKmE7z4qEG0xEUgr0PdgeP3s
M55s63p7F7b1Q9O8AZqD5Qf4KEI/ID6n9q/O6G9GW4wjyPvqzNCRgdkuf/ICH+Aa/hgo26Xz97Mr
O5PW3lYSeOcNSuVw/QE+itAPiM/V7Tvig8Ej0ZkFpS6cGNhS1tU+PlCtp4PjCJV6kCBDu0zyPkJX
D8NbqsMelx3goQj7gHjcrN8PDyg/MnULYNhV4ynbah8OUDJMJxDyBycSgpSYg4e5D8dNVN/JvI7e
YA/vLT2ARdH3AWE59Z725jWn4PfEmFL9kGMBXBDAA1l88Nz3cWEAG1S7EgR/zMdEzD4uKirvPVT1
w/ire3rdHNtfe4CMIvEDInPzngYAxFzAN4Twlw4pSkjVHyCzcx9VrR75UQqzj8zNFhItedC8xYXc
X3uAjCLxAyLz5T1FGZhehIOwUoEusAAOOAbCySC+kAmVlrPewU+csYuFfQmhIvvTuk63+f3TzGt8
/DrPvFx9gI0i8gNic/meZhkEXZBuQekxBCtVoeSBi89VKgay+Rhjg82u5RMGO3Qu5yrXtxtmh+sP
EFKkfkCETt6Te6Byn1EGz1AARlBaScCd3Nc43ABLAKlcGbboa45NdBdGwfYNhsDJj5UHqCjyPiAq
f71jCECHfAoU7hETPZeDvUDFhEIZcDZVpuUwLvZXuv1nm73Bi/mx8AAPRdgHxOPs+EmWvCbPf88u
g8IkQ9W2mAbYXa+FKqFe/DFb+RMeZ0kKVWJvAeR55QEiirQPiMhf394REXpEVIYLYpW7SrEDuQUa
5Qg4yLCgIJwpF8Z6+u2dZvmriib5Fl//x8IDTBRxHxCTNWSGdnbqO3CJdQRaAnQFODBPeccDqQV4
gS0GBTEQaP6pyHWd30fbt2DyY+EBJoq4D4jJ5h39Fh0dQTwfQUgFnlJROeODkkoLgwUG1a/PjPR0
HnZ8spFtVL8Nlb2lB7goAj8gLieQm3gvXqHsSAWL4TEWqkonfyrfg2cooYofSi5NKKtU7ib4m/v+
5InMmzfxyo+FB5go4j4gJseXT/vyDvKLQxkrPBEBT3aZHPzFw2fyLCji55CqhHwk53xXBruPyfEb
n2F9WneAiCLtAyJiv+9jE1CkB4kwqD4CPxIdPuSNERhmlHF4cALpbPfc8T4itoTK4+39G2qPnlce
oKLI+/+Byn9/EvzHU/LOttm68+P1ew+D/3p2DmvAg/8HS38l5nb7u76HR/BNi4BD/+OxffUlL4TU
zSjhmfPgiUP31jxs6+bPzxq4nEcIqsmA2xB81xxV6x92U2DAIYNBpQwU0uziOrmqW/rzMzXgyX4d
Cpzgz5PLWqtAAUyBtgMDROm7uXQQnmh+ovBcpiMUcPzYjsfrT3mbncsob+o/P0OQu9h9St0pGPSQ
0VN1PCCF4YEpKG+D+bvtF6AIPoz/D55InVRW2Z/q5W3Y2MxoRakt8kEY9BxlYm9nXvkxHRTxL39N
ze/9WhnoqBh6+DX/ZPw+dMK8loMjU+FfGLmocmHcyOQ4ONGX8ioqBL0t3OghWEZrushaUUmb2+Gm
v8abwWFrJAZp96GYNLeRrgR34geIr9wqnotlXt4sxNRUUbMOpU5g6yH08mZHXOPUSCk+YTUKRFFO
tZerxur1IRVUY7XXBSGzi4ZwoedXrJ6GtZaNXSra0qi8BveVN/fiwGpEMFTUCSFx5JQ0nwRpo+R4
bjo8xQufom9lkQ+eFvSDp+Opt7O4kPY8lvu9KbA5Fk4ZW5aTgDVj+2XZLSaeFaLRytybG16HfiLy
qYtdyL0HQk957kVIhqmIjER683VXN9KbLwvUnee87BdJQKRnGtFkS1xEtl5ppffctIGsvJHF5iKY
5GnSpqU3N1nl42VhBKvnoQpHRSomhhMBm2Q5eKgKD6Wo8FpWpLAvbZG4zcACEamfNFhPVnlZ2Gzy
pUe1LkmFObfzAMrzwptoF9lhike755W/1LtuIWlRerSjhafF4WPPUr35sq42ssFkbdRj6WV6WKei
DlnpzU2penjQCqdH0SAsDVWej6zKYzlt071rSVPLTQf/pkzLVVMisuxw0nhZ1TTeZKATFDX+Yh5q
Jg2lgsPrB1yfR39zVNZe0CTfeReXrqmu5qG5eb7EZXxr9HEqtLKRYibXUJsQN8Ew2TPlMyq8Cjas
zqLlTO9M5dzzOz2HQ6g2AfGkWGRTfPlMIUm08pFs1vRVKpDe3hehVrt+WVceHwo4pM/Ezz1M03QF
7OCOWlt7GtJrb+5FpeyWHZ3WfCiDhcWM63kujfxgXRe66EhNAbVas4eoLb0wT+GnLdIEC97K692l
zvXcG5dEnQQoUCu8uTefDgLhiFVPa3sen4cAcW43Fpz5wEpgi0oySK/003aycdhogtcds4dAY15j
lYagRpM4WlhGmdDboff6nkE3yMfSjaY8EIMVDV6Eq8HrKbMTmU8reIqx2B3iTt3zfIC7qb3IDL9Z
7J3XImZwauebqqXki9qvTua7kfMt/WiMqJCeVZhwm2rMr3XgODkZq26EQ+NzEBWZhJMzX87NoCae
Lw8+ktIiEVU9ag6VgBca4YQGWdKkwsgrtjQtucQWHN15dlK9g8vcH4mwrDpyaNwZTp3qudB1n2B3
XmLiiblF2t4+f/3cayAdumrTbvepKqyB64YxtisK+9XXwPmjaubePDYWA4jvvIqonXShL+bBCbeB
MEordXfTe59s0IPWadk6VjIrGafcm3sDjYvqdu6OQY4nd+7OTcmNbQgqw60DjSfieWJeXT4PPn/b
/BmNZ1ikOY+deefhHROP+23SHgPbkS9tWPbrEvTsZAOPFF5gKBGFs9Ja9RMV/UwaC+B8zPTODdG7
ZGkF6Hg3S80J5F04Kqm3mw8Jd6NKv5HjkLtmrG/8kbmG+pLdZ+dPzdcSk8dvni/niXls93V7a3Kt
zZZjnx7jirCljrTFECsme+1rnsdIr/PJJlVzz2pZOLrV2KE6prw3ehenbDtfxWoIqfOahpPpzGM9
hjM8956bw7FsAKViGnq01GA3Mk0LYAfUunwKv4+K+FfXzsueZ+S87vl67h3+lLrD57GgpSHE8pf6
SDq7QuS7BGnmdkrh6iF22VCkKy1Ht9SPDDdWWm9ueqX1yqkXLNXIUCw7guCIBo1IJqmN9hRVnUDN
WDs9rVoQFNBwA33R46xa6EoPPTeIdfuX80QelQ/qJTPuqH4HFTK28zoe7FipubxvMuQ2PWmFHrSV
06rDPzdEKejny70xpfWqpBxAXqXq2DMfuTmFTc77GjvtWBK7NqZV3JfZAt5LsOZpKxdJ1XyD7ejW
YJRuYjNMl5HJBpGDpkVZBzK9u6RnNEmS3W92wO0emzmopDJxhiRjgg+WdCNIz4uqStzRKNkqj6LG
JU0ZCF/pyy6rezDZVDfEIJjmBqxaQ4RmMDl8lIuhH/1V0d3Ne2PoWi5XMi+mdU1OU7Uj8y6ZSt8l
rD6LrSleBnVtuFlvfG9jvTxuo1SMA9+WdRgsehasrKQeV1butFgGHg2+hjEwb60srEGZJxZrM2R3
hf8lkl25mMfUcdAJTVfVEMMN19pkrXuy6TGokLpktQPG0gU8fHjdgK07jkHiRf2xrHDidXVmLo0g
XJdGQDys6XjXTLQ9swwzWXXNuKKJ5KcFz0VIpqsy87tFPGZe1xdfIgwGjsSscgytF5Wfs4uYVoVN
mgE7yDAyb26UsPWsbHi83E1EY2cnaZ7YYexn3tzsTsDcjcwEjOCk7+wobEDJMu2UhYzYqJ4qpwrp
pvd7y2Yk6UQz1euO98FZMxhYGH0C9jIBu9Vs2Zk5pcOyQEYHCjXD3+sBZS5Rptrc4FlLW9HjZa53
eDmZfJlLel8M+DxP9c5LuNZ5c6+Ms0HgMKycUAITZkBBClwFyOxdWwiEXbwbTqyw3s1xEB2dUaXL
56F54e47srYDk6w2G0vUgTTsWimhUjVpyvXJnrstjVvhR13jMNqCRYR6K4NF6lNFAtbG/KG5NyjN
NfeeJ+bP7ZZMQ3SfxqR25zFWltaSV3RhFjlIAtWgKaewfaoLhx0LPOWZAzZb481jTKMwXVSbbsTG
eh6aJ8Ogb725J7UksLsSbi9tq0BAnbJb9T5f561xPvgmXcBJAZVOwnVa+f2yN4ME2buxBgr3eVC5
pADLfB4yMqw5EE6IRaNWPU88X/ZnBVi4VODU7QbR9S7XHDgAeBRsiXl3mi6DeNHox9hyDe72N/kD
x9lJ7/gStOOydsyr9BTcji+a61skFE6XfRkzEQ7LJnahQ/zj0gTz3BmrL3W/qaJT5SXFThx4Y3fd
km3XSREmy5S7CXHD5JrGZzheZrWdaccyPmPxsiHAM0uGj3lXC80H/t7k8Wk5bNphM8XCt5zMP260
Nbds07gIkOgtJ4jWSbZORmlXw8IHuhaml2+4TSfQ2HZzNwVO6Wbfy9CummUb2kz7VklhAP2XDVsb
cWyj8WysRJbckErosQic8KsZiPIfrAka2x25akM3zATFdiuGWOjEbrSFmQiqLxlamNm6LdwgWiSN
KOkZz0T8tYrPa/RPeoIWhdgYXrHlIj4dRAEsakf25OmeYcffxk3txN/Hhb6tpehc6WjnBkiiXAzf
rOVg8zW5xxe526+TW+QU16XDnWFlTSI801fdqhG5iM6Za2rCPAensxJozZ3sBK+KfyJwLJtTHIim
cBMq0mjha+u6F+ZG75yiXWCwsBtHasJ3/qmFfpavjcV0ZU42dZML7TR4GO/D6+K73JSbATx/u3Kz
29wQJrjZX5vcMU7JVX1LnYdmNR2v22/+Gu4qWk7LyIYbBjvEk+eePqzYshjFSF0UuFKCynImQ+jL
PHPN8raJV1H4pQ9cUjpVtTDLlb+AmL1Is2U2VMJitnk5pQ5tbHRP5UUY2uPfgVxoyDV1ZxqdIRNW
ZfftagC3NrYHJmIIDgxeE4i4tifsFrgRqPpWHW/YhQVk5WvTzi/NweOda7nRGveO5t/o00oGy2l0
QUJOcDi+tovJ34Qr64I4+UmwGL41ll3fk00Qi6x2EmsVRE4xOONlmjimtWiGVWO5vb+OayHNL1SK
fKsXx2ha/N1kTkwu8mRVyNN+ge4KzS0m1w1Bk6r/olyM/7B7lsNJtKVxnDDB0LEPpnBv62fYEsl1
OdrHxlWnCe0YLwpH3hj3IejBOrZrOEkb/0uAHPZ3l9ujb6ffrMbRdDVJjylddd/GK6vYELpCG7C9
LtJv+AE1NkQm0D9Wbqdet0VwKssNljZYP8s8cQrbCtYp2CimHQ72yEWEwVMW5CZfNp0TFIJdm/90
F9k5vy3Xw0mGRNGLIt8A+2vdmvtOf9mZIvNFex/Y1YMF7IPd3LR96QwY3nqwoHQJdwhfn/bg9Nv4
RPf0i3y0h8G1slUfi+gBnfRb7S49p660wUm7IrfBfXJVRqKUECywTdHY/mlyU97IY3QB0YFgEbrt
sVEI81Su0khMt+manl6PX4xLbaWfxw95KVhg66UwHPQd3hVpesNCumUjQNBUX5tld0FW9Bitk0hU
1yR0ui14x8m6dgZBXe0WSZstfKcRrdNeRb0AWYht8AriUXSpU2KnCe0ERDY4EBfdt2xdVYJYQKKg
kUCbwAGZekOxl4jgUvoOkC7dTHSdIOD99oIIsuCr/ML6O3Gs68E1nWmVfMuWhqsVdsTP9Fqg2rVs
EJpO4OW13TsmtX0hN8Bu8QKCdKsggSAZnMNNEwksIPTlZb0AzifxcjqNQ5sPC2M5XNz5q2ADnucq
X03AqGli8/NmhdY9SJ5qQS0xgQTUbWQJ4pSXsKfr5ngQSeIQaedwUoNVBDR0ToqcGNj63LotkT0O
QgZ2qS98U+hw8okoT9nKN2wO53DpQ3hnGbiJXS7jv/sTWX0F3yvW7AC+0VoYN7izJZy9zNY33AnW
5cZfZJ55TeGel5rAqyGxz1hms+OyWBQrHXSKTUGr2wGEI327jd2H8SzZWFt6nnwNToJl+E+ObeN0
SLPeflZ/PC8h4DOrSB3ERtalzQqCRx4kp6plqPunmINh0yhPxZfgr1PlG7V9r4uoNls3IvzWjDnY
1itq9kToRdE6OkTAvE4tmXuBckjmXm/oTb7adS0UITdOu+OE1vEyUp9JZ+/mv6/WkxKsmJqAU9IY
sSNb004aWR9z9j2UOQOHKrRar/3RxBVqPU1PO2/uzRN1XXzTJDIhjsRLYfUV9YJpWoRJQtY1RK54
r2F7mihIyrk7IIg91kZROsykNXXrEAzOvvSlHfBu8MKCpZnI8jAGuQsxiHi+9hlMMT11xiQZV2Zl
gTmN8gxCoRxCRXOvCZVT8HxdQdBxGYXo2Oxo6hRpNQqCs9xDqmER2LZz73kMW12/zKr23EedE2E4
/OYIAIN7Ap5umePCGWOsLf3gLDAR8jhLwQYxc7yOw6petsqWnpsmMU7LUcOLXkUXnptAuYLPl6QP
YZc6dDZH2Qbltc29quAgcp8HqVlHgkVV6BLlBZqktRGd6GoOBzcqJDj3TBUNjhKCVllo2fAG2csU
6f6CWxCaKoYusccC1ITfFuVxhTBeUB3kcXs9lGO/7qN+oRmDtXwOICGet/aYmIoZozYTUdlMXjZB
JEZvKpDqVgnuOgHLs+0iZzBafXeJ+qizOZhKVudfsaBGXpgNPdhsE74qKl4uIAcweJAHGDwLD/pS
j/gqmBTiFTVusrHgbpcOcrJjFa+jid4J5vPC4bIDT0Uh99w8j3UdGtfE3+Q9zjzcVQxMpVaOzkjL
K1TXpwy8Hp355qpTgbg5RKeyILbRdSD1VDiZ1iqKtAsePweTCem+QeELCFZNUqHJQffysTkG3zcE
yVr+MzaJBTwCSZOFrPWbruYYPDdoUBaLHPWtW1cmduew6gzw3Dxf8kZGQCQ4hghs8hlerFx7bWQY
HKPSMuxi7LkYRw7hnVIFnXeNiiEbRQWDQYCdzArBJCkb39YmDBG6OcIak7jydtccDZk7Jyce01+P
2YldFudOFmMVBeHjO6p/XP7nSmbwd3558vOgesX18xVUH+7ejf3LT8Eb7VQZRH34IXU3P74Lbubx
7lQC7MXFT9m4p2zUQb5t96rt/zL5P03Gwat+9/I4PyfjIK/26fn1ovtpvHnlY0qOMXhpsErJwYuD
4OU18zu4HlNy8JYHiFpRKASFN3TB29LU67mecnIInidRbxnmzIIieJNBOdZjTg5ehAPPu4PcYaYF
71FT70p9IvQFmpCFfLzez8lBzgdSjMVeWo5CtheeSIH8PIP3s1nwyumXuadgpH2axxCB6DUjXnAi
H7KurG3SR2c1a6rjXtdTNy0kEmXbbpuWZ+tR2yQ9bk+7xRhSc923HXABJM/aCWJReeI7Bs3A3eiD
RWGybRT7Zy0oA1eagw/+dQBWR1n4yzQOR9EH/klkHhcjRARH5BF9tOwqsDS7JRAT8vvppt9CYUfh
Tm3JnHZa8bboHRYUqx51xK5kUi6gQsrtGrDdy3Jd8UGuKdUypxu1Blit37IgzDaU94vYzAMb+8Nx
F6TTpp9GSB8l4OaF5VnWTWAYWKWdgqMQJqHoU4LXED0Il7mfn2gSlyq8bbqYXLZhFjl60nYLRLsT
EL7T+WBKzc1Gk7plDa5o3cQVOL+JBQm7wnIHHfwJA4fZknJZgmEDrkYaJa0oyHCZtAZfGJFTdUMo
xryMbNJuqzGlYOc1IwSsUOSkhAVOEYsRcg4u5OZOqn5oQVUwzTFLsO6xBs5jkDalE0CqDnCKFn3U
xoswBCeZFGDJTuNwpXf8S8Zru4Ys/3owwIkgRn0CjjhYRFlBroqm6zco1K4wxO7Hpr42w/7CoJXd
9eaiNLEwQbPmVenI6GYikYis0S2RBvFp68yU00nXWl8RK7Y090VXjK1I9GrRJGPlaA1fq1k9DXLR
hAwyJvW3PrakbeRBYDeZBRFRTE+bqOoFMpt6UaTyWB8GbIN67oUW4lXSmF4fgNAbISQEMZr0mKPu
hHToNpJ1splGwh0yYLkIdVPkJepERDTfSaVyjROKl3E3QWiaG63jY7NZxrReyC5MwPci4CHDAReN
AREDVDJDxQTL20kHvz4/bhhE11gQSKfkqHEKlS8tSWbLkQTLNAsiMITvmiy4QiQrFhjCuU4fJCek
CiGsgPQvBSabxDcuSGqdySQEq7b/BtFV5lY4vi2LsDqrUgiYRVO/0nSfi6RlwogG7rZZVbtabS2i
Cpti0JJwUxudyNIoXPQ5XiaITLCTkG7siknQ3oJAdTs6ZWKGbqBr/bINfDdr2xuSptk68GXsthA6
A0kAbDYUNgJDAqJI/savwMMgBthpZXUW6v2JX1dLXHe9I6luCJlJN80Yd3EUXiY1Bet8sjq7qbEo
C3ba0Kw8YVG36Jqm/xpeUQJhyeoLz4i2lBR8e1RM93GT5RAcJvcGL099f1xYOQJepHW2bNMqtUEZ
tmKcqt6VvAlve+PcT81mZQ2R5nRTrbuNz1ZhZwPb3Mbxl9IAh6ztC6djJHJ1bJyyKi4XoNzsarzJ
8fAwah1bhh0YaOawbiGbsWC4BGeYj4spwdIJhw4CsWHqtNLI7Y6TRlSt5sTg9uPUKpemH1xA7G1h
If+i7s58Uk9uZYXwDekpy6UBAsDUwRkg4LtSVtrdZAxOIPXMtozWEmGEVqjeWuNk2LjeDkObOfDa
cmcM0BZNCqAAYgJQKLFgfrtkXQiiLK6DlcbzzjaC6q4lKHWyDPzatJrWJbHIJu27EbKr/pehtPyv
YZZ6ZXqZhaV0G3gMd2xD6kg9DLw6N4EYGT4UBXIxlBCcRX0diFRnZ3rgd94Q9tfM0iHkS699My4h
+JJCpICvoyTkF50OzlnRZfbQTZnNrSpwrEAWbhqGhtsXzSbjxoMZf4808zqdwDXMRggPGAl56Ntc
9BnqxWiOo9AMdMWyrHb7+i6IdHAoDZlAmRBCosvkQj0o6VjsH56bgZ2NPHQsHQRWo9t6zCuHFyCZ
SjktB9kFok1pcGEuMWurk0YbM7uICkC3irKlb4yO2VS16DQVFSjRJmG9yBP9eCha4zi0ILcR0q9Z
gSC8FoIvUsfrcUojz88jwWVKXF1rICEHEbkswmgRkgD2mLUnZRZ8LdGq5uVZD+7CUBTc1uI8cDrQ
kn7lk4vMQnZCixy4IOu92tA6Bxsu/KMNTq1ZBJLVgxv0HYe9gaxRmUBQA/61B8hZ5JcV+Ch2agXg
SCfWN3i1WrfKvltpcxtzmtgsLS9qSGeuwVGd/FzwZDxL0SlNTRMkHIiXBhzFkBJIgTY6dyKkku5B
tdRN8Hh9C0zWKA2OS8NH52lrQWJKh7MTXYMuKG0/QcmSaQE+7UJ93VWg1vqsPNeTmp9LTCFemguT
svx2IP+XvS9rjlTntvxF6gABAl6ZcrDTU3kqvyjsqjogRiEQg359L6ivT56uPhH33vd+MMGUZJpB
e+81bNzihhWkR4wUJz22MqnV2N0KJi/DsXUYuXc3QKxg0x3gcETIybpxrfCbGIhz7iZSPRBtYVLP
zYmU7FjI4eiVfmqP+pvx+xfPDZ8rjhslr95QggbREsxvoY3b0l76bJZ6PXU+SKmeOYcmJyaZnfDU
C2mO03DCuNpnK0EdZPr7YC6mxyq4kXMANMZXd+EMRrozgYwgFe0zZcJsncJH45D1kesewPdqfuoV
KIJY+iDDo/Yh1fykxxVQZo77P+ynuJG4MZFzzEfB6Rib1TkXAFUgnEpx/957s5d0XYWCvg2LpJsl
NETyV+e5OuuX7levVxazfg0SGwIBNbkqE95sZ90cnIdqbVE9FN+bxXlWOqiyyXWfciQgoi6nSIeh
Tgu+RqHugthqrBNfx9tBNYAzEI6EImsyWVWMoDBd/OldUHHkZgFA268Ra/KjtzTNvaUC0KI0/+h9
f8iETaqjNfUFTkvxMnUAUtaGfhRcHGYTIsCXMRj85Y2pSgI2bZ7tyn/zNFBvs8Ts3M0WPzrSLoBu
tfTIwhFYZo4L2tn2lC3i0yNmfldW/qMr7PagguqA7ig3rJ8HPEA4YxZ4LaDb4cvU6sQXAbulsOtk
YT7bCfMB8eYefW1q5F2M1Z/laI1RPTaR3+ca1GnHYkKmp2YdX2s9maTrizzpRp74pj+tEDzd5guA
M+NPL33o5JEpMXINM6kuXengKL6Rl25xh0hDOyO/LN47d05LIjgdxmQRS3k263hqRPEobAm4VHqf
chIqtZV5FERC0JTHzOTvqwwxIvYfTJHnqhzdxCk4j1ywjBFfyHBc/eIyuNUQFbV5rMWmb3NK75EH
9l9Ng8rNZVOE9CE4KaRPsZr98oR+omkdlFCm8bdqu1EVLTMf1/mEbKW+DewFKRLGOjFzlTVDn6fj
MMs0yL0uFtW0Zv0KuFqpS879OjP+V1kBOV3mWh6AkdQV/SJkmcA0yDkm1Poacvrh0o6dBiLuITkT
N3YTukljZB+R+9bCEN3ORqZkbZ8g+7q3QehHni6fSnPXd8Ujd6smHZlASgnhSNSGAYB5o5pIoob0
Z3CRg/u4toomllbx2ltOpgbrqVum9m5E7uMXSNHDAHFslkXk0W1wL93+YLaqQT951mzHS6cefce7
DZrxwivII7pp0ceaMIQX3peQww0DoqxxkmWZyBEjkk4NWMnvjdu/IeVFbjdMOnamzo5bOTzoFvDN
bJMwdrviJF2nf67GMYjaqdQXuwZkOjgkwNON8+37RSTxmTxcFuig9Mvi2xPScggGRbDwzIzNejOR
EmIXx4mqxclPo1lAZJVUA4T7C2NMiZxcNx/edPJ7+8wd/aqsISOljyTVpXdTHjixi/85mk1HI1uq
0zqBO1lC0OeDp3gUYFz17RC5GTHQAa2APEfiV/cltwwSa91Dvbd4UetIfTQc5JVD8iJlTe/GE59f
XeEfjN9eIKMro25s5ncuyx9TgGy0rJb7oZh+aWdw4tJl4K8a78FCsXHraYwoogT5kUNhyJl9yrdN
uP867g4nNouvwZlurAD3aIUHIClq+lXUt6Tx8FWkExmUM2+rt/6iffU0lJbcMtY20gu9HS4u8Q5t
315a28VvGgY38Uq1wSEBmIniK6+0iZCJfDSDOgVsRdx7UKU4D1p+oop6ZNP6OhOVWaQ1CaU3Td1/
jGQeDxDw9JEw4VMz5QePQ4cIrrqwSjcxeT3F5onJ8Mlb8s8gyHGGVao8FdXU6hKVf3KiT6ECsOva
WY7yxnfnC61qGnFbJ+HUnSGHgKLQP4mmEBGdwNO7RcIGdmS8+Artl8WY1KB6mxb5XYIdsVn44vqL
iACsL+EzX8MfyD6/+xPGEJdbMZHfqX0J3SpRDDg/Qktg1agN2gczYvjz+YPJ6U1byFdBplSC0DfB
8OCGOSj22n/ySpNAOQPg3m7LqCirHpxhDGgJNfUE5V99W9bNowSSPTHnbDcVMGlOwZ6S5d5jxa2c
1UNp6HurOog5ZoBi47nlGKEJT2sPrEeb33UeaBl7oT3ESeGCs4nbkW0iB/rYWfar06sjZKpAoyrv
q5rA33YXQwJQTn31DMPrBdqq+9UnD5TX6cC+a9mlpOpu84DH/kASqdzU4P1It+9KtGWG3iXPRWsd
dYlR2T7xjjIM3u495KsffScB6dFL3vM7XaWUECSFfpov1QeaayPf670v3YS3yH9pXBVLENmu/rH0
LFuR4lS8iKVdJ5C1IBQgEWALtH05brL2zqc6bYbiR+gtjzUHWcRB61nUf0CPqMSR07MQNO4bgAbb
pWlFG3thkzXqGBYo3sGBENp/K7u8Suy5ivzFB7MRzLEkzXnp6HkMnWPhyBgWorfA6DkuMbbPiEjb
OSdz8Kw6F7qu4pnLCyQcn751EC1dIz4xFnUeqMw1fNB0fs2BWcoBlCIvJYagGDDIC9KKV6AXNdIo
VM+k4A8Vm7K8BOUHgab37UmyQt20xNbpMlYy0k31UC1EnJwZ+RQQlwupLOtWeMPB6iDbGCcMGrJA
BmBQR3UNheKRgIphp3zayKZBolAmfewE0wGxX59zZ7yI3LpfNBAABK4yGmRzYTP5JjqaEXTHPhLu
PkAgrhJUgDLq6nFJq5XftDmY9srHuBs2qer6Xx3DD+DgBOAPyczi1/eQyryFzTQdO1QRBZtNtGjw
kaYMNbTX5q4ueVSBvKdaony18DY+pHViAndWd00Kq8mtk8sDkCukcblz5xWlzvw7FlxUj7SgLCiK
+eKC3PHLn5wvAlWPQhpXzogWkH6A6u3Z3bo64OJRokVLLY5Gdl9STMGpceUUA+CbIWOZsyIcHmQO
4n8k3Rtj5c3iyyDiYOYVmddnS9z3Ac+jkLddzEfv2c2DC0Lfw+SU4NQt/+Cv5JlN5F478ysdAMF0
A9AqS4YZEfTe92rExc582FXfQ0xZuNkYrHja9BH3ZUaV1YPdCvNobquLsILgTuT2TcVpkQWySJUR
xZlUdTbxSsZdPwNuwn3n2YM+FJJ+OF2HJFr+cCcgyYtiSdnV3smx/LTEO7Tiruo+O77JDMekNv5t
FdIOggsxPreiOvGwTKHAGW9qIJ6JZxUggQ7WXIDTnZiJ/E3fxyrQkyAhWptDbpC7qNvt+WdTDjKu
fbKRBOo4SAwb6OodpE013zrzZKeLT2+oh5KjW76VBeQEYcPjph0/YLiD+ASJzVwrqObIevJsCNZz
b7xZCwBso+bvucuiXhERz5WVteEwJEY59tFW810nbIF6FOAkTKwSFcVfzYQHVPs9KklvemdjhXph
/lbXpIlzpTQEtSVG8RBVyVz7zk2oDMtA/D3qmrYJ9q7AtaPwazz/sDhjdaSUo7qDCBcx1Y/qgAIQ
mAZUCUjOwhLBdvbH+lR53nFd2FkVtYr6xk9dlxPgKIA3Gnudnhb9s3PmJZmHTiFyz0CrnEuv3eBk
59achO6QdlQjL2iW21FuigY53M2levAXiHQBxUbzMi0pTBWV3f/wOKDAkpU/zcKgRUZBFyMT/eFz
71fj220215xEOvDLm0la31Q4HC0ih8TV+cNo5Y+OIHc8mHBXh6BK3bVHijdL5IKLjjdTKoir8kHW
7g8xhGUSlNOt6PKLsXlWUbU9ok6TKL8v4052YGYrcmrpMzdtaiYfB66HeFnru9oCfNmW42PdOc8a
7GIE2PajJdRJGt86j5PvoBpjRZxb5MIdZCZEZsJifcwE8jbLqQ5eM1mxf1B8fO2GHHhszlIZlk3q
VlPsUmeI2wbIaAt5nR7SYlbhT2LRF2aASLEyr+IG4rQDANUjn5oj91F3EFFDuaSWFup6cZB5Cdk8
xLpp6yP5XTSsIVMYG3rq+W1tD9Go+h+KuDTluJW3kukxrFd6Bm1Iz/kgKbR1tZcxe3hwltE+itKO
SVUit+iYf56L4T9zKlcmnWfIyENOyBkPCipC1DqJFwD73CdNUbPzikYHZ7rCrhHtK8dQrDF18KgP
GDPPOhc6g/56OJUOlHC5tu8AyHhZ14NFla1VJIBmaMQ22tjd+eU8h8B2nMA8r+2mtXXyUERAYVBs
lPbRXQUEBZt2XZrpODfNeti1ls5mCNjn5hFJTbCeaokAVrPipLvHxu5FmcLwcwOZIEqR/dt3+aZ0
ecLaLoQCJ0DFvn/v/mP2OUDiHS47fst1HbLQZCklPQ6bRnJqINiYQx+iEGWCmBbAfQBD03PL6H8m
RYuyFczKm7MRicsmgyyaLoQcZJv1AwHesN9o3GBjh8WI+NNS77YXFjYMrnczdaI84MkDfS9g9ijk
xCNbaDe2Nyp6n2g8NelMrc/rKuoFsO208tBTvanf/t5XrnA4XBch3rSTdcTQft0wdyAwQO11EVi6
ExDA4YBSsjtfJ6Fy8k1uiJWbSLZX0E+UIZ6CYIDlp6GaHHxNIOXIx2TMaZUETf/Nr3lz6XLkwxNB
NJ0BYEM/etP4LSRdEJLU1mRSW9sQi06Nk6hRxbVugqSoTp1dIn3QA3q9o1gpQ0Iw8FTkgEjw2LQI
/POqraeaqzshkSOViKWQfRqKeDqLW7/MTdQYgLyMVjwtJvbLUDIeZTudUBN4t3oVBzUGTSqBSpHl
G837MW6Q3QKFhBvDDZ5nPIaJTYAqrqJ5WcthPrjrJmAo7ZvSdX4IisACxemUVWv5bPNa3hIJDtz2
ixRj9HnNly0I5AJ15kzTjusHOG0GKKiK1O5Wlcm2ha2ph+hlccrjCGgoln5+NmglFmOY62IzaVgb
tLXETWUdW2vV545P33vSvFjLQNMSeBCEHXpuHlEnOnHhSf9Uc41ySfkxBkkHfNCBlBqTDkkczb9Q
+9YPktgiY7wOQdrEunXnRLXyZ0+7+8G6y1167B2UKs56qH3gno33WtnjFFXK+dUQ9k2hqK57eVPX
a31yVshsiMtjty4v6HDyUvXhGnkeRIfBiblagTwRHvQ1y/Ow+ueyep4oZBm5M99z7T6FSp7msLyz
xJrIvnsFGI96v10XlJLty+pixDUg6Sc9fRRN+LB9rQxsUCXNEPlMWlDxlz/RPzWagOCDiFvfeW+l
DXeKCFT3N5hN31wCBmcCKFsX1nurMbJ2Rv2clfM+4j/0SgAjI8S3jqbD92IFht3Rb2rc3PBQmuS2
H7nr8Lb9d7ELuOFSMWYOoRk//Sl/CAmS887DryxgGkE+MU53ZR6gcnOjxvKeJUf+Y/B41LJuD1xa
L/24QJBvUCUK/XOYR6RXqHOBgCNW0pO0XHIzjM+0XHgKIfuI8QxiyV4cBFUpxkZE+b5R0SyaXxVE
uGBMpi5p16gUnYqLXCFaeku0cmUix16fJQ1/sNwzN4MEBmXruY0rCNLvycpmKGh65H2jh+q+UEAc
Dp4GTB8Q34udKpiOfSEYTHNIoT3TRBa4DHSHaFP4wnTcGvwLLZi97dSBKHI++2pNJ4d83DUdqlTK
QUL42nsnbE7ykX2zdXkAS+leKCi4chpJDIcOVJo2AF/eXxRzRLRdDwVzZ6YKFUIFMVzsNXiblPWJ
sdJJ2s75PnUqQC2L/7mHi6Ge1h+VWmVE6jSnKj+Mcz1js3pmbgUAYWVIbJz7vJUym+deZcBrqkiU
3i1MQdOR+Z11rsfya20DcCHDo2DDX34FINSYKlqbbgIuSOZYhKaOKxARFq5i4kCW2RbOh5EBLk8Y
QJwd3pqwf+La+Tk3k4oGDsy1g9pVjlDPuZjZNgnh95CdQXE5WFEXuK9M4CGFnhuPY/eqfPs+XKc5
8yrIl5VLDnX/iiIrjB1w93Feuyx2Z1WeQp7HQ4WSsmm8ZzDqkIvkAH/D2Ufl5hCgjX3qlBUUh8OE
1FmIpP9uadMnXsMRVQUuSaBuPL97s4h354qmTgAjlIV5G6b+RN35frTzTIwM30wDeJ2EPpHZs48T
K57LwuuzgKktTQV5FxD3kOcrcmPSY+Ast9wd1VZID+vAAIxQjfL9CDT7nRROnvEAwRxqUPtWKfbR
IwUbvNZBLK0SLoOnPmRfgQ/mBrdN6+hftDOPsn/waZeu0K5FC/Q5QJ30L7hcQAT3/H274VVhUi3C
lLj5yXHJeRk6gBPafawqPyFr+TlM+TFkXYafZhLNgMWFs/WwciAxSBZo4q3LS9FJFZcVeWqq+lZO
XyTnKgqm8QT/42ntSzdmKncg+gR5CAG5M+jYeBoKXxlALuOHCXfIsWLrHXCqR+azB6ceH1tNorZl
MP069/v3rmNdRlZVFaj26kz53VMxWF1EoUqwDVJu14ISETYWHiFBQkZUrZl26xe/WEKwrvkANcH6
i4TjoQtogciz1YhQeSO89GmpnwYfz9Jk+bBNqPYStvyJ2VXirLM6NO5nCBwXLibvh8S4NcMvOqj+
pezLw6CKG68ld044nUWBUXEJHwKgSc4IoCgfC4xgLnTc9bqphT7GIPgrqL+sDu5bcGfPLbQPQ1km
VuvbUdWBdVfWEYMrzCAKCOtiHWGP+ACMi2IxgAY/GA8tBlrS9p9l3jxBTHGvoD6qpWuO48RrSO99
kyIHuS2s/Iw3kz+jm8Cb7HDOGvwDyC1PYvXrJMRvgUG8j1Yg7xJSCgkaJiKAT5GTw9cJ4aDHUtCB
0J4BMta1fCmh7JvEk+WNP6wcOQ6tYIYbDjWeEwTaQz1O9xaCgV2AsnHXk+wAE9sGuGQg7SbubbDt
iqCMX8GJyZIelGUAMXf0EgiRrpb73htrY6/4TcfHpIU6QftrjSoRXIrlxX4vv5d6ehuq0YqpEPdO
oeBoLsXjPLY/gwAIUuXq96Du02EcvvrV/Wj69rWtkRZo8dKz6bvrV1U0tcsjco02Q/3oIwCIBaLj
6rMYnSwEOxEBLo10q748XE8eLBQPgx8tnZ0GtV0dg/VbXpLxseysW4i9qdX3EOwtzn3N7TpGpGkT
1G0m9vAodU4ifFxRqSFjbmeBO8FTPXhK+Q5AP8Ebky0QXiN4Sbv6HHsoAjgCBWgxJ2Njf4EPa0Xw
tFzICcoCDC/4W5p/HwjLrLW/aUdkPm6ASAkJyQ2QV1gErCLyi1O5uJ/zBHV/uT4Hq/0J0KyO7Xk6
kBCaBqdp0ZnbfeRd3kMtzmJAbDJu6GjixWXPruWfpmLC6MPAws3Oeuv5YNoCxaChpP6KoVQfc6hQ
7wddoQCl5EfX4ygeeW0xalpDryPWIG/xlPsGacDRbZlK8VqD9VQAMt7TfX/8SRnwqTEn0PMTewvN
9+3Ekaj0GDIhxoRa8gdx8SsGYn8NKo8NmRMTNrh9Nq/kxOBW9ELIOuxThc8dybm3xUtFW53lXeWh
sHqwqlLcaDAlTrPRZgaMTAeCtOPPoWDvVgFeIOfLZa3462hNN2wIqtTuBygviwHfIn+tfYshg5rH
tjQHX1RNNDTVTYdyCKgCqJARKlrfgXdB+5/OIExU+V7iL6UNIAma2Go5tg1MtGD4YzjRoJwHDBKB
PZgPHfHeeiNgKR0aoHQ2+ElfvPXU3GskkQcewAQQ0uoRKRA0Cqv/DuHNURkVxki3VMytFf+RA45b
r6lttX1a67sV4Oqk+wVDBvtYAFekpsO4govrZi0pnvo+71Obdzyay4x1+X1XDO/UlHY6L45JCIRJ
Q+gACfXzgw0LMM6+Pof5ZoUFYuCDcQUZdCMHVBXd4N3ZfIKxMlhecCsoBJMH6s3zCbKfR+KXL7NV
t8CtEWpFi0DW8zEtl7lLIA/rEyRr8Mu0+M8xRJ1aaIf4CtxnGGo8KnhWorWvkOT5BIIpFupsLtv+
KPOTMbOIchSEVu+Anp9Bl9qjOwMnYA/hCmFI54lLDdzqAM7Z2kz4T550vmRelbeWdwqrO4Ui+1Hb
5mYpcucEymy0DC7JCOPmgoDVlBMk83lgTq6E/ROut8jIElopoHlSN8gjC1gdw+VlBCw00/Zp7Obb
fqIsBof/Og5dkzjeeyh/sBGWQTIIHllUPDXCPLUOYDoFznId8vkJZsKgy28MMBGfABbrgN4zXc9Z
bchfyhhQSgKWdmmWMO7odPI8/RcNG5bUfD24pfXiko+6Yr8gL47nlrY3TgvljDOJW2PnJg1z6iF9
d1Ixt3fU1K+uh9u6DSUYDOgJzJA0Qd1mhBUs0zI/wvB6B826lbgrBTg4jhkvbJECjw4iCuF5ZBwL
Y+LaJoWDGIKrhtymPA163fhA2G9qHpsuPLDFDWDe9A/B8gp4BhghtM5ZME5fLQUt00j+bV78d5su
r4AjXnQLqxi0MOpAGna3tBpY9PrTVkBka42URoG1yWsm4kZz6NXJyUhLH6pAw8Uw5zBtdAgkpB4e
SuYWUYGXByZ+NWVj6536EFh9HpSfpkbVppv3GdYym+uPoQizdlTg5SXvkVDNFxDiF9hHWWL1OXsE
N+s77S/WTkFccbAeWi9lMqP8zE1zHIx/Hwh4bBsz2fGKkH1kht57uYtEC1Cn52TFIA7TTKsI9sev
eW1HWDQh/M3LI2JffujsFx26TQyaGOKTumkzhxRRUDcPpVcUyM6mx7Cl3yb/51A2CZoBFTGy9S85
angNYi5Vc6k99DkY8WcgWYIbqq4PnJtbx9Ioc+kwwGzhnkF3HyvB0jGEkxbq7iOqPgLcL51RiKkl
ZV3zIoSOisYxkXSVk4SWWTbLCtftX31bdWmooVgOBPty10VGVVOydBL2U+Fa42mZYZ4ZVvauv4KO
FseqB5sEiFGjF03krTXgnhElVyuzgqOkreaXwOsvBWXigE5S0WjaNfH6F8GH/hA25hujBJZaPL9I
+OoyHal0E70UQ6ZqTVOoZA50HMGstUfbGecY/NY3k3OKh/XeU0DWbS4+WUDFaaLT/UA8sPOLhiVl
aUo42Zc1Ma53CNvJfyLeGjMGyzNx5rQAvAI5ZRvrTulYLC7kivURZA5Pu3Wejh45UjnpxyrHL6Pl
BIXeBA43l6ljLeifjC4y/1+o/a+NyK5ya4oW4lBH/91w5/8Ram+N2C+/FvHj77ZVWzui/3zs78ZJ
zv+y8PLK7aUXFmP/VGlvneMQJn0XdMb+Nt6rShtSbHwIdp7tVRlhgLcoXlXaNt7/E9p43yVa0lnU
doP/iUobr2v+v0XaVgitt+3hlRueBxbZc/9oEIQKqDZz3pa3AwTCec9gFgP9bw5VvdyWAfs/LVYK
2DUs0FSDExU+UGYCy1whhj7tC+8HMgmSQlfRzehPskPF+8RxYZXgKDVT0qwfzdYqwtm8v+Fub9pn
2yAEPbPP6s0CvM/tk8rnPcDsELruDbPde5VIp3/oGw299Wbt2Cf2MKDw32dl6Ldg1H9eTR270QP4
+j8tH7px8nS1MbbxDaI1G267mz46OwBGu8+OZlOgNP6aoPyFJWcz4fz25fy9uG/YSDvoqcxx70S0
m3P27kTXiafd4qCB+17NOLuBY+8cBFk8yYwYbvdVknswMOaQvfTTVvpMbYHp705CU9c9gQ9Q2T86
5vye9cHnnqoF+cRm5XC2dkFXk8e+WAokprZA+CYIUDc5WmxFZvCnZPVIudz4QQfuH+pgj/PEyOkn
dCgQ2Dlw7RmY6IawuYyFvlellWfrMB0COIgifxNgKC3GQ71Mz7woDzZHdWgHDXzHNoQuhbqb7co7
rMAsLFnmD6jyekj+ocZRN+42p5u8QyZkf/KqQmQjAj5yd8qcCqk7qUyTdjPElEinynroTvnWSGC/
NjDNvEAd2nNzQTh53a8fzGKwMsPzrsYHt5tZAhk2YuGswepyd3VjeMt+oeP/kDIu4D6z0Bhjnwv/
nruuc+QMD/x1ed/nunj93L7OCjloyR7dZtSq5fG6339xmD8374fNaeHhkm+/8ff26kYZeHCu3+nt
P+66fP2+//k6JVGeV63hv79xP0CzufP2uetkXzfVKDWIF2adD3wZP/B6Wn6fguvyH5v3xaUtob8H
5Z7si8Vsy4Ma+NYEAc29tudrn7R/L1a/u4D9vbxvVm1ZGThZ8Zl9z987XT/pCnNYQcTHsJWhTPyX
w/6x7vr1cl2Be/yxeV+87nP9dahwR4g1ljHZd9k3/Nt+1+ORXEOCV4W311XXj17XXf+367pqoPeK
sRV3+NYZjTL/BRkldHJbqyay0QQStK6V6s3cqShBh6k/Z+nmFyVrfl+CkMko6wcLoobcjhlSv3g/
xvVofyzux6r8rYfVviXEw4Z2QduXr7x0wW6Aadi++t8+t6/7/eF9n/2H/D7Cdfn66T/Wdc1CT5Wy
utMMJe5Z8g8XwA8cjCODxU2E9QKibFsWNUPDsT9nvRW9Wep6G0b/3ASBW+OIw969RKBeBijczuhz
IFoXhT3G/L2tjNpDwj92QkmJXfdte6eT6677omYQfK3wbpabIbDeJsHWpGufDHtbOZsoKFzX4XFf
t++3z3m7e/C6vH/4ung9zM6X7osF3hAYISf3YrOdnabtp/M+t0+8Dk6KPjAtdA5/bxgHLxFoOxHp
zfSJEfqfk39bN1YYd9HnY2/qs+xxcDs715Y/ldmem31Lbi9H6aLPCvRB8DQKcETnFf1ZM7sVd/sB
/rHz79l9Ldlv6xGKxJLWxbFsQDXvEw2mCGrpHI6Qza3ItuC2T8RmTNzn9g323ihOAvdWaBtkEXRm
2SfUt8APtyW6WXlh/r5sp8oZ4I6QkGWecwv9uJYAzli86QqkPGrNxNMY/q7Nk/a5fR26wHxZ7QLQ
RFBzXnxuztM2aT38vy1040Mux3M1sPG8z5WQt01uJ0+rDrzzvE3sZVwPTLNzYTWzFfOJqix3zZPi
nRutJaQM+zXfr++6keI1h1AXbVZwF+n93vG2IFjfmDoHPMcdqjB6MwkZ0NYcbz8T+4nhqHVdG8Uu
N5Z7DlHVnfe5ArjX77mV6S6tNMi1pmlXEzt7nxzjbr0JejzX1t5Gp4BmYnYtSDDWfjhSUJ7e4pr5
296FynOIFynp+2h5pxxU9qrMU7GJ/KvCGtOFaIgHjQjPdaNJKgKQLUvgEwDdBt2ZgOmoLatz9+yt
2rK5fXmn53+v3Jf3LfukNSHyPIlqPXY6wOq/l6/b/7HTfpB9GbIbqGvoePl9SIPMMIHmbYDky/kW
2HOTLWQ06FQIivEfvbEWAeJYzs7Rbo7Mzr0T3bbvk12asM8N6KqFhOtvqcJ1nxH8JKy4+zG3zb/n
NuP1PqdY70bUWBxCEwgl9onRAmPqPou7DEKJXazwr9tXhhYyaONXJn/ss+/931i37/L7W/aPcDH/
zEP05bl+3T53/VenZUaDwrUJ4/0f2M/WPvdvi7tuA2S+97/ZO68lt5Vs234RbsAk3CtBgp5l5eoF
IakkJBLem68/A9x9T6n36T4d9/2GIhh0YoEGmcvMOdby1K27wsfFB7Tgfl+87iB3fIEBhdJqJocf
7Lq1lPfd7OP/3a8h4mNf+/g/Hw//9bIJcMDD3+502/VT/dufvT/n397nYLAPrIwytx7Tv8GXcrpf
dHHDS/396v02ksh/POnvD7e2zVf57x//40X//tQ/bv919Y/XhoDFWaf1mBHXP/0/Hr8/dUnKErTY
+x9/419f/dd/6eOg09l4nf1KoQ3kw/jjNT6e8sdL3J/099v3O//47389/sdLWdleIFUEo4i44uMi
+++bOQ5DUWvz4f7gx/0fz3WFHoGqyd4+7opEZ55MOwMRcr96f6TP8Nbfr5UzeSFM0pnI9XS/mFZC
JRrZ5pSqFaR6v3q/8/5w1q3A0Y9n3q/JTKK4ySg6qY+HnX5Nlu+P//Fy5qraMUe8c8H96v3xv/7S
/bZqltel8rOw7Xvf2H389/u1P17z45Dur35/mK/7WTOKLjTySdsNjfn5fq58nBH3mwI1enH467xw
BoXO6ONZel652yiBYcB2CnTizkCgM0BSPK5J8seFV1CN84secdxUY9qMfKM7qZVNeb/QBurSm/vV
fEltHZkyD/m/mt5OTpO/8nGz9Ycr1vBsWsO3j5v5FCqFIs0r9ndua+vJN4IdKgizpe28tv819+I9
YiPPyno/pWW8tY2XOIeeV/bDV5qE+TlpZyPsDPGG5gOL9J2KwcuU/tnvLATC67u7p+8fF/cMH3yi
3ImYbQZlkDrrvblt0pgAV6bWybHYzKmeYzDHga1R7h2F8ynjvdj2dG4FxFWdIIzfjtHk2c5z6CNr
KICb9OEjd72XIu5ZbD7Br6wdbAX+OBhM9fv/BTs86f+pYIeolxravy/YfUyy+qPK99d/+ke5DnKC
MJgrAK/AsWlmWUyh+wdUwdf/zzoAjRKZbzu6LdbJwv8XquAxtBb6H8gEy9EtCmn/Xa4TTLfxbXyd
njDQBXqu/f9SrqMi98/lOpOyHyhvC66NB1Jdv8PJ/4SPT9rUoa8wzlpkvCAPLa/RMsAus5Bhjv6P
CczvSe9LuXWzTkfUmywPTT3Ls78Yt/st2JPeKc/8pzlrxBNehK+YYcfz/ZZN/2ujgRMIjSqmqqf/
oqP/BN9UXGTRWMFiVBgfiihhGXN2/Szzc5w69qataddreW9tZpB+B6su6mccVN8qWkFn1xme26aN
H8ymsD5FarE22qSzErrexBB4DIWQK9tOm54L10G8RgWy3bAmSwpMKzlPTQdbmu2DMDvnFun73Izj
J8OmiD7PBYJqGx0/JUz5nc70IZ8Q2lggcbbzZBQvdUp7eqZrCWWtEMduddX5riWeFr1PAnAuj0Nk
ai+5sr9bdqs/Tdgpz4mtcdD1T1qR44ubi3G/qKzfqhwFZW3Ob7GuQx2DfL5xFa55kTvAqMzp3JlS
22RZ6+xmBaQ0hyQR155/8egXIFED+BchlTzw9RGtW5Z782aIj0bU2oEwlLx4YnioBOC6opuP8D2H
W4lPshJx8Ws2evfSj63/4i0oCE1ascOAvrlNlf5QmpGDYlXmQTJQS4tXeZCDMMvRZbQ3BY2GilX/
oSiROrm5cyEPOZRt4l3Gdjqhd7KD3h68sOTpN3rGgxY3j4n5u1gMep++EvbW1NA68+6Ouhc7jzTQ
orO04ydv1NNr7g7PS6RjIsI1NTtmdxN1PO0gPHm0bm0wPpmxx9msrlCv37J5oYkC8foczWTSKKHi
vCvPxkAULvXqeaQ/FiBh6jbzgPF2onEdEO6YUEDj9uCBj/AU6g60B8Zj609jMA7K27sFOeiMFseo
xr/WUrAw/xpjYlh/P+EowwumVt7nIdsA0Hn8jxOOLQc5Ox3u8+i4bKwErHifhovVTVDV+uTa6r08
ghB+wYRoHIuk/SbIMHBRU/Ay4jz6i5rzb4/HNMz1L/6BVaFeLnTDcCnYM16eESgMnPnziNCuUiDv
6dJi9RmPGf2v0LYr0scKp3Gai6M+rIqAukXf0jvU3XXtKcJ92gxgFXyr+VKqGsBdbey6LPce68xf
giSP4rdRjBcHxEYu8vGby/eGfVHFr/5PCoXzVmg+BsVe5QHtBBgiRursC+VFO9Xam74btGDo+B9l
Ka9O5mxrVNFoCPmPsVNB4vP9ZhOb7Xi0KuyrwtUMqBj98uDOCr5HfqAA5x7rAVd7UT0YiOLOcrAS
qlRdFqgmnm5CP3ZWlP8gvKDDGmkQxDV5bcSiXuO+u8yGdM9u5HqoY4dul6aGdRSGc001I746BrZm
s1orVZXsrnlTvJi4AUY/np+9xtrZjf45NZW4lMipafmJxwVMv4wMia5h9ELfH7YdOvFXPZBlWuCy
nHSsE+PzVJnqIDtfbmKViaOQeOs1Nz8M42+kqt2+Vv0no8Ei5yVGC3UOJ3/ry9tc6JzGrl6e41hd
HKX8nZV/y/OOHHos7B1qYqTWufHd92ibAnt39im4DdeZGuTdaQpvsd7i08mOGtnuxq26OJAd+vsc
mMS85GekiVrgARU+NCmd28KFI2UWRw6pPMi5bHZY/3dKUfyw63G6TAvNzMgFXFD1dX9QKL5MY3h3
/REz8Fqa6CQwKSMWO5OuyMr3uEhblecBFY3ntu1Zpt62Hez0aNj8QPqu+cZQMX2vOTrBXuw4eyH7
etsxZoDMJR3hefKiaj1HGlqZC57ybRvNXwaZoOidUZMNQkM2OvvlGRFmvkUTHQVzqzaZv7pyVg2i
kEKczWV+5T09LG70ggkaDYFIhmtrOLdsqb1t1k/GLUMKSR8129Bp04nmugR1u0hCM2qSvWF+HurZ
DjrOjkCfIzd0G/pcTacCs/S7s9T1Q+lZ/sWO3CfpqDRUo4VADmwJ4hHfu9CAfWgMnAKd9wl4iDhm
PrJJz4q+2z5CdDLroMHfvjdGVMdp9KL1GuBL6llXAXcHnyFakCKQTofy1Ueq4E9DtUWUgRClxxo3
iRrNXPvaEsk/Y6mh9cIOELXafJ1jBU17Ko6acDCWVfaLNRniYelDrOAW6iLzp1abVTAtvM80iV4t
4X6GSYILxcJKr4lkV6uyvIDRqXDjGm09PWYCjM+cFrdK4cSNTN3fgbP4bBqFFQwOdj624nSr1Dzt
XImUtsVhDOmlCplW4e9ky4QTbUiKPe6YzexVRdB5URrmBcrIll2qnhr7JQZScajXWQtl9kRM0u4K
QxdbP8GDDnTdJ8wvP8XD/ENUfXMQVvyoGl/fdLWOWLqZnyfkaftaAA9FCcRvjZWnXpo3qXvlbpCa
GVCR+jwU/qe2B01rVEu+nwpNbMf1cygb+6wrbdoyQuGgssXE3Pvq9l8bf1CBbWBQ0hAoGxMkoR6w
Oh4sb+s7iIQc89AzbuNSSlo0MsN2PFbiZ5Vk4mb9zBezJGbItz2DSIRt/EbGzW+xjQJcr+9MOnGQ
vnAyFlH0KJ3mYBS4wKxhTPZ9IoP7GlelgpNBEGS0roWAb8CB1iWHbKq1IDds+HKoLctxVActD5wK
MUejd29VXoKi9UC4LjWeMjWYeywLWuDPtnVU65lrivk0m86yq0YF+3wsQjt/tiPLDXu9dTfLZN+6
sXDD+xlJTTyQsyxvkInoKhBQNa3bHIamv5UY3J6GJgqoWTaXaoaSW3dMp2DjcPCcdb9y02tvQIFC
YCraITKrW0T9/NFHk/PoeXMTVPHYAhNC4z9Y/WXutzXHtkFYSHZVO28gt8uNF1npszNrZ1HN7TmL
CWHLRB47v0LRA+qAuT6wuQibX6PMcg5FlYfW6iSsYSjVibl1FS75IkY5E82KUv4ite0oNXlOPXXM
vUU/F+loh3Pv/h5Hzj/ZpctWeAkI78L65bAaH9LJq5k8g+TC8WM3BDq+bIlKokBFdnHKYo8icg/g
1U+LpzoFN4tV+ZseCXVqrP6pdFPkICwmtyazzTPgMtqZVWdcyB6OmZjsY4d4y2gB8DKEvAq1EQhs
cUv1BNkSIlML+E6bmdFuFHN57sAcho6VfdeWfg6FAxK2X9z40Y3965zoBGSZ015gpI1zuunYjB4K
iaZEtiCrZh1zQU3vGZFUsWBVmxkwZFS3UZf1lbK8CBB8fe87ATy14yQcus7cIRiaz4nXXRzWtNAD
34FnIx0DfZhHBod0q0BLskGICWibRT1X0zgZhVbbR7eBtqSp2toU0TRcNDU+Yd53t/dbY6q1gXCr
ZM9Wg9GRLfYlQ55jL4t+qO0h2SOv2Qx5DAu7iVI8Q6zlRjwdVW9GTzGDVXQdUZ8Xfcmr3gpmCORg
jPUHXcfPuyjTX+3y3zPm8+yGOe5pxpKWDC3K0SIWn+bmrYr8bleuC2yyLrV9DHkZW6Ue+JxKR6Of
v1r5Ii+mBwJfVIA3WxP9nWoBJtc9W3wj50DKZ+gOv9KMfTs1NeO1JXWnvD5eMkJa4pbm3VDYsz3X
uFWW8crhqEORJr+mWO8eBwcnbIrRu5+cHHF9/amtDGefiA4z4RR1+7Ful+2wfu3JaCa3ZZw+p2Nf
bVmK9GTcQU3wb12tHcu5fhBW+jvRreog5bzX+a0KOsFPk5S3oQX/Ni3Gz9jJznbq1XtLmggwrBMn
4ZYDnXbz+uHOSoWZW2jPbF3CmY1b0eiPOsvuQSwtgKgJVxd2Umjjfv4NcFBzrhPnaZF18Vw1iJW9
qYd3nCNhzjApJLY/PSc65HlDsVhY4IEoIzmYvuMmNP3Y+tS6Jk2CcZv4ZfcILbvZDI6C7VDWxfl+
0Rf6O7pQnq5JErAmns+y28bpkJ9VT6d65hUCc8Hk1dVNoE0C7a/knRymerLp5IG36hy7vPyVQDaJ
i7YxCxOmQATgOMWxSpAw18vSA2bV+YUBKNjMjSV2kcyng1xWD4Vnxoch6h6yRhZhNXageyu87mYF
DgHPCejwPPsVRTgotGEYeSoEbieW4kgPERMcqC8/6atv919ljn/icRjlJdXtB7+qq0dZxyADJrsK
TXv6IcmQAtU1+Bca3QxHZP2bSsxwg936i0l2F4wJrQqiaxqICcSRoXDEd46Mw8OxvI2J6XE9pDn8
udkMpmyW4WKNJ3dd+juvLXYxpFY0dxju/NEhDa1gk40R+5ZVnssCaa1bgDSJJLCQWC0HX8t/MEaq
vQHu6l2HFcw7QjzAdJISmreD84xKQ+08LTvHmv8Tn75+Ek3ySyTlD1JccZ5w2R8Mk7xh8Lydqmoa
g43KtmMK5s+XVvo24pTOZhvXi6m7bHKcytzvYNebS5QBvYHOUENOAegM28/RGgbjglPuhzET5cQC
cedsmru+WlYUOSb+IvGtLSDeejtI4VGWI7ayPZlsSwcbVDmYGfokD7YMsyzA2OX7th2ii/3msbLd
xsJ4Rj560gzk0llER10vvSO8ivKzXaK9jwq92SyNaz1M05uJbNl6KjvHO8w58qhyMm8re9HOtYOh
iWYzGzmYuIbwg73COv10ka3esiGWW+HXzraAMWOZ/XLECcqW4cTf6txrXtLOfMGAv+/7OrvE8+he
LD6sHQm+uTWxEPPFFA0wcGVg2hS/+VaSU12l6DZLS27j5igWYwzLHrMNAsvyaMv8qa/VZ+q4CNGH
DmS/s54F/srJN1gA/Lz+EaWtBZaF+QGtcM9GquZbdxiKwrtmIxjdUsKZ0ButvRi2eS37KD1zYN+j
aXGfbLAf+36hu5mbNgPEiLnDtCa2jsVjV6b+JsF0srNrTm8rT8RnotwXfHnA9JrjVHQ3YoD04tnj
Sqp+mA1LhhLLz6NOIcdw6+xUJZSZZIGPmd8m+X92tfOmOo82TiKwIWe7FvYVYREjbtZorjAjlyEj
eLMjphrYDpmD1lA86Ijdd7lOh9+dW/+ip1owKs843y/gUTRCpA9IiRleoUxcRh3OGixjB6cgqVXm
+J6anEmUwBMKKPiTbKk9j0VfnscGCRT+mvKaVGvha2E+1L144+P4IqEwjlo5D2dAHB6eeHpJ2uTI
MyCo5Hy/Vhv5NhqS7OSLztlWZaVtpFfWFyI0j7llxkOS6OqZ+mTxYPc5GRoLQYBLHPA096Hh779b
wHYeOVfSx0kHumj1JI+VmYZubFYPdTpCXTQZHbdBN00sqsnsTKifngsmAQWNB5DE0Jfo1GSGH4xm
1+KT9tTPxVFI3rQif6YACttg7o2d2WlxUGKSAygQgt78FvVdfulwgpOROv5W9DjNe5s0YnDrKRBI
T17HtPhCpNvvURlEMLjrY8lPEiJdGe3qKpkfjHxpdnEWJXAN6/ycUnuAi5Y+a2UJuM5KV5x7w7Qf
n3ka0swfxrXopU3WbZigxvQw/fYJPvTXeCrsU9FxLFqiy1dW6eUyl/H7ZYRS9AJq032RNY5CeiLO
Uc52EzRuh7NHzuqpnNMgMVfmUEnjyWxYG2eFQN6o38oFf2li2wM1s6Hca0luPvZe9DKQsYeW7atD
JnsNiHypHVN8sPc3raw0LGMGFMyNebW8xrjefyudYRzJhp9GYuHHqsoYN7EWISvTSc8LpYytiMz3
yBmA+Btedqij4WGJsBsV4yPZ1yZeUqzdirkSyejNxMsuLV+BuyNv9ausPy1us1waqgHXRnOeI5co
rWZIjig1PYT7LC71tet+qUWC1htZluiQwe/RTDbeJlf7htBra2NdPJd2hNvJP/aIJK6DpeMWydOL
i1OVKQEpHI9+qrax15lE8LwlI2G8hl/yTbVe+1oQUByaKe0ObbPcHLdlQFcWjdd86XEO4zq6ae3S
BllhjVdLV9VWh3u4LZYxF5skYejFED3nPcVITK8QgFjQ2W31aQ/t+xdGjOoMkT3DC0yalA0rOr3H
Lqr8/JxNdI2Fid9kzDr3fL8Qpdntl3F8sQfTPQ+jzmC/fOoP9wDE02juxU2+bdvJYDhlxx9fjGNp
wmBrC5iYKB9YL8A25srAOTn+qvzieXLr81hotBCT8ntstSXRQ4U9kB0q9DuvD9L40FL0AJJjeUfN
pvajK/qzwzIkANJtRoSoW4+t87Of1Z+aSr/2xuh/KvKr6chhYxsqvuWFYVxtLQn1SXMPbBnmRptZ
QeuVnbhgLSTe9Z5611/gWi6MD1gAnHmJda6b6qGRWDSmuv1qVQbntz9encTNgmiKxdEWy0nY5Sv0
iPCeSJbrEEbK6l87j4JO25Lcanl58ERXANLg7bermgdJ2fekXX6V0mtCv/2iTRgtHMc9WlZyjdDN
hLNHuJNnaK6UwjS9lJqD16KXhwWEQNxiHPRIWy3UOBVuj0upDU9dIZOrHRdfZaJhJ3H97/aa4uVZ
kK2h9FQMNp9xTkdB7Ron2kbs8qfi3NojNQVFri5qk3pTxI82x7JEyksxj1YNFv2oDRl6xOkFN/Is
EhvoK8bJPXkckyqqjAww0wDUyvmTahSmJtyVTgkgKrarGMgQlP4GCDXtOD4AQjdwOEzZAopUfdGG
rth7JmQyLxugSuEXm5X1ec4JwuY8uw1UQS8+AFs/js3LktFemOdEMJWwta54j0OM2cwP8QtBUkEh
s0ltaiZGC0+AvmnKXvkg590I9mXD52gdiQSnx7bgRNeaah81UARzZ/49mk59bVmZ2t4rQ4NK536I
NWb+6KN9yhlTJ7xcHaglqa0cWQgbfIGEBN6mbwoYyXbhUSPAmTZEFCqrxHp1RtKZqXILZlswpSbG
cIgpBe6nKbFBgEKom5xKXaqaQzJzcKtiTMd12EYrWyumikmkk5zg4+KTGgfrq5fqy60RznORpw31
vPizLW2atKbPuDiN6l5XdvFBtNF7qsDvrMWiSseHg9QmgriHOQygUYWVh68qSJXLvutQXvKoDP92
QbFdtCzWXnqaO045+38VU/DefKXt8VxN6QD7JQN1uiwblTdmMDuFOuVgpqmGx3xKGwsm4kU45bvV
JKd5Noewt8guCo35m3YNsNqQFWOKdLIBABYHGUfryEXjca5hcDq5R/ifAMydWjhEOIH3jqC+Q/0d
3lct2y1m12KnOW/p2FqntmTdGU23eMIJFsaVfSLyEmEWqWEHC2NkYg2lIGUIxiTVOLFKHJ7DyCgc
+7Vk5VgKGlEqulrzUDzpTILqPRTGFvQF0kyj+uaZo6CUWYy7IjOS7TBgX07M164y/GMsuuQM2aqm
0LPAc8nlVxzGWkIV9F65t/hdu6Kub1aXPLcOiba/MHW5I831ccvgSIn8z4Pv3Zp05TZGFQtoM2rn
vmyRV66paW+xhruKaMtTC8NgsrHBFByKOP6iEgB2ro5O1BMTFe8FdrTu+slhEFZ0ou9/8Vi+qHE5
8qWIgQxZsLNIYxjS41i9fGlnwSzkkcl9tlFVZ3e9sBP3Cnen29+DFmlOT27ZaqEPvuJs8tPpDG+B
UxJ1eRgbreK4vfqsqmS31gTKDV3e9GhzE2xufvHXi8LRPjtl6cLWgRpp4Bi/lbUf9pKluuuMp9RI
5ba1fntaZx0Kd3iz4sajmiHInmoMzGMHUS1rY/dMmfQxGgUYmLSqLy2EOX2ugHwo503X4npfljDS
nXoC8zwmX9j/f2BH9V9SVi76JTh8BRHlAQwlHCE5ZYyywvDQKeCCqljLR5jtK/qmm8riQBu4Yl/k
0v1MW5JvoiLjZCowi6LJJ3QQ/QgYEGyU13ubvDNa9nEHTlGDqVFNADQXPT/VJoD9TkswF049/V9s
bPCYS/sTIdBhcNtqNw5DtFsyPbqqvqE+YyZMlR2toPe95bX1CPoV3mflu8NhtF2G8aj8ramAlnm6
+VqL9xYwCc5XV39cVH3xxyQLazPJw7S0ShgHVMGspfvk2MWq96oodhgjk9vM8hOjQngD1kJHs8eK
wPTgr1nttHhKvlpl6rCljsxXjnJ7Z4yTSSpOgOIPTN2iGXjSgX8p6pqWqW+dsqMdSZcWboN4jB0+
6izTpy8Mh/kN8ZN0kKrbhSExoc5S+rWozOdYUbtJC+hm+GDwHHe+toc70z4OAtJ7Yl84O4yrSjTw
7lGXhrIgql0Sr0eaaQZxIb3nKYbr4g84JJbUq0I1AR9WSn7VujkGwV3HWyNjetFddjpkbkMxjlXS
74gwnSLxsHjiIK+QJp39aBm390fZM+mLoiJSorg4GpMtS5qPQQU/7ix6LPfW/NDnJGmqL/e1PT/i
Dh6OsSbN65BJtpN5fOQ8TPac6gFtMT0Qnt1/iuR3dFRMXzEicYxWJjg5EVMPqbBehQ1Ww/eJ5fsC
p7GLWfiLXb7PEpw0R0ARPBIYXpJanmPmzrL359N5Hc1SMrfnifSNIiwtwAUnBNDQRVzBhYfZGKkZ
FKvG2bhyyqcmv8yzkdKymVm4FkVAUjftw5jn1kU3cJOCIlrb2qkiwvfT/jXqkubFG7/ojvno9AA4
WpaR7Zx4P5mLRPU7WRis0Fjdy+TU/plizqOGJxhmePccWzsK+D5TI+oRbx+ypMFQvycWqi3gvu+F
qb86seNDZfDTcDuJGJO7D5RwjmeGB+CdF20SduBl9olCPG/3LwLTqyL5wNGML9fnZ+442nsUAx6V
mOVpCZNK1DY5udZeO3JbPss2NLSDroPkmlpOH6kbZ/KbhI8NZF8p0tBDGbYH2tlEwxNC+w4JgOJI
hvzdQKVP7wFQAZRG5gOgpfamrZHrUEoJzWm+e8GkGHuWr7DCRstyauI9psiwTDKGKlWJySlD6AL9
W1XoxZ2xvuh5Gl2ldHyM/FyLY4ZutKN/7Jyp17eoH4cD+o6vY+x9GmOqBLYFYtQBjUxrn4v7tfuF
tjCdZzC1QzE18S0ucnmYOvleWxaDOplUKW9VBAqxHGYEKut9aJnlbWyHbt8J9gm6rQrPo4PTu3Qr
fWMRgd3uF7oJVaRHj/PXfdGCpKvBUg1KdYIphIH2Rui/HOM4h0LJvMWP++/XDAhoxASNs/HcUE80
yil95aEsc8qL8D0yNDCRbOQssbWLs4KwF+JiAaZ/mPSQ12dkF4M7D4BSom0dWcxr71P95PvizWSO
iGnATwx0PTuAnUGa6BU4yJcasLNP8AvyaNlpHmAG3YzGl5TS5GVIqi2GwGcYQ3Ewi0QdTFaEqKPe
Ry3+EcCwDMAZEThnt6SgQgYp920k8wKOl3wq9eo3mIbP1igPZP5o1ylNgmMiea4p5XSztW+shPJ7
I87GRGsltzoY9N3JLXPa0+N7UXxznGElim36uDEOY703DcAomfslM2zaaqujNXYu/kyxmNyOqM2B
lCCL+Lmlj5rabs8cc5h7C5WzDUyvFjZpXzIOYNawyUub+QWp/r2YgAvLt9744dIvIpMSEL4nd8fU
DLo2Q5zvfJXeLBMqjxgcfQO0CUm4spltoExjMw0HIcrpQTSYdYXzbTGy0+x6+WYxmGMoPfcpczJa
vFVzs5cBVn6ARQAsCbU1EeW0o7FiRxFwkn6tREu7f4ooiQOyjQay0v6mHaZskl8sYFroVogPGHV2
0DoGkdhddnElL4iG4VvhQeqfi5Zlt96xaQSUjm1gaLymnq1ZYXtItRllb/kjG+xxAwe/3A5LwSzD
yAkg0XMcjHEw0mnjzo+T/yOdfGa5l3INpEtng7vTCGDjULYJ6VoRD+dwT1b+okk/jyTHel/G6BNx
3gIc2H7xEWYmS/I+MSjFXc+LRpeBSjChi8r9uSToyUuUiHvpjc9Zld7KPHqid1wzqxdcg55CvXea
6GxaLmdBTHImvDlAfsOQldp+9WgT+W5HiUdiZ3Sl/ctP3xkVQte0jdeCHsgFasfJ1i6dQx5b89aK
ij2zYbtghie50/vuxLNfxqFuA62vz6aaGXZbgGkdM/EizQQWtYPhqAJBzx4tKKc1X8wy3aOBTAL2
jl+2qx8I20Mz1cEXdEwy9F2K8fBICxASaWHAplrqZ7OBUZQvduhFNJIszX3y3ZGOQuwyrgM8czzg
fybPfGcs2GPfUH0UEVSnQoKJtzuEV8kvVxh8kUm/pVnphSAxtr3fxtsuYsxk5DZ70y6gh5C6OhMT
H2XuhV2qv9GU/MbnmlQP1qTxA3f4UZUdMzn1jgY9/ga61uwxJWWUqmV0aTwS1UNHg7xrpzuMrbQG
0vYou/ZAzlnQZbNpwlQU7dPB3CzFeCi1MgvHmRGszpqTprYRVLXvb6mgseGY5Zji7WxwoxM2t0NY
KMGwgKSkbyjabdH25XYBwgC9etuMcUOD3lH4/NkqYre+oF1PdzU479Sk2KRnQV4zIgNNHb6Mtt8p
rwqg+D/hKQDkaWcLylV/5zIInLFAmmAhLOiVFdS3GKJwox2KK9RYoIw7VQLiSf/RZTjnDGgMTdpk
NIT1ApzDO5YWC/cORfsFum2QR59K3zxkObWUxlhnfwzqpTdqfKQhYLGfeZzRXZm/o2z6nrKibVwm
m28kgpqsbZxwjPS3eqbkQwVjU0/W537EZ+q+5r3RhUsRYjNmdqvbXcEoR0HkUIjDsRAUDGSx13hT
jHZ3TMDkmwtBvO6N6X6o3hokL8HYSY+Pp32Zx4QhaAVKyjKPT0zK8beO7oSiTY8kdl+USn8YkuGT
Notx0cw7PxnlXvf813k611b0zWQl2na0o0JvEs865XrpUVwWHpkv02XKpWY6S2X+rMr4c89Zp3xo
GJDTCdQh8uZ+/ssFnruvynMEFziu4M47fQz7a6DVsFzKBnYfxSGKEc207fPODgdteDTanFFyWpRc
db6LPFKwdQV980qVF+ql76gD3uJyGI94Yn8Pi/8rstlw60wLx8bTN3/oaf/F1K/7TK9/Fqe5rsU/
zOm+b2Fd/2dxWl3mlqeyKjr1zOFMgLxVTgVpokB6JcfY2puWBN3emIK1P9phMh/pE16B0jGr1KUy
DzKlRSzpyH1MdPQfDu5vA8lMT7guU1I8RkAYJr573P1/KudEtEhX0ks4qdazjs1a/nL8pAtdKXaU
6KnnZ/7Vt3rGApdaFgyedPFnB7lDY1YziMvGJSJFyY0LXGB9b87P/+EAURf/Tdrnuo7L4fkoDU1d
/5u0b5Cl07d+HJ2Y9ZAy8qAhmihkmC6Jtq858IABlXB0IjqOOuDlbeaAcrPK2/9+GP9DY8zH5Oq6
wfdoWB6A1X/+mKCdt1qM9PCEmoYmxcJwnQTYWW6/lQ5BZ7Z+mRU8ragEF/6//+n1pf/55+Ppvsc3
4zGkDrH039SWdey7Fepg52StLemWdqFKkv9i70yW40a6LP0qbbXHbwAcjmHRmwjEHGQEZ5EbmJSS
MI+O+enrQ6i6O4v6LWW1b0szGkmlFBPgfv3ec76DfW/wsvW8vOLQHgYUMqXr//MDm8tn/+mRDcn6
yZWr2/BjPnEQDLdMyiLLCb6O4/qC7OvYDhpuMWXs2xCXyAAaxVDjczG7P0uHpHrXuk63ai/vXDqG
8c98JF558nr6b8UomMF3pyxp+jspy6+5TRGP1uFP8lQhf3/aQnd11zGFxSXzWZ465bR8PCrjo+ga
+ivajH2RNk3J0MFPhdVfBcmpSDP2CPSsWWBsA7tzRoALrAnOwBZVYjKYcPRTZu5au2RVqWkPaPmh
aityKvVq02E+3jlC2zE3RkQ+f88HF/uDShg4MJpY5QguzpUZoZVzbEjnipBflZg7RtOE95jG8z9/
Ur9fna60OZC5uuOYDBk/fVALM1bnnbaPAL7Qm3IDA4aDQ9F3X5SgEowbGsCGk7w1Nrzuf37s36W3
PLZjSI8zicQ++unOyAJzQP2u7KOh2xtQwGqLSLPbVCCDnaVt+s+P9vty5UqH/HApbc9j2fr0aHYL
ZRm1pH0kb+7HUFYvaLwxCdLdT43851gFP/758cxlefl0D0iyFHSy6ghvpCfAn/9N65zWOTFIwG6O
aRA4m1gDURMseW1WsSq7pdmxjAjikrZ/qD1WVVMg8xLstqVLE3AZj9aNYx1ESEzbIj3LgWWvC/Jw
/CHwNRKMtikL1tyG8hKq+kgN7f1h+TB/X0BJhmX54g2zBN99esuKuA+mIbMtwNiag7Gd9n0Cf87o
3PBInMK4Nwzti2AQBr6rPCGo6lZePtJjW+SIg4tCpCp2KujgF1uTxzjDvnO16tWMq/B5Ll4CWc+7
f37T/83l7JmEY5JIIdjvP7/nnjnE+lxJ80irgQa/ZNpBkl2xRwF4AIpm+MVidKAVHub66Z8f2vg3
ax5XsmMLGtCOZX/eDx2atzx2bh7HxT1QF8AWDRflTt+kJ0MwzQ+afrozWuicVgIbNl00tc2ojys0
fv0frnZjubo+XX0YZCzXsHRpA8xZnu3frr5eBwUbebZxzGzCQG7qITgl5vrK9Rft5uqFUzk3HPWh
5mjlH+5s5/db28OlIxHUOQxsfl9WmHW5ehHpx0rX3+kJEqwWiemLdHe5yB7nmBG0ALRKVPwywtGT
EC1yyJAksj+c2NwHeNi+NYazn7tSXnpxpHMPs6mpfAgexjqEDLglmMS7jJZxnSNKjCog5drrSFfo
8edLOUMs7PVdKwswVBEjtwpN7X0YhxtBn2WFYURu8xoUNnQrb4NPz/MTK3/sRbvvao/4rt1taZAT
wYEBK9jeqlDNGhP8NTsykX4pynRSadjLjOIDnMujSQjMNvEYFA4GUevt2uVCAQxJnEaYmDbk+hou
Z6WdDdFPHyOGaLKG1oOWp4+NRuFGUXtW5HswF/MYdipOVEkHhcoC7n8m+vupDdNrpzBI9lFh/OFy
+TcbNuQijqwe2x4HiNti9rfLpSD1LJ60QB7DwXJPGA13KA2+JZFyH/pWP7khMoyUtPcuMTjIKAnV
OCmeuzGQB/CeDJdpwYY1umKzy3aQfOgToGVkWEJuUlfLFzkvQV4dGL5/vuvk73e8pzusspTHnivc
25X4tydOfBCyFWrA400mKtGYzNr0swtD+S3Pmw9Xm4BWSOcunecA61PGTLrorq1HwBGnB+MZCQ3p
EgzyUD6cgwxqE0m/qAebcc2wUxzSsKSvmLyGTKs2JAg5O7jJWI4qZg2KsZbhfREJCPSVoeXWSWRM
8m1k6kdjrK63yqrl3H/Or4gVWBi90dxkQE2Rs3jDycrFw6gxC8mav0gqLE8+WSZMClky9zUdvGaY
CBr5cAWGYZnHwkeHxeujuhe8w5c8gE/Y4Abbly06L+jp7//85v4buw40LYk7jgWVm9j8tIXptYrm
3mULy8AT0+y5V05bb5Cz4S/yMrEgFYGyLarRtLSgg9TArMYIUUTqVeGuSf+wuhu/bak2THduGyxE
rG3W5+dTx4rBZTPNRz7e4eAoJBWOsxlLHbi9RSehfUhbolycCt3jqEOlm1GqFw6Dtzgq1bmLjegP
le7vqz5PycU6CI6MuOffVjp3NtFk0zw8mlEskJnaK3r0DAyZN6SRQXsGOAFTTn26o98/HewMej6J
yCdhOGL9h4/rt3p/eS5ojQ0dgjwb9qc1H+q/USmooUcZGvgCcSccVFsTSjd44Jv40ALTRPrK3NNv
bc3wnY7npg3VJUzheE51fmWuH/B3OsuvOe1ymIyT0zzOH394or/vTjYFxXIowdzEAeHz0SwT0Prs
yhmOWmN6K7yT+iEP9TPqWI9zWuruacASD4rm/xIE3l7zdnXJre0R8XXW4kcxY0IZHPkShU1zaHoI
h03j5udsGu6i7YjQ97FaEqVY7u5br62eWCHyExNLDEegH8kl0s4lcHAC6dMGgKr3HhTtD31G/llO
Ithqepujs6oKz4+In1vJhBTEm7A6qoN827sSZaGtdlB9f1jKkQdZE0fZTGTFtCaI7wqz0ElGtLZR
pm2tznV2nQKN2RtOsadZIJAH2d52LovY75J5unBPF3QlB4IyZYC8UXOhScviBLKVtIblS9VO7baf
yKS6HUBKBnqoX0W7hNWBUoUxfZknJAj9Ju8c88WYKOeTNHzJzeo9UxxxwzjbaFZrHHBw/mwI+z32
glwOei93YSTbtd113uW2iCY0DUmQ65+munsnfgpvhLYZUFqdyad8VCZZKyGwptyxwruwemPgn+A5
8Lyj3Uz720k6DpqfY4GCPfH6JR+PvlAxE2ZqZDF7XB7sCe8Y/1Bz/H7xS4OTPn5jTwr9t8NuXOCQ
Qc2ljnEqOK01EFMpSqth4+IB3mo1A4Rh+p/f/ZLoI5JWLYYUjvhcb7ahbrYEgjdHN03brQa3n+RL
75RoRXaAXhz7syt2Lbm/q0WVlWPm+aVXkJ3tnv/5pjI/HXAsynTHNdkJMYPJhXf43yu+AuuHUTfS
YjStPdeOW5y5idiCJQ1bZL877BvWwY6CO83qJn/xa8wOV6IsHe8Vpvs2agZGZaBS4TZ9oxChcWxq
BC/p61HLqZ08Rvlz9CAY//klymxYsM1WpoQdjaP5p5XeNX57OazxwrYFr8UUnFEXK+nfNnYrY1Jp
Ido+RmMd+y7Z4sc5l/oxJ7QwB6nPz1gWjePtuxTytaqm+DAsHKEEYC+t7+VbN0DyRNJTnm1hHryO
YwpwaPkSU8UjcScfJWukf/uV1EgnI/qdyqBu56M5pgwU2nYvEMIxBKmFn6YYKC7ddGjqmWFKQn5f
LJMlKQs0+P/5VkeZQtYAU4+uFMckcqeNJDAh9yYN9imJN1LBxW9yRbprPpYRYUk9sqVM5HtLpkA5
Ku3YJxY4N+TasPx52aNLHvvy7YRZiIHEsVi+3L7zVMyBUi90vuJOplgV+kNB4lbcNclTG4DMzYI6
3HMWzfajbe1Ml+CPeoye6o5Ni1UMxVz9nLc5QmOAQ4ysoGBHL1Eeyp1TY2djloBeXLNBozbR882Z
+ct+hV4Qy13YreWIH6ibGMsQNFVftfir0TZEaub1/WyREtM28bgV2LTAhpfhPg/SbD2iJTEZbjwm
Rm88F1HnK7QsmzFIGRVkDFiNyWpOHp6gXcYqTQ6u654dsm/oPQfbCjTYrTybhupqJQTugH92t5nV
RvsWo9jtWTIDvyuYvR+6uInBEhXyibyZ2PdSrgaOL0zmkQj5dqa1Z02U3TlB/MThokJyb4Jcblp6
TW3RXwPCUp6TUPd2IdrhxvKCJzz/wCu4h3StFuxLqiJqE7gHaj/rLizC7ALZwl2VKQose7Dtw82u
w7alrcKB0ZXWQD/J2gJ7+4RdHrfWnmswXI1wKomV0YpdBDZqFSqO054My61Sf+Gd3bdiMJ4HKyXU
tA41PKC05KdS5mdULovaSZ6J+A5WIT6KXYvIdYdzy1jFLecnr1bMHgP7GcEYmTioa3Zljh8SdBV2
y1hj/hO+0iMibxaI82RYexccy8HMrX3IYR+N+gyjN2iOQKvXjD7Soja+FLl8tYr8i6tChKVdhK8U
V/zB7Jotye5yLwi8c+ywPNhLaEMV4eprevMN4Sy1c5FBoGuseE+67sCDJl0zXnmaq5ZE68OvDqWe
Ijt0m8eyRqWOkezxZkydFlkuTOlnE30XQxh6mZLS71yM3aUkjGBdkAG+cQfkVX0Wv6GErXf9Etp9
cxcHKGyvFhkpay2247+a6KsezvbOU0a2GyL0fZMOGatIohJbK8d1XAZcr7P5MKOMeQaEiR0nziLE
SfyY1d0dRh7COqgR0Y3QXXC6AVFLJMZr3FD1iz5R2zx2k70i99yTWrEXPb7nJMO8OGL42xCVF+HC
DsQjegEefm6eJjNzfF3qG/A6mL1sAjQSdt61mzLyLA/WZFdPkBnCddXUHcMTK1uLmQlrkS36I6y3
QJ5XpLh7GwQE0PnDklzdIVy23ilEbKsjgWyiM82S6GAlrEJK54YgNkTbgk9XpOclut8zwLqzTUUz
x6F+Glw2fIcJtVcKFHo4C07Dbkp/VClSUbR91VmP40WZguEkQ1h59ooHTirtmVZvtqEB6a1rJxFb
t7ScdaaV4cHtFVWmHdbP1LXr0i2sByomLCueuitaItE8gnrxRDxi3MlXmKFYY5Saib8g8gUa6Tic
eP3R0S5M4OzuCF67mK4oqCKuAFJ4B6feSityr1qojEvFzVRznCVrIk2OMT74pYE7HPtag86Lnzhk
SNbpX8pqpCdXDM+p6RFfhpneb6vwgoDYfUrTv9gYmLAq4R7bnFMPJ8k6NLFtIua1di0miz7oEUJd
vdFQz7Tlja1eT4Lw0yI7jkS+5+NxSmMHa0n7NSOzeBdD0YXGlXZ+gyzpBI/sUemj5C39GnXhwcMn
c0w9RHAT4vdtzFh7ZWdGuJJNn7/k6UunBDw4MzzFqMn3PXg1pozJSZNscaSGBHhAKnSNjkVZWbGk
PGppuF1yax2j9C5lqzvbsdGbXZAmD1ZBq6+tuPHLqrB82DzEaqAwhwVMFlk45S9s+SxUaFR5t3Ua
fZ7qMCShb1tTE3tYkEaI3AyDdyFQrTEsCXRgmppUqIgsV50qPLjxqvN2Wl1xN+vy3kvEzzS0/UmQ
TokuAJe0HOUmRjVVhMy7Ec6WpymnXK6XSDrrI6iJrICGYG5bV1I3Z+kF1T0fQ0LSFTwsiwnwgPNL
2xHBSuunrkjFnhWNNn32lqR3bxthW97gisnBpNV4JTwDOqx+Z3a6uOfYglYNPs1laAROfmStaJNM
sXHp2cNjbPzSMd0zArpuA9I/ArKU6zve133fZsQTEGtwkKLGc7780wyFyd5eaC1IdwhlcsangVVo
47CEuqxBT+TdkiITdiPiiaslhXyqWSpzR5E3PJXFbuhBoc+NjeGkT7H4BB1ZSoFubHgnk410IJ1H
k1osI/G5jQdUefOYfNW9Vzslt6hz3m14G0rWGX4t4IgENPRPqNTWN+1vmcaMWSL5NXdsVIVJFh08
jdS6QLPu8sKaIAs2V46U38243rs9mHljyQ8Q7HbF+B05B+7DXD04jkHecWmQrNk591ka3pv0uC+m
mt4nqwr8LMzOptK9vdnk+noWSG1D7InrLhyMHSXapotne68wT6wcWpf04jh1RFa8tifaDK3qI07N
9iFPa8Mva+vpNpbpWpEebK0h8SkpPoSOgqPt7XNb1CdrEVuPIbqdLD2XidUczLRjnByEGK371kKY
N4x7waMYeTWcyDncxWFknGVvn2Y3+163iXcfIAsSNHh27dxc61GkvIxgImh77o6xEfjRfCqAud2j
L0NSbFXagckzkBe98Taky+sxkAZaQRAEpuSRBKzoTmKfMCbDPdfERLizkH4TDF9vzvI2RmNU5xGp
sOpcu+SeSw+CjNeSGbIMQ9qK0KquT/26JgVwRNq6GWN6RCWN6A3zfDStOuzqpIoIFDQeKrojSfeX
Lrc1YgSrCbxDjKZkFQUV2Rc6hnurWOjIFdb3YbEw4hDFJ9wIBnXRN6TF0EdbcUXRWvhT0sDFtLvg
yCEPnTzW6LVRu80ZcnG1i035NQ6EuJOzWoxKycHUsy/BOFhb5qHGKsoxLzh4fWK9aE+NYz95WbVO
rUQ7BjnZinbJCTSthqdCKP3UWaHPEHVat5NV0CxWewPbL2mz5SO9ved8MvVTNqNXGYL0kMWZZLzd
95vJEdE9cpLtMGNvBlDinI2uxXgy9PGR/iOoUTLGyNwMcw7M8mpr8SvLeHMcaB5dZjZjgbz1INyI
BaRN77tZehdaJ3aMgDJmIojAkrFfrfoPun/Vg/1wA5yEqTNeb3Uooult5onoTL1PPmOJpFur22ZD
6E3ha82soy4M0RR2XJyz5VtW2x0QeSg/JLL5QfOGgz6G+l3baYSShxLKkLTTXRE5l0S3luSMDNPM
jPAOZgFCFRV/c/p0JqChw7Hq5Y+NQbACNoMnPbTIghaKWDkrQXwiB8zgcXDwxrp6LGZACYZmLztn
uA+qJQC9T996oZ7qnDAPYwge6Rahh6pS89JjsqY9BGBmSkibTlKXaIyUUwveJqx5/QwcTp8vZgd4
oMkH7WMS2QUnUkccyE8w5rxaMuk4D2t+Y7bnuGE6Ws90QdvUODRpQX1jcW1ki6kKB5iqcB71tiJl
GH/o3q7db9ABTJxjJ9IAeSnBlB/Tsq42lvQExg3oTr9EwAo4AeJRxqmYi1Z2PQ1HOD4vtTQ3kVcV
D6ixy0McuSOjgO7BFbnzdeAG82ZsQV2miI9FHEkkN5obVpNDTDTMahy7BIM6kWOLwa8a8+iYWF/s
WqMeLBSS5EpVht8iWTuqqo4PEaD3sJ7LrWXNwRc7Qm0z2quhTPpr2Fvcc8QL3zszu3KD9HuKI/Ma
COviyREPyCCy84SX2osz79kVeByR9911tUX/YmoepKrUQ9+jiOyr2Vov54fbdUuAZ7YeII9vVIfy
t3PE+DgOjQExWXiv7D7eRk7o4TH6bKcKIEGPPpa0367xPXLGZ2LAXjhhv1reYJ20XMdgqZvFjk/m
bWwKyYyO1TZI9HXloQ4tmjx8WJAyFYm7qykdLQBNYnzKW6AFQ0pOYIaxm7ah+5S57wGpJVdskU8D
+JVfXBFu62YNxpZtfRkXdERR4cZDtdaXAWPEAnCLsqpNAtV+ReMMzVUxHnK9ZZ9siDa1+n4EB9Bv
yo56IKsFgIssJWQyG6AbZKV1ZquZ4ENAKK6r4ietDA/CcGquVZN3awDj00E3cEUEIwEuCSK9O1GK
LWKe9JQzbDq0Tns2R3JkR4Ysrmyu/HOIf5MJCXOaVrvWQ6ox6q22a6aJdLlAfyqYAZwmGtK39tZM
Wn3RM8P1cL6uiLNJzlisWZpN+5kR/PNQTPeNhqvLooKbCpXgeJQYRVXU7IGQv3nGTst0tW4XlpFK
5Gsc48GpVaY2weJqwqqvLlXdq10RevisDPfEQtLv8Fe7W5Pmlx936qvZdgIkWT8zTUC5s+rDZQ0r
Ju1FR74cklzf2pPuk359z7BsfM9Is0qmbZ5lNqUtmTEBQGUrrArOW4W6H9o2PQKVPeZtVp7cOv0W
tjWxi+GIo8NiClYK5mE3RFKLfnaDbCsikw/8Ny2oe5g420Kq5kEkFJJB0nybIm+i1EaX5cZEQwc5
3k+TuYsdj5kPIKU99WErYIlKGmalJMq1dOOzzE9VMId3Yx0NW0wA3qphVIIEHMwJMM8VqToAYVBR
relbYDcbh0PnNPY+Dsb7EMHlfjTNn04zybtcd8+Tiy8CzKTY11My7IneEL6uiQ8LxfHG5kTBoYlw
t573b+80r4PL0mAKtvVuGB5vIChqI50b31sZkNlumAmk5sZ9MBGxWkfNnSa75xrV4lq1Ddm5rh1w
YI+7TR8a2R0t5GAox/Mgx6PLGeJYgQDrUNZtUPymULXs5uQk5sUYXPXI+ZzLczHI5vF97+ZHN/Ws
C77cU9llI6JbK7zSv/f7xKs3Thjqfusgq5y0qD43ddWts6a+GFU3vXVbNOWrSg+bi0KIbuFac/pZ
3ZM/egr7iE8ePMQ2kOXH0PA/3qyHcpgLf+yKS4pVyDdC1JeERTDvcdvXuhPPPTZkbEYTsBNr7SQB
mDAYRGtW/m+5FuFBy8z6buAxD94gX7XS+6BWWdXk2e2w1VLm0tTYZU2BgYbEolotqZOcMpti+tUo
JataHAhg2iqD0ess2bv0pWvp9dl9bUYUvF32FIgfBjAu7OH1RFkl93pdmm9u8BWK4rdwxDNjOQPh
xmaGP9Lg2D+awt1gszT8QLXhFmfbPsQdk85CbawedkzkRXc4B79bHYWcQ2NgZRu1XAUtjiAE07jV
zOdU0BIzjM7+Pq/t4kObRXhXRgWnHdd49jJ7pUL7XfSyv5hxdmh0Jzsldf4YNhy8LGHBfQnGh2Gy
NBRYWkoUsu2uVVy5h7g1T6oLp40ahPzaG7EE2CoPdlqIC2fRM5d8aavxgB7A9LUYj/GtgiMqeW3E
TC9iVMe8JA9BGxBGpy/QlLThbtadn5FBPwpXJkbvDlnAMHGvKhSrkcP5tRxYdjwlviiu9VUUTu1B
zP2Is0orNp4+bVgm4m3cDidzYgTaG/X9LxDkIiAD/jT6SYBZjwZkiI1iSd2VdN4DYqL6vkNnXJTY
WYg60fPkybMXe6VCOIjad+fWluajf6vWQgtaKufAxjCT3OEaG0jvmwvQO1iE5nn84djA+WY98egI
jtHiFVwWdPW9SuJmD0sE63k/f9N2cHlw/Hj3g9kNR3swIaaLqPdv+C6oArCTRmT7odkSSGzSrL2J
JhkUp0eb5uUqlQBdZDjuLKehC8uxzi0qtbMGym4v4zjFFmQT6Mxcgyuk7dONGZYEHbTp16614ztK
+XrV2KT1utRNh6hsH4bWEwehHLaUSb81TenkLb/Tm+ls5EboC1n023Do30Hlt9uhzYghTm16n47T
bDx34KA3LhaVdkBoE5H2ddvxuxaSRFn224bTVi3whXFNYkMFajdm+fDFVuYhtnA9O/o9JlpdjtWh
GBmZTQCHgK6sgZuOVySezsppmJTqxDR2pjgELLKdayvy6/SH2U2N+6EBENIRcLYxh4F7h4Oouxx2
sjb41hCGhpS242qugWy4kiRa3RuSowX6az279i5bhok63jyOUQNyepDDzE/I58MetJohZuyDGWOV
EdQf/BnmF7PbtHFsnNVQ35vDaB+0CQM4vfSrdywvQOWlTbeoojuF0+WQpLrylVG5vmmrpyoz1WPW
JNYht4inzbT82pA6K60HmYbnxi3/0l2y4qreqncu4gQaFW63peNrPNdsVYeCqUfZlNeMGCFgc7j5
AjYEDOYHJM3TY5yBt0gnd9FvxHfJY1a7con2M3yWj6tjT+AChjpcmwlL9BxN9plKtJ8u9JB90cDw
SKCdPqBZZUhX2wSB24Pibkyni8DlhnGYrAJ8kOJBc1lsLVO5+wDIzLrqcDRyVpaMIpYrt4YKg9W3
2wE/BdAli5BBuCKihy0XH/YQbQj9cLap0bGvaSbtakIx34fpuxvhztKqgCOmOWb3epN/Dbzio5M0
TabsWeWm+WL2M25T9I9gPaqTKfvvnPkjH9NUzsxiji7sVr5lm8VZASrZClzbK9raMBVC67GRcjOz
cD6VLEZT5B4lRdM2Gq1vVT3Fr+gNvrhGtQHz2/yQ9DvD9MUtXHHuOj26s1iQDTRlZ7NjfODSbtnL
Yv4xxGWEtYF0YFTc1msQvHMies7pGD2WYUoKa5ReCNrWmWTE03aOiDymvEz3FPTnoaCdriXB9NRU
OrdPO0k83nW3CoJBgryjJxXZoXrA4/VqUgLdieqsmbG+MwrAuMcpSjumQfVrKjvl12lTv7uLFSEY
qvFS16X+MBjFF/x01XUq1c+ig0ZmDkm2SwfNeZsncyHUzdp9OeH9SIfZ2pocvfaq88jZFJq6D8dr
BwWp3JFV5wsnQRRMi20NgYS1yl5ABbKt03ODevoYEEJqZ5N5nLHI4OdBJntAyUmjy8v0VWQWT0My
vgWlNm6Ja1HnwBhOYmmN2FPfU21zmIPxPd2jo5vuTZYyXxtHurrd9JJ2oXXtJ/7hlcVTq+uBajdr
GUJ3df8UYdnc273OzbH8OFVB96R7B8vO9EtWRrvSIfgwjIaNY+r5e8N0ZZeBqdg2pdG+OHV+oPD3
exu3+2oT4FXmeoRQAypS+2pU0/sA9OQ18rCBu5676XNfZm16zmdkZF4uD04LfYpTvGu3pzIiM9vj
sXGAkOLDSDrB7wC+rrM3u0f++/Hj2q/6Ff53/mO/3qC13MELOcl78+o+Z2/2d7rBZrVSxLwKDP6Q
XBgb+S0VROzHawuLzsZjFYYOMO3BGzfnwb3EwxM6diK7ksZHNbuz/M3mfnP/fo+zbPXVXRnrYDVu
xo25lcf6EF/ja//qfhE/wd5Q9VY2YEHaOWs8ovyYPNbtpiPtV27SfOt+GxlX7fVDdpquw9V8Vu9E
xTCMTPFEkUzcrGlcB8rHCaa1227Y0cvHvYoSBAeJfh9N+bSWVfQcddVWAUTDLcWgsqvcag8Isd8F
SWdhxSdcNhGTdnDJDMV2V967XfQ+lPnIjWpvmFuLbymFwIpyVgMNmjr7sCjPGWnrX8sKGEA3auXd
hOTu2g366xwWWzX02RvfJCiTypAaM87e6CSvZYMEIZVRjbfcst5Eb9MxSyg3k+IkMHwUPImnN5Iy
Vnhspu21HXwcmcdrCrgqeLo6D7gp64r8MblE1dy+/ApjA/f560cnSugjVrh+kiXDxoHadgxq1Rxv
P96+SxWXRpfnZ4Nx2pHJ11mLzjmd221tkqfhLbEZt+8+/dgwHdnPsveTJU6lzB1IHlFY89VgXrYd
M/fx9idzYMt1LBs6xEsyXpCIs8OA8FemXlD2xbFeolmWZzAMpva331eFQxMOD84NYX/7cmPb34L0
/t/vbt+BtVmWffbsDNeysTymKtivgzmo5/XtqcuY+BOLme46NCpsOF11DBShcISpN+qkV2a3K8G7
3RLebv+mUjHBXwNBEZ9+l9QAnIwmIxAnz17moo7IYDcxMqkobn02NIhQC/Wfk09xVNg6syU4GR0j
EdqmGeEQYlBtZvrfv9x+FzpNRkuvPGm3rK3lC/NYeqext+RhjfYI7kZDIiF0Vv1exlC2lpiMdHmg
gfH+L+3g/4/i/BPZX7dc1Bb/QPb/2kzZ1+L7f/yvHwV95+kWxPnrL/0X2d+R/yJP09FtG6GJLjB5
/F+yv+P9iwxOKdDY6yhRTDwW/wX2F96/MFagk3ExpCAytdCbq7Jro//9H0R0ui4GGceWzmJc18X/
COz/WTvi4f92dZwc7AAe4s/PUhi9SzjBpvO+mrvBJ+19WHWWwv3KhjpBfIU3l/ppRiuzroEhEsmD
2iJ1XDrwjNUm+7sX5WeraMWKnfgPqnrjk6qeN0fH0uXqi+VBuExu/7uwpc082O2zPe011cHttywq
A6PANDtcphZTvZU3r5OFzpRF28gJ4eAIrP4gm10+hb/Lw5cnQRMfm4slF/vWZyVlK5Xe1zIa9xNG
zp3eTxzKK/K92NIlbIjniuEA9lSos/aPb3h5qo3sRbLS3nSaNaxCFKUetZ2DyzZprbXuIsir9Owj
az8sykqGgjxnLXKzP2gcTRxmvz11w4bvinzaNXkdn3X2XTfROJqcdi8FESte99Y7GZo+IfZZABIy
GVkd3Tw+sTvofqij7tHrVW/P77HOq0Qpex0Yga1v7/Wc9sgH4IOZNkAhHm+fSg6zYshfekN/Hk2k
XTfcXx+88yYJ8tTak1PwMG0UP7Qe2MqKhYp463QXMiql6WdOa7N2433MeXc17w22gxXYLHOjC9AN
U5mAeKZtCUvp0bSESZqOkW5tZgJ0zAcGGVpL5yPzhU6pQLPXLdK7MW42gZ4PGKgw0hkYjZRrJutm
CkDBI/K0uuoJ7sBVG7Hs3sx2GS470sHUJkulS+i8uU8bXnwWuO5qBGXgVGg+Rln7DtwPppcImmeZ
+tLjrAyMgpPo8k4u/3dDgWknVwowIC8zSvtEg+ScVg1bkMU0zEjDU+WIjaFxtImU7W5E9iUsnHgf
QTddZwE0x94MfyIZSg5D3mOZd2W0MwnpRmr+pURAuyLHXa3wnHJhxQWKVE/0WNirD+p93rsUAUn1
V6bTuhaJy7RSw0gd4XphCLiKLOhytVkPvkP9M87sHrao5u3S1e7CGv099GQPe7lVsjMDOIEyWF1r
OwLkoyB7uAncfW/OVoFXJWv1YSifKfTFoitT12ratfSulpYUpZXBkazl1KQq84ftaC6XEtBUtNPr
iY7pr7tU6/WfWsKDuDwItwN8Y1Au0DpcZ3hTdvIhCzAOKEw0L/1o9H4t4P6ug9x77gQTVOJ/15Vj
KTRGNIhDfT/xj8BVDU9Db29jlWBXFMnbKNOP25/QNMjX/TBsR2mh1uQz9zro7KShr1WKWocQ9VUf
9eDvGJOuikG9WLoaGOhZr1qIi9kOsm1f9PvUArngMgVrGZVvnYrbup6jn04VnsckezGhgdoaVIJo
Ab/bLv3ksiEj1gUUbJo0yICoDhpDIIfFo4lJA4bMex8YXKwFlrbBsKHVW6HA7KgfRFKMzEUMlmXO
6rdXEOKSgII4PVnD2CPA50pNGsmN2f8nYeex3Di2bulX6ehxIwLeDHpC0JOSKIlSpjhBSMokPDa8
e/r+NvKeroo6ce8ZVJYMRbuxzf+v9a34gic7Xc+9eR9seAY1zaFkuA6QY31FwzUd8tHBtPHnpthp
8DHo4DQpwRd4rUa6pJFzKIYB1gypImhbVFDy5aWpUOE7DihyK3joY+5hcs1ibQJnJeuFgdE74cab
TYADYd77aS2yNXXQD8iwg6/TIUHjDl0w9qghj9w+3JB4BALCscptUGET95TpqZ+z98TSrKM+GF+6
xvmvwni0JVzpraZjzczxO+zqErgZ1cxkGN6LyWr8Es2GH8FHMFRBJyRwJNaD0Rt7BSSbOH9r8yHz
44w/JGuQrPkW0l7j8ZG6Vcb7xTsnVKvBVUs1RgXq67eDOGMUalZxz1DiY3Yi+pDL5IdqvfeVQH8K
lXfgIN/QJ7kCTZeyMYSHGmpom20tr3vvNGY2NwGctXw2Zcf4EF52m8jdWyvuThjJrmo4S5UdFwkd
JSTdIctEJO33Wqk90Hb5qnOWiJRTK8xbWGpTCTBj5HJOnnpnaGH3svyaKZf28okAoqesSf1iHpXf
1hi91CNzxFQwtZs86zEjGCHeU0Ggvh3y6ooAODWIVmY37j3CkJ7ndOgLPiOhJ3dRLsPUZhzLhFWU
k1C/6vUo3si6+WWi2ZqH9KYZNBeXB2KXwhU9Hq0OAcgiPc/U+B0O35ORsLwsw4S1Qd+EQ/gy643U
N3Np9IR3aN5nMkRHUYU/lyEyD8xmULfujXD9HPoNmJ5w62rIyp34JRp4hk5Z3LysTrdkiN51uLnr
smHx6BLYkJqOP6XXsifaAwLZnbVpwhS4h9wpQKXi+QLf955gJwO+5kizytW1J9cKUsLXraZ/h4aq
ruYYS5oc+2R+MBGYmeA18Ia6Kujxue04A5s/mkyjQzoGh2VgEinDSAvTuxLQFEfstZlAi27F3Hy1
cVCuPL1eYxN9XUaR4TGtmOH8aVCCQYq/cQJWCVXn41zk7jAYMt+cgRXpGieZig4m8hNIGBgQ6HwN
awIvc1+xxU3PMCePYbqte/uj4KPzdCaVXE7Rop7XeW5rK3Aix6Ky6ODK35V5eUzD6ptmOfqyhOqQ
FhOGPFQbOH58sPSWVI/3VGnlHfW4sMhgsOUjTwIxRJc+5UZxK1lWV/gdV0kfXHu6dStgxOVKlEbP
2sCUrGIpZZLnevf6CowRnTlO2cM6qZK1psxPEOhK4j3oGQTcpi8hkvPeBi7dT6dLMcBZfNvq4Vmw
9NkRVjZUnL46Nqofe856WbE1k8mu86LfGK+2KN6GdSZiTtK5sTUD663n1a9pAd2WfYAyMu5xudwG
PpPVTMUOuMfjBC8W+AaCSGP80VYsKklKEX1q0ntadh+l6VxyC4+RIORF9H6iMbvMSXovxqsuRIXj
OLgpI4NrcsBid7B2xCgkP59l0N6BlA9WXclEps9Uc1SJcU94D3jPqPp/9tTglxeilJsUMhYiP1ah
WWUjXdXut/DH2EM3LmfOeeA9jXV95zDb0Eznzf2zBdEQPwGkJ7+DeaxsGBYt5ZKpxKbnJE+lEexs
3dhGEZc5ZeTXvp3fPZvkO3NFvNyjkRabGBTjysQi4Dsj2MTeq/ZQ8tYLoLOuGUhdoGwE51vMhw+1
8ThVyi8OJT1XJ5dKR41rR3P0BGyDa9Acf4QZyMVSTqtaxBKblrw7tShvHr28VWXwh/qj3QigIoR4
LO9F08FEL3OajEILEl9x6GLk7K8MC0hCMiJpd3p/uWR1zEJhYlV+m3ItKyF3ZjrTr9ClRmmbTKSk
4eS4xVBCtJby2zMJI0qRii3m0V4WAlwfcyRpmlo2bkJTeRdDdndcllbMNMNaxErOZuPOeWNr0cZf
1yzBU6H/bOu9Q7YN3bTwuYnoOrJTnnaz3MePJnLVNruWSjZvjYkXWaDajqgmNTqzMlhWe52qYotE
Z+/lvJ9pxATaT3EoHSdPwiZ5Qc8ZMEWTfxO/+KJXM5u0mMscB+KpTKwfCtsN7CePeveBiYUxmmgE
JQjHN8du2nXDe9oZ9qrq70HGpTMTgrUyxu7EJQj5Qm+fWjZ6qyCL7q58/LxPUeQ6K1sdhk1mY2Oq
ia5MikupfGUyf1YPkDkmyzoqLi0Myz29aZhI6Y1AYDKSBOuQUrfHPIkI0hH0yfPOPE2x46tkMwBD
ZKw2Rg6GS7BFTMVtGX4emcTrpZbak35QfeZzuOGifHDkpLrs58SYX5ZtUKx/ZNhCoTMzwhLNvS57
kGUSTxoWVy1Rn+lg8mcpsCY1rW96GGzkR9l1zZuHWWBVaFwiRuFeyzzGTdjckpJTjb7rnfFxjN4M
1CjhzDaDmI2GRQDzZdCk38ve17HRfgQKa7ihnPKePXhpVsASS9hmbpzdVVy6CGjKW9akHx7Hm5XW
s4W01eAYd/E91tIb1nXmSzt/rgIEKHCvhXnUpvrizgEwr4n1z+WkTQZSuUJcLalE6W2W0/+cphhD
bSA2udxtuPVqdLSPACwmlq1+HzXWLcVhsEHQ/Jp56XOR8F7D9L45DYAyu/YNirNmQ414cK9d7MG2
RYhHj+1EBf+2rI6zwsFVt7vHfIDnzhacA4WsVFkXk1ybuGFXA2PiFxsUAggYzVkeXPWQlyxf+0im
gBf2l17uG7ycDJyQCDlMIHd2iRxDWPcsMyX3jhdEVBe3ScWZygebAPrrxNONcvMfxtanXvzuYiYJ
bO4nVNiXdFcq6e9l7DvStxkH4JiXW2QxpEkn8BeKaNE1rziRH5xCri/Eo0RF/FPuFyzTu2Yuh+4+
ZswYNsx2+d64w/wQI2ZZWWP/JdobKFMAxfKIgzkn7Sbk4Uk4b2sruoAF3Stmdh7AwktD343EMFyl
erKLDYysDekR27L5VhE5TbHGZJ3c5RFpTU2FCe0V6CkMWXkukeswNdy9OvG0JKEjT/NLP9BV0Z4n
dZRNTtx5k979Zqt5M2272za9sc2t7N4aQMV6DC4TErUtqFxEKogNgJTi1CKmEDETjun2XKo00soy
pTjIB2EKd1vZs7JXlOrDiK23VnU/I897dDJ6cjbXl9Ao3AMw+1VYTr9LGLnbpxTaN3uSK1pSmqzR
0FPwJ2eNjbE8pcQCKU6AlHZY63iixhnWBVxZpGOER3sg8ZdNpawBaA3HdWGNnW/Krqw8dFLYtnMM
fcXMhpACK32g4KcjpnNnkMfm4pxGqRa82TJzxXOUkfMXi+RMh0jkYB4q0/Bl3OGupJ/ZlV6H2h9n
TqUpHjV546nIvHsfOAhjhgyhnZVuvS+aoORJ9Fw1XRhsR2SxdF2KM4v1OXTZiSGDP+ghqFxwRlzs
wPhQ+YwT78z0qdZ8SHKcO05/qHr6B6qNWMXN21cuRnG0ZEZ565SEJ46ZCNZCKPRiChwZkFYcQdWb
HqXnZP0xNaisD5cii4RKS8bVtp5iPy6Z1n/9U8pa+p8U7EGfNcw4AsvWTCKtOoS+mWMEETHoHbPq
35Z49OVJBDqblX0t/3b5YRfoEVeqFm90WazP+viJ4rm9VaeuP/ZsxI6OBVMlNJxu/bfE+yX2XsXS
EmdutF++W/75cxM3hw0HWZcS8vJTxFYU8VU95gQcVIhyRraAspz91z9/3fivn9ESA00r/1l+tny7
fPXXz7zlnv/64V+3+W9/9o97RWJPpYpKzX+9vHyWAPEehxnZH///sZen1zhQUlBmJX9+sfw2UDNI
HZOgaqhQ81/uPMXpnv/9TfF+4d0bD4aoJrgrYkVgiDSYqLmZbLTaINtoyYo3+iFoyHn6V5Z86NjP
9JKqbSDbHIB89N2QjbuqpTeqwihEO4dNYxyOQRcSktYEI8C3DKyMY4qCkkFr0xJwMZLLHy7/VFUW
rY0wAQsQGgpUZ0wFJE/OG4jyzjHMiENYvmI6dY4onX19bLW9pTWXFtjDVkyhjnu41I8RBZljMPXP
sCT7rWJzwmzq6jtl3ioDDhyHsPewyiJWyJ18Y5MsgloQAd6gJjuu2+JYqxxFcgWfYGAXe+H1+yAy
ZmCyKckGZlkgADLfMsX2fnUARyfjWEsScJgQ7hbCQtT0Eu+cndsbM4kfesFR/uBZKH5dNUh3EOfI
TA3kHkQpt56BRj16xOFPMQUQPmu0fuRaNbjoYzYQmJmoJ16TtH8ue7DKWlM8Km6GhrNGj66KjRO/
hWp4BNAPVi/oEiY0Fwi/BtzAcJUtqq+H1B7OhKShVnfs7yZIL6Vh2qBItM5v+5kjTUa5Mw0LZLyw
XucgfBrV+JkUrsuslA1omQ7shv7aYWk9DVkcstC58IAN97c+md9u4Zi+UmES6Yf8F94PNHxV+13l
u37saX1WmckOsUST2F6spHtsSiB7tBfPISYFejxMvABd12VnugfaBLh8hnVPRj1ZNcO4HrpfmTb1
L03TAJs1A/yneKqriKdsMyDczNmLQMsOwA4Nv03A3WWGeBpzp2KqZgc4hQ4CgZg0zFJL9wCWd63d
FDBgHMiBAns0FsaXMbdtSSA1T6qFR2/K8pjEla5bRU1S+IP7atGWYi8w/dSjHupdb5T0CcIVfL/S
nz0j8YfQpOabT499rqAQTCa8aZW2Jdsq8c3W4fFIpKnIhTKbHts5/TTRG9Ohz+p1Uw4rlertCgzq
TUOYTwWmXw/eqx5Thh7YH+tDr1G3Hc5li0qtLV24I0W1Lw1kF7nNIbMM2l88A84rWuDtUoOedhpC
trE5jcQB6QJDRFTHtDPVCNuQCuYrqlueRrLJ4/Qwh3F7BZaHipyoNzJziwCxSZGKT+pxxIubdN7V
1jp4MLWNvg38rim/ORruw1JHINl0SBrca1ENKizGFGNASg0xqXmoKiZP1sahgueP/ED3sad2zQCK
VlqtVryFpESq/d6yyUoahLm1gBMge9RurpWFqzo0n9SBdmijtIx7LSfWd3i32+hCGeHNDtxdZzBZ
2FF1wfPwkGvONQBzT0pDwH41fmqUYboqjfrFwZWSip2cOkX80PAk+p7TXcpmpJYFkzMzyx4EG0zA
wqu+MiIAtQGQ/zxBL6KE+ui0cJbSoedqqQdrTWoaJ5UvSkNfdK8fes04KZnNYCge7UczShANhfRJ
0AixGJc7twmg6+MjRs66KkblucnTT60rKcg2IcM2oGhDOtgY9pgcKVeFtgxeQo/nsi/f15XzYxqd
7Em3iEll5S/suTmQB/0bnqGMY+R61adzWlBFyOdxExDzuErmsV7Th77URolFoTO2kx5d2zJ/8BLs
zVMna4+e9gSP/AG1a3ecmbiNGIc8hW8u1CxAnO4ecHBu5qDUV90AObAjnbLpTTzePIHIavCGqeq5
yJLoQUc6noxKfGjz9AIqoGTuBNsl7Kg+PaPLsV4VHOQws2HKRsFFbT2KTRixNu1kv1um9TYWvhtw
ekGjvFG60m/14X2avAs7OTiWti0jY6ZV4e6Qin8GM6FFCVpac8dUd0Uv7vcztT8R/HBo7vmOpf9o
obNGlbVv8WN7vTjm+ugbvSJVwRxOkQbhsqheyxzpOq2gYNq3scCQiQMz4IxIavc5iklDK/srGcHr
WXcuKqnDfsoi5lrjM/iEb+BvmzgQj4QAULWaVirKVkmYqDQyvLXYrxC0DhV7FbP7TqKR2gQSVL/N
vXNXWV9wC+iGUWGktE6nBN9uuqFL9jg3+gOxRdfW1m5Frj/R20I22hJtnX95dAgtOaS1MNmee2zu
51YYG6XBkRgGrNKkB5WC1fJDC7LN6CgXWDtPrmkQZ5NeJ4VpwxPigYAIs9e/YBZxRkLyWaja+xDq
z45NmgL2BsvAElXaFvp6jW05Pf7HsalOaRLSB+j2Zt8e5Xue12Ifz/pPibXRsvCsx8MToRL5ynIo
tCPDOgqzxYmXPztqdq5D9motS2yCpCatVrP0fqcRZSo8Kesmc14MzlwEWXWXbB6Bs4ybpK7fFdU4
YZN5LkzzXX408q5iZ9hXzGyYd5m8HxL3p4ksihM7tty6/whc+3usnCtCNA/O2Dg6b+Q4oFIpP0hG
ww40w394s4LoyyJPwXPDdZBZdLzAyWrE8WH7PZZKfvS0bq2lEDpsc0C7TfAPBnOyh7ij9qCMtxGD
Nl6wepURZ5lGJAWMIZEr3sv0MoUZZ0Y1MddUPM0Avy85ZSTueC9QE6oV01K7y7KKo+ppVop5PfDG
TxkzGw7Qxs0/cQ4cW3Eh13wPm5WMo+qmJN1MMUn5bJjJ2oTKkunm5nrWNDw1U/ZgYN+qH9pRPw8K
eto6UcuVVqUvozX9pib2g63KuirL7zo+uQnDkNRGDugaAXRCSzdmfhrzfA+8mboo6s65Cra2Rvae
l7rPiNduzmAhrG2HPdRfY1OkCamEmnMxJ0SRHUdJiqL5OXDgV6smqkfKa5pXHxUuZmwkbeJCqEac
jZt9PUnWpxUHt2qsfpcjzqy28fAtYPbEv1jlinUaJ3WflAWzQYElx1ZA07jjV5NWX3bDql+YDEI1
pcVqUVQuz7k2bjSq3G5EMKdwzmMz3KMeG2eh4fOwsL4HBUKR1Ao/BoWxNszoVBEM+aM3bAalD4nc
tOa12rWYUpyogbtbHRQneTMmzkdVru/y0eR4gWMWURxHKuSG7+ZgOCdbo3KcKC9UuJ9txTAk7hvd
5kiNVk/55DEdaYn2MrFJkpWXdI3+gYIyx8HI8cXUDZAd1FMypuaO2e9b04J3K1TiXVv2H8TLhFvq
SzBkxu4maKBGIx9pfBFi/lDHAvsfyQircurP5pDvLIUV2yQKR4gfvc4YGZL8R+dROEWTbm2LeIgh
G/JXnfWgT8SCBEP3MUXRtlORozqIa/0Z4YNfxMpbiH9Aoo7flH4i7Ch6w3CzdnQHpoy0RyE1PiU6
8by2DIrQn9KAuomjhiUtvHhDtwzT5dzfPY+6ytqi17USbnTFv30ZcvfNpCZnpF/mzP6avZ4tM7Gn
nLMwXobnZKx2Q2DuTb386LsnrfUtV/uqZjqv/Dehi2C/7ncDiZM1STVW/6rSfV+5RGRoLTms25iq
WFVQ7LJMyrDmSh3Sjfwz8Le+/l+/iwm4MNneIxolfJy+k0toJANE5SFs7l7eG6pSxA/aro8+615Z
/+tPEeEyGyEWkTfx6F2NJF7ycMLy9vIuiHXAxyKBBx0p4eiedUl69HUDSnb8Ns8Xeb9hRdgc/5c3
DniMDu76KtDQjMtnNRrF+5x2fpxeXYFrkMIctTPcQ1uNBQlawhp14xYL/Gb5Wv6O/0qPrARGjlF2
kqiwLtmkakAA6oSChfpF8gHIMsOIlv+XtHc5VSDHIaSawajAk+Dv5U1KzdnKr+Xl6HE/SeE91H0D
7wT83Ek3n5iHfI2KHZb5u3xiRUvWW8k9JPHwXCYYvkH5t/yFlpwwSPt97lHCwe847kqScuUt5OOV
UXmM8JHK52o1VbaZ8+BmxN5ePnhZQ/yUL4DGtYFxml7yWBVreXfyecmHVeTLgbW/vHbuo7J2Iact
+dc4/Z9qOtkamVzy1zW4avn2yJcn38J/vVRcgGt9ZDdH3ayaOUwY7OBorInR3DB/byschJjwVw0d
MAAWEP/D5TaCfr9qf6kcW0xBNYObNumfm8ehusOogCtT4s6Clau3vkYdiwpFBelY/ijk10JKt7lJ
2QID6jihEINpatm3vCsValuu8WwouhNR9jWI4iLvUt7GE4SuP8lbyOdUiN/R47+eVChDPXnCobAO
8qF4iAdSKZipZ1KyteXh5N3ZQ7fnbowaIgWgFW/eDxHknC6BPy7Oef0TttO8coviMuoUFutwPrYG
Xb0iSeBJ18SA6nQ6QiO+O2y2Da4qQHdYOBS73EWhqrDcT5elgV+2yZ3l9qqMDNccrvwc5ZBidO+k
5rgU6JjrA+pAO1EZS9Si1YKh6EYtTLRg3CFHuJdeAwCFbvYs1HhbpMEKsX61t2oMbFVyrsLPhIIe
i43+zGnhK+/HnIa787TIIMyKgdrnjyySFMtkU8SsrqbA8K9jo8dUNgkO8k1xKOZ9pOcRUNXiFW3m
FcMBap1W49w0DJQbSIsW/bP8L/cqHYO9LIayPWwQDelJM2/7reYA78HiY2HDjO5q0Itt7HwrXlv5
tTX9gI9Ccq5FiRreSQry1NhYBnIDo3bejDn5MArkvza84IwDwxCxQpS3yWpf05D90GxRZLd1uk3G
xJphggtQ1INDOONhkgtWnUBpDyta33bJ3tMN1etS7gYBzS1lPDROW5SmiuxXarIDQ8GOnDTQQHps
7CdC6vdeLcjGICnTNigKIxq+tF0KWyQTD2HGxtaWLTMV8wIK0/QbpgB8p5DToz7w/IvfwoXnUBvZ
B/qJjaq07Jho7h8wne5JIJt2KOZTXyWesi1/FKVWnGHVJGsSBla1YW5njVIqOX+QBjoVjwY1bZpp
twAn25/IddmkEGEQ70HgEMAum5PsnTH2UTsoIgrd8AMiUEjGbg5aOrG4ohPI6atpmHZEnRRg/3rE
rjKguFZPtUcxAg69ASuOZqYFmXkp4WeHXPA0F+WVQCq2UssB/R9M0ZEQdzWglq3JNjSS/nKTiVcc
SOBvpNbGdaJxjcV1U5PsuSFoutvmnGQmYA47SDQpaUOYquEwUVSUQ75UHDTfA2Yii2ybiSzhSeFT
7XDxDCn7RsV19/hJhgeH3RJtFetJdY6eUN7nYPyO3VnbxF6yXR4aAAHaG4h8m1EvIr83w+Kgsr+2
ispHzoCIZIRd/oujoDxXOugYuViRuUn2elE8JHM8rJvQPeUx42JQ7fdsdImRHyicdhnwe499yxw/
kb8+7eKJv8ShQlA4OyoUYVdDKjMwm0MQ37ajQgKBzPEprOqaF5Sao4H0cn0KjnC1iSjuD+jwIdb/
sALhriqqG/ZYz9tCi8BZjN/sOAXRf5O+Q9NwaomBC0b9p6rRnIiG7Mw5kIDqcU633VBcjEh80++O
VihvvE1klkei6iQI9azZyd3NHjyPrVEFQ9CfFKrO8loIOsa2ko/wAYfOL23mAA1Hro4RG1xle8a+
roXUCccI9VZeWCtbSvr+tFNlQ3FRSeWC58MmT1qWb/ZgPGjs98nuJhVjYHvUEn6IhOyQU7bBLqiu
SDKXOSsDra6ejV4GeICkO9kuWpoGdUZfju3HLWXDBHeGjoH8TjXFxZqtlxwFIc0eGjdcwF0Jt7Az
3q2EA1yBmY2WY9qLc29XG5aDrZrY9HyGLt0SsHeeSSxetWKbBpdR7Sjguj2Jm+jiCoNdmXyQgU50
EWg/slLcmsx6TSN0QFLlxdLB7pFm2dySChJzAec2wyxzs22Qq79l/2wR5sw98zAPerIMdBPUih/C
KaBPyxnNjFIcE2fOHlSR5Dl3DKm/Gb17qpL0pmv5xSgZC4UXfSjAlVYNTW29SxyyrGBv6+MmaslJ
sgIW/Hb2ujOC/ceRkLEobD4iWQayAAZi7bEwlUmNDCKUqzZTIyp4hfUIqqcjDNtPopAlO0RY6YXx
LwRiBk1VrcA9CGkmtLkQOjQRdj3sh45YZrPKoLIq7ra09LOZEnNG65vSIQPE7nkRsfyQCDxhG5HX
G1GJZuMK47VsPFDb4PNi0Y14QlF6iMTKDp5tPhnCuiU2gRRd86Um9JDJBwyo7bR+3PMReCbnCzLy
kO0vbUZYH8co0GtEdT354yn73zDF8dG7Uqcl20xdzekBeOTWoSeV05yrw+ad9JtdYvHO1Q49bae9
F4l7/SOeGprPorwrw3MsDoXZnVIMlZul5ZfF9sOsa0dVyjobqfRMI2zgxIz4UdkjqGlqRCNhcZMd
O1s22UeaN6DJ4rtsCtpu+d7ow2tKynErzxvwpSyfQnDsx6X9zLh5KWplpSqkby29sw6VSCm8n/Uw
/xxGJiCR0PuEEMUkTOArTK7kPwADFzT/33jXCIE1WyPtAWm1Awd44bR+f77ERdj83/+t/Z9a50JD
A9tCtUBDMXVLU5TOr+smGJhBv4Ex5QNuKCOamJuSGVKRvNSTjjepUOi6S3mU2jLxjSzsUqtUxYwG
aQJUpJKR2HCKtp5zWL6zglEO9+zGe1Ido9De6VFrP0wGJxycD0nWcX7raUfi+kP70AEV8IaXOeR9
+5sy//LnFf6voiM3Mi5aXor173LyPy8bYjUZE44nUdx/e+HIuERe4tnYc0zbZ0wc46w9gHJT9wpL
M/lxwFXuYhrxRWqWtapcDYuuJjUXIuGC4CSHKoDtikB/N0mZT4QSADdycmcT8lk1cgM2e19u1WN0
d7edxbu3rKIU2PwUQUGfsazpUf4KZoILAQmyzG+Q26ZIjtNUSpFHg8/jj9ZeChwKuAkrKE7A3nRc
X8zYcobLbYCCSCsPrlrF+zQ6lb+reH4ih838D2+a8Q9q9DJaeKG6YbvAu71/vmmu46ZOr0CXWezT
cxlcZ3qUjtwSLb3csX5tCRnyFzHlIo+g63IQJuU4ubRwYDk7wrOZg5S3vlAeQ8JxF3HMImuaZyYP
TKCky8bZKW3h7vU2QyhSo2fKpB9/1Gym8dbDoNnOHJGkuCEc4v2c1s8ARVlUo0MttmFEUVpegf/z
mHH+fcwYFpMGLgwXJeO/WRDCroJshr9/r6qNvo2ztRK4ZGFHLBO5EtLf6mOU28wVqp5Ig3h8WkR6
isFHGRMwvUukmjyYgieLgFyjcjZMfvvZZqrL+0NTIrFcNgxjNT2PKA2EXFRCM79NLu9M4XlXwkF4
QI1yS0c4n9oopyAf6BF5gBbkxtVKIiRzHCuyUg1X+dBsBkccMemipEpGFB7ZSDoqQcbztOiQksGU
prDyYLtYYm25tpHA5e2s2DzAynQh/vdQizLaQAblo5gj+M6rUX+mNzVAexRifUSaMDvw6JbVlXZV
yYacYLplo6wn3hodNwUw81ChxPoPIFld/ScynyHpGDqmFQNjhmE7/0zDsDrFKOEXk2VLXtK6Z7O6
I0t+XOsmmp1ieLRnGxJW67CUVt3RtisdkmJ0Z00u8cxigQzfJqmpK6XOqqiKU+TlD64V2gQ38Ef4
qn7UOof/gv7Vn0mp0XBudqumByOmaPqnOsy/nDi8oT3bDk18JTzy7qZMHGCFKHywoJIqtqjK0hoa
WSOch8TsbnNelpupCvg87I9K6jjNgNqQ0kfxJpqIsHKUt6CNiLguu+HJc8ZNO7cn6EjqlsCutQtp
5lRog3WykLumKRjUmjZJxF2fe1B5gdfX/KTQDsGgr+O8emqo1e0NUkvYeDUa4WCNipoc7ey6HCg3
Zmq+YWrDvCFuUoPvVDbFTiY8qQxb5GxGiwLdMn7JGb/O2CPJTZpdZ/fMC0HKMTeR9c1PpZJq+b3O
Rs6olWe1D+9FnuEjNtDENL+WDWWI59dW6GDWRQdHQF4ZUrhVOwB0gvosz8VhGf/EMnrwBEF0UX6T
R1NO0YY/ydpQlLU/B8/6GajlGnsxkl6ySVezV+8oQ54rgm4o27BHmEVPjr34kMIgdvy+qURs06z0
bvbjc0XYt65GNodENPSxwS589n5NRfge1tl+Uaq20acIuy9Fl/cVcYbwQHYUWCKsPB85biqbPmWk
zBEdO9i1GyXlJBpXcIRt55oqKHilqkvuOCHSABOSZ0tE5WcXaJwbQsfAQGuwB+7kuaMAXQvpAegL
zfh9jIYUBPDViSh1SAGdSa79KpXItoKnqzf5vKX3hPbeLK+dhp4f1JbvyqMwO9kNCUrqtumMZzcQ
PwM5CzkzD6621Xtc6T+XCzyqQZ9ZxfgcJT0KADiH9Dv0S5mMwVHUnPEbCg8hHb3YrX+44XCxSILg
SIAR1xqSncWZ3FVqtnI52z+NiAS86erLWIkXQlwuk/RNtLSSW47HHjhLjokZaXlmcAUjkq4Djbx4
A2LCcuxuFQonvUYpYGZ7D+eLjqPCHybjAYDSuQs/qfQryjJso+ikaTWrBz0j4J+n0kbhn7RGfKp5
k825RCRRFD+HfN5UriSvDDSu6Yy/danQTh3yNOBoIFjS+JLow2GaXALwdDiZIDsBUM19sMWQRsmi
S19E0bOeqB7G0zm6WJwtDyTiZOsyUGkAusN5mOYvK53013Smlpz2uGXxgs2YWFrnzY0qpqMagJ/T
UnGK0XuqETxXp2wpbxUUZCE2bwHu6v6gG/2GEzrAWYwVHZkQdqtYtP+7HHb0KKukYBRnk8YdYLv+
iEiz2DuNtVmEQS22HkA6CZ/EZrSi4Iiq7GjAQ9imSnGcZ/Kz6lE1VqMyP+hUzXdRryBkKYpD3kpX
vDc/RIWZkjapX5ROK7m7cvbzOd3N5kwma/KznKqKxbsKt4PV3CWjf20p1BgIWDKOSNKMo+MQPr58
RdtQS4P8qOhgMDRb3yJf25cqkPHINq62J+aj174TPm5TX0KKMkwVrNLly5ZmUIcBmbDKEb1ipZx0
pz4heRj3UHSUU+wkzrGe78s3jfzJ8hWOOpqgtYnMtphkIKpBsp3hPsyI1/cmkSunoJuTnVsYP2Ig
OucxHKFIz/kaD7JFa2pST2EjHsjqQM4yzI+h4yT7LMk0nCMdcvOsyk8Z+ay+6OPSp4xonaJevyCi
s3bLs1yeheFA4wHKdxcBGhbwEzXih5iWijthc+cY6gv4NLvc7Xd6OEVEG2T0d2AUkM3u+VbMw6ki
PhWq2u7LjMK5RvNwY2joeBsUgic3f68I5DN0KzyksJoAPLEJCTSBnm5sxh1ms2czhL89EBvjaJRU
UvadNFrGdy9RiZKb1kCdfhlDkm6STq9PJsC9E+yu7wpx+jYfRXeCyy3TnfNwK+xpk469dnDMgmYO
VcLToIOhTULahszFr0HovqdxDx46UJGzBJiOchucGWdIwwB0Oz1b7fRYNFwukadddIWjBRUT9INK
k+zH17CYgZHHx5kn0ElffJ4E2g6RU7+DKwxiDmSYmsOzxFg2N0dLcRoqGUTCzzRR/GTSLgUKpyMC
++SQiADtMc4FaoRa2h45FqaYTI4uM7UUYzrr5T5CpLxQQ4zR1x0oaVkcPcYoxNe69KhwGItXBVuz
otGOiwI4bXCiCNGizFIKnzB0yupOtF8sXKJtWevS/h7a6HUQrJ2XWauQ3gzk1b8IEXwz8/lt2V3k
5BCs6ZPtBtAbftg2P/sQtaNLuw8ld3aTvMp0JiJAlX4G6/+xdx7NjSNduv4vd48O+AQWd3FpJTr5
ktkgVCUJ3nv8+nky1RPV3d9MfDF3PRuWCJISiwQyz3nPa0qAdiI2QXm2ihqdTQRpRwiqZqfcjU36
cw7Do6JnFyaRVoJCmnEdfkQmorXR1S7wo3bqXSrCtISIloBEFSyT3epgROQKEPjLRdqul95n/NU+
qjqpmdk+xjDfRwl0qyzw8Xvu6c7YogwA7zWWIndy+1QccsQvsPob1n7+Fwkoxf0SgP7mbfo2Smqw
Du2cMr15XOr8TfJhJfvctWCgI2xilDhtWiQBMSLIgLBehZoT94yzGtbjmctvqkaoOWV2agOwmw4R
opUyh6tqbMSzQwKuuOp7/k4H9Rlj8UIaNNFacUSJZJaw0ldvits/RHTuIt6JDIwgT8e90Y+PSxcP
0l2D7FArOjfZWO70dqc0W4ogrDKpGp1edIBnvxU1yjKIlF9WFcIpacE5c4v+tp4WbxW7OYZvKF8T
Qja55s2rSasvje4/hs7CrNK8pbtFG+KOjw7M3TyLv5Y641plBNVrj+kEbua6aAea+W3wYKh0er01
5/q2FvZVMbsITZwr1UALyTbuW3EDW+JmzFtrN+A4sepEc03QPGia1AMSQ9wEza0y+c7DGUmEC7pa
Hlq/2iyZ9ZBJQLOS6hotAY/Ra/84Rj1Fi3VyTHhTdPpDi/KFf+MRrJKUjADL8Gmd6HW6q0mABjU+
WMTSMpBBRRUGn0OEw5I6I3DxBoukjMRiorpQRGPGIZVqpEZWW4HxhfC7PdZTL0jTrkPmK+iK03Gj
JyNKIt50e5330FXsieqpCKmLXAQDVr8s6yzP31pN27WZ9qz+QOgEEHpYH6wCi4XEaR+laMdmfWC1
rZ9l7anwg8CmEqmdcCPr87ZuHlJG14hkqH1zQJskoa2PtBK/Ta1ae6O4z2brUmvdORawoIMGpnPb
+I96GEOqZX7r+nx0vk6SbpxcHIJ3IMiDS/bO4+hk+EhNz7oBH9oUXCDdyNcTOpgyNzNPxE2wWOuz
+ADcgs8/ShFYXspvyP3ELLjcEoHhnzopRY2lFAl7MN6azZxOtYgav8IX0dkbwg8N8zQ056DVT7oV
fFXaQr4z/ElMK/CxwnyOKm25HQveK5b2+E9Holvj4X6TMW9l9UHqgsd4rIU/MexBzkuVyoa9dWfx
toz121U5+696nn8ZJmIBed12RnTnejmezdVnipmsIQGQHOQXXa9+nc7NxwByasn3OFH/VqJPNom/
dLxFH+aQNKnMlzI4LE11nVsmdDFybmg0rkaNS8cPbGejaeMmIlJsjfehTaAWbF1rSr4UIuLBdAi1
oF0LgMCNzdBdHdaimZxj48FLvXdv8i9gUHi04uA99Ft9wDkUrhWfgFT7leFbgbf5dunTAVDviH05
AwqJabUhXzTWo2/+lL57YfRZRG4NGl2hpCZnJhBBsZuMnXRx2UMSZzls0U3gbDxZI0W1RWhuT4Mj
NXetBqVxqMVOilZkPy5bEmemMaIm44+k0bqGPzOXM62C1Ncn1jsmwAgGpcJD9UdVxK4dRjjtlF22
EoP/qIRTSoFhyJOqxpqywLWeJNSVAuAUbm3KqhnnViwFRtQ3GCrAK8XWZqTwyyXObI9Fura4UFOA
yKuePO98IqJEDQCUPkdH54gpO5C/GKDSyq7DNr113O5G/bpxHepeKvvBICPKg9Ph4/rb7fMSPx0D
7sl13BqQsVyPKU6cHeI5Kthannrb5ctwjokdXhu26axxdMt2ievSj0H8R6SrXYbFve+qIlgTxc2M
pxtAva1fs1xlU3rQsWsCAiAgntOvoScj/XsNlGFPuyqC0qrHrtja1sbs+BaVIlaPZ3aiwt8ip50y
QkaNgkY/H+n21FuwE1bcMahf7YhoFHlxa5N9004FuysrUpLTLNbY6vNBsca1FAfpaOPxPd9iRg0B
A9VFv/jFtVXpYlXOCIkQaxyUQHQkbdnpaY26DVJPrbhRA07V5JoDuj1LnHoNgyUf9L3Jy1er03Zh
uVzakQtVqW4DwbzSqad+Z/3s/enR19pp09kI1JR5YKKP6BbdjxIZBPmf4kQUOlNyAZBfzbjDlcFP
u4zAHsi8x377Stl0kKQ9n037RxaSTpOPA8ISifg4IZbAoiX5Bmz6IHy0BxNLaDOPX2WKGRbuflx0
ZULAyG0SwxLyqJpKKTFUmmWlPImW+poV7dG361c1cptn9jqvm18X3zgl+nI35AvWtB4VR+tjLmuE
xab2k1cFW6EUZV+N+p8iWG4meNtjKR67evphZ8VWpO4jNnLnpnT2nuxfsSrLYY2h2ZK+DkGoldtc
qrzkuNmtEcvy5lU/qen4NYwafllRmQL5xCWE83qF4sD/3vmSqrlte6bHTDN3Uo2prq7Umnd23R69
woS6lD5h6soymdTXfg+HDqNFjDcRzHQsz+qSy+VERg015KCoH34Kl3iREvIuGSw/MpvevePkspLb
2NE/ip7rUtOi3eCycvo5bgcSOfYEXFfdh/Yht2QvDX9qSQlVmU/5eyRtNOMKSpQrNVH9op0CzXlQ
k171HUK1YFafADo3DPMbGR8omE204pFBEzuLrJFKnZWp95DLwb++niZib+QwXtO1z8EeXrpgvAMO
Y+CQYugVXcUul0cFgKHOBq2Rbn7yulAYAmFIoOCo9SU+uZ91cS9rZkib6UZNLtQAq3PeA697UFoi
H2nzSoPU6GBmtZm8cAZIXH5EkwalIYh2BfUw2CPv1QY0XBE+uGbUyK9PgaBqbIq56gPUA3w4AInY
GEg4Y1pOoTwhK3JhKRuZfFr4KdCDXmtNcet7UtvLwmtkLL4tNVMcajAeYHtTCOFjL3c8D8onUm4M
+anHrHLa5FjXSL0g3hAS+5KVlkHpqT7lJLKfR+pObwLwURIv40ksxNyHqc5cstXYxdJVSLVjBP1x
tsMvOeuLI/gpS32phmSvfpcjp7pLxSQ1aepHGv+vQkMSPWni4PHNr5WwOJfrOKs+sN0+w25eYUAT
rBOFN0/Egk0tMwk5dYF/5q51qj0muBXxl/FXPXbLTo4woZox8/L4WvLmFnnzS0tzi8P1E9IHBhdg
GTDqzXOaRS/qGqoNA6PgqUGwIsotuT1br0NhIj1qpCTOnUpOfy+8VUJaTwrwpZpXaB8ZIMVqNP09
2hLKDHllekP2BnCkL/TBaqXoGWgb84RtW/42Ec7Mh/FDjTiWHFOCyn2Yo6f+05lLAjBs9p5AXNDl
vBW01ISG8s23DHnrIvuyRPEW5+Nt7M/ILUPc8mlubLGrLbjHSj+peWyqZsXOmbfFaZZmArlIi12F
NSl6gNKmb5An6xxT23cSnZJlCzOyeDO3hLFLVaGs52JphWDlyF+lRlHRRhwrJzEpATKuGWpDn0Kt
qV1ZoiTi1CKROQ6AjRPOWnlhMfY5OJN9Z4bMy3RtHnc2Yuexson4Kb8UYQCKPTPTotuMVtht3hr8
32CU57fx0lOghO4bWpgr+ZGx0r3oPkkZwKSx1NbabX4bCapjOfyWq15S9VvY/vif1qG1GqfsQ2KQ
Y08NqRTc7B8/Qrx0cHLgvPawSHZ0tD6yTq+Afnt0ogvRpKPrxWv1X4gGvMn9AjftEm8xJ3pQE4xC
npuTFzwqX4sUmTV7JOzfLrwi4eYtxSlynTrmmz/TLmVcV3EJnu6Fy/1Ewteqxr2Ix6X7LaNhE71q
2GouZGA0LXYLnbXN6lVo1PczIbx0vDR/PV+LX6GP7Z3VoCEk5rRQxQpKqNuiII/Pi77kJyr/WmQ1
dGRS0dGajEQkJp3b5obpWbVynPRUgCAvTpHtFMyv05gScNzkH30Wn2XltKSUaNS2uyyJURUXnDuM
VX7o+G5aARrR3BjHlbk81z0CXAHQ4cpCwjFtA/+O5ajWjFbq0pMEQlOKfnKFjuUYNNMOWHzL26XR
Y5j+LYunspl6QevsgeUaOCw1LjAp+dYYRNvbFEkF3W6Yb6TzBTAR4x2pcMib7lNn4KFhY7I2BxaS
/AvqKOBuIK57wwdPoQOzpeDW6YYNXLIEDUi6wMYYfrlJQqxT/qbWxDSJ+XN9slPzEFdH9Z8JRkqU
YKrM1CMPKr/zyyuRQPQkZtlRhJ98ERyYaa7HWnM3EgNXlgVe7JDq4l2UVYEhRfHRDMpbOoilcmpI
df1ElkDAAcy7yrMc4/MlPMnayxbMQ6twuUxjGuDo3MDiE09z3ZL77D0pMEHhGFqL02s/mA/KHKPJ
Zti2aQvbEz3QkLKMerju7xpLHKKsvCMxk1woNhvX9MJd+7jYbN1pijIr93rkGl+zjQFSqiE9rR3n
IWICviIC6WrqOAcK8oMhew/GrkyvemnzkovyrPV47DOmfPfGT6VSD+oUeglBjgu2qFuPJtWp4lOE
UhfbfbaCBV2XP5rY4UMM6OiIgOGrdTZwEZUBMGTEOmQFNds1YSZOfoiMfh3iiC2n77oAfSTdYTWN
1Y+OJVkiK3kJHmNUVzWdkfAh/UEe/lINdLe0D5bV/xjGyV4T/4ERchbvlRNawLhEsyh4e2szjVNE
ew75dqTBEG76SWLJ9ZzplIB4tttCUn0lUL/Uxesc5+9mxBLBdG5Yj4vOWgdlyxSQMzAg7eN6a1cQ
uYg8P8Zk3kCps+9yyfjIxuFSN+bCvCa+2B4crGaBB5dL8lQVUrw7XJWAs9uBrSWcXXuVLaBvNSjp
RidCSlEuOtej83TCk0uRsiZKBZ7S8ikobOHmoHopRFHg0EWdpC/5S16jxsCalWmQ4PdNCS79RgGx
K3W3ijwUuXDp5pD2tA1YlOwseyHXQLEYWmN4T7oWx0jesmjeLJOBrAMldy13cjkTU847scsApHb4
pZqtfWm2vlUACl91TVXyrMxV4rQ+a+XwIPfNGg46wH1/xKEKGbls4ROmQ8LgMif+7VfZP6slVK1n
RfIWuzQFVgWX0n7O/HgfxOAD7jDVq6lpzoLZ6442/02LnC0pPHdR/Tl4/XtVM1f3Er6zzKRkI2Ik
XU8CAaaVnlpbkpNYaJRVCMV4tcLND/z1TXZ3hCJcefG4GiDqWAWO+3q4r5eTOUTSHqAFr4G/vCPI
+6hpwT43SDKQphy5xgqXS2gaDcGqkaSPMPAe/Y4KLLCowDyWc4l+CUwBFKdjXKLD6MUvMA4B96aV
gjkrRj14nnp7fxDxlTKGUkyvsV5ZIfuAIg7I4V9K9C7j6PQTyhOVUYCRrV2nn8pYiBxMxkslSc+R
9dwn9mfSZk/SwEhumzphIvCCmw+vbM+QKD/UuA62335uq+dFZhrgulPh7SJ9G4DPJGdoIOJ93TLZ
jeTFh53mIxJN7PNZeg3BxA6ABoqlf4sX4E0A3W+LKIOlNoTz3gUPsn2aJsp7bBzhp0q52SCkgxXV
YS4pfr2dn93UN4ke1D4VOGy6Uk5MBpiJ1QsTEoisDt+70cKELxoPjrU01xlCeDLM5xAV9bsB8tta
naQMRoe1M7jrvDXwD0/c+z6CPSs/fU5ueD0MIPOuOgETniRXCfXClar9VO9Wapc4D7aLx0wzc2MH
zYhA/9VAfISYbWHQBEU33k92uu8S99kwWZJhm/6MJKU2MvBYb01GpNQhVuPde/S0h3ionjvDqzeM
d9a+213gmkGEl1ZiskubpCUSej97Zcevkik95BnWARrgp4TXy/axxcv6m8jaSacxNUbte/PDsYti
0zsfGIyjKJR2ErKzkegoMT5fRYsfgzUJZIm0bBkPCymflVQQG2pIMng3c6+fo3KBKmDRn9lOfcCt
k2W0EO/ygkhyqGkmuhpZRSsCXNpSaYklfq1vkoaGIpf/0UhWAF1/o125TV5sg8nDJcRo75R/V7qw
XcfeDt48IQ2ziXcf49atCzW8La2IaznQdsWMcNpkZLWueoSbpvso0fGlFB+F1rxLRyvZMzL4eELT
clVn9a30FClj57QAegAiUzNONtNT/wHbUpJzGnSYrOQsd6wrt7g/Pyrvw0y+fV87Tbqmb+sUDXEr
3ehwEiHDzYKm2x4BMd8VymJMrBxRi2Wt3jwRg70gPI2hARKhLj/CeUkr3vJw70kyT1kGFgMUSDC0
WlZW/Mh0NVVXFErZeKord5HuerIHU9gTGMWB0E7EpPkvS+Kn8lP2quWcV95BVIzrFvdXPtbIZKDo
6vnXLD2PhE2M2nQnvx7LcdNdxHiT5Z5hgMt5yLdBDGTBzKbG7rnnO7XreyR8bOiM8eTDJiXahEpj
VcvKSn7MqiKWcLrqryfBRa/ciuSzZ9zhYItTMqsOsMNeAeVxelThJ3IHR3OUdjjv9VMCSYIs034m
ABYFL0uhtnVy+mG6hjd0ya9Oy8JLNhIFNz41fBKLLLU9Cd/jdXnjTujVJMtz6WFcN7V3r3aSAZYP
dkc6pTzz/aSiEuEUfXUxLMyX/GAHIZ5tLFH9OS36V7nWqL3fCZaLBfFoC0/UnnfSiq2HjrMyw/gr
wAeD/LL4aFR4G8ZF9dKVD7PlPCoHKVn0utbylhX+EQWetB8kgWEJw+fuorfRa6VZH9WdvUvtkui1
ii9UVhVqs9E81KA41EOJ9EhvJ3+Lb9W8tJglyOSh66QYr5FJ3UDR/9GOxKGirn8sxnvizdA3au5j
bZoWg8SEpSt9U/WtVtjaOg9Wces8lU09fqNxhgEY4DgoG83Q+mZB/q+j8b9xNIb2iIvuf29ovC6L
4vNXF//qu796Gn+/7D8tjY0/hCdZpLjiujCxJIN0/Gy7//t/NGFhXAxWq2Pba5NI4EIn/NPT2Db/
0B1JvHRhtgth2VgN/+lpbOt/+J7vOkznHZhsnm/8TzyNyQX9h+8t/siWD8kdR1Hh6Lqp/53o6Ziz
61NwoBInfCIiyhBVdX2yGQXiGFkwce+6l077Shvr3tPpsapy6bZFP8HSTLhiC49LM9ZaD4CgeK5K
1Pad9+gNXnoIiyo4DvXX1GcIjeUugcVLXGYjWPR1prMoiAQPjRkzNEhRPnelrpFdb0/oOspSF8Cm
WJ7wdkNubiwXI9LuKhRqa+Dh93ZKnwSyncygZtfD8WxrTb5CYr11grHbmNIisoZPHwK6AyFLn/Rd
YBnvkBcq1AswU6enwFuStRnbd/58PxCRJoX52lI8NpiURg12NE7ysx/9m9aNzmMTnKauOKR6c0kN
WpOqyxdmqzDWqqF5WaLqMQrK+wG4HIEpiN+0bfWuZ3YmfthWdNuL9GsgoWDtOtUL9ntfyF9Ap0o+
ZuGad27lHBvHOJkSgie1tF2Fonmxy20VR0g4zX0QtFtygS+d32yRxpAuYl8GP3nJhmAfGlLNiMvH
Jiw+LGh3WCVex7hVoxjF6d/iJUng4OvlB9uwg8IuICxaLlg38DVrJ9+qnV55DNBS1p21XvMeMpxx
qJSyKxLA0beR1EBnsK0g9NiTC1ur+4UkKcH+k2I5S+B8jPkxJrYZh1TmC646U7SWHMblzcCZIbGb
apdG5EikU3jt4qS1HlL7bhEYwFeWCfHFuyacnCmx/LaDFuu86pmWBxQpswgOnbxnyBgzA3SIg2GZ
3bUhxMyasi5P1iCx8IoqRqUO6TTjMBHCBcmEvuDS48YAh6UAem3w4JWbCb52T2nLUhsIMFq/LL5a
ayFtJmE7jAk6wZ4W68xwT4frrHqBR1hXiuem8/DcyMJfQUadLWuPRJDBGBNdTGJcy9xXRPhdtjqD
rShHcGF3wD6GmG+1wfhlNr+MNNbuTWT2aICQW/VkylLr0JUwzwkOEIhS/PAp8f2JJqDBIrzlvY6O
uMbA6ToibUldLIHvo6+Ohu1SG9goIKAUg74xZusuZya+lhVtPYXP1ISXNOb7ZcPOdecOB0WcCIzw
DmcdHHZJxWKiCquiLvhvVrsQ0AK74Wq6NrNf04DYEX0nmbjmPUGh2Pze62Pf0ekL8lfzcS1NYfvM
/wy6LcS7+4oMW6aj+8zWv9zAnVaL1PmGNUmaEWEYueNcppmC30+tlWnyqTRm+eyQj5aVJEamXAn6
s4F7FOfoBL1Ng9rVIEjmFBFDWa3znO8qLBq4i2P4YqAt2XQlygtdQjtN27yMCead2nUeYr4HtQFo
josOm5x9LQXlFqdDbD0SCIPlWYVrnLEclvQnCCBOw/narPmse96FboRfdiMZn0CQMWZf085IjVsv
ihh3Cy6aZqimVYRYPy3z69qe4IblwbGz8IDJIh53veSnhY6PwoeibKyDl6KJZnARATlIPJqNpeEy
2295pEBsS4MUo2YnTYv11CqCGEyDps4hadcX7YtI+buuqBmY9jDR2vnksXqmrsAmprotKlYgVAeY
w+QjKtA0h39JGlPS1dd5xcJSiNxfI8kjr8gBS6gpOhhwVkwGJcZ2D/WFLjuse6QLSYVHxciso6Hy
9E15zfZVvcKm8EJVWK3Lpnk3S//LhBpLU5xtWknYg2aPQ3IV7AG3jl6LNrcLCXaNlkMTQSCxav5D
fvSjbVmOCHkz12DMp3hkEFn0RL7VbR9J5e2uSeKCzSA9W3wQoDveOQyOOpS/lR9bD5qNsU9HHpa3
0AvRjUOBSBlD5IyutaLcDZFzGTW+QfxBcDMKwdhJfBKraPae9B57MM+I1gbyhLOeMx8CxqP9y4na
8UXJ8paPDmbM/RY0DwVZQLMxpcMW23wyylMP+qPt30L339nWjZbzVWhBcTKr4FdqCvIwQO6iKvno
i+zBAicCsn0ZO7qWRU4ZSTXx9/Vc/aywj8Oy0sH9lVkjFAEuvcwDBTLDtWVzusi1JGzNu7lB0hj6
HWKw6EFv+o+pn54aF/cIr+tYLNzwVqQf6iyf/KsujSKoINLvZT/aZKvmLdzGSpQ3sRXvsCdjuS0I
KK4tD/qz3LBgPMbrhfQ8SKMtLoEEaiE8keCtE/+0hupmmrt30RdfERV6svSvZc1pYBjZh65xLeZW
BynLzPdgxaRoD/Z10IKBej4EzEyPkGX59RGHrr0zOfua1X4O+mt6I9AO070soziPBEAS+8kKHAzm
uo6CLbaFW4ojFvxF/2RE98PDRgji8ny3WPkMC65+jftFrKqQzUgjVwaiAzwFUuXIahpIztXt7KJR
TIMT0AUwEoZtnj43lX4wCN+K4ZJhP85pr39CaUgowae3LmD+ktpZuHbDd9sGMxuqkzO+Rh1+3Iqp
FcBRWzUTuTijy2Ljpy6TTV4tuq5AiFRchXmsb6ClrLUsZJEKDfJ2KhYf1IqP7bCwVHiMF4LevBuY
cdf9NCFRZYF0J3LxhpadWLd0MgOHIzA86q0EDtvAf0K1XUk0hvsZi4PMuMCjk+6x3S6HlbVS2yEX
D2YIVByZrL6SGGNMDY+BmAVRC7XHZe5epnRJD9AUSZHDh6px7DsdJU5s6NHOx4UHSuvZ6UpZv1E2
YKr1oI38XyL/bEnae1pm+iaqgTpbgwGXFl1k6RJXJth/q62EaVww6H5RZ45vlSVngKQ4zweMx9yt
IMdn1bPF7ezClVRZfPrxTsclKHiOk/wqA1FYhRdfWCknkk0+xSS6zYShj4m/1KZLBN8/zpGJUUXb
ssNhIS4+vdGoD7HjVrtaD9673nG2wxBtyWoCmFiVtfjBwKrcphplFv0vCde4USCkdKsh2XWGfc9H
XlyZLgFPnTn9eVPPJbnR48B8f24KSqatOw3+AV/KvddVxhUV+GtUu+wSTJ3aFsE5xfGIiMU3tmOZ
PWf6BOmolb/t3onEeyiQ43pVBZwRNHA2w1YSN9V9HU9FgNwEqWhF6m9UZjdJYqP4tfQHz+vbQzUD
hhtF3h5KgVIgTLZxbzAUtJv+4PR6f6jipD+ou+qmlw8QvhsS9eHaPxWZU2gwP10ZsuPO4yJB2uiY
5mQOoA/epa3bHXyv8XF1MZBuWKAasOB3RD653mheLQL9b2tfjDwy9jBFnFWUBvCHkMAb6yTt/X1u
FvvW7ujXC/leFKl0IsjHQQ29gwXCA3XKKdfBD6PyDrvD0hnhYe6haGHVmRhhyJUULPBfMIzsm/QY
4Sqddvq2MEPk3rMRnqCTnqo+6tdNhoci7rThKeiyk8aEaG8xOzx46H8PPu4xkWtPVy5ARFMUDwFR
cFMRPLQLjtStP/wqy2Y4RZBkTssdDNMLiXe4KEufQP7Kkxu9VV7oQs1zCCMdsuusS0i3bzhhvFaf
Dh3wk7FWP6bCpMRx0avIB2ICNqj4xcLIInlIcnc8JEYzHdRPGa4thQihQonqmJRxvyMh75VRSb+p
OVmhkLovKFna3W8uuKtb8Ol/3zenEBSsiD4U3VyPJ8EkVjLPySpAhSxSaseAv6PsCQ2V0ZZF/hEV
U7yhzIGjOXnLvszNU10OGvF6iJolk07dM8eYdsoPscydvKFCc5ehsZM3+BL8+dPADMWKA3x7yk5s
aVSgseTdeOz8ztiaYwWPSrjDMdfRcWF+M8EjR3bgYoSzgm6NJr4JLwBrztHwfOdY54X7/RNhHWJj
dxp23fKYekpfB4eC0DnU1vZWHbHki9wCFqVopPy21c+G5ZyDMRk+iTM4VpPevKZNUBCirLuXMQhy
Opp+OI71iERS005YlsG+sMeHuGu1S5cjABqlM4c1Zsda9AY+boW/MUsXAF/edRbS3XPJuBypzapR
Nx+zOCEZcoH4TvxYuZ6ZIOwy6e/Uxdb4Vi3hXsBtuGN6m66bdHrNe5H/qHpU+1lBgZAWBDvqxGRa
PZ828aePf8EX/gtZpiG78b/qUenWbddCYYeUi0QMCzThr7LMzNdMBgJNf9UxtyfuhIlR9AUzDm8H
OBl9Q1Vj6bQlUKnBjtm9/n/+vm14OoRNlGX6P9AC1PzYYXZVf9WK6cmBtNEIikkaQZzfVPJdC8u5
d6NDYCz/RosrA4z+5b8ONchlUOwD5v/jT1P8YzSxFP1VNtMnyoaRmMPHKZsNODYzkhj9So/a8FvT
+b/Y17/Bvgzd5gP+77Gv/5e9t+n7X2Gv71f8CXsZpv8HQVCe63PG6khB+Ta/YS9DmH/Ytm6QsOSY
vvlX1EsYf5C+xNOF7TkWKSaIjv9EvRwecnSfRy0LZJaEqf8J6sXA9W8nk3w/hmk4NuJuj/8o19Pf
ryNPDHOe97r9ubTdVzPN4Yl4FIKw+yzb+I2xvMfs1ojnk4+66NmeIsO6axKi1RHak4zekDkQjdNd
GA3Ltu/zaUtuWfmAwrW9Y+clnyFD+iFvwr5jCJPlDt42M3fryj73jncrkJ7gUTj43apN9eHw/WRo
OQfgMIBwzPdxkcqqnRUP4RmQJWjxUvl9IzByPXtRB8F/jpFMk2abEzv9r89Rx4ZBwIiDKS2foF5a
mMGPRuT9zg6hE9PSGS+ZMC5O3fSfBrKi2egx92qmYjNMjnvJyAIH+7Lyfeh08YOtD8x4BcQKsRTM
mPWyOedmUJ9JHqzIlA2efh9Sx9XN72O1l21b7LzwVORFWuy2p7G/06wSNAQrjOlYyJs2DaejusuZ
luExk//LcWZycHfLikmoera6+b5fTimPqV8Ue+M14oX+igw5jjnfryqK6bpwkEKLph3wdmrbO3JX
MJbG7payG0M7begdvIzJLz+mzMT/9ccgRh9pk2hw7a8lENAU3nh2i3w6q5+WsUyJI2FNPMpH1QNd
XYY4nHREJifYjzRpQ5ODKGQTDEN4sP3Qe6mITcj96tUPgKGmksQcv58uEc6wqxEb0lfDiHFZa3DT
8pLe/mGY5VqMVf06mRgNC6tBfiafNsb6XVna1r1I3PEvL69DHDg1K4z2cC0wx8SmAA2QV99+3w3i
1L640jInD9wBv2JdM6GY3LiuGXCB4EvOrF3b1HDzb4RBSIwjb3wXd9besI+/j/cRJBhhAjrJp6ob
FAr+jZ2lA4rb8c/fEfkhCpZwyndEo6NilDeD7lC85UNG8gHn1z8eUE/5fayNQWKtqAUsRfh2bC07
2jMXflb3+sUGwVI//vN+pGU81GedOGYZOWRFDz369zOhPMnYycEUx98HiTXcBnWIfTYJh/fqRs+6
fUP1fcGyprvvK4O2oojv6txPPgajvcyoGd8tHNpXWeWjpm5zIoXJHr4xqwg76MnIj0EyQqKPyQV3
Sr8/hnqljU8RozUC2sxcu0QtGIJWz8bVRB7G7fdNVkDVyozDXw7JBzWvZtCOr8729wMx3eXthzlN
0Z+vlU/MkzbYJgUuCAmoHqzR2tsmhg9OkfE/kze2yffMZm5j3fufx3ACPvmJZp3zfuruGzvrT7qn
fb8oiJPwWmA3TgSOaZ/8filOKexXeSfGKQjL6t8/Mni2T5DWvG3YEIajHhnlw4mpRQNU12AiGsgQ
q6bVo4s3h+Rk1PY56Vn3+qyOLp087oQGxwMPf8xilh6I6nn9Evz5eN7qH1ZuHOYh6vZaZ+v3LZSo
eyyt5M/fN6NZ7cMWa6y6To3vY4tgdUyD5lTKQ0xTixMS+ZffL0LHBO3l7780+P4FZTjc1CGGvqEO
sdXLOpJqzP5MsnVx+30o7dtdMkIWUndh3sPFZQz++7m/jztzQWqKpsEd4Jo+5AtGIOhbg/OIDRq5
7U4O8QxFSLb81Dvy0LQ+T8/enPEE589d4d8/wUk2ZeWE/yYM0lDF4O+KzXap0izTQMpguI4tXTH+
vsmWLTzvDpLSp4tV8lXHJ36arIYhh4MfL0Izx93XefekmQaxNDl6gS1khnJfyc+897TNPJnk8fV8
UcbglPDnUUU28kF1DD9oeEtTER2WMXbORp5c53aTYsCcJD+zhVw5gnv3lOzvqckZmg31dFfNxU7d
UzfSUArp8OP3HThperTEt100ao8OHOoVKaD9ST1Y5eGI3VXTXKu7OtBZ65Y+iJNX3MDF1g7WMmvb
iljq5wUuQsgI4MPQ45eU2OGn0o0tRB6p2M2Gd8qhzNBsJPptnJDHidV4TKbuYJwRQlZbN9CLJ2ZU
qIsZcRGaHvcbJh/pwRxhVEXDYN9rPTdkpA4wcEVwPU+JvDtk9F7hSd1TT/OgiW6yij89t8K+/34a
3Ef8PCPTym9Lr7X3k5toex/h3xODyhsXh92fSFuIjzf95Xapm+XY+2Gw8ZC9/gwuo8CR2chbgUKu
ovzpUvfylyLyv2hwTPPvHiqcNIxPDexDHM+h0fGNf5w0aPemvGyb8GMUCNmzoUnvBzD7OyvcpjCb
0jUG6IwYuvrW9eYclLEFPk+m/FGv8u4kpFnCCA3+aKGRXWuLHRxZT7QjtShUbmROG9rh4Pj7AfWT
Oqaep+7+49jv1/7jgf/qyb+PUWGaq2ES11lsFgzybOdc2al2jdw42Kew9W5zrfbWka3ZL7h9PvjW
aH81I2zy1gp/9REejhhNWQ5BKyjHHaUcb3QvR5XA/YgSgYGnPPr9ozrqEsGKZ1B8+n66fKI67psj
MHDMJJZpSXJVm0gIqyD/D8LOa0duXWu3TyRAkZJuu3Lq6urcvhGctnLOevozxPJx2b3WvzdgEOIk
pWpXkMg5v1CcXfz38F0x3Hcnb86jlns/QwXTQ2CHu9QVsCvcXr1P9BbT+6irUe9O6VL71O/k4ZCA
+6GstpfzZGj0BESSNOIxF9spjwbr21DGEPYMfmtTngYrUg7Gak4FXyAGxBe1IA2E01W3rMw8Ruxb
iS8OAKdNHCKxK2NynolBwBZiOPiT+TTZ9E6p7NtofL+FzKFLwQEaO4O3fKlX5LeYHvWUSYyXuKKi
NAiyEHNjGmW/8hKwttm8dLgNyCMZq8MWwdp/GyaJpd/h5Yrt/e8LyqNG92vkN2vj65T01VG4/k8z
GSAkAAx6tRPS6IYfojbm9wBqgaxGlvJYqHArC9dAyqsJtG8CTivUcR018tRaB52f7HqqFE88XL7L
CXqc/Cwsq35yrbDcmaOpgno0lLeqdTYm8nvfXM9HXUR3+7OIneLI02dayoFk42fYyk46HgSmIcDY
Tv4pHrPgNAqd0owV6Lu+1v17lsbBU+k1s+KseipNETxpsBS3kU0+Sw7KplOqB4hd6kn2bjNKI+T0
+azf15AzdFI812s0kW/CiUjxQsRwPIPV4zn762GUa85eMRyifxwOD1M/Khu7NQKM71rl1euCack2
ztoagaO8qoaB/xYo65McFdWwVGxHeQriTHns0xayJLO6DFvN/3Xb+ns/aas86BBIISthaa5gX/v3
o85DiSFU4iT7iQJS95Dr3QzR8mqqP8Fhtl4J7uJ7LUwr8v9+d4Trq78AtTT3TaQcg8SByxsag4qi
ZYI80/zEc+LE2NdjAEWwy3Kc35t+XFNZmsUas/5/mEcbfys3mbZqzZpNGtbGGlkda976/5lWUjRf
sfPENr77hnIQOJOSYAnjDlqFU9xd+24YBHicAg0YoiYH1zdPckqnOA1TtZoxsBhkBiAdJnUSy3Hk
TitPaWIMyqocz2F+iRHbgLSDTaCPSwNU01nGZCMSjADrUC3u5IA1j9pIC4HEnzyY///9A5vzD39k
k/gfk0iwTBMgjYau2z+ySWOSlu4kBu+H0ken0s3y12HEuwRnrPfaKNpd1vsQuAzDfI9U9uhdV7KF
IkXwXFL9xdDAfCdLhx1zjpmG7HogZxOjrh4wTFEutuU/Xc8uMhssQBBs5LVLN7+Q2DRDUuj9l3BA
sgGhn/qg8o4UuPlxeO039q+j2KKMvbaKsT40eYvD4EhpPs8B7Z4DoLC1BfEkai3+CLPdxY6FLe9A
8fIQJrZ9bSLUzKs72e8jMKeoiSAQm8LMlc978HKrsGlQwNewh0TeaEBQqID/7RQ/5ISK+xni3IqD
miHi9l5e4RI1uPVHggm0Gbrx17oO4jUyGKjSTo3+MmETjuFGYcAtFn92cWND5dlQnlLb9E+RFgYn
eSSboGCD7VAPgRT81wDGpun+v3/8AvzU54+fXb6h8qwFZIWO4t9feA17AtUdIvGjqx2QPlbYQrkQ
1WlI1XMdhiNOAg0NFj1LTBwCakp05UCiNKtIF+N1ml/33i7wE2wVIYC7mroD0NjozgVzJe8SV+Tn
1TZ97XLHu5hT711GrYg3lu9qC/LLFPPxFkO3XESzAzZnyIkzspAninWQZ8g49mvzVWUA3X1HXlX2
5BnyqqkW6IvbVYKxQsbWwoddzgvjfF/6EEGM0tqj/kFJ4Xo49+WRbHonsPa9YMdzJw9b1O7VyrC2
bQw97L9/Cshf/ONjINVHOpdCt+4YJAz//hj0MMOIMbT0H0lRV4sQpsgZZfxHFws98K5+fJZNB0nm
HIUojOUFaBUZk3PlUdXgE95rLqD3+YzbwFD2za4LxvdP8XGo4vuif/oUjudX1/0IP4wxgKlBT86Q
DYR1wCuJoVxf/TZgU3hZ1W2jXF/9NlDjyrDVm1SCif68VIbT7slnR3ebe3sxRcPsJdOUgxyU8dBs
4Lw4VbLBx6tjsxPQNLEL20b2Px/KCZ7QmPD58I/TAqy6NEzrPl1s7jeg3peiUNxlWw32SaiJc5JH
NnAZsx1OGDA9hYP/ZPiVQ60JxIjTt/naCpqxm2XpnaMcQbjAOcruSEZu3fTA/GNc74BbB/1LrWtv
k1v7j+Tchns7t6nrK5P6kaQuTPQu1o4TgJ7nItEPMk76IFr3oJW2uGxoH7rAE4EyuCAvtyu0SlnK
Wf9yVVyOpv9RBqHY8Y8vrgvwQ3UEtDVS2J/rIFGeazDP9PQHaR4+YeEBVQZ/75zivlpDZof6Pvfy
CGbQEnFwrFRGv1nI4B8jPRI/XlKeZKgZVXAFJpBPFt2ocdwmD5PvXufUQH2OY+TdNYHXbtSe+5Ye
t5tQG5p7beqdC/oJrPhsG3eizL3IUNZk9d60IEOZ0DYv+twUE9blaYSLq4zJeTES2hSvRLuRsT7x
D4BKEGH7LaUnj26NlNcTAQoG3KIhtc7zbB3N5Ovhv533x7AV9+NWcdm+h555ler7dOlb998uVdY8
EkexlH/Fp6nA1ux9wnt0mNRBOWLRpcAL4CgM69cutpTNpzjSwL9myLlGxZrfBVTAYozM+e38T/N6
uO+LqhfW8tNAnpcezJb5qrWftUuHvxaRpN9BeUVBUnDrkjkMWss8eKgnHEjKRYfJRWgrrmrK88Tl
oDPEIYRAPCuv825nkG+8eNDKNrfQ7TR5zcDEJPSJfLZ6dPhbZn31/rXRrQ9jTvbHg1g2ZFa+AgNF
WM4Kyo1HrvZh8JNVhewlskvOtIRGyJ6qLe1jUNugZE1PfLikpmSiQySw5BQocE+D3sdbLFyabRYF
yz4pvbPuTdsC9v6rUtf+uUiaD+RkytfIjwtMjHDHlt02DOxdGoNSvM5NW31ToUa2iufJPbJ29jEN
MZIO0Ad4QO6k2o2qmDaFpYRPfU4SHy6i/UN1PyJUvqghwLlCL3Z6dMrJ2XURqP4K3QKe6O30WJio
JYuoUrYyZiHB/zCG0JzmE2SI8ka7zoKyXfqgcx7lgOcbF7fIg5Oc0Q05/0GSeiv8HnucPiPy4hTA
K+rL3ADHAR/VOxuI6XbUSpIX3CllI0dvd8bbAJq3a0snE38L9fIitxvq7ZVuMTlb+315b6vt5HPb
h2ey7xsX+JN8rl/788N91CyqOJp3uoVuj38Myf6xGpDzbouDT5e7nctbkPx6NVPrg/+xWJCl7T+y
iexR2FyJ+Z/uWFQW51vyH4rERpXUlRvFNe4B/k7HJfSYFJ6+bsvo51C5k4oWfl0cr4e++9YUir3n
Tql+Rw/nOecu/qoFhgoXyXIPNRDLEwtcE9p/juIpmlkHEAEAdGrRnSZI988iRcI2UJ13pNqybWeb
ePLagfvemJAJvVo8JLmfXHzX/yCtf/nvC6MZ+f/38hRPGss1bYfFEdyBz5lTDc8kfdDVDCoyRFW0
N8WjB491igP82OaeitnfBmWb2V53LLNFKvILvrzFSY6mvaj2iQ5WFWVpeCllFGA7NnnYIpUeij4c
FUZ/7tSJRNTco+IpALbOh7KxsB4U06jue+SjKEoIb3ZArg4NgJ1Nh6rbOQgHHrlkIZ7Rb4QzMLPP
2wr1z6BG7xLf2NA/+oKGTKpykEcyNiFfgfYGoPV58NM0ORfdIR/4+zysVPO1wrC798ewfGERZq2R
IMjWU1Qqr82IZmRievVedk1De1MU1zrLnqovUR1rXmFRGQ9tOV1Yj0Xb//4xocz5j8/J5Qs5YyFY
2+ra52QlQCF1KCpL+RaCo9u0mfLFSLrsIhvQzJgOJNEDf6ZLWidM1VM4c9NGkV1CK8ouVeun59hK
0SIr4V3AvRAPIUQK5AJHqspfrV7xzvJa2nzVGTw8qWZ1f3sNTLAOg8P9Rl5PxpWwevG1bInZ5HRp
C7/l4/fcQ+tZGmp4yF4kntAfE7zK0C3r+q899qcppIv/OEm/yRLhfNV74aLG5fpPYzQ1a+CwIHJj
u1mBuHSWpsjvb+Ugcyr5Uw38v26xsBKPrmsZR1kiGt2sPSVa+a8nhW0DEHI+wZ5PkNdQnKE9za/S
BIjnLYox/vMVLAWmn4V1XFHmzWOalu2pCqv7MFabRxniRzFi7WnEK9nV0AtDkirxh3xZQgA8ml71
M4PO/QCHy70MhvOE2pR4r/AUW7cDT7/MA6pVBu2pg1/xNKRBcq560J3FHO/SIVyZo5PsMmhdqN9g
uk3mLj+YY7IWTa+cbk2gil/dqoFsEnfk2J8CHakD8ti/Gt0zjUPSWrAUPL82dwnyUTImp4yQNQ5B
DSYvVtk5VxFcaP17ZXfGGyK14yktVQrXc1dRCtQTjFGsRRUabxUPyLu+y/z7X+fkfmk+an4g0IsI
ynvHKM1Fwn/je42EP9qFyIUgBSSU7thVbf4kRjb7apR9KUdrxGpNQfeob8YXwA/blJrLF4Pqy0ox
4nSXt2H4jjchix3mgx+0+XUWJgssui5kWU7+yFBR3ZLIbf+H4josNvVz7opfHcSlOWuFYI1zrUL9
8VyAU1xUKcinb07NjsYoHHGGxSfO5RQMiyZVo7WM9W1RUUxU9W2F4erxNi9wiv7gJd6x7I3m4JAK
gfUxaBsfrYO3zu9XCP9OXyM3xY1VdfyjmXsjLM1s5yt69ZBZggdSJnboz9QPMtSYGMTi9qDd3WJy
wJoEP+CkO3kYNDyUFSp5iFtpa/jRbI1SfKoOlAv6gxY4JoVncCSy6/sI8ZOFG/vD9VBGhah1UNzz
/D+iRUHNJ0IQWA408+h19ny2i8jJXeTF4tCZsK8wLCiezCGAVh475Pow4nv0K4EFxoQInhXZ4zqq
8+AoG4+Jx7HAFYZCRra8xeSRM4/+nzEDceGDJ55vs+RUamQjNI3OBUYPdykvWnuFMTvuM2ZiY+Eq
PH1nzZsVb97KiKJZ1+gh38sQyik5mPxphr05Fxmq4YXuKUwkd6HuRQ+63fPYnxmkeT1+lFWC5Jhv
lOu2EONHEAYHneXUs5fEJmU/o1zIaXwwFpS2OLzvM8947CrzUcZBw/SrarR9HK65ms4OJ5rSj9n6
DQDTnYuZ4gFpxRoLiyB4buYGt13wxM3TNRJAEPGTAccyUVnnGD+fQ2A1B31oKz4CGsXks0mCPtpP
mqieapyw9mB1EbGZR4OpA92gjgWyAZq1RKkQwYhRqfZIRiPonsXtoz6pqFQ6wvvWl2hdNab3EzX3
N2ra1RsKiugMzSeVQJYBvotoDXQdfxe9itkoyUN7Zh9fGxC3s4Y3fUP1vE0RVQPKjEGJepxlOvu+
cre+2cTqpvAR4HWUdCtrO1lHxdEC57SRhR8VffkdAJi9AyrnjUXE7P/hJicvcKYnEpr32byR973M
WsWNMizNyYkQA5rsh8BsXDyVlJ3slUVuP8gjR80XrpqLeycJqUo4wzpWR4Rs5D3XQapo2+jhh7zv
WpmH6L8ckH18bZew3vXDp/tzaBmPfTtYdylYep5REP0DN+8vqDLkS7/Sw5fEpdDbxGnwYebihx2r
xfchH/cIxKDY5fYXJYZc0SKTyKt13r1snFKgBOOJlWp3qGfImKJY3n2eae/hZFDMlgNK6+rAk7uN
m7nq0RsnGifVjrLrNMmsmDL3q1rU29IuHq7z5tB1VPb5eajXU+Q8vmIP8lJDnZzDKsmXWhBBFovU
7kk2Gql5YF+PIqcC5UUlou4irjZyzM+D/FRo3YvstV7WPZVV9A3JTnWhGbNClGN5Z9m4JUplDjCU
1S0G/l4595679tNaHG9xGylm9nDdT15JOetqyQ6Mezm6poOlrWVQTlaBye+qKLuHM9TsAIIk76Ph
bhsrpfZFivWhbaNvMhyF6C3EadOuZbfji34XcTM7i+wqs7GU8cbB4IEqOoIsmpO8xwg5L8Y47NeO
BkL/QeTal1xB6DQvuBFkA37BRZYCKcN79Cs+1JhwqYF/AfsEbMHABnAcOghiI4LOg6c0B9nEujDg
YfzuIyCeLfy+RERhjqVy2Ed86hALvYFjbie7FhmSVYkW1YPtIjZSQw390SCrMjTDd2q8A24HYXvO
o1pQWUV9yIgT+3VIh4ucGerqa9S7zoulQS5XEi/Zu3CY/r6W75gxqeUCXbNJw3Nds8u1PDSH2Cjv
5OFgIn9TtP5OhR98EN331uaTqV3R7WxflC9lqjVLgavctqPM86IiwbPqeYKsWbaigYAq/NoJIIrI
UTftee57lorfAKO2U8W7WmQmzCi6dcotzURDARtVukGnZse2Y50iu1nDdiIxxaM/IYFoZl3wc3ZZ
bL2+Rg/eI3XhOPYX7Hv9Rag52dMEGQWqr+bx28CbWXECf9trCwRTceOw72FeBavezfVnlMPga9rF
+LVu1EMLC+9LrJs7CkT+s6gD52EyxhX1IpyZcyX+8ESdnnR0Bp5xDOxWVmv60MDNbEcJdjzkFk+Y
EYvkucHZF1jQ726r2bCM5+YWA6SPsayVkQpqfFQAsmilAu88yIY8cHOAlkThp3EE5Z3UUTZKZbZb
g+3zWTa5m4a7Lmu+3kLyaFIqbW2GubZV0hSHZNMYv6S6ewaIEz83dlgeZNyf45GqnJV4fBq6yjj0
QHaWeFtCoBuD/J70an4vj1S7whuyG3+NjnNXxuSomwCF6SG2vJs1DDJ9VK17Qwz1qaIAhPFfXX6D
3byYCpF+jH47Gw9g2WIVpf5UGP5XfWIFDFx0G7hNdZ+PUXUvj3SyX0s22WJB5ojPCVGcXyOOwHyx
9q2K2zGx24A8eayhERn2mG3kgIxdr2Dp4ZPNEm1j6vXR5TEGQjc8g6+jZl06xrU71mgqy65H4nq2
Bz721WzoMFXjoSn6kvyIHT9MBZYWpg5T3Ga7DC1yaB/qxo6WWHPjQxpGxkvmWCUZutSCqPRXF1UL
COcjSa4UkUfUQOE+GM+qnocfnWEO2MOBKDabRKyHsjEPkK6g5LTIyCSOWlyAa6DBVgrSwWGQb/jl
JufONV+zMFN3xtyTIWyqknOChPBCtFG1zuAKmbwtDKdBXK4cbX5jq/LkFCJ4RDtt2jTwCtZAmtuP
IE2Ak4n2WQs75FFV2A466lAfjZ0o6ISEwynUxfTU6ObJRQvsQ8/ydD2EOuCR+XTwO3dKl0WXUsEy
YC7ck6Bw0Pambi8bO8jc65EcyGWF/zbHTOAXYZWw0tALe9LNaN0lXfOW8Ps8pMCtsFEMmrfIgMfY
Y1B/HeWjxHCj7O2jHFUzOJ9G6jybTek9ZCW4vmhUTzk260Cxcnzr3Do65YJq7tyTIdlkqHYNwjib
AAUfJsUtdnHiPqjQWZalnuY7r6zrV302AG7Syj7IbqIPX5uxt+5lL/N0XI7K6FH2HGXl20P7hBA/
mvtluYRoLo712IvjXLHq7sr5UPZlE/Yz76+qk9Vtohz41G1hqYINw6vj9/VuF/kU+7drNiUVQbjb
AeuQxDq3SJ1sjQoVtZDECrRl1s2zKmq6UuO3UbTiR9PxszKN0L8jmXYuw0T5qF0LhwbD8B/7+dva
9ep4GJOCPHTea2ttVOOthyTddoC/doBnB4iHu8gX34qw0FWKZxkPg/BXPNOSM4p73qPefW3SMHgo
B9JuRTFU3xqrvLejwX+1vJrFesYerB6d8bUi/yAnKALWJsqOwzkcoemIqS34ffj1twwj7wFs2pdU
ESaGxU6+14KkfxQD4vPyVCeKfkBeLZ4GvzZ2Zou4MqKJwwfmN5DdeXGjUrzF0EwFpTnTvi8MQNXZ
PNCjBRXk6H9R6IvulAgsuASEy0bivyVUXB7dBj7N+9SVk8swiBeOGPzl7VLy6NP1bq8Bg7EEmYd3
SyiQC7CwX9uif9V8ONU679r4S42cyMZJ+JgizYm/kOTBfdLGPrYwJhANZbmS09Icr0qSKM94BoT7
zFDUu7AZMbnosRHBabU+3LrdHIsdpWWBMx/K/nXi71NusSIfYFlD0kJC75+Tg6YK8VyavXpyzLJi
g2+B7mrPbR19DworO5lzrxpxwY17a9o2CkYWSsgjK7jLEXFeyIQSb4+1tETo/ZFycobwgJRWcE0y
OS6Zt6gO364ZpNsJ136k+Id6nozQm7rkJx3gMg/ZN/HhpM/adtejOaaYUfkf0ygWQALcI/5abEvm
RnZvDTJK5qHRft4in2ZN5mAtUNHtgbnhrl3l9WM8Y+NGsETA+Zp2L7tao5gsLmN36fZZ9iwqJwN3
pXxEPVibEpWKBfIp2knRYpTQczf7SMpqD1NT/BgH+xWGeP8KBx4H2arWD1FqqyeUtdRlnSAJ2Rep
stftFIS2p2HhYQjlLMzuVzOY5qxZINKN0BL/QQ40St+cMe2SHdyUPfvOHvFMJ2m3r91okTV+hQid
Gv/Umn0RYBvQhcHPUMXWUVFidgXBNJ0CSlN40fTpZnL64hFoIlxIHtDfEnT15UmskR6awhXvam1G
Sxff2nMrAJIbmGhrYbUOPLeGaTs138puLRHPYenYiyEtw3uURfEbh5Yz4o5xMRW0ZXQz0781k3IO
mth70fAO2lgqSu5UlKsX0/Ee60wUXwbbepnUNH+04y57VBHoWbC9TTayKweUqt6mcDLuZUixU2rZ
lMUa443dMigArfiBNchblXqQXWw0cQ3XH/bqFE9ntobYQKBD/t3MD84Ulz/SrqRk62rxJfEUJBrK
sEbQT0+fgyYK7+SUehQbo9H6D6gcYumXtnfEI8M5wm60l203NR84lm7l65IQ54vKGvWxsCqxqjOv
vx/E9KvJATsdUh9L8d9x10FO+K6LQPjP7pOL2+TbHPTW8EYZYYC3sXVBqDLaREMZvLLUU5fFEKTb
a9dB6genlxJjYEYnLcK1wEumvexaMWo8Xa26B5JpwavVUO0vtbg6yVGk/95JSNv33ErDV7bB98Vg
tw/XC1F29lM/fpQnaoa4Q8YnvbTjsLg+t1NAZ32M9op8aMtY20fUECtxuoVkHJBcX5JNbgQWQEMQ
wWSo2mADXPOr1nTAR8sxKXd5Mn0HODxtW7VOz3nJD6XMjfK1HbUIBa8amzNKrvqIbx6/vfq+JZOM
3vFsTTGV7aPnzRtBBait8Prs4JK82OBM3VzIqqsLFcDpMkE8cSm8EWRLCda6cK3oUTZum+xUcEH3
115Yk6cVyk5MSXyd4CjWtDEivNHtBteXVt8rVjycZOPpTYJ8xNwf3fduitZT7XuvuWcHh35W8zDj
yX0N4Wmu9cwO1vrcdXskUfh6uTs5itX2jyIzUaKdT7WS7q5VSZeR+CgejcS6ThJOoaNviGeXPAeN
4mSbpZm/Uht/5ZksTSbY6MceDwxcHwq7XA3cne6MaNYlcUiHHtUoh5Umh3I3xzV0nm/IjyAdCwwB
klRf1CyEzhok0n1kpBfZQxC3Of8dV/V+tFj7MVdPEpjXzDUCvb5OA7P6xzVkXIaGcOyPpKpectz7
5GaIKhYecy0VZVtPw7dhSq5x/L4gX8Mc37lz/O/5Mt5Vef5c+Ww5hOEd2q4FRT4f4fyOAVcCV0eJ
SZYPI/K4eTlxY/q96LRMihtTXx5kyEEw7EF+ZStv31Dh25VFqVSUV/q3/3N5Jwf0xvpZ1FrAuuiv
9eRtKdjGPWoQFsbntXgnadJ/kAHvtp4VuSt77mIUdyY/ykIoifSTX1PqkXEjxn5ErSaebarInjvW
+RX7DV83XpQgDSG5mbBLUlX5iHXlS+V11sVwjRhnKDQmZFw4LOTYmhcktNxupeed2PfI1O756pHo
/s3bqDVUg5N4bLYS6Mp6Q3nwdFQhZtir5H4UkVqtp14fljKW2pa+mqK2Xmllh+V9pT9UQ4W6f2IX
S8utZplKw3oiaa4eSgHV3y8U80lO+X3CALiRrXIEYNFVU0wc69Wk2+FFn3txxT0xT6PnSEEeo67t
fScm0nZZM3j3qZ160IxQocY7E1mNYJ8lSXPofBw9p6I5jTM4TTb6vPGKLfvd67sax7wZtDZv0IK5
QbIkW4B/xFOiooSnTJ6Cvh++Q8ssbzXECIbTtStzhWZcnPBA1veyV006N1QHDU3qhFibDt6TbAA4
vhmDKKEVuN7ThMrLisW7varmbuuxYjEL5YsZN3a18ItizepqfJBz89B1F2i8KNerGQjz7Cc7suCS
lsqToSMfPX3HcEngbTXmyHGbYbcfmt5au5Urdmb0moFW+Y/qwVVxreYdHxZ/aWfihwhrc6lHmIgs
wrihiGGKe1WL6kuFGM1FC9prKMtmTYR5RjM09r0clNPmkONpe7gdeNJJQBl0YAdpiDyo0DAJUcZR
cyjg/gTUbIY9yOHrzFKbpuVgGPXijzPlJMv3f8R9qywG0mqPVY1clmmO75PKVp/0UbeWXfgCXxJu
Xg91OF1naQ05NacBdh6yUZwb1jR8GacOGO3vWOYjnkqFtITG2Jg4VifTXYe/bDRELEv7Ojx4KL8c
ZFc2U+5nlJXQvyrzgqWwDGqJEgRreRiDSBELeSjPbNbUN4ttU4tyi/Nb/eiXGJ+Wpt398GuesKbe
fVMTFTBAZdR4qbT9HqlO8g+9AGjXKSiZ190PPdLZpGsXFGXUfeqnrb9pO5xOcLoij4tYFcxVkwVV
104PRq/2K73KjJcOBkOaWOqDlanGy0AvnntyrIdxI8fUeeY8VlRoZv0f58kxbUYE/z7PdBOw1QF2
P3Vc1EjTZlTUZuEgMNf9hsdA8ZQbLgaKM7hH4GhskhOMBHo7aYjuCSihu7FNsWOcqvzQx2W+0kCw
fylZmxUTxjD+/JGjpEEtN4zvAV1irDIPaEaAIwk7pqrnR1PVgYG+TMMXtLR5FM7XTqL+PPhK+Bpo
pE30Xsu3WhMrRyA9aIn4prWPytTa10n362gQ+dbDin6LOtUMg5mn3Ebl0e00nCNV+GRedM9y/W4o
DfHu2/q4KeJ42Axu4r0PKa4NmZl+5THVrHQtjfeC2/Mzb9OD4MaHHQy+RmU0dc9eFQDVilt17Y5K
96xE8UDmvEb4Yx7t1Bo+IukII7O9hqQX7jGtET9a0Guf4cmTCFbNCfmm/3+l2ga9nc9d5mNUa1SH
yotbFGpdY+F3aP0VslvbfPhz0znCaPCR4PA6cT6KlehV45u0kfFbU07+BewZVPuieuW2X/+nmnMO
MBt+sOTt7rrQTZ4LYfvASdviWA+hejBDRPUKZbiPK3u4dHY6XoakYkkEUECGZGMN5UIP6vYse2Sw
h8t1VJ4QVKwQOrVZ3K5Rudy+k3LY364Rms54cIPqVYZSbiX3GkrJqaQCA9e28c6DLtzMza2LufVb
qGLI6UtGsRwA5Y5ukzmzh2VfNjWuCZCVcCedL/D5qn/0o9B/LHXTgZBupVsNRBluU4r6ilhosxKN
1m2Q5NZeO60sgd4M1r6ctGQ3zsl1XwepFGRhvk6yIH0JbHfaIJujYSuaJS9RVuo7xJDrxdiryUtn
xcFRZBhCXLsBLCXdzbF8ZrBUwLK6COMsJjcu0ZMxyoM8ujVK6FAikf2IWpZznVn7mAxGDYI6YdFq
K6G0z56LeWnqN/1LWEf1vhqceCG7eEomh0zP0GhT0+ElD0ZQQaYJH3SejJyUc+yGZJZnt/qXPnSs
E5IS37O5l5HuuI8iLITmXlMmxtkNiwd5Yux7xsPoB7hNMIbHkHUpbWUtx/KisB89H6WBeczNeOI1
2U85NOCw84JkXO1j5ITw0RYdPfNZzsvGFr01MqLyte3eXFJmxxKvrdFoaEX24vXjDtcO+wHsfP4y
Bc2bmrv1vRxDC5itRDTERznIzzxdpG4V7eWoYof50mRFvZXdvCNPkA2DujYjjbp/4RwyrwhPxd/N
OC47tdeOMjy1VUGGGuXC67RIIw+LhMOy9UO9xomX89VIYc7UTNM20avLr648UY7Ls6MWE1QvwASG
jIy7L0Sv7lkOkHPikQ2kx0qMo9E6A2pjRrlsPMPlo5qDfVl5oDDlJJwtlqY6kVzs9el0a6bBV096
ZOIQZOk7be7JQRmPR/Lf8MDdatNPZnAng5kGi/3uNon8ebiqK2TVWOT9pytAt1HyBbeKBhZWfSI5
yibwgUmjcDezlWTrtE16HUrL7DEc7VmP4/cceagoUXq0ebNzexzOsY0aoh76xb40oxo/aJ7ug2v5
5GPoVnr5OMVq9CB7ZpssJ6Mbn1i9sNXIj7GPOmJflfnS0ymQh5NizHcs8xKU8bjGMMLH8y+SgnQg
tYwuz9GO5ju3SG0q7b5K3eza1yr3HKTOdER0z7zI6zgFD/DMeJjm6+VR2NxbowcAm5eQIehH036M
m//I0DU+JWiWBHiTyj9Cxjonh9bbIX4YdFq+1twep7l5F4U6e332J9iipmecmnnDVc2NjCtIUASa
apzkVLPsEVDknbrGbtPkWb/nynjqjJi/6nzv2yIcv3hoYCparr4Pod1sh9Zt1hHcPhn3PTG9O9XU
bC21bNdYpoV3LFSCI2pk/aIpMT1s0657HO0UoWxtGziNeZERVij6ljwnMnWTO/tIZCiXK45VI0Ro
d48mIL4Hjf3/dRRAEFScMHAX8uQgjX92AGuXoh3j13Yod0OW6hejTWKIhQJNWG4UWho6L8FXGaxD
p32qOjzH5hNw10wvORJzckyw3j+7yvgmx3zStSddx+cb22b90emsV3+qfuhe3j1HpS+eCrGuFWS2
FlzuRcG37YTZPY/npEbINM6brZza/T/OzmvJcV1J10/ECHpzK29LpfLVN4y29Bb0Tz8foV6tNX32
mZiYGwaRAKGSSiKBzN+4xrRFrERws6A3m3zv9GcefRRynhj7ucc+gjosNP1izDujat4tlbnxrMW9
cZatQG3IBTVDv1YKNkse4mAP83jZWczjVWH9PZ78bb+Wnb4x1Q/OaF6cLAS0hDXzYnIH94CMcbIo
+9J84iFlPiFXgGb96BX7pg6tJ4wwgstYRjvZKYeF2mCuREA6/n6V1T8XULeu8hq9NNrtlIzW8n7R
oNVPrq/HZ3mNrxQuQnu8sDm/5l8vLJtBHJ+SOnq17U671BZKwGoS+m/IpfzyamP6GRovhWKkMK9h
HmuuPn02UdCCVjEAH/GY2VS1hRNm4ZNYU9gEFSAkr5EzNsveca03v8x2QY75SjVkz2I+1EEPA0MB
IZMXafbsuSwkdLwJZEuOcCrhLDzPbPbyKq/L4lM9et+QirUQHnUKtsxJ1YLUcvo9bGCcBZIweejc
Qd9nTncBEYGSfC2Pke8FZ039lCNuIYiIyYNsV1SZXFGpR20Oybg9sTnJYwTc1KLtLoUh2IKkSfU5
CaNeVao2HoQw/Hdsid1MLz+nXvV3PZYfawvjFnKQKRQR9Ka5hSoqljNl+VTMB9PHOy+cwnIvY4am
kfBlG9S6wRPktuLJJwkLuqPoFrJPjioReoCmUJ2tvjMuxnywcgsjHauJNzImtMS4ICZhXJzQubJx
0Q/3UGW05kOkXXXBumAhLy+BivODx3sjSyCY/JjsBFeI+aC4HqkueVp0FaeFiZlyxu5oeR8khvb3
cOq9FivQf5ph0O4HKrN704+/c9/4OSDWQ95zmk6aH0b8govuGcIvTsMuOpW57Ww13VB+WZ23UQK1
+jbaNiajTWZh5JZ460lx7FNs4KMdoac0w6qDK5ILh9gKwGlZK2MQzmeYZu5Gi61hq81NheIdKknW
u2sgCx13WrAuEorsRYgkRTr5xs5KFUx2gvwVwp31qA95jKkTn+QcFkkYH5UwH5ayGRi+t8q6zPwf
LzLKBJnOqQa9RXK61MJvdogxUdk0Br+GMbgEebCggay5qn7idDs9dqZlPVWVf5LhWoNJPNa1QO81
rT7yBInocuhtCsxD9EYl5nb1oOukEZ2sfUzd7DBQjPkkFYOCBzihTVqOwacxho9+DyZP4TZ6IY1f
IalDHLUbDXN3fU5uBuFnNW36GJX1MNeQjMRPcRUWeN2ieqStwVueVJ8ESseO8dxp+qwWTXW77kkB
jZ0Rn0HOJi88Xo6yzF1HYbeZ3MbayuI4bC9MPaPxrQH1fhzLOljJYQZcmFmWNr+YKHlcx9H6kNNW
mJSvkUACyjS/Srt2WykQjx4VYpfxWlbWu8n/pLLdk/sUgjvqVC3kpFOpRCsLdMBejN+sTo3HhWaM
z3ESGruS2mSxDXU33OUwgE6TRR0haRtvqzahCa2h6ZqHpoPCMMT9keSqho/tLVZE5ybA0mxuWWbX
IVVcJnvFHpGMLAt0tPrMe4lwz71YHtZycysxzOll1jyZG27Xt8cCYcg5bQG3BsLaqaip00ctbD5f
M1W+XUX4kbne97KzlB9I1+OWR+Fn0bDQcft6/I7OCKY1UW+9oR0TzQAj9D7VoVv30VA/T8owIqVV
ITkxN/HYsx89NVyNmtaQ3jZAa+YQFtah4fsPpe52qKwdMSiYnqKhp9Fn1SoxEDmQfSgeD+fQrKAs
0hmKhBGJ9iPxxuSUQCnY8LoUtRIMlcuO/cVUZealbFXtBgLTh+pXro4Z+gEU1RwWuCsJDtO6YZOz
6X/XalHuDNMC8zYY9mddkHIV4iu/4gFhcMjV3Fp/6X44wmRHOB0th9pYCQPbohgzL0UbnIM8QN8A
kClPGchpMdrOoZoPf/f/a+j9eqNpcQS+t+Xlt2bdkC+ocv3qtuSNhjLpvjoqsBBHLWZhArdCWwKg
dniJPCX8qgc5Pqmd6b3UFfxnkDDqhfS4tsWmOkGBrRZHJRYhQpN2eqgzy78iOdVtQy9kxTw0/lXG
etgQS77LmK/nKonhtON7mKK/g3Z5tW2BPH+Mtf3VLarksYbC8JxnxjbkBsFutZ2wM7BBInPfs9ft
QJIIFEN7wlqgd89jCYzBC/uVNVKAzMF+PDWAJFB/1IsduBvlKez5DZWsm16NREOF3xAZtTW/fp/K
YcC0y0rO1txUPGVRuUX0iuQPENPOeZLhJh+8fVJioO2zVnjnGe8Dyje6nexFpvQXJFXvQXbKkGw2
RX804b+/DkM/7bw+cddm32qfZMTObedbz3quBWcnFFjZu8gWY5Ewgxx4cV2LNxiuemt9boKxq3fI
nCZQM2lCTFAOik8lHIGr6NWIygAnDPL6ivWZF+G7ao3WixC5vgErVqwFH8CL4c9IWqcOUflWrBeX
4sSDWcavaY/4rt70w0apjVNrOe1zNyM8cwRqAPjGuPjMIFHUpIL9hCg76AF65bi4wV2ABeBVtvpR
Rx0Bfy0UILwrIOHyAM7OfgyBAvC9FcN3ra3YXuS4cppY7rC2Z3mju+pDW1r6Uo4oUZVTivh7Q9Zq
KVzq8f4EqsOpHX01ecg2idbBnXh6sKvo5Nci/3BiLQQtliCKbPjZR2+6aOGz42pRpX3oy5AaAh/E
R5diec9KVN8a9YgKa0B+BNGvYDFpQFwKlKPTiq95pCNM4ZiG8hCD7DwMJY8Zfv/Wix5oGMxVZXk1
0zDeZYainL1e+31Q0+rJQpMDd/Z/4g3Iy9Qcmv2I3iwMhGH4VKbi0oJx/uVnyaq21fR7HpHRs2vA
TnAQk03Xsk9UB7U/2hMvrOqZjbm37i90hFu+OaW+iXVrxEzJP4xkY74IvaiX6hh4J8vCp15J8LNS
IRu/RUYeH5DmGZeyWYc2gvCpSZVu7tUT9CnwKbA24NPqNwq3xcrRHHeHtX39ZuskjGyzIrkz97IY
gsXb8J9QSE68TWBe0YBPrnKmsoWDUIj+BZjO+DJieiGv0Q093/llYV+QOf8KoKv95bt7U23ET4rB
2WJItPLVhk6zFqOZnzON5L4VZvl2JM97VYFLLsfQKr4mbr2Do9f8yioMVkm0fInDoF7mUT1dEz2C
4qxkzSEvw/FsqkmB3EWrvxpzqdaFuvnTbpes/5pf3AJ+ZHaivjVp6gAm8Aq+cTDEU6io2wEdg0fL
AwGsx87GEnyOwPi7g5K/ABrVon3lNPURtRpBTmt0YkokZlLjyc5Bdt2bth4BqnLRLfvXNXkKq0Kr
PGXH46N4qOeDAHOywpsa4zrS0w/kl4CwyW5N4LR474nY07FiZ4zshdXy6rGTaIZ9gQfz5XawioDV
Ud9sqh4XcBnDTgJgRi70TwSz/D26yjRrXEZRIQSwOl+rWrgnkHvsKL5o0ZGKOGYa8nQMtPl0ysW2
8LuHWw963dGxw8km3MjTf40PMYgjwXL1TLGJyI68T6qRn6kpAimbm1ETiJ1hcHPQ/C54V1vdWJE0
mXaylyc1plZF259lL0V1lLsU9dkaq+p5nnJoNOVNTonsf7OQTTllT/VrJZsBy5vblLKJVsLWMitn
x29QPYiGbBV+55QBMjVa3GPyrMc9/WD19ZDdemTwrzH/KcaCZSe85kyFx4Ra/9qUGfRoo3Mf28Bx
H124XKldTKd73BwGHfdWMBNyBPtb9zGdUYkNmVgqVP9cqtd8NLqNCaocNxxMg6Is9+dk24ete67n
M82Nf5/JGFul371/jftPvYAS3Nt8RRqcfdRcE7wrDs0AnxAlIhiyrocHwlKemubEqkOe3gbIsRTz
9EXoduJ2qYzV8np5+q+LKJc4h1KzmtUYOhlEAaXeRR1A3Sytg8cpCwI4GxrLyhqYTpV7FB//dIyJ
EzxAJl/KYfe4l6Axy/0CuD2panchuxtTP4Mq7o/3cUqsRwcRjR+Dhd9K43vqxhFotusJfjqdZeZI
pc3tyU3HQ6QWvrm+95tlTr8cKoO38be2bgY6uEBAoKg+LWL1krv59DUo7HqtpnlzCKOof9a15kPG
/RoL5XEchA5RnWVeqgfBNROa8pi7KKjxZW9WtbAVlh2hIXaUHjGcDQZEZ6eqsY+gLG+j5SUsLr1L
Ur7IBrU/ruotZeNR4jrLmDwYKdhiILzcVXCAX3SumJOnM0t20YvcJMmTePyycuXQ9QnU1GB89Y2s
uZaqXl3TMnkzy3L8QEEAdcJNFZbqa/Na+073KvzO4FxPuu5VYp1/n9sGwpNZMF2gaeNuZxf6pjdK
nf0VsklAln7WRuuc9Cgd8JwEoRmq7J6i2B9eWOoGu5YV+Er2KqJIz2LyvsnOtDI0lkhHcAlpu4ym
eqMZwcUYOxCNZuWd5SFrKXIvLH9stp3ixZiFzu17vzxzqnaHMYh+aNtEbbeNEvmrMie76sVld7Q6
chUL31fao2w7c1Ce/RVzUx3xKzKTLMQMBDUw4t6gTx2dms4JLq3b/z5YDnLBQzxVm786IAyg+lS5
6uLeQX4vuGRmHp/5viz/iss5/RDnQZQr9rI12HpPVY1E8swNkmyfSeuLvWUWcLX+of3IuMUmDSra
nUjEmL3BuHvodubCHrpPJ2Nyzj9jZeiv2fUwOGp2JXbmMCUKbGakKyy/3XlJFpcwEdqRMl1fFHuc
3+ZT2vIsRykV74XopIcldx/HNx4QtDIfTH3CIwUZMK1Tygd79BEi1qJcW8VKjAGU7DVZP/SdtxAT
XxSwyry7eozeR52vUW522Vo2c98qVkiZVHtww/G7ocU/cVFzH2RnYj3xK3FeGeM/UmB8rDQlegfL
6B3sDjlDOSgYqprbVaWDbmB+ftbpEjykOMrBmJOca8rRV9e2qafxnZBhkVk1srQ2RkXzRbrJXk75
coM+lPlnldjJo4Q0sEYRVyIweNLHO9IBDPpfkUL7jJMueQQsLG54if//PLfXEdbHfY5+gCwGXfnQ
5iOYAhLN4bFW/dFeAqAHGjYfYDY2q3xKuU/kZQtdUWnjUwZh9STPGhmcJpvNud6E7NzmQbI/Enrz
e/xtlLwgyaioI/wFNPevSWT37aLYCZNTeyjYER0TrxXbDt1+ErzKMTQHqz7L06jPAxhWBEd+kNw0
IDWA9nM6MHYQHfkeRD7ZkNhXjhHZkUWRPwzej8b149WcRiyxiqboKCuR/7koKbsABFRHOVIxwk3T
1/nBxFAtrSCoVvqMJq3Zn99EyW7tP91C7ZX+4U9ziNCpxtYEpTINNSCxSpNh2VdWchy0uAm2d12z
xhhvLxBbVFke/jRvM6DnMyAek/WQOqf+qn1i1Wxc5aG29faMMxtw+5C7VxcKZR85uBx2eWtcc5Ga
V1zMYIwoGC7fYx734JVIHAqv81Syo3BqfzHqVBjvMVW1P7xkao5yJhnnvroS4MehEXGloRXxo+LU
t9eTodo1c8qz7ZO8JnYg3HaNvo/YY0HeLwfAfdyvOt/rWKFW8SJHsAPfXb2POaq1RbFrHjD6wUop
4+EQzBeWcpA89QMKj1rsivV9IVbPK7t783+xYPufh4hEYCMP/GUzdGx8JvANQRvUFx84M2rD88Hu
H4PRGg4tj3kLYBqxqnDeyMCae9lykrq+5IZWXRyv+jFYFajqPyE5YtRxxGlR9MVIGinipCuVMyqr
0cIPu/E9naBTDq3fPA19Zq/TUvHPXtNpO1MT6UFHwPkk8MLaGkVTPyomrsRxFmWv01Sxae4s9y1t
h+6otCqCWxRIXGCaHIJsyE5lddTyyDvpfkAnUsG/O+UIXR/jk6mHC5WNsZpa8WMxFxbjKHYeXLtb
y5Y8KNwFDqnR/OjGIJm9r6J+W3qVgLHg2ythp+ZBBJDNgyhUtuY4uS+dUrNpzfVjY4EppKT96EUP
jmUliCFySHgaXxukezPXaS6ydYsH3oG9oHKiADHNXDvxxcdk+yBHqGmaXl3ElxeUrq2d6QRqsISg
ASRB1OH2PruaIQTa5xTO77FCpMp6MjALltPICduqHbeU1XlH8x9lzYchT5p9GYbF4vYneCpm9J6t
vZhiGrEJQ5niHDbd9v43t7aRPxakT//7u+sH3IRFBmh+/rPlcHTYb+/uHvrzDu9/QWy6lETiwN7d
XjJnuwFQheXD/TVjx0EzM6cCd3/VLlL8NVS43+9QTohh1u93ePu0otBF6nd+d7e5dStgvcO7k6Pl
/PIdCmTE7n9kP7/DrLn9/24fS4/9IZY3v9+dvFp1rIMSuKCi5g9CXl1k+ZdYr63DfXqHsuNiqJV4
BQyvegZ3NPNd1fJc2q37RKnsWeiO9wn5BsW53AdgqfnVe6Hly9JWsodC98y1h2+W0+Bux43Jes51
MnLh5HOXiRKqnqmpnxTN+Co75aECjGFY3ngbX3eQ5hsSoBtZD+3jsD25ZfLjPt7TyB/yzGfB6aoY
cyms9apZpj0bhpWIXe0pDAr9CYGokzs0yjmeW2Pl9Icw5qOVnXKY7SNZz2o7RBWSIX4TIkfhInk8
zyEPelMO66xzyn/F/ERsPNsRl9urjLEg5+/rC/ky8qoGNx8qV2V2kM1BG8UD4OZbS141NMgZVXaF
OOefvzfEuDWaNPdRhmIEH3aISRTL+9+LZvivQk3FUY7ACis8O7q4/aUyhLY7edAhCan28YZkzPhM
gq69fSSA/cutGmfA+I0vg3c2/Dx/EIoGgXUMoos8s9IM6lRflzvZdKwUJfdKB4EQmU28+mu0l6jD
vobteJ9AjpAHXsHPx9+vcA/bCUbj3p9XuHekVfv7VQpIKOjHsx5SOzSS1TBbA2Umtc2iY6NbigGl
Pkj2LOcRs5684UjV2aXcXlcPnodVwqCGzdUAXbCinmO/KKEbLDsjHz4s0YcLbTDGb3HRnGu38395
E7WaPBxYE3ZUlVmaBYvU1VmfqOF3x9R+Nk6gfIQZRqGG0eavOryeVYba6BXqEltTw1CxTMy0rR12
ztFROnfv5W69HxS+uUbhSBsWVl6a/50f13gCqlW2CyGPGkv+xuiyvewZDG9mHOXUkhd6l42nW9Qx
vMXAgwBPYXg88arhv5wvI9GQ71e0dNNqLE9wiJ/L2do1T4T5VKE/tI1EuY9qLSJn6gUX1QMPAr5Y
QY6xS5eJnjXnSdjqU6yKVxl3g8RYxVPdHLi7a3AqjVVeOsoneFZt4+m+TSGZy4f+XOgtErS9Ge75
aWhrGWaHeOyrQX2Jr3h1udDA7LRBCtWDZ4nxe0cSkopveuwHMz0KUTZwlOfTSUe1wrW0Q68FmHiF
4Spyu3I9jXn26tmUz9oBcwTXsdPXUsFWwS7Ad8hm10K5igv1l2xNSuNevNg7yyvRfLGeUElfohTM
s3g+uPkOZEmD7SKNPim3KLc3V3ktHsCvZhCpD7LFO0GX1w/jkxya9oAAW1L1e9IHykvG/nPPT6FU
F2YpInL1HLC6jJaqkxvrKYp+x6YMPhcK1wKgsEWeTw6MB/2f7nmg3U7lwR8L8MZ/4qU1Jxo6NeFG
Or0luK0sHLNK3ztl1JH/58kvm0ZJztOIzeAQANJ6Zw3wplpV/AhdfXprrZUcpOVeejHKju8xM7h6
DJ/J1lgJzJdgskc5X/FBCcy9o8bNsXcmXF3n3on6Nzik4HUEXXW1jOahbtLs3dTc6DjhHEg6nouK
biqwoOvt2Zc4fbdKVQHlG7F5wGHliHq/vwkSaJjyEEtfHi/ChyedLXtk0ABLSHYUKZgpqOvnmLTW
mGDH2SZGjfZwlKwLPuGN7OxH179QZ7y1ZKhu+2CZpyM/oflyj5L2UWssKl5DSQESWdBXpQ1itgnM
RCLY28eQC0Aw/9Is8Q1lB2A/0UwTN53yMTEra2v708yZGxABVHhke60tZma1t0Dau/wqHOhT2lxG
11rMooAufbf9qlwkWaG+lqFNqcXUdRLZprfrUYjae8o040nKaI2yavEqUrZmfCn77+TXVreZqjzZ
l31nfk1MmAo2xPDntiHr1aRRdjbUgsodTty7SHX8S+gYxcrVkuw9spUfmeNYP9PhepsH06urgtXK
Z2v1DeCrTsEt3e1X/jTh0jSkrxO2Vrglp+VLJ3CCSpz8SYZiYU4LWBsgq+fOqs2qTUEmfS17uTcm
p87Edlj2lqgLvzTH+1zU4+asVtKcZL/jZdm6dfiSKZ+513YvY5etKuSM31vL1YBfRHgLzk2jtJyN
HbYVQtaNeGcnhpVTMkCfkL0Zppnotj5rflY/Qa26hQc7C495MaOj51FpwW8O+siAi3trHXulSRem
pfTnWZ9ipYqwX5r2NJxlTB6AIgzndD5McWOvsHRiyHxFj5DtCHaVHtnWVQRL790yJnuRgwM9hTmi
KtJ4iUur/yDswDk3hTMsR2Nyv5KCOwSDP72VEwYOhS+qLZzM6CMwJ7wlUverAqF5lWMPeIo6LX7M
Kd9A69Wdr3k8vmuYTwRUNhahn/fgGvvo8X5wGv8sWOgcITNW7iJxvWQ/KXjVyiFp5PweHERoEJtq
fk5sqE0Lm1TdorIawe9fttldbKqMjyey8vFRIGh2mHqgPJId0I3p93pCWUmyAxpaQHpC1JxgFYxe
9F212+hBsgPmvmYe+X+4Ts5iWsPe1erook5QBRRBId63Eu8ptHrvyRXAR1z7KiOjStIHmZxmJftk
zHabzeA100W2UitJdqJHuSzEBC5f2r54RLR2OMfzZIWvu5sJF6lIt+ynEI8VRO8zNiZGYz/pxeRe
UweYC30yImxLWfvw2Vdpgf0yAON4bUAAOWugst26jpdxnNRvWpH/PpMxz0ja53Eol2Aooi9e/8uw
i/rDKe1870BwW8uwH0RHz2lNir3crbCOQcog66Mv8aR+h7LfXcOkLR5GY3QWcrzIDaQiCqd/8Aw1
u/q6+VPGLa/0WQdUNrI1/M48tzrJOPfWBu3MrN3HVhZ8xCbF+fnPUXol3aZIsG1lk7/O+vPX9b07
rDGMj76gMHOsWuf3X9exlFr2ur8RqKjEVV/8rBztQka2+JjiwlrZyaCe/carjlWB2GPfR8nr1AFR
IE9T/IQNvkyawby0hp6tWtPwkboMMAGZz+6HrFVwXO6Sk2e3/47LsaZqvgWmG752nXnUUlv/8IcK
HbI8Cc+V1kKPV/1ireMj/z7o6cWPXO1HbBRPoOKydyPgbfV1oRxjY+rPqFPAHDVD8QlWfh+w9v6h
+eUXrLnMV7VWckyBSb4bUaM+9MEUzaKZ/pdECdZyKHJIODp5pXgpYH9vOrMNDipU9gvqUcNS10Z+
xKPZIcU9+qDaJtPZG7G3Y4ORSLGg9ymvm0U/jekXq4y+lZnwv5FJeCgQ6PhZ6dNa5baP1Xp3RvSk
mL05kb+BMbKA+rExi6z+6YXqI2Zq7Teji35OOKrvFNvrNyrOI88Y97ZF+YxcRPHc1RUb0NHXNjLW
TWZ9gTi2y4u+uI1ArjBYeqlJGgOHubGInsI89i5lZIFins9g4otVmxbRunGRE1mHKIzxH/COtU5R
mscr+0arSp5uvY0PLyl2mwgDecSLKHe3zPPPJbcYn+rtEjl/qBXaOh6iZpO6nbKIlVS5+G6vHzEJ
xT4oKOqvXfwG/tj5ltatv0R6WzvzD7PPJrLDy3ruaMfvGTzkr7Hdx+ugZh9gj0BUSrVHXi2JnW+T
WcLIaMOPsk+6TeTG6l4pLRw74hDLqHnE0NkvBhzM1yg3gx36oC7gPbt+bTPtWQ5AkihbIOoH5EyI
eqsrkc5HQL0IKCbwOvHhgMneKSnmszVGME6bhG/o3+v71PT6tTuo1hd7bFeRk4/vfj2YO1fHN0TG
a/VbM0TpZ4ud27YFfrTVvMj+kmaZ9cVwySgMqepsq7ZPP8f0m+xL4Dhv2FYbOyxbpne8qFcyrlls
VGOR6eS8hvCNhPJOvgT5HWcVKdHWsFNlWVshVmfsJY7yrJyb95jsMMP6/xnSm54Jn6I1V39dO4C0
P6DqjqMlEn/yUMfglKuoNP4Vy7Meq3slirfUEfAi+jM4nTtQ63dRnbZ+/BXXGyi3YdCc/4r7QZGf
WxD/XWKPSwFredn3/XtuifpazcxFFw2f458QrHdxxZzmFqLKVpNEghWrsK0NzVFblTjqXYPCMtaN
OSB40nnepjTM8uyx09vBih2OasP/k7K4vw9srzxmRdjtBCqfZ8tHUadJSioYCi5+WA27j2Es0ATw
6+A50zoUYmMWo7GuPgADKC61bagbW8NlO88tn4317bNQxx0aCexMbTu/yJg881PPOsAMepAtw4sD
pIyysDoLClJR2ueXWyyuMywEMzVdheOoPkMGDw7NVANg9c2xYq8XLgFA91fZa6VNtXIi7EFl00jc
/lSOxbeiztRnYdbtA2KLpzTwUe3V44iKrpXsZNM0tX6Rl7F/6436aWviE/5E9TR4afR2JUe5E+uX
2mQdr8JWBPiF1sxoTdQJez8+hbXZvEVmvUxGAzlmh0zhZHbtWjbbJvkBN358dLMuuebsPa0mBSQ6
24iX+KWje8lFGW5VBRWTnVrg7+rYlniqXbLAZhqdWxXzw6SxonPHw1/2yUPQN/W61cN6bdvalAKE
bh9Ny1a3AQiSfR752UUeNLNKVmplY2hnFPktFjVTBlspCHEBtYEzzoNlTJ7B4Kx3akuB8x7zldBf
ofaiLUAeltO6SwdqI7MGT+a12SGG1LRNaT9yHXJ2Xdtyg/JePd3wf0XpgQeG+zOu/F96O6hvWa1M
wJJEeGkK4e7QR4/QWrTNh16Dv1saZfWmxdh/xxCof4LltQzD+2XU8Uv8kteqyRNqtG+HJnNQqOuy
a5UUWJr+93g3d/4VI7eB/0i7SK3wV2UFQn/wwDNDyVCntQmw4FxMhgY2Mv6JJdGIqss4HuXZ/eBY
WrbVkhYWNfZu3nwIWYfAepxPY6N+6XQqxHejNxnXFXj6MnYb/Gec7L0PHmqtWqeq6e8U2GhbzFZH
0EY2JT5NUdAOVK19LILoPUyyr5HtiQsP7ujdnKvgqXgLfGcgNZw9y0umSugHSob9Ug5K2cGC/ILt
QRaWZ8rIY2PqYRZZg2O82rGprbJkFJdU09OdplYZ+AXDPlVxmm7CetCeHEhiyx46yWc/OU8k2Wcg
P8svilYLHyZ75LMMCU2jXkJ3bJ5MwRMkqzT1pKFVe8hdJdhNlTpdyjAfVyNGpm99zy65/OCek51M
q6QEEIt+QYJLTVbAW9NTMNOkvBYq5EK25QFIXgzCoZ3waEz+6ZFzyOFyzO0a2dYV9zr23ecozOwa
ztLX2tAXpyGvLjIUzyEQCNY57putDMlDb+rthVzBQl5zj8szfdbEvsUYcRv6Z36kwba3CdWMPF2W
iIsb5sVJjlenSNn41iQAYhne1iKxdZyquDo0Re+Rgm/DsysMYwMmLnnEycpdsXEZn4vRaigYG9X8
zC2xKjKCldvCOzMTUzui2IKIQTarhWh1k2xkMNZyt7qdugEKzT7ZtPGojjoQNI39dBG04rnrU5Dg
pk+yOlOzrdr2CCMOpbkfs7ra53NmMkaRcTN5dfpYKjKVrQcvplpkS1sV1Qc+wiE6oaQWO4RJYXPm
LJXHrT9vohYAC9ddXyE15hfO1nHHhTUDPrpKiQ5swPF7m5tO2PoL+BLKKU6z7u3PsNYBXegOMGaK
0Pg9zBe2j2kZwzxmk3E5mz0PA9fy72GsQmxwAlN6Spqm3iqpS3E/GfXnyLbra8gd3G5Cq1r6OqSA
DkWCQ+2l+rNj5/quCCyY/PNgF6uX5xxqzzzULLNiqYF128mhmtqkh1YBri2bptNgeOlV+q53KAkh
G6Q+ZyHKmpZnJW9lwK6nnXT7o4lZDPPv174mE1ISYaP9UPKONVeK0Da5ioVLmiteBPWWbQamq+Bp
1iLJqquiCHMpWqjmddyh0dRmpA4pAnyFRH4uwpa8Rezugrpwf1Gfe/WHuPosM6tcOkplPhmg5DYN
OqpnO06MfTtmxg7TtO5BzojUT44ol49qdjeEX+uC1SnPrjl3fJuxykDvzDOanVcux1mk0AQWtZd7
nP+0C/orRkWsOoQZqe3J2oWQFOPCHHL8ZsZsnaE/hEq3YpTZNWrK4rVqq9eiN/SH0e/yV/7KAnCj
RUZm7pyUAqk716gPstdpRYx+p9XtZC9Vjwp1J9/Gn5NrScNaG0GuexDtAxiaCvy7kX66kXqyZg8S
22F7EvjeR27as9xo1D54sQCY2Wk+2/MGQlhSdQthOM3PaeMHSvmzTtNhYRpIYqll/wm1wzv5Sv37
0LRiXKdFaiz+6viradeC3RbkyP9i7bya3NaVLfyLWMUcXpXjSJPt/cJyGDPnzF9/P0K2OXtq+4Q6
9wUFNBqgRiNRRPfqtYR9DDK4QxwkBJNRd05+TRga8nUOraHBCb8I+u88kUHI3Hc/YD58QVDc/+Qk
8ARTV9Rdwrg3dhV1OdS62PklISG8gmbb3Jr64Cz5eeNtn5qGAoOjqdjwyPUa8uLCmKGKirD0EJGZ
Nlx+v8ZgEeiefuqqyn1yvW76oqg1wowMk9Yp12VjIHkxOaMSYG5HTYduYxr6jQOPM2LIt62s3Gnu
fKl5FktHTsUPEB4trcnVrJtuyaNPsIk5T1AX6Y3RKo85eGaa1GuvTcLtp1pxbuj9BZDkHuWHANIB
Y5VHQ/cm58pjSpbxi9ua1UK1TOcFPa9hieZu8ig3crCGeProJBY8gf4AZ2s4ZvseJA7MJ4qULeuy
PfCoYYNnZ1ax9HgrGXa8yiI3fUymZiCzQKbhXlhk1zs51riXmTr7vumcVSUzRnS7KZ+WTTdZARHq
5JWYLwciwlkLX3HVuOeQuPyy0Ht7kfryU2RRfWVCybAdSD9tTDctl4JZSBAHhVMBbJ3lk3Q8sFZ5
rFBEjNUXS+fPsyP1IkYyIXSQ109oqlZXBc7hQ5ml5cpLLePz0GbfrcRI7nOnku6ghybpbXR8j9B5
mKKR92STq6+J33w3eM8+8+PSoH0JLCDUmmAJY/MVtfnuLqOIaR3YNkhix0IyU+mqfelRbu3CNzmg
nYPcjjye+Lb8pYzcINEBQf+tbr2N6YCwhO8t+O7wj9FKSdlFSijtCAB+HUqIzRMdAvICPvSftSww
RKZqbr3qg+5ukTpJt2aRN/e+mZ9jd1AR5dI4+pfJN7mG2YWgs3+1wuK+k/xw3/eBeYTEG0bIqTHi
i5d/yQq/9hZeR71oFrQ/OnUja/K2Dwrnk5+53brW5PJoc4C4eLzEZdjwkKXB4LBBdVu/lGPjLTti
kVQLFSFM0Y4fLeomsij7lC+a0oxflEliFfKUdOFaec4nathksv3qw7X71bYDmFU6Cs74QQm3Zgkz
iisb3atjAtcqdb/95hnDtvQKEneN9tSmukOVnnTvmemu1iFbGCxIR4ZIXdY1ItNd4tvbCE7yY9ZX
/c60pYM7ZulaGZzjGFftQiboQSCm6TdtoJmbzG0++VZao/BuB4sqHYKv8DJdbaOw3nK+PFA5owEL
DfrGker6APXrwaG++Q6HScycCoW7dACXHgED6T0/vBcNBGXKUYpgpZ9MkSRBK5bYxprcjnLurEE5
y13+qbfza2GmROOz8ony8fgCsbP8nEnKCyyF1p0a5tV5MMprFwLlyZMwPAbOWyg36UmGdMIJ+2Hv
WTCgAO/P9JN05zZUKvpm8rkDlbEFmw410zSUBvMyRbYeTLXt7hqzpnBdAtSmS2GwKuXGP6pOc1bq
xoazfkIcTsBE36HHI8L3KPfBSA3QFwi7aCjGAk8vXMTY8au/eOhPYdEennu0hS5FHD7XSlbdEWjl
mzR2ZPi6qn2R7TRcUGSRbMug/W6TCblHJlg7971FaaPuB0ueNrITvXsxCWl8d48uAnDlMfpKWB+P
TjGGvRNE+eI2DlSrXwyVGgOqS9t13tvFS6GFzRpRyHwrhqZm8vPjKPDLeiP1b04+LLuaMlCibFp6
vHUtTq1HV6fSbzmBKo6Rpz+QCpaWfocIoe8c0mq4FkNoXOwEVGtXr3VH+865rljIYf210432OtYJ
aacMms8y+DyWfA9DSV0OTVj96PTHzrZg+Yl851SQZlrAQtWu+ojimSZEijyQGneHUBwBJ77O1wQm
z2s69UhDXxM1LijixCQm24xCqa7jXimGsqond5JSfo1A9WTofj2VkdzyGwQtlBhagTeeB5tgGb9z
T2A+u4ekyZaUQZhPeSYniwCYAInz/r222jgN40jjV9c3v/yTtJrwEBMOPw97beDqvxXcLJiyhyD+
Ubi5fegLuB/tBn0bqm6SXaBTYUV9JpXJJdxkHLmHjZZrxWW0S4tiS7khhuNdnbrIdhmP6sfUJi/n
8/Xf8RtCci6DSgHCw/ECKXO2doNAfmjGyEJlqJOf8vi+LHkAneR679s2DHetjiJ86Dn1ZQim5IsT
l59VNz3LBd/0KO5RWwfORJRLW5oWkutaY+i7xh3lHVhplMwzNV4rhlXsFZPdAHdPPxldQWaa51IK
lteqXJpvdp48KgMyQVUmy8jWSOvOCPMfnPLufO6Fn72WV9j5UQZFU9DsyqG+s/kqbSPV7ra9YQ9X
2bK9FRzQ6qtMglI1k/BHap7JZAEd58t8Nfva+mz58JwWrVI9kGBqNkVcZ2BdSrDRhLF45qquWaU3
y7Syoq9F1i/9rIzfZL9EBCEN4mcTaOCmhfrkOI4aLC0GWF7f6RRy+sNZrXX7yXYchVv2hihX8SXw
Dco7bbk4uHpngSfs3hQv4kZpW0DxjcoECN+ER6iIwzWRm+Euccx80RrG11DJvSdKEYedAnHqFtJT
55kzOlSRqfcNGgsAhGkyPAyJ3lH2U8qbMm2bV3hRD8IjMGsQ4wXxObWrsm3TVzvZ8uI9nBDmXiH/
cOJ/GZH6q80L1BPOKoDIf930BN0HNRhOKWHfRR847pOh64SDyv4wYU86DYbgogct2NfxOQCoR0VN
Wa9LA5lqj/dyZaJ/uefHRXppwtFf2K1N+nuarRobxRlDf5LliYvUzXgoqvkhLYFUaHrb7ZuG6PVo
K+lnJ7beOpCm18IJ9Wum+d8Ra08pgHYWOTjqJXV8MCw4srlHRGrY9m2UPnjqFLnOmuqbCXlWEjTK
G6ect0IOrOcC6qe1okSf7aHMV+Q9nWsyNWCWYVIld7RzTUmV4PeolNVYglny3dK5CkfHMYHmhySx
Z1su9SbRX24s0y7CLSaudLVve982i03EdZpL33YEmyXPX9tZnp4lr0KAYIwhfmq1+ATq4i8LwOQ5
0Ix15lePUFAHS3VUT2PlHPWEOK7l2Mo5R9R9OQ6+sjLqut85caXu0SEZLvnUBLt0IOQCyiDY5Z4T
rHSzUV/NAT79su9/UAw3+h0ndmitnkvi7YuqdrJ1B0ESt8vYGw9kEJa+LhkIReXaTh4AscWFqRCr
8aydG0npko8831cl/uQ7KjQwNiIwmpwPp5Fi1WWikY4OTa1fdUZEhF4eLErqmqZdRHXzCFlQshO2
uaEq7JdLZavdurM6bcHTyFknVfBqVx1hGEsPXiY2ylWbGNo1cnxn41Oc7SbGlozUeKLAKN15Boo3
nVrA+BPU567UkkcYFXiuRmUP7JXe74VNSYC+wC4LHFSyrxwFrDdFJQw1TnJk9oOn8ZSM2sQXWZKG
g69n4wE8Nu+OSwYjoKj/1IA94kEw+iRVpB06inDXLQTMu6To7XsZeU/ZUlsOPSjNU/dKrDTgjOMH
zTL2kuAEZjjdByMBCxuYx6qwRnWl+Y4LuUv34BENdwyTFP4YSua5BqHoUq92L2Veds+z9FTtjGzE
aPLU5IHefTYRAkCO3OchL67LZ1S+CKJH+hOfHxOMzhKG9/RqN5OucPNsUYx8JfKZ3JqCvPSqgCFs
PUxeYiIsKveuzr+JAUKn8pqEabSyrHK8wjDlLDSl7smyaOP1ZpMNc6vGtg7+FRcxwWlBvxhAJCdL
3oXRUjYQcK+lpjz1jlWcmib+2YuhWoChGxpGSK8BKQufW5c7EZ+rWG43Mb+E59JA3VeSjXybKI5L
VSUNHwNn39QW8ft0PBulyQ9AEt7XhRTx9ee2yBOshSIsDN0Im1BCUhrWvbDVdkagsYK2NLRVjkmV
S5KOqC6ov+0op+kqK4a7BjqgqwyzwVJzfe/e51VvCc3FZAs7WPO98WoDJjrxpas6ZQWvoM7PtKsf
nVxNtnWof279Njr77XeC4OVd3Az5xrFd2GICFIgqF9JN0YNTGZoc0Z2b2rrri34gdIr8SG/KJkIT
FnzVUvzZhRXlLwN5i4WhS/UL93tlWYeu91jYJUptYeleTJkPRRBB2hNER7NBm1dtDH5apqFoOkg9
qIJ0sj5biCm1J26ddiupi9WrVj0EgpxJNmPkeXiDb9xNMuG4PVVhpC9Giko49apTqA8BN0GwJJrC
V3gs8M1mo3iydiNwKusGMdJehV9oonASfh26VvBFm6cog0cgD7141ViKfqgD6vUdwFxPim9WDxyn
F3KfZE8wP66BSUr304O621TKqxY7xalMAvc2NPIkWYZDF24gcEFjJW17aY14qbSNgek+VHr2jdIJ
MGJp1x34rgWLjkzVvZFF4OWceNwajgvgqpRefLStHrohWepNWT15w1A+ZYl9zSETvss9qXxytM5Y
tsPQcIdlaNuKuyVFEa7c2r0zsrw7t/ng3qWIrcPPGb56SVjuA9nPKdzwolczIjZJHDLYidmIOmow
8qTKxKwrIVyVRtKjbOvyA78fO2HurTY9xX4GsomDJgDJ0Ye8gQymoVXxinoI89mIIwi8VbjDqagy
n5OK2DdAM3llT0NjkJVtnvHzLkWW8ZxQpQQkVInXYq3qtN4Whu9mfVvbgBzm116D4RdnnvCqTTa6
HjxpbBW1fQBpO/VfYqgiUrmGmV/eCOe0A5OuQzt6m5W9KCV04+fb29q+d1cQ/shb4axRTLEqfdu9
zcZm1awsyux3wlkOOkBP7ZSGFdcdfWmp13W0BTe6MyynvbTeYG2SYMxPdnTMiNA9ofbVKnL3NFXS
PCVl/0J+zjlnMAvsYHiAXV/ru0tTx3tK2p2jpUmwsQhbrXwpRiqzbqZW66I7HaSCK+dqAHVpqh/J
jhzsDrVp4Z+WQbzi/BwgX466iZV2POIF5InlMEagjtxFovTf0txov+S5ryITrhkX6tLDXQBvVE06
7NoY0XMjIxVmOql6IKbeLkOn915LQscbDZ6DjZhVKmQ/6iJGXWSazXQgfVXWXr3A1l6aL1WReDvV
zyAt7wjbhYlZriqpKLcgl/ndsr1xODjIVBjr0LB+deOpqytJoS7fObzr6omSb6Kp2sszHtyh815M
/jyKloeVBA3Qi8an7d6NESKaRpLR6ZfQGx7EKBzT7K4AnSdGYKyMk4ZCzyIQBOolJE9238N3Pu2K
QKe2mdi1VqEpaZfBlX82urS3JEoOZzMP/PkhdgFTTk6zPdbhXPSHwFx+mMi8UF4UbjJsZ2fhQjyC
s44J1/zvy7ktB0ajVJRnhAk21HcPn+3RdFdj7XSnQUnls6wS7mpUgIMhZ2R/gGwimBSFRFNMskKi
F2vGxIOBMOxooSgkbMrvXpxNSeYWedoPE8JZzMLai+jHtLNYhuavB48CRBbrERD1bdeK2DKwJ5JS
zQIk8yoaxvSQVcHPhtrA9EDkOz2I3jwx+80TH/z+A5d5e+BmEN6L/ed1Yjj7zFf6D1w+bDWv/eOr
/OPV5lcwu3zYvvKkXy//j1eat5ldPmwzu/x378cft/nXVxLLxPuhtAP6jn7wIEzzy5iHf7zEH13m
iQ9v+X+/1fxnfNjqn17pB5d/utoH2//jK/3jVv/6ldqeX/J0qGWI9g482gXT11A0/2L8biqqfFal
5Ahvq27jRo+y9+PbgnfL/vEKwii2uu3y7/znq86vWu5QoVnPM+93+nf7/bvrc5jh6N3pIU/n8xVv
u358H95b/9fr3q74/i8RV6+H8WoUXbuZ/9r5VX2wzcOPL/SPS8TEu5c+byFm4ulf/sEmJv4D23/g
8t9vZTsl1Lml9mWQjODYSO3EkAjY7Bj/bsRMNAzFQdWuwiwsoleJBbOv6ZbhUUyXJJD2Towsm9Z5
D5nW6EuvMqitqg3pPgtiCNTq/olTMES20yjOqSRswbdM82LNGOjmgez7DzEv7C48UZuxhBFL2ERT
9bBlmDogsBqy/RN00RdIPeJLYUvxvrMdBJ876nxtM7o1MFTG5zyFgXTy0qIIJTkxG1gScDZPPt1s
YlqN9LcWABWRswZqGbFV7vfUOeeqvL45urBKriojsOFJNqgvyUYkdjjZg8NETHXjR2i52vDdGNTP
d8VFJ2hA3j6kumcaDoFVXAolLi6K0mhbTy+ArovVrVYNO7cA2fButdU7AJPT5jPkguwoFlZmjiyR
Ud/Pe4mt/U6rCGp6x9t+QVI0pzCNoeX9dUnhlvZdf1Z5sLi56SNHNEvdOXLZU8SMXpA3KdTfxOqh
R6ZE/Z1wfSNTfzUO3dbg/3YElOud/GrSsheC98Iols/TBTgRR3L0Q9I1oCrsvKDoNIXpI7P2eWH5
t4GjBA5omMmeA8eF4Irg1W2FMM7LJGuMliQ96vW7NTfPaijXXZykx48LR2Xw900o3X/YSwyNzDwT
6Tb2SmWgVR8jtDbKnXcXNIl3J3qAvTx0W0tv6wKZJa/N7Dwh/DpnjM4jlaWT67zytpHWPth2FBM3
DfSDaEZCZweUkfWD6CGYNuwTKVmIyeS3mxi6uu6lFJywIqM4GrFZadE6MvAy1MZ8iMeaQr1rJUm5
E9YWMbk1mFptKSZus5O76HWjTMhb9U7Cd/Yg42RupBxKD/AaP33n2UjxHxEZUgnY/m1SGzN9p6v2
l9lugidU4dNKM7I8rrwVM/PFHDQMQdV1UJhMr/r367oNU0r1KDW01+JFGJan8o6UCQxbtnsQjZFl
KNbf2tnaRSbWjJoQooWTbwKyBeHrAeW7Me6kdxvoRU7AIO5i6bbhbdG7DcserlcJhoaVCjP6UZ+a
MMyboxiK3tx8sFGnB20sB7HlPPFfbTAvu11D7Z1NBrVdysGn7E8JR0QUkNXk6st+eg2NlNNViKCE
mCDeFqFBjUjtpFUJL619oBRgTBdiDPb0p9Ey/CeEFuSNsIMecw7zitm3FMKWYhuxdvb5MMy9nmoM
p96PcvRZalIyGbkBk5seRo8BALW9bRE0kPmEvRatthMeFHA5nLkd/2pNMPY0o7ouN+MSSJUFhf8E
J2knOEkzAOrJx9wk9Th1hbGeZkRv9hFLqn5j9cg3za7C/E/DQEBU5p1iebxz23q4Hx3jqtdJ91Rw
4D7kulquhzJOv3i6QUoJgBWhswGStykFJUfup8IAuBoV0K+Fde0upHrYC7CxQCGLpq5sd2kYTrKe
bQK2nFJVt07Aby3FxA2e7DpuuNVsPvrvQM9e3UZ7mBe/3hwbqrirAMZcBK7cg1M4zoGTq54uRFc0
cLEbQAgqNO1v1pIy7b5QjY02e0J26iLDOfmQN0ImdmrEcruoAwCWhAVys+phDE0hVJdHr0Y2J6ju
yhzeZ9ETTT4kVNumOqgOt/o5Ef3uxR4gB5ic9a1wljUNOejIhxO1tqpLn8YvoetYkA/HQE6leEA3
5JctJJV1ERP+1PuTPenTl/j3HlH7RNgyP9VOHp3h/o/OTWmtKofQJ6ReP01iciy6ETxJpeR7SGhP
8mgP3UL4VB0IavKeKMOnTkR94LRX0tZVsBXduDHe7EDNtu9s4lLhjxxe8JPoS4RM+15LILrTnUMy
Nb2pwEg5j0UPnWB0Scxq99Eutc7hn2y94bsHCdEnNN0nn9uuwirGYo1o2oHSk6WYKYpB3pFVbg1T
ueq6n7/UxJt9GSC7Gfv6M1GP2mzyF89LZRTUO3D9cvaiICF/MTrzUawIczs+lzkPjblOtNZsuNHo
lFwf/dR3j6KXdPlfg2ebGzHqhsI9ehWQZH7cf7mEv3uzrQNmihqOi/rENDtP3BaLfcSOHy5XU62z
Sutk4sT/27rZ+efaQEaFwgo2sh9k22LUvXtJLmGhL5z4E9G7z0avKz8Q13YMndSv7YWPsRXVn502
IqUTtv6DH9rcM41QOpq1GR8/7NNA+nX0uxK+Gz7EJ0WurH0n5cSfoB1Y1IjnnALkJYZzAyvgpg2B
XoJFMMvXMJKcdQxb18IiUE7CNInWnZY3p2ZqSNa9b2abcFFkZR2VtrSf7WLBPBRuwpbmmrkbIwet
tr9taeTj+yvM67WQdESdJFfXMCiEihF3sGAl34phLOfJnZPEdwBso3zZpKhZeD5qW75Ww/PVo8Cl
aEG/gFSrI3H+tyZDrxe9VwNu74WYCjsFHmvRzb0EFdiCsNo7o1tk5lrrQlBuTtVsAiVSppID/1E0
jQ6BBFr392LkFRDgzB7d5NbhEVjjLw+emsA/Ksh7K0VarUg7eudSkCQVdcxju5v1a2GEOtM/D4IQ
KZ6chPHPPvOa2aeaaJfERBhq3k4GqweDUK49wxUSuUr+3FYo0f0a/JoppELapFRHUQwz3fc0L1uH
UDksxW1wvitmA8y4/jQx22730WlCH1wC6dNtVTTzVvPEvGzeanbOEGwiXpuk3Nfr8ZFa/35hk3E/
jBF6MWpieeRaKSmKLbcplhVcJX6jPvTTJMQY9rJRQGYL314yjWNQTXq3mdYWpFWCo12qwUXMBjn/
kTSBxlwMLTLzd7rXT0JC8mM5rFvqYyqQdEAWJrlzO9NWbmP6+xShi1NiwcLFmSiPVqILsfhQLewM
ZCdlqOWmHtK+WhSa/NP1Nj8vFb0umDgYBs4qYkiUnWqmHhBeJGUPNtXGd26tKU8DSc+lFln6HtSU
8uSXlg3bveeiOJ1DFSbr3dKcsq8Gkq97Qyu+FaNsc1ydbGAaPUBgTbkfpzysaHRP0fdBXX8To2bK
2QrfgNKdf/Sd9pyXi57YV8mkcg9LV3zso66gfp3nKYX34aKXAGaErVWo1qwd19mORSbd5dTproe6
RW2u9/JlXyXKYRRNXAFwyiY5wYUwvJua5jO4Pg5e0v7sCZd33loUfEozudyB3ikPqgyx5G+1QSE5
KIZZkB1Ji/hHYaqFKmGVkDoz5XSi4P+lTyicS5PKOalXgR4jWfhuRa/kR8O0vONtAzEz7zKm0F2v
fr+Moa1IlI9evDSC/I1Uav5IBqp4lKT4L3L97UmfRops9Dsgk0hZTR55oRaPWdCsoD4fr8JfKUaE
iHtKpMSkZJjVvVoTup+Wi0WuGysAjtD6vl3AjpNzkhrU9mt5vuwIlSzMyMmOwhkUwbhXByqFxPVR
iJD3g01aEuJqq9Vem6rUzpYEPFYMLQ9S5bGmKkcMC8eqFrIeWefUk+TXn2vaVtHOUgLPuFs42uu8
hofY8KqqqP35cFoGVvw1AYNzyaaGFKZy8dXEWPeTeulsExOJnqGTEKHyI4aiES6+Hjz2oBMPs0n0
qBntTYIz8z7kDu2Dm0L5+/tyN0+VWnO3d8C6Ti9BNL2lw6Ce+tvOleqjwdkzh21ArY9qX+7Mzht2
tlLX0NNiilVTo2pFjEVXWG9rxHKzIokIFLeo1v4I/rmps39YkMnUfEaBtFMajhCiiVvPBXU1jStZ
Um9Gyl1+Ts+OH2zjtKIxG+fnYjGta7G6VcDlf9zaiB07Qdvzb9vmlL7stAH+RnhB4lWE4swnpXE6
fml1RDpNL/uk2M+QIlsvEJ2V5ypEMtDq4/RT6g752vYoL+eIDdFzKS+sTFZWzoTMRwo6PRoTclP0
hG0EiA6seJoRTfa7J4bQpDHtGDG0PN30w5t1e5ln5hO81M1V8ZP2qiqGu+o6FG9mmykX3rnK3a0w
dRRdwjI7Ubpqg93vhVE0IcQQWxNAx8Rz3VznxnwMaze7gs60OCoaFHFmVekAuOeCRWjK58QAzUaJ
6SqEXnOXk61+aSreoSo0kByelJip/6W62m3qoz4NuxoEKxXC7knMmrb/pRuc4U4sBQF7SUq1uIo5
W8+3jW7GD2IukOoFCJz4SXEU57lDfhiGF8eUngKY8q4ANqtj5oJInUYJ1Aa3XuPEiBAobbUXE73h
lVentJsdTFo8j0zO80TjS3tZ0RsEL3ATvuDYvE3jAUyZfcXuiMgVke/fVt/m/BI4hqQpa8nz3I3T
+fAQxF52EY1sIA011gjoiiGCxj8nqryCmkaWvc3snE6zSE50Kz/KoZ77vUvUK9nF81Vn3TU5AkG/
J8QKoyNqF0oWZEy6tDFh2t5zHXOfKqjGTOSU8iS1hywXWsGC1nIez9MIF0J4KcZDXRe7Sqd42Y/G
bUb+H5Ynr726msrnbepp0TlEA/BCTvmnJXSzbor68A8SDtNEm9clFQyASYkWr10ppk4/dOAJhIB2
3zm1dR2mhqpcVIBLomOxElhXPzGsq6G41rbuI2sx23RFUk5UOB2FSSwVvtDYLOpU9cEospuYVDwv
uF1mts2XcVoqjlu4aY6Ob7V7CrMpTo/z8dXkkXuV6A3xyGlow0ZF2b5+37dS9Rjp1taT1RGsSesd
YxCmy0AMdStax41X7cRsUPRfQndK1YPOeS749AovuFUgvudAiGgFWxeVkm6g5Qi2YjiGBShKxXfO
YqiUID6l9DXV/OaOX6r4tgh9FpiHYWpYC69cM6RFWYLnF8PUgrBTRXBbL/jYmnmG0gJ0QPsqt9It
N13tkWQDd3KIBL4HJvTbEOJ/hSOwX1rodV8++OrwBKDFgm8ao/LO4+OK4l1nVcujdmynRvREEyBF
dbQK3y3gQGdGAm61aLWohnCTYVRWD5pTh69dVDvhU5429WsuN29KE2xsqyju805WnyhLBx5ZVjwp
Br721IP2WHlG527FbKBz3ke1RAOAgfOA8vcxcoFJRZNzSQzxSgn4QUyK9WHxLbY5DQmLn4efvVKC
4XrylnKI/UeI5WXDkFcxX7UH0VB8JRv+Q2e0+QPFnCOxJBmyy9GN4qUdc1xNdR1i1N/+dZttNd8w
7lRLfXMTBMn6TokvXcadksdJ2PFBI16aqRETfZqae69Pnmuz+GWaFqSpnZ9LM1ze/BvTO4T+eG4E
RelEPi96c1P/g21IjH/nNy8LQz7/mVT3Kz32IrDSLow7g07F8FRzqla+CmMQjei1OXmShRh/mAYL
Guz8wD0J+20HseSD32x755PD1bHh+/CmyIXKQwYXfneleYnofXw1qU5sqOexbvFHR7HjvLfw03zJ
WBfcVWDqRiNg2dmwSvOpjfKNMXFLizHUJgHgYQCNs63rNTSM3o2nhY0wijVzU9pWeMjzTroHOGg8
tlX6TcqM7iRGhFzVDWczY9XyuXlEOGQXRFl/ShtbQSWHSo3BDFX0TVP1ImyiaVMDkktbzdZimEsj
2N2iHffEbPn8N6X/Aho6oEJNadAKzNKN7gzNOYoqhzqVwDtIE/MrmxK4BiDkj6UHBt3zL6JnqPza
ZEoDO/LfJ1AZI3rsGq/Cbo5JCA3F5KLEP6qORJLYI8lsH3KIXuU2J5koyFIbettY+JYDCQP3W4ww
yTGp4+xo9eF9oBvJNvxtEvbCLP188bHbU9GOlTf6tlrMv3P6vZuw/XnL3HV+7V7n3haQk71WOic9
V3HQQrRApUFOjckiMFv/LQXmSRHRD/4znzS4sV5HJatXrmLHlyyDSRByP3U3mIVyMXlGW5ltky8p
3XdIPtTjydeBZ29Kn1Iiq7L61Tuj6IpG8wCot7XmAtcCsw22Wx1P8/QAxX2zaFzeJnSTv8wTAfSw
SK6heSkn2QO/ttyOoSMVIyol9GOVjZ/FSDRdrk8fmq5cq9WQPQibHEAEU442X25MLqLZpGqDtZjT
JxP0J+p2lLRmOduSpLYXQwtYfd6oj766Ctrlt10pBztQJhcuxB7Cljpwy7pxH26EjYejYFmoQb2D
Z+SS5QMSH8gsPbSO2Z/hzTyH04gy+eJhgIV/A2nauBJD0RDDfwMoHxKdxC2uDOfikvEWi4Spptp6
C7NBuywhhqZOuB9AkrlIM/a5eolBx+v5GNzV00jYVd/Ujzw7HMTIlkcdlKI6FFsLya2FMN6aSlYv
ropUmNbANCdsfidrd/oQLqqkDNemIxV3QW6QnYWadxdbinbH320DeLaU59YkgSK3uv99yJVlAhkK
xdytfkj1IPviFxSu2rBSQXYkSetoLKyTDkPJwalkfWsRFLm21EOuoGCRX40s+EqGq/xhhVsUNbwN
95lya1E9d20c1VxmhYfNbBpnkfFsfmpq5yBmTSmC8T4e+IijNWruZLCQ+xiJm5WmluaJsvk3KBV8
CigUJL0n09zMNhOO9l0mN9Sb4yHsUj/kLVzWv5ZRu/m/bPdPVxW26RVy7lLXHkj5ckpf1lPTTJlX
0VBstAoB/J5mk/Dw1EHZNKrMP3TyFTaxXgwpBH0A727sxWjelyqZFC6QbUa51KEBVj7JLCdPRRtT
LGr9BZW9c6nIsA1VWuwyVQ7u0q6m+tfQzHuiQShPOS7kSuiQLpDFMP7qjeaxi/gES321NDpynJzy
jzd+1XdUq6I7OIm6LgudUpmJWVXVDBrRmxrhMk7srM0UtQ7G5Meo5sOFOxo0173ffqVY5VBQVvnq
QW60pb683RWBGyJjI381+IztUtuCfiezspeeAqStY4/DWgyrvm7XCDWlWzF0xy5cyYYW7sXQUSfy
K4QujgO3yhcPJivKjaDeKmRZOqP/DK45hX6tkG31uVfSn8NyireKoRM5LlRk7c9ZMUyuub4ePPmt
HUcH5ldTRnUo1sH61mkEOrrjBGMqKJbwx6wSqZXPYiSaxE8mIgv1Ley0NFn31l41CfQTNtAoh5G1
W296WKcwpuhIAlFoJiZ0pBxus3zVdEqUJu+4NNR1rnZwz/6edgpDy1dix9u2VNYuhtSV1jVSMcs2
brODESXoBCIXuxrBn3+VDUgYVOcvaeyM9aj4waEp7fRRi7SviHgm29zzwOk0XnYWje329amzL2Iw
VEXRrOZJTfKUpVEisdQ3RbeD0PD/CDuv7baRKF0/EdZCDrckxSSKyrLkGyxH5FhAITz9+VB0m3ZP
n5m+qEZF0hQJVO39h7ewbCATBq25CkxPO3eLYQjZgOi+zFFbcgzrj/a6KSN7NfiITyZdT9yAYWoW
CrTyMEucLklfpB+9iUal6/hfuiHiQZfV6MRLeBn90Ek0I6rgCzJBX4xats+2NWVHtkrGDRLPw5eM
7XFuBV9sInVkamsdLKxpPNmz/0PN4xzA4xvayeMI45F8RG/z3E2ciySZPj7bhmt8hlGKdycQkYM6
Oqqi4CgUezWPqeU0qYqkgfapdw0G4aXnozRcz95dHbgbdQj108WurYzWRtjp9yJL9ftKhB9tEhkH
VVOF6kyzcDXAjbu7tlumaZ/62pobrCp1Eby5szXfuWEyraSOqeCMyNxNYI7+TlULzXnF1XmNGyue
GItsjW2kMZ+aGZ/UVTbHhVipyyjyM7G6dul+x6GlNUCGM+WPgb8usf1b2Z0boOY4j6d0KSKiMOWm
tYZ3r3L7nerAfSvE+iSpPrl2CeOwbmPB33oAPaQu40V2J11MLZYHzulSLEo+l/plUE/KzcDrC0Gs
BTOtUNECPTeD42fs4TGKLrVGqBg/19ncd4t3jwAuz1M9tfZdYZqvugx/9SJ9lx6nAWc49gn+Ci5d
9HX2sl2b2vZPFPYPIu0J8iHSwPExPLjCqx5UID83m3mlR2V8q6qREcc3jY40mZ95r2Kc8UfK5s9u
6NfbvBsJPgZe+760V405fYYyiywrX2HSO+sGhNSx0sfk3fYzxIwD8dJPqEAWifyhmv1iiHe1Na6c
Yu9yRjui3I1S83Jl/12dtHFY7AvpvlxehsfArbAORzz395x/rXMZbWAvUK6ua0aB9+jBg9i1pTec
tKgaMLzHysoZjPseL3MbM1/aVG+mj8NJFVVbvmhj5O0ykbrhnWpDGgQMjVm3KzUDkElCeHpZtSnn
bG+Q/6kxf8XrG05SnQ/b7DeZiz+gN69Ur5OkH5XQ+/3cGSashmVGEndkgmo3gaX3e6BigSHp456c
7gvH2CxD2lKyoanZhLQdSYyd1mbutkbPDLVr09A3UdT9rGtC+Vre4BMI7wVmxT9m7/xbsX3vh18d
ygD+0rYoZPyrwy89yK/XZdRo5RJ/MY7/e/3/WubadrGP/z2jdFBW4bfLu0mWd5Ms9tBq9PW9OrH5
FNmltTI00WyIMVQPOIyVD95yBb4AApN7r1pUMce4yLWD6/0xNMi7ifPQ/jLl9wpjMxXcxsL+Rs1U
S9u+Ls8TsSzVZBcyxvHCsQkjJ3G6nVMnClYGz9W72h9uDFVV84o6r0hn6vZWj6CNQ/OT/SkBEXp9
Z+rV4fvi4efPcnftCLpe3gqCjpe3YeuLCZi2wcjZeywIO/UBgVLTafzHXAT2HbiXo+rTl6Zq8BDq
sCZ2R0tVdXR1P9y0RhBszJR9+JoTXLgS9C9u0N5lDH/UexfxnpNahbtC/4ibzbUf7F93QNXlzvOz
vZ/0zrlzqpzna0EK1BA6EB2UDc7pbDtndeVHrXWIuu75Mk5NiYb8exmW877gP4vANzM8fhL7TljJ
yl1WVeOuSy240Mmrq+PlJQ20MhJYWZthyTYOso+g4NX1XlXxOscI2IGKpKp+gdRH2z9jGODf4i/h
XYp/VVWHapNBmmzrKU5RHgT7Z6VDvsLfpn3EY659TFJyXnZtwvgappaPmQKeyZ9tajBPwW6TD6h1
qKoap+Z2KXsPmwDzZe6/1hMi7na1gItt4Hp+a1fyVxH03u3ApgEKPEpLkKn+6VgsyxuMEJDjdFJR
tVu0y9GcQGawMZpoo1b441Itq0arnhAFEX5oWCPNOuZRmG9iiVkXeMJ3aXCCMk2QbXBwS6+HQt9c
6rBQ/dNl1BREKFi48dc/ehw1qVrmo3rO8RueINvwnP2K3Yba7QyrkP0VhZPVGjbMZP0Q9DGNYzbW
ySmB54r6vHVMi3wbEePcpx60qrlunCM5W3cf2cOTZg2wrFFFXlmz7LYcoKbPGVEE+KfTuxmhicA3
pNu2uby0l247X9qHwvyjXY2fgZNcxtt5r93hqogky4h80tA053Zx180zjsddPSXHefHeHTysBQwM
9LZiMdu1OLjs+UXFG9UbIc16Ct2MB9Qytykn90HXkn2/jMX6wD/6UfiGhOn8KFxprUSLag9acCsU
u60vltFjjxHJBDlzG4qrKcxVngbZWSZ1/ozj0n2DmvgHMKty60ZCQ2AtqD8CmMzEj2rIfni0k/DH
NbG4g6LZ3iFdjYFQgwnQ4LeXpsiNESgik9/eGa1GLK0Anq0GqzGqQ1VVUXvw2MMIR54oXjRfrgPV
lbZIOlfDt+vyqlktcm0b4uRz733kYzVvW0tExraZXUiLGse1DUakzZr7qGAbtXQ5adacxt7iLl4E
ab4lgFSs/scssFTp0QqszWURtd5lkJ3JT4ZmtfvUSpPztXArUNTDtL62II+UnNGxxCthTpwXQpLR
QbVdh6grUfvzOjQMbXPtMCafaURNo50jC3iHy4tdGtVl1YLsQL1pY+X2n+/C8gjF9XX/xW+z4RiF
kzwGuverUG2qqjqu1T+GpI2Wr/6o/15Gm0N7HWKrtVa918n/37W85YW1ro73eDYfkPaYd8noxat2
kdDqUPZHCsCvN7UWWLdlHCC9paS2MkSj7jLyO+vJSQj2hu2k43LJHL3ijzLN5q0agvxAgrISBkxR
VDv7Mfc8do+t9jEMxgHmHGrcejyS/Fq0y5f2Zm5+WBlKHUkam+e6s48i7reDJo+pcKqvceELnpKW
9pqkdrMZhTY8uLqT7Dy0NW59rCfWfT7VWNuZiN933ZdCeOmrVWveQwWRuETu7TUkH/NSRUfVpQqk
H4A06wLfQEazr3gUwl7hufutwSv4JbNMnp+WtlY1BzOjF2/kR+Zn/WZir73xrJWrJdlzFPfyORuL
dOMXYbfLC1c+61WV3nEHfFOdqhij8LPPbvGkashxeDthw91MdcJCaxbzl8UCL/612Czyfkcg+G7q
OxJ+c8UeZhHxkShkgzlZqiif3HiduWty1ICSRBt4CP/jxKOMcYxcIOzsgC+9djSi/oLNi4fEMlEA
rYjJMo3Zg0JagTK8b7oie1AgrKVPLDXVF6XpvdBzfTV17Do8p6tJF2b6Cqx+/eRVdvXEXhqyRDmX
O1VVHVYFTzhNvbNqEo5sT2bnvVzGL5MibbFLjTj05JNM8/Vgd1/TIOpv1RAyGf59N7vr6wRD79Y6
N8mTMOxV5rEJzupEOkgF5+EhKLT7tI00DksAP89YlslzMQjy/3oOaSVEynNneXAW8Chqd2FoWHyI
oVg3TkyKbHmY5maGtnGK7c9SU4XqrJYR12H/e9skceEbBeTeTLupXB91Qs7UPnIjN1Na+LfjGDf3
eJQ0a1xai2//94iCNca/1+iNBk8Sq4r2TZZ3z2LS3kPe46laam3Zx/t5GI21ptni2arG7jnL3007
z55Ui4PHCE6GzrBVfckUeGd7RCcpEt1jnprAmhv7zNkUZ+5Cyq8Dj+zY0dL3zgusrQis5FBlunvu
uRm4gx/etjzmWui6XI5zoN34NQBIXN995DBnzJbmznydkF66VE3pmq+9DL0/qtdeNfi/5pbE/vZo
3haz2Z1UEegoH/DQrZBy/KdNXek9iheEgkOyIOUC8JwKbHV1lCU3l8Z+QZOmvbcvXGs+zjXq2EqU
vccBiWeS9yKNWdtPsgeqX5rJh95Ya0Q/468AJ4GDJf6r6aVYJNZgcDKJsKuVnJ1BM88ZCjKQm/iZ
nIqovrl0umnnHdxI/xRDaSDVE75VgltE4M79TmJgs6mC2XppYlvckv6QK1U1EQd/SESGSU+r9WvL
+mSYdf+s+loEFjKtic+qZtRTvfbPc8Kt/AENHP92yrRsDQAAe5HJne5kM1tr7Jbir57lbdkpOZ9k
V6MqYqKQ5U5a/FYvhmDLADUzW4xJ2hFFJzWTrXXydW6cbTl5zqdhGOqdzG7iCOnvGcRw+z1p8Dmc
OkN7c+XwtXXa7F7VdPNN9J3+CqSufyS5dpfnFc7ffUgm08yjtaqa5VDsgAK7N+D03gv48YemdcsZ
lL0272tQ12ZOaEhfCice0Zz6fTUWKGVwGBi2qkMVRp27l3Eegh+3iIatr/NzQRIF+6NeoAARxluv
xEVr9HtOxu2UnYNeN7lj5sYTSs3DOquFz4c+RyvhtTZyXNa4rv2ounX7pvEvl0VYV7eG7xCC9moU
GbVvvYU6NwG3CquhERj4xFOqsgZscfpueDbDxTO8sNNveRiuCT32P4tUPtiIUX3MEz8Y22rqhy7I
6r0cXGKERmGerbTRN7FBwh7N7i9q0uQfalSIfnjOUKxivWxfS4nReuuFctVGOICTH5QoivKbE5Pd
7rvM7V+ISSxeY2DbVW9bxRFJHvub6vSqKHjmg1FdqsDu/A3/7uBO1SxX+GvLH0CcLUsjXfyfa6nO
Rpv9v9dKMDyxLSO4s5fJaq3UfInywt6osJt0+hx3o6T7Fa/7oy5HzV8XPYpDYtlbdybaHzN6MHu0
IpyX3Ei9bSPL7KZb9toybZG+1bgDy6Wqj9Z8JmpN3peaZtTm85g9qolqMc+pDzh4DDzz6McgqIGt
VQS3ai3dGv/7laLXOkp49FhReCkis3OAjsZZsu2l6FeqJ5DNr25VvYzRC2EcwHkcrpPTmpNFhH7Q
ypgsbqMtGLdb08XbDBgrucCc++vSFC6y53psTAm2TFxeRhcJ4FrNSI8zEnm6b3w4egzMuOvD7RBV
02drRnvqn+a+QWlXNevefzb/NVotUi4xvb9Gq+Y4Tb8HFdrGo+7LPScnZ5ehRv9iT9E36bbTN0RC
njQEiN5sM3UgVzk6zM2W408/zys1ApnF7SAD2JxhXANo7z9ZqTGuLTLwd+wmUV7Vta66U/Ue3Piw
6EIFwze21th2VfbPMqrP+Mr4H4PZ4nbUENX2iKfuWnR2jp7otZOUgXkzV4N4Qdh8QFdOjN+q1lpu
PPZPAkM7VIdXfRnMLxJgC/okOhiv5VNzWuAe/9GOh9pdZ9f6S+SjBTs4zq/xCUZR1/HX9mW8XMaH
HuPV+uoD/Xv89XUj1vnXePV+/h7/H+ur998u79+bqpuRBMqLFTg/YqsfvvWoQM9Zjj+Mv4JJlyD4
75R7QgbmN/zTv4+p7R0RuZVsOB1nj3pQug39cPqMXhtSbK32yTPRPG6WdsyLp88o8qzt3+0lRLtL
+zJ+9m25J3rSrQoMV26FnbXtKi8097YZLA8DD2luVI8qVMe1qq5aYTHlX91V2h/7eBz31/bJGBwi
ZbH+jK0zukxFZn7UUrz6ZFV/ordbaB56Y/087Ec8atYjMizbvA5apP0o8NNqT6qqrlShDaTLI7sT
KKHwSNKgaNVzd6eKrA66u2QpVDV0RmeNxEu3uba1dk8cW9UjbU63lh3NKzVPTVEdU42qLJzOFnl/
T/+Qs4XVWxu9Vr6TnOTgGZf2KUXiZMxd7DR1HEk4G9hnOSD/kuXFsfF6XNRz0Fy7oMS4G+127USg
F96cBxV5thb9u3J+HhOON0HFccubnnEHmZ99vAuglErMF5c2aDcTxq5sOBIXmp9rPkBum567MUAC
F1gGysdB26yj0YdRkJtn1esmC88KlNiNYcXzc48Q13IaZjPZrS3dCt7TePpkoEv4M88ePJQMo5Xr
go+YF54gsvo3fc6+xayAHUi9/2zCcBt2OM/FZySgliOmNWDlixLXuNe9GGSAgbCb3tRHVRsJjdyr
q+ZeyGa8XGs8YzeOmfOZjQCB4PDDGioiqOcNzMS7tqzHatfKiS0zgnprkpPjnQNtq0QLCqUfS34N
RbUe68lG77bWbiK9SI6ZMcxPwkmRnEVYbj/qTnDjd7HY+iOOsYYWjW9dtgg+dmV8MNN+fJv81Fhx
ACzxYaB3bjKeKBjg2UUy4lLS8MT4XWAC+avK+Sg9akGDHj1aQGdoUPJVeP2avQhZk9TgtpFFeOIs
VXj2iN7JcpOOFv8ky1vUNSuwxITgb9xamO+1tniIiyy4J+HW3tqgS/CG0iR8yTjesni3ajrYEaXv
m4+qYHN/b+kGUoYR2mWXdmQHbK1+ECC3H6scYkpizshu/zPFTpqBuGH8fm2aEenc6xYB7esy5Ekx
tuHJeJkqEKZc53NfbowQI+QWMM5dNpvWJ6T4m0jvPlWOGZ19xDxXqlnPTBw0bPfdQNWSfL+/xYId
3FRGQHGjmQtcWS8PbdYG2qZPW85IVWlvZ2kU934WlZeiwOoEY2gksF2gKOcKZOVOt/Bhc0Q/3ReR
dGHfGN5nJJq3tR1VP6qhe69aY3yzPX240cxUnHB4G05VVzWbwey7F9kU4YYUebIXRjK/EV8ARhO1
kC8GY3qL/f6zBtYEmiA1PXLY3xTDs1129osOdoo/7/xW4szzEM/BkxrULF8ZOA/GyktQWjbLfqfp
Y7ZtbPT74L6Mr5YMThrP3S+ujw6mNQLOSRJcJ6Fkoks3Dt2XZoJCV3m5/ziiLHY7GOAAJpDaXxqC
b1bg1Z9Q3s/3kRclO9E53ceSMlIDcOlFA3cq5bGVpvlsJs1bT9x1FxEL2LeL8GsXGMbLgjjaZq2X
HDH9hQSJmNUasy/z66j9bExt+g6glLsffPGnOPCSvVUn1t4Xof7YRWh7Izw2fwc/hICW9q2N/Bzc
jTAfIg/baiE9LGeBOpSVSG+DRUFaFeE06yewP8V2WqAV17bLlY/ItN/xhbr0OMvA2OAj9iybRu/3
Onw2Lkao2Ks1dTkeo9kjtPjvS1VXhWnb41GHRvI/B+mdppN2jobx6KQNqwBgjMEIIZWgAzKzEkOe
ozZxHut2lA9p8CW1LWzV8yIuT9EUPqk+L+icx7iW+r4twaQOUArSdebE9o2sXIMc1lKPUJldc2uu
kH1jeGCj8Vj7u6JB5W+qTWM/t6SkIbN77IMNMj5iBv+NgaXsH4RIgP3rw1nVELztH2rXJ8JcZuaN
alPFoqeAV4FxxsiEpVRbF5rvhaF1x8sI590soiMRihktUQl3qwJrgXfMgn9sTO+R7H16n+sBJjOx
/1hYjfdYFk53xFM7Walq5I3mPW6KhPCkP38RxnAcTZAuWpDN+06z7S2bDv0DACLyp9pBjNojkSf5
OHpNdvQdM1hFYfTTrrNly7d4WDvPbsPepCNvthpRUH41szTfiLARvH6OEQAowTtPsGHxPCjretH6
t32sCzK2lbwPF7sCJGKn574HJTjZWvEeRdg2ex5Cda6LugA878c6FNlXXPyilSxsjD0GJNUyX5iY
QaRAMzxZvCAXixdWn3qPPYG/m2kEfght3Nh2jYCNAfBg75amdSvZ9B4iycfo68s9Qne7vT0P2R30
b25F7pjdY7XIY5FTwOO0mJk0UT0/Y2+mEx7BkG30fAftldF4xz8hg3HIj9pDyLaLvea7rU+HulxE
+EMHxnA/Y3FQxNPKlYb3OrvY4yZ9y6E6amFIm9kmEFH7DgIJZwirQnzY8tr3Ol9xForeJ92tTkiJ
5Gs1KvfgfFu5j+3IMgnJl42fl8iimkKeHRG2/KbdFivURnvz4wBSZEB0ojLlsxNpa306xc5Z5nWC
Z81YHk0slL5Zdfnd0Z30QzeALyapj6+s4ZJ3zfMZoKyL1EURtWdl12Mi2u+5flNbK30Q8t5faGSK
SasYt2AxJXL48slf6Liqacgi1FlyaR4DP6+fZ7iLR0ym5appM7kfwcRtsUfS77MuSdCvMM6qBlIW
YMpSoFzY7TL0iXlCRnZ601iDudLqwn1CjsVcTaMbfpZ9c48LhB+teNS6i6Atr3qXlBnMkaZMtqVV
8aQcrEwDHJXj6WqmHsSMzrsjTGXNmwjCFfvE/nSpNjI0t52DIJNPWpo/Q5pu/czQ9aOeCXy2kBld
5WbY3KmiWJI3LZ/8eGnMyj3qNfZJdeqFjfoIMbKbxsHMI/dBhXR2lJ5zq9i6GtL3EzgwfsaV/ZDK
wHqIK9mcIRii6vpPk1iuOhQmw3Hybq/tY6bZa1fIemskWYRONIad+8ty3BHB7kzOZSm1MJaj/Um0
w09DzGjrj3H1oziLwe9+aJnTr2y/mZ79dg74l9rDkZNtsBm66is7ABcXDVLIUi9jMmFQ7FT12nGp
krzKAlHe/at9tHt9k6KrvVHDrkVVEcKwywfVYvtF7W/GyejXph2UN2N41M1IPqki9vloQ1PqB1VF
qdxA8RclnlHIJ41v4RMyl+Uu8n3c5ZdZqg01TdjrRhoc1bihg/iSzeH2MmEZVplxuRVzOG3UrKG1
5VPb6m9YklYn1TT6eM1KkZ7VJLB7FW4j8b4mQ3E2BgJxk4FzpdUOBGOR5efuaX5oURFtbdeKjoSV
jSdjRt5VjRg98ZXolv4sdL89tI4YtmGHV7BepQdR1Y6FyYsZnpsOvn8fOCdUSZBwxUtg49iLSBXW
hBtkYNsDcUv/3eXhktSe/RYnRnoawKCt69D1361YcCvU25RTduW8OSH2J4Ufr7sKxLxh+NlBFJZx
Ap+W7NI0He6rrqtvUBvVn4jWu2tbiPStaRIDfZkCXXp3+qxhCPFNyPRQZ5bFs82fdkk4h/BKKPqY
m3NQTianG6Lxboiwfj59hE7ur7s5mG+bTHqvSe7exPVMO/orO2NGN9UprfGjNIlKS2RdQyIRuJBb
pECW6VMFLCyux/q+r+f2MYyHL2p67ZvupnCQZTfJXmdJcUew2ToEAVDzvh7l2fK88ibGbffFaQwH
CmuZfBEu7tHqyNMOh0QO7k9EDl4dN6s+kqpq1rowzKdynKKtWnHg6HFZ0UO39awVA+ZTo1u9NOPo
AO03ki9OLO/MzOQQxYolqIrvBhmv6dviPWOZsf/hJhZ/j8G1TlYR28/xAAxjyL2PwQLKoqE+cLBR
kX7Wo5xTJAIFc62XGHqVFxRdVNr9LXeOfq1QdKBa+/VUfg39JsGAKvTXrdGa+yigOsgcsaRhwDWZ
eA0Y6s7eJRoW4ap3zDihxUCy16rXaiC1e1AL8fZzbrXA9DdoFkdf8/iGh7/xtemNDtOuQj85icjv
J80uF6ra+LIgzOrKPLTCnV4569fHyEzjGwUs+7s9WdoVEO3v9pr9wn+1q/HaWLdkJAtnr+dptC0C
I8aC3kpfY2lpuz5D/8AL0+x1MLX66JqYX6reysg1zh0TT6SlNwhM3NTH/G42liROJ74quIetyfw4
DMgUXNEfqo18J+n43+gPbbTzo2pTABHVIRzyAgJwqGchdBzg0HbnzxZpZC01PxqfO7swXSxP6o8O
x+u3dhHQJwiIwtkyNP/hZNu+AtWoIgX21NtndWUuVwj634/anB9V07W9Kt1uN/yepTpIiP+aGnbO
H7PMeP7ezsLem4aR3vdF5m0q6D4bp0ZlXbWpIoLasDfrAFcrSDz3opU9G1y4f/C87LWcM8m/8PcU
3MF2QdP7t5dxaq0whDTZLcSVPxo1PXQ33gzeoXdEom2kXbX7FqHbVR6IGMPN5RUyXkGtrda5zF5e
wa6ltylCg7iT1QeP7mzAtDPG9ntg/airdPzq1KW15mMo7kktO8cYg7Ctid3ufWxkDh5pwrvRioCT
pSHLN1eXsHMas9+PS7V0WqSXM789ql7EHCRQpng4TXpSvjl98TlIB/cMp7t8s1OO8vyqjl3M10bP
eVUx6/UHGD7kjWI7PadaUDzDHLpX7Y5fVSA0IA3POCp9eEO9mQK3fMP23b6th+TX9LBAYixBRf1s
ufl/To8AtXy4c3WZjgi7fRt5gbn2Cgs0hpWE6ywg2pNZE2cBv08/if49QNTotWuF9hDlJNILP/3U
W7F/JMTT4WlTZ59GTq1b3ROgpfibrALNFTtzCnGYs9r4PHa4s4/oQ+/FhEWSFk1y08W18zYn7s86
x52iyR+hJrPFXkgY8DVWqVudfcseT8ppV/nxLk1837HjcP6x6P3d1DZ4Fg5FGgJhbftDmzdPKerU
+g5OQPdHFe+Y/oBV1FPT69U5zloYhmFQbCzbRgFxKYqi/5wjl3KYZINx4NSlxb2B4vg69bx+q6pq
nL50FJNJErG1yssC7dhuAisHhSet6WUMiSKklnjHgbAhQz45G9BIS0ABwW00ufO7kYfam9Plq8zJ
unfbcvVjOPraWs2KIrNfFw420apXf5+Q93sn0JKcihwnNTjeHbv3tNhMIqyPItHdDWHNeCtznuBo
DEgXHiMnMM++XFYIdQsAuSfwQ0RJJNn/LBbFwVpkcjbsvf1VN7Q839EoWxN9TF/9LgOZhVfqj0KA
1Avd7ykwBMLG3vxsldjQjqMd3doOfDakIpIbzYNz77QVfkUz4Way6egjOl8H7sKkBiOkLbFN2I1h
7R3gbrtnkQTNJphy8701nXv1QnYS7zO4kFjD8SCt9RmoQRWm9+rKFc13TYs9EoF/tTdtF2Bgj7t4
QehzP2ocOKXuyJN0xXBSV32Z/rryBke71ROg4gy4Nv9rKO7ow6W3l4uuilsTmMxIm2V9XOwDrKwu
abOBP9BdY6bvqrNe4CJVsppyP39RyS9Ps7+wVSrvVBf+AeXGxN9ipzrZguSXtZok0I7FSDo5zszo
ARM7Z4NRE9CmBDa7aguXK+LuN5puki7GpfDS3oSm2Euytys14johT5CWCryxAaX5zyJJwVvxE0R+
lpdR7WpWJn17E2TYkauOP1bnBe37JNXrR44S/aso/btkkiBBlppvFK+angRnVfNE9T0sFk2OqZCv
Ho7ueE3W88lZqjV45lVj+wPQCWbqiNaszSiQx17M8jWT8bQu8Mk7qLlEvLGWTO15r+aOOjfsaYjt
3eU9GCiMhBLXBDXXJ8m17S0936reIQsdoI+Lv16DBWdbuFgoyqF+C910P+um99m1NXeTA36APBTX
L/AHHy7tqHJsMs7zJ30suyffNr+odrVOMgnUOYNufnBLuNeym/3PY28b3G279j5OsuDsmo5LGMJA
Q7Arxo0YsZVs/Hh4gIU5PGgLPb/lMTnrAZCz3+2O6cQbEpcOOzRGqI7IMTCrKFFgWZqiWtcChF2n
+xKzklvVVthZuuKO6WyaQ5cC/jbYxd80gTkdMhKbL0M1P3btgE9QRyxw8oR8cT3IiDgEnIaldmmK
UTNp0ZxVtRS+Gl7m+XCrqlOYljdRHk/bMAOD6Pe9uy0Vc0ePw35VL5eYx2/tVsbLFoa2fmH3GOB6
602XxoBwFhyuMWe7IpiPZe1pHx23VKdgR87Reo/IKN8uEJEfXRHsMVGrXnlIiFsUYheHXdrRCPo2
4XqjG8/OUFbxZnqIm8a4Tdhm31rwZPyeCLnJTXvlDGP7VGplsI+ndNyNaT69FOb4jdC/+y11uY+g
l/Cpqu1864O8OBJMTx6QwEVOxs3cb3755Opj/7Uzsfj1Qjc/BwagACFAvWpeYd+ijSBWIfsebnNU
VRFmg327BGaA+y+Nf1wGqtXqm2JLfhjNx6W/c4xsHSxHTbb3awwJwhPxa9vfDJ6ebBJN8zZ90Xln
HLx7zjwpv5a4bvbSsjzwNXREjgAwKp0RkiI3671qJKPlX7qdOIZsErhyNaLUtekN9E50y52f8M51
douxFBZeU1dwNx5/YO7SYtOQzk9RwIETkZWzqqkJZA/1zbgcVXWt7gs2tv26yUX7oIaEPMMOc2W4
Kws14CdnKSIT8Y2ozIKDqloyys+xvofx/ADlnrB+++agvhCtIM4/6bzljzjKMuySkupZh7tyoxdY
DNSoshy8cI4PnJaicx4k+CERe3mOo0Zb8cPvPssm/7WiSQ7knxUFulm7YC71G6xCzb1tZGhatG34
jhDzj9a12ocYJgF2j8Gbap4snfBKMQc7fxlVe9bOMRPjhdP2jOm76fC3pl2ij7sZwXIfcaYS72Wx
Uf9P8tMwuhZHXuh0XlXDxc7HP6u4W2orklDuuphmjJYGuz2lGoTT7bRcysUKSBXCaDy8QxhTI4DS
rVTjdYyFcu/OqQt9nZSEHZUzsGFO+7IjUZXym1w5YDRfJy83yQPN8ICjKroZ2s5/69zlG1R9wlgs
OEdD8vNSA7S5F+z2NrHdV5+mpui4tYblIQq1ZOOHodxqDbhrM8Cpq5A8qcJB7vjKVu8loif9Eri1
ocBssjrD/hMh2kcn8rIV1mbzlx4kKU+wIn80sywnfRrBVvwt1aiulODiRZXx0sNBm11uuL2Ok+lQ
rBO3sNYl3nxDXw4P01LkjU8cPap/9AUaIKqm2q0ogUXaTOxF0V++DAvytrmvnXc16trcTWxwHLMq
9teOpiaAlXoAGNVq6vWELg3wrlaZfamH6Mbm1nDOxYjPVT8lTyVYnrXpgkKdWgAMQ1w1nw2je8P0
Mvl/nJ3XjtzItqZf5WBfDzH0DB7MmYv0PsuqqnRDSC01vfd8+vkYqd0lVW+ogemLQFhmK7NIRqz1
m++ZQTZUb3nquto2a7WCI6DpH3RRYyqlWN+NMTBe3XIMiOCkw5Pex8MqK0rzrkMCZqPXUX1udRgl
em/OhM6+W73j5btgaJeicKHokTAjw9IH9VkO1/BBcYbpv9ccELcl4WCkePIYm7j8fmptfHQ0YFyZ
UhB7j3XM3zCa5NcOm0MLHu8VZp6cHhFn2cddHSyrus93PKWQXawjcxXMD1xZNE1UBLd2bFVZtTBq
mOT/+q///X//zx/Df/vf8ztCKX6e/VfWpnd5mDX1//zLFv/6r+LWvf/2P/8yHY3dJvlh11Bd3bE0
U2X8jy8PIaDD//mX9r8EO+Pew9H2a6Kxuxkynk+ysATSirpS7/28Gs6KZZj9Ssu14azl0aV2s2b/
Plf2q4X+zB8qsXvh8btYpQrxbHCe8ERJdiSQk5VstpqlHyvMd/jKGQWZ4F0NLzrJVl97zhO0d/BG
t1GDnSWSl1c5kOsD1KoyR9dMINRldsm6bYzi1Reh2IspaVayidZgtqxEGp0Gsyhe2xWI6vQ1NkgG
JZOWLOUkNe66lUsodG9m4XMmssvUDNWdZnrFzvXzbqEZOfRx2ZmVArpa4J1ki5BqdVdpyrjOajde
iTKt7nKn+/L730V+7x9/F4HMpxCmpgvH0X/9XcYCNRRCs83XBuUcMHX5fTFW3X2v5M/SFN7IwBRl
k2VvpMV81Kmf5CxOEwmHaU4EvpZ9L2bOjCysTmvx9Im/A82r7vnJ6Y/i9vDXLGuOlPzVpfq2iSqv
2i4LPxo+JehWTB7pAtkCGwwZJfwUNEn7kE0CMi9zfMWrL5FlEhW5+4cvw/j4R2oYuqqZrqYapgYP
z/z1yxgqL2383rG+DJ63NmY1bG0uOD+1bN6oWUgUeSAM/t1ZiiFYVSQ5fuqTs1ty/Mc4V0w44/Nq
2Za1YEAcWJ1SQoiTgUBU026IYSRsBOz4UgVJciu6IYtQPZcdkGNVFTkFZsm2X7lgw/3uKNfI/tsU
EsHPqJL46CLUmrrIrQxWgoFd6e+/J9v5+D1xVhO67hpC0zVhqPPN/tPNrAMOnTqO1F+nqm42mtmm
G5M99J5wb/Ic9flVmJH6JRMpiajWCon7B9E1cBNlIQcKYT6jQew9QsuODl3qjut4KLEjrJpHTFqx
9pyS4KFromR/awZzikXmWVQC19tWiTDoCZIWrupfIzIXM6J7H/dYur1nZmRNVwzn/L5Wrnq/6E+T
WS8/V8547/cGYL9ILPJcAPJyLLLRPzow8vNbOzCw++Tb2spRe57yPg8hweC2wpUr3oeTKM3sZW/o
/j88bXV9fpz+elu7hqMZlu7MQQZh2L/+QrWq1ei+Q4LvlLDc9Knq4rKETpJwIZ4SjuH8joXcJfKq
7lQ0LmIGXd68OrUeHo2ky+5DK8rutQSX1KR3zb3suxUdDBk/KDBunefJPkSAU2I8XbuVzXa0s/u+
0AXB5qTZjPLDPa8g+Z2X3RrqjIdcCHTu2DSyZjFUCvrVRky1hHlAKFnUy9jRipObFPCFfqo2CDPv
osm789QaVkCU8Y33ibXjGWafpqGMt0NvhNc8SvQ18Nr+PuLJscKwMn7yO0J5RDO8T0rRQ8UbJuUt
CYKvigpIX9HFCV3u6QnO2kNlas1uAkBGOLiN73RiwneyBqfoGxdAwfKvrrxBDDJq0k+mOw3itqAo
fRisKfjZ9/VNB/3SI1wZKjy18lkYb7LzMv5C+AkCt4MYla+WztK0evyQdQt69FyLnQlJe1mtp9C9
dcomgHzz0PxpxeTI/SWY9ngOmyZrtwmAesvCj3emGJU9SeAYpW+lNpaaCLBKQGzghFWAd0qUpjsS
l0cogJbst/2Ks8ZPVcDfa1Trp8P7nNxlc7uSbVu3v0amX2+9vNmHahE8B2pbrCxyFKd8MsXFJY++
NOakQJvOxpuJ9cqrON+QZTX3GJeTR/Za8rqVPd7oDJLBMHg+VoYCyutMeBg7l3h0DSxLDgJSjq59
hS6C5U3F0qzScTGqETZh82SjcUlHZ+Fnx3Ca0+T26gVU6Y8iyzDqISbgbDnPT/qi7lL1EmnAF5G3
38h5tvZdHZvg6jSxOI8ZFvaDZwef3R52TDxaHMu62rpzBvTu3NwIP1ddDkHLEwk4IlN5JB13MTvP
eyZ21S3c6EAubbwoXqX66w6PTdK/wO3csrgaCvwKpHuxGE+n8ij7MjCvaIJqxZWIznNfoLFRcVL3
1xyFCYCBgd2NiDn768Jic6tk4EfkOrlE1twggnCU8K95v9YkEM5PuFnWSZDwxUZg8Nbm5AUrh2PF
Wmt0djio619gg+RHy6vsa+3o9nWMQB3+/s0htxO/PJcM2zFcYdnC1XRTyG3iT28Oq4xwN1bs4oti
RtnSISq0zcsCb1GATG+dhYIdunafciHaI/Fk9AvmfhGhlKgW1nRNJsW78y3zW1/YIz61nF/YTtQH
Sx/Ul6gsFrI/8IxwRzS02MimlmERCoLjiaidcTKDobpdttQKNuSNml4mK0g3ia71GC8k4UYXvuCZ
EjsvPfJG8QyK/dCf+kuzaPPP/hiLdY8x0D5Bd/ElVPMbwDhCq/TWj5t5+5IQT5ZA3w/zM/olYNgN
lQgdh2NYifxxzkuuiiw0N7KpjE1+hZW6i4l3FQgv6zC8gy7fR21ePGKQTYalqb+Po6Ktf/9rib+9
53mHOCTCLH4vSyeN8etbpCprQ5DFDL50QYsTtJa/THbt3Udp6Vz6vOoXjdX2b0MbgB/wXRu2stCe
0cjZYIndv1ndkGxFq4dby0ybdR2AdDHAlxy1uRBk1o6yKWuyL7B0cjWOc4j0OLvjPY6ki8qGq8QL
+Q6xQOxiB26avlSLk6eN/anALOO5Ga1rUEXTFVGi/NnVre/kO5qzbAVzkLIpgvoom2kb9svKdfp9
Na8sfY5q/mQ4WzkaghtfG2lVb3xXTw/BDDkDA9meuplPZM/a8e2yqfv6BGoPqKXskWPvs8peR0Zc
cFrIapSm2qj/xsPMnvN7qW6THyO2+cDzudjFUU0wJVEJYcQqU424m6fWjb9zPMiZtTs6Zwcpt2lh
mblzzivzUuXWuC/nATkq+7XGdv7hh5c/7M+3qU6M0tJUx1BNDmvaxw1ejxR117u+8XnU/WqV2wWI
Wkvpb0XMHzxqJO6nvIrsDUeK6GyXwr5PJ4R3HQQWZYs8eHK1OhM4KEfg2VSqW+eeGS6yGlzN2CNl
Jgu0orKLcHim+Y2psMnCc1ygOkWoZbh0bPX2v/+jNj9u8nXLUPlzNlSYsIZhaB+2RrFplcLQIu2z
o3kvNaTmc8NT5qdi6FHng++osUGZnEWKuPQZ1Ei/MjPPvStTPd/EHO8xUkKD1Mpy71CK0D6oQGh2
XTJNZ68bqk2BNfMd9LN+0RtjcyxCjVi8WdQ7QNeghJJpLbzU25vg9w6yVqhRd6tlf9X+0+h73/s8
EmvxPzyq/3bz65Zr60IzhWG58+H9w2GIjcnEmX2sPkdp+j3LroTnvfMQRfYlnLE8Ep9j6Wm8QvHI
Wr33yVrcCv2kYbB1W1CiUbOQ1WiaQcRGOW7kBeRkOYCSzRz98I4jSevxB9S7Q2GgDMYArRXRn2/w
b1lVh3qWahqTdU8MFNwBhFEdQA/cML2+OlLHZO5zwlY736aA+ro1jXmKj+bKAq3ZERnYOrur6vRJ
F5Z5kGZDOBFnd75qNTsLEV0IWDRlIefmaXybm4L3FwurDNqdrwybPtJr6L6i1RbtUJ5ByovPgZpg
Ty8A4xEhcTjEWq9m47uf7d5pljAXUBfRenFXJYix6vMAYkOEg/Mgu4Ks8a/F5CG6OQ9kI3uXxhsx
A7eC/NwO6hweYiCaihcTQOTvbxNH3ge/PANsTsMuwFbHEYAQjY+RASQrEw0t28/2AHK8rEOCX7gL
rCOldz6VptevrLq2d8HcVHow3KrRZGc5yqsb916iwmNhWU8ZWyfZPdpgp3i5fUUN1PnUauA/RG6q
Szno6tiweNwqFPOoyO+Dvn/Cnai8WKXlnC0/1JctyspfgbnDqDLG16kuQP3hmrLPQr94qpTqRU7o
lKxe2O3Y3CP3GB8Df0rWiTcoX5pwISfkeuauCjcYj16RufjEe7z650vjp/fE/tZ+Yhdj7AZDwY1M
Ei9FahP283t+X2SOtqoW1ffjXED/+dFXZWZ1LwukUn7uk5Pf1ypRV9/mvffpEUpJ7Cl+udbH65cO
qCCOSTrZ80fHUS8BnJC3xMBeKC6HbJ/XivPaR+jG185b18ChSzq1Qq3Js9+cEjtwKItsTDtwJRiM
IHJGP/RKqAl1Zt912YDmdQI11HXLfVeQ+EMoJOE2MXzsoqH7R9DnqrE/svHog09u3jwKHeyLntef
XAgC58lsxCNwNmPdu4i7hbgRP45+1WFzh+9RhHTFko0LCPOhvcq5w4SDV1IpHqxV5voaybAqn5KF
HL0VebM03Wi6TzgQnaxBM7b6X0IpUu/kg/zJu8gKRtrTFivmu/cuueDD+g/ND5drYfStSku3F3Kt
lFl5v16K5dhBLbA0yp1m3fW5cWcVWkOCg4815tow98lRtXD1W+3383I0wzeuSo7NmzHutoS7y6qf
e89Ga5u3AWLT2smVCHk5KubZslYMPuAU5sXkiCYDEsTEXgwUtRrdyyL3GsQMvDBdzmiaW19jmdPe
yWa48DyvnQu1aeG3xPr1fWnktMpFn9plH436GnWjZ1O4472jTvVS67t6K5uyGDKtXfSdSPddU0z3
sk9LgQcrkJ5kS/YXo7vPRTGe37taK0I/v43uMsNq7qzsu6eRKq4THI0ItY6v2Hp9J9/o37mKZj4M
WnBpRmd4tUrbAE2DehMOKT/P6mOeNFArL2NagMuHMbiMRiMtl4l/8ZA2e3BVZXis/YhTNCnDrd9N
w6NejsZp5h8Kt8tK4pN4QIFzASnI3C5XBGQUXk5a/KjzjkCXf7znGFg8qkParm2t19eyObpxeJ+N
5VK2bjPGUluavq5sYSwTOvM5IyPs5VQbwzONY6h37P76bIdNpLOzTLuv93JAFkkP7HPjWsasZdVX
CzlbjjSOeg6SonzQXMSzy8bqz7EjtIvXAkgCRFp+TRAgS5F1fMnTNNtm6CnuLDUvnrH+upcTPoe6
7xwCp1ZC1OjgdbiNeR6EGIipjMMVCmx6gQywuM3Q2Mkcldg8vc+Q0/wiw0XNbkAmm6pgs1wJTscB
1uSDNczfWVIdNR8R+SClmdiNt8+y3lij1lCirEmgwhm89KuBgE4Z28M3jIoAFmOp+dBNPvI4aWPv
vEgdefYK5zYl4Z5zbecPm6SyZFfcZVk67nkfpyhWvLQwvTDpGxAArPMfhTs33/uK1ORnnImWGxBu
7iIgl/uKVd9SKgeklYPungoQMypz5xqovJalYsA0Jg9OWuqnoudbnooexWdUGz9PYqYsacpwSVVC
VSZmIrrJIRXk97JotPIzvCHQR4Gbw6Vp2zeouXaSlZ8nQP5br56KrWwm+qEYPOBhw1juptGsN3Ix
kpDLHJ7bS68oyDt58biW/UEd7ppIs56LSe0OSW9aK3kZrXIuakIYzMt6pANadCcTyzZhC3rDm4mN
8aJ0pEHRNN5j5P5Z9ms+2G3w3dLYYHiNh2MwT9cbRd25GPat5axCta5mbZPyBQF9NuxCQbGzH95G
q0ECoFzE+K0t+1hYz7baOouhqafXxq9j3J7C8YsV+fDWK/2bEWU70iQ+IEzlzxxuZESg4lpyYg8W
pLk3fZ5W32M/vVeGzrif/DCDMW0Ndxmw+SWECW8Tx/qs7au03m7Um5y93hDUay9KFhX6iVfXUjJv
YWgwBCu+0k2c+ajkR296oLqcsMpKOXu9ppwHBx2wWC+Psuu9X9bU3uv5R7Hh/DBgBoaynviwbTXY
OHRN8VUkIbI9puI9j5mRgGh2lTs3L/x7TjhiYUDhIBNLn+332cXSg3tSlKdINfqjMWjmVW1864pf
SDzLsq1llyxSgDbYtAztgVQkkdmWLYOrasFzHwO4BfoSgyJpw2eUOpxr3JU8rxi0vXh49I3veRmG
z4WqVysxpngeuUNzHuai0CPkHbJqp3pZc1aFQzHX5KCcVppGsbQg8a1l34d5ZTJge2k/QdrRTpWu
TsfeTUsMdOroaRpIg/uAL76H+GY0pve9s4Jw4SE9Rb7Vn9Y+iLHbIgh85SZKtIUFVPro6AjHajDS
OgQrjW6nmM3drYmqvHkaa9RhFs7ahG/33GQYGFQFt0lkpdVzCVFwjTFYsBW+XT5nBnKWPNUd3GJo
6qWJkajIEb2cm6HjOLsALemlbIq2Kw9sMKNbE0VF9wgvEfzRPDmdbPWsF/63RH/y4kn9AhT8jwiI
5ttQl97CryznKan0epULO7iH/Zdvon5Qz4NSDgSvR/WQjPxIiV0gsYKfz9JW9fYOhm28U/lvb2tj
c4GUZ638atQ4ZHffNC3o/+TWUKok+TNiZ7eIsUb4VIZjsK4KIMJ/ikxPV7GdcAeoke2e+lLfYbPI
DVCY9qeszIxD4Y3j3dwqm4Jvyg+yZ1DAyULRjAkRUzV9dnwTSLSvVAc56moZmovo2gOJZ1Tvhh6V
O3fayCZZ42jbE9BbT2OWPqNHZS7SVolPbl4HV13X/uRh2L2EQZrvCng2axthyhc/dzXCfoWKKguj
bhec9KDJH5qMJ4jlI2wzdzulWR1hM8sHavfSoHe7LoZa3cpR/lhQuU+qBHwWl+z7VQVM6ZOJjN7V
6c2fPhdSYLqWa4x22OjYM9pqVz/gOJYDTS6x7Irt8OIjtbgSVVq/IJf+AjOJv8+oX5Lxdr+KyQOo
NS+y4J5sh8DCKnxeFAiQWga2xi9TkNwW2aJfiqoQX/0+RaDCieoHf/6kVA9+/iRAcPVLVvkvtuIr
39Oy++mTYPXuJsVe8Cy1QInOyXiZopdFlTabfzjkzbGOXCbrb1l50kO6qdoEzgAg/T3O02ZeESgq
fAonCgyEP9v4qFeZ/inVo7fJj+orwn/6p8CIQbDW1dNQsvXpR28lJ8HFxtYYqPVtSdCMh8gEVSSb
M2ByiwqdwQ/HJcSg9Cu0SYydvCISkaAsipjk0zw6htE1xoLmTuNUfiD6E17y3Mt2QYLPArs1hD+s
KTz5bpIvgogjZR4OsEvTAWesxH6SM/zhBc237lGOB9iO8NnNRbZCjVdROqrJYXSDT6J2bQRTDE7j
qr31KkOZgYTiBLcUetDcrJUs2sVxFIE3oukm5YC8puvsZNNsbJihRaMfAzE+8iD+pAs7e3DiLnuI
OXKAxCRC3xXcC0s/4uYNs/QoR0GMtOff/4Ka8bdwFhk+11UtYjU2LCHrQzgrcnialLXoOeEN45YA
4WSQlZx4MHop4lgNZtrRubVU82hXGX9U/Fsh2nkkUO3RuvOyr7oqooeiyuOHEhPrvYithvRYBLHc
RUtURZh4W6uhsh7zontVO17MbWo0V78WqK0U0z5R9O516vppN1nAOAPE4V5LA+WNiRDYxTZxyAEf
flsOPaTZi5pbp5+vVrQwZF1hl+cee5JPI/BsubwupvxQkB3GgItp5QynyMy0OqWgT1/Ej8903To+
Cjczl3KWbyHop/F0PMproIlEsm5cKSIalgORwDsdhbm7AvMFn8fb5b3LtcDEGAOibbJPFh5WPBsT
dd3bUuSctZNZ2i8qJronH3/FXW6k6L3Ntfe+/1T7/Twncn9cz/2r9uEqcehaW6DT5BDV+7pTvG0U
hOGSA9o0n9Kmey0Nko3Vdvnqvc/X2mnVtZqxlsvkQGfq5dJMnW773udYAsG0US83Vj99AweOPGat
Wdx5vrq3DMJYk9WjVF2H4gH993xpZ0H7pnfWE/ixABCOsqYDApMqyotRdvXn3/99/y2RbRicEQBk
2LDQCdvK8Z8SRpnNISfUm+ANoZowPtjOrjayJwhezXdbtFtrrLXPqi+sZaA7xrVEU39fBZO9heyf
n3LU7xc5wMEFCCv+yOdCQdZ/ZccgQWVTr5vL7/+XjY9ZE8NxLccguGkbwhSm9SFwZmuqHwZkpT5P
47CK3KkG+kBhJgWez47T7Dgmx4te9X70qYODxTd+dgs9Nbs3J6uPUPuAm2tQrEgjQJ5K0/7NB6+/
SK1UPfdohj0qY3q1U7V/Kyp+IB1LmV0arKBNF36mn8emIrQ5mPhr5wkvedsVGraJjMiaLOREMvA9
vlVh/g8QBEN8eDDxDxeOjYiy7ZjgaUCo/Jo8gkUPwiCb7QdsHphWUuYn8jP+bORN1ZmLVPfzk1fA
OSeAvf/QL5tyxvtc2ZdYOVqtiYnX33yRD/Pem+9rcxfiDqymCE1Ys38wEDc/Bpb7BnGAGEhtjhg0
OL61EWbN6DwFJuhygDl/J7tAaw17nqQT2rQMyov0KjZOtQjNHXJ0w4NalD1iGndWlHNJpeNv069a
VFvmBfIiilcGC2AB/lFeBIbZeImxjpODVt3Ga6/oTZkoOSbECNlykp6P50LWmtrMF8gst+sPA1mK
VvtCTrS5VZa6hpBs1RYOcnrxtAyMsHtyEnu88IU8tGmHutdclMMbjKn48TZuExplk1yf5BjgDD3L
mlOe4Hljlw1arn6g4dlgqKdEK3/UZJ8s4nn0w2TZJ0frxnT2lo86TT/5xVF1W4IPY3JvaUVBXPzf
hRycBIL3m9wci6Nsvw+rEZLGJA0GkrQufrvKpGyM+c2rzYUKLiPS2vQi5vcw8JD4PDXZtb+9hgHJ
bzBrbcm/z6Ozmw8SnBmZRNAC8iJdmar3VruRY3JWmE7VHtXVkY3K/C7/T5+qdeM+9Mwfnxqlg7oU
gwUUIZ0mFHQxaEyQ3HurQbLASivcK8RNcZXNXh+VN70nim8gwHDqBj27plnzBX9h44KqvHmRNdsz
OQHikmGXhckxcQJcIgcizvnYSNTlWjbfC7miQtf1vUsl+bBotRiZlKZXzgBcEGPTM7EJVFs5y773
IrD9YOkXYXIgehwf0fDCAXCuyaJWvDFfyCpZq2SDNuo1aoPkFPkZCliiyNaCn2FVRUW1TpHZQFUC
PWiCXAPEt/ZPv8zRz+i77LFuiFv3o66ub826be9dbIN0w/TypZVVhF7KosOPjsmB27eXLJpOBH+S
s08OD9lTSyy8xjRehkG3161VT1vZzDEHXJjTGF/LoPY/VexYNDcxX5Jp7CAs/7LK7u5SSDJsN5uI
uIBef+VuPoyA1l48O6+2ec/xJ8+DAkXL8EFOQOltXDiBZ98NodsdrSJHQnhwi6+gQecLiEIRqwxA
0BFhIf2uHc1pIQeAQN0TKWmeO88vUJdBUDbOQK+HQj/ICVaJJrVC0KUT+KkWyzj1zO6pdzm0emi0
cXKuNjMJ58uwQjgR8FAMgY0ts7HzQt38ZNZAjubhSMSguW3OK2lf2WsRWMNhBhfD+0J6TgmUYykV
5wZ1lTmIZ0lihl/E+6AuUni5bnMccv8HYUMfum/kE4p7PNDGS1WWpKeAYL7V5rTWwka5orcwPowu
caUCDOkuzvThQUdl8b41T3JM9lSaU4C6CeylbBK7uDdN0z7gqRjs69AwNrGq5a9jVm/kd2EPbbcM
mqm+pElJCm+0rNvXixDzKsvy7E0zuKlx5VH3QzCUjxaGT3JlpsVIoBUWnIQaAI5i+u7aHcbgM1yN
2w+he4js9QKNTgOvjqualNnSrhBGUDokLzMTbdO6hCcHubV0b5VRVnASulX+GhrV/585f/8IrpPV
bTVvC94/QvF16x9ey/rf38o4Uxkq4E3TMWz341vZsvzGTe12eDbNSVzjpL1i31G+aS3+mB0aLVvZ
zJDtsCudgFlFZnDZt4Qgx37l5b7SxXw9TrHMEMSDJKhEQOL/XVNMx2WXMUZbWbuNlvY/pCaRKfn1
2DrvrEhL2g4GuUCIjI9nHs4OdVmAoX4yqx7hTVR31crQdo6JGKesvfe5/6FPznPzK66hi1FJyUqh
GZPsQ4LTh24qiTwmrnfo9GI/ZlNkbLXBczZjy5vn1sadZoOeMZooQ/LWtU2yMurKOZQugqJW/Rg5
SsKuzM72YRCmPJ5pRmP3DfdF7Q4qkwHpL/wmZxEBSNeGwMlMNivvyQHS8lIAF9x0tajsSzJkJVpz
YfGit+w/6qDB/3FuhkW+8g2vevLTybzn/mPPNwN0RgfnpdzFcTPgpCdiL9kGKDlde7K8J8cbNrI1
xq17lbWqFSoqY/jpxQ7y0wvZqdjpGwpa3v59slxPlGqjzktvc+XapOVtLDu7Adfx0DdgyRqat/VD
tWSv0hcvhIAdkABFcpD/ksh1H8hcmgRvw+65azIivPyLbPwKlnDKBxS3Msd6K9LwSxBN6R/hFL2Z
VW6y7R88/kAFyEbMIZ/mCSHviefQKnnU9S5g63m7dKvKPZQ+xvyy2tjWS9Pgf+J9Y1VpbeEt37dS
KJTiuQA7bju1ZroR4VTu2Y+LJ9LE94YRGl8Ky4tRTPSNi2EExcUva15C80AbTJeCG+vZVTN/74RV
tyl7Hjh19IccJ/UcrKcES3qzUWdvBq9fG2z/L0nCvqLX3OKL7kYvsLw6ZP1060AiV1nJfr71ZYQ9
8OuspbrtW6feOoWrvAaI18gJCf5Ra703qgP66tFTFhKgmS+o+ma1FOMkzrCHjWtddKRk5oHWI+GL
kpVyr3u1d5zStFzZqeXeRT0MF3RJP9VVXiNfVvjPFmeDwtfGl85xitNYmegnjdn4As0j3DShkYHI
ZzQsEFZVsH66yNEKzpNjZi+oLA2XCtsEjiTMisNp2o6+ghhSG04vTdTGSxX7m6Nc5Lj+ukW67Ump
e+XOyXCSlR8M72XvuEG3koswXUxWjSfsPZJm9bmK0GaZxglgRz2fmsLIeH5v4hP1o1kWXnUktPRz
U46GFSEHubaZ3ZXC0iekm5J7dE0S/1bgHUK/s35UefV1sz916R00aNzK+m9jcoXiWWsjtlUwIfs4
8zzrtRzqCskOBOcAYBKyj0nQdLq9T/JZms4rVHylnOhYjJ71GE/i4dafuDZRNxCyohm8e3bT32V/
zZZkmdYIAkBaSu7SpmgWwQw1UUbsWtJAmFd7KvsL+E/8ICJkdbsWYA3ivGsna5zDrYpfjXOQbY9k
zBbbTTRyeMkihmOesxEZy7rEqufWV5b2OVQn5fATuGbu87X7Eai2x8OC7Ssoty4Kv1a9/+BEXvi9
68stTsV5sCjSrykG4dGiaK+cjK1gkccRihb+9L0evatdif4r7jvfpirX3vTJHFAFQ+BuIOy9QCUe
mV3PcZAUTDhBQGBzeQ+pHnqanSDINVflJFmrjQavKCHSpexTKigzCyXgGqm8BhmEcIt+559y+H2d
6LEeC4IpX3deOixcZM7hmsb+WrFL88IZV4XNqmn7zI3aM7gtZOKsoH5UAvbKYqq6zyjFXT0ftOJC
WflZ193YTeFMapLMJsli8v1UOwYTyJ+Z/9SMWFPYRpovumpwAKBREOyD/lDgWef6ERsRyKw6l79D
Qa07+EH9qs3+bLJwZyZx66dnDOKVo+ySU+0AUUgPndPV+1wnwHlQs4JdElXWStdH/6qnzYR7lT3i
TJeY5yZSu7Xu5tkTvlg63FvD/2oMQGBq9tCLLi5WMbI+f+RDPCvwaeazGyJ+KK9U+dqPK+WzQath
K/rWVirrTGgrt8LgLOZGwjb0nPZTgrBbX4ab2lFmXwRGnMSM4CHiz7kECUnUJGp2VNLTMNcirUxP
flE1uxwHwlst+Kvvw2ju1/1ahcoPOkA9uMRGYZXM1cBW1YNiUcimLCxDZPb6NgllQ0vHaIOpIra1
Za4V4V2H9GYijOQFyI9+EGZbr3QbqjN6GSiDBUQHoKuldyIx8GGdB9BDK1a924pD6Qfupyppl4lt
DnikAP3P+m7cyCa4rz1OctYT3j4R6WIIYAnq2y1+rnzV7L7zsPY+Y9oeLtN8FihTjGqTJWF2QpYX
LDOyu9ty8rt7zZ3GZRDAXlcTkg/GHGHy51hT04fmXmTVy3uXrImyN1fh7GaoYvijxak44UguOPTD
m0Npzlrqc1P2yWIq2Lks4BxiESkQ50Mx6L4iALbUyIchpFsgpSDb09weah8Uk2zzFv9320+rF1PN
0PzK1FcV/HBaqdmfHBAR7cwszksADYLYtB/ACtubQBTh0XZS/9yKOeGkNNVzm2eoX6Ds+739miRx
/memgyGtKl08Kzz2AA4kzdnvK/2QO2m8Tcq2fODUicRHWiZfOww35SqtK67+yNMK4J635NG6/X3k
T7d+pd2QJTRdR1cJC7v/j73z2pEbS7f0qxzUPWvoNg0wfYChCR+RVkpJN4QylUnvPZ9+PobUnSVV
d9WZ+wGEUPhgRpCbe///Wt8SQpPZnX6ueVGjjAZLroIXUa74g0ULjzm1Prwdb2obts95uvifRA/m
OiFg3U3j86wSjae02IolocQ3vTrtSUIi8q8ONGZk5SVOmnbf255mVvE2r8roPirus7S7KbVQP8iS
0A5UCwh0KavMjYceBYyO2YBVk+6V8gz1a8pkhg7eDgctjM9N/6Toku51M/w26nbdFlsF5WStwSrS
RcRaKAdjFd+YMq4ggNKfVAW4VqF9Sl5Rzmq3S/mBMDobpQ8EY5X+JslRVnGSlUDZ5k3/QbIXgopC
Gph47cWObmruYqyUjmbyQNEDqrc6tjdiJokrGLDZxFCkj5Js0nKHkOoU5LRucpSp3hiQT2VFmRsI
pdxg4ZI3Y5Bpm0W89Lpa7AdKLb5JfdwVgEw3VMAn12wq5t6i3wdLnO3w4qKVWdANpaJ0QPRi6CRD
TYrZ5Lakx5MKGM557UxyvDyMQKMTifTGOeKcj70Xpoiamj46JslHeFdtZs1SnTQaad2nXe3JANlI
foAlI43q17QE2TcYRe0XYVA4klTnXh6q1X2CGhBJgXoGYq2eOzxOqRL3JDJELoSb6YDg2D6SYAj4
vMUgRc8wekgxTbrZpFJyJNcNEWLd7OHwefAwaeYn3X6BYw+soXKMiYpBsvQvuVxrJ+Qzz2Gkbc2I
OZNRl0nhBMNcH6iGh12Yn3JN/zglhnYIO9n0UgG+l1lL6CaK3ZEdabT0WB5Z1eUnzPz5qWaQniOg
rz2OjCYJqodIrx6F6PKDiGlVB/qR8vUNWCzjE2PvPrIIdyd33IqKc6kZyVMjZVvFHEdCreLWLWlH
3umI6YZGd7LIRP1QRQTAkaCHUzZxhmHozr1xWJBB+CvNc0Oo77nPrOUclQhUJJOuONasUxWQMivj
yNqYky4OVZ18LPNgPAczRdkUZoalNMGun9U7i/Wow5Bs7cGWAoVWpwclafrL9UI1ISdOdUEEX9Qg
uqpl7ajNLVI5zTxVdGNvRpQo3mxE4PtNYmgR27pjsDidfA5rS3zEfuhYUXSsqWIfpFya9rM9fM7x
j591dUIbrfEzaghcXVUjWJgVPeJG9JPe0ABICBZL3U7MZL1cNd1Y0l7ksfbVWOX0Mk/TWS7y2w5P
Hun06GsxyYPHmLXOS4ueIPQ88ilY2NssNEsPiLJnTOFXQ9WGvxnWlJ+X24xqQhGmwO5J1YAImF+V
wJDICtNu7OIbsiP1qZzRU5EdYw4ShpzOlFh0YVqGIeVXQYK1fhDVG7kZ5jbijEZOSkp8epoeUrrs
fTzMuIY5tv9m5P25kc0mmjrVAOTKikonwtR/caoospo1eV0lrxPJUCC9yRwc5fKuzpSSzNp53Kkm
KSoVdSC3Yu24yZTW0UaUVleMcLVA5UhmoOJattEUo93QcGHZEnf5XSkXti8vkbpZ1rG2SMfYtY1M
8/VckAFURk/dLP/dN/5zleb6jSO8VgTye0whf7JvUsu0yxRn27ccoNkB5qJxRLHjkSOfEMqUwcMi
rCVwCvyuDuXagOTzjEhz1cJ5KCz3r79cW/mp3HLdGnLZQeTatkKz+Vfv/oTIXx0YUL7ZrELgnvQN
Ad7l62BFq2lp7rxFt1PHSCC1WJP1pknpS99106kf7WVf6ta2lk3WLJQNd8wNp0MgRQjOutjcKFEN
V36BJtkP0Sc0YPKlXaJL2poK4o4hPue9mm17kjiEfy1/EFX5JJVx4KhV8hj39QNnMdsPqzEn0SwT
20bWnuKMoMdEh9qmGynUuLXBkPR2z9cFhKivDdlXwmGf563qRkIe3DlUGrK6TGxE683GMDK/Hc1j
iPWL3IfcySfSIAF1vtldHG1F3H1WiwW0YlXel5ZuH9RQOYyx9AAbLPmYctQ6imU/5yWwQG3u5SO6
HH1XhJxASilLtiJQmyNHSrPqmvv+Tcz6DeMBLrgm8+cRfmwTpP1JlbsOTa1NaINcHbu6785ZThyz
EZa9C684dVLZiqkTKbeEJ0j0b2KSStt5efvr31/506yGPZEWnuDI11XTtH6Z1ZSQUs1ahMW3wpSn
26GxK+K1An106es8tJHKsqiiqq6ue2dVl9GdYCz4621Q/7QPrr1fNCrsiBot1V/7wIpkthN21uWb
UmYvpLp1J9QbGXS5PESlCinm2pxW0+aM0GPLCizcR7My+ZS0kT+PpbWJhfpMMEF/ngjLBQ0zS8cM
pkAyF7I3joN6WkZiQf96s5VfSpXXgYmYAd22VMVee6G/yDOUlOUkuibzW9yw88mp+Gr3o+oRPAgk
JAjrfWEaSGSW7qOIfIr3e+Dp2pfSmvacujGrkkPIJKQaL9JQOVRf7UNrzpmTWGQTEGbgKvxmTIUt
5TGuFdmfo3IHH0r2ujY8KhbsiYAIQ6PNPfJTjP0ULq1H5dTajha1vrHL4Kzk5IUSzrRivrOnQJqK
jTlCY47oVR9r5KN+HQSQWMJ4OJnGTD+HNjJWXCJJ+zJpnTqZnwud3maEI9JNpbn353AyN6WwItah
5eC1yVDjhpztTdhrm6gUzZ02djne+cz0J3K7NoGuJ8xIbGarIhyp7i0dfjet9ho97NygYuJqJ18x
BkZt/SzpujgzsgtPkojvVSyCQ2ts6o6ZxDO1sOARq5y9H/X4rWfeh2vpOnee5j0I3mpXtR1qYqou
W2YMygGGbgw0+EXWiPUFEKI1A7laZRftjbXXprPcJv0yJmEy0vftGE7+CMKMU4AoHmyo7Dt76F8F
KMWcSY2q7BQMcbdVy0z1BgES6zsZ3ewhmE+2WqW7qB4VZx70eKFaUriiztyZ6PNbzZSIla1hWY6y
HRUOnQvpLi4+FToCBpIolPxI3iZzw0LxwvEN2Hj+0Ja6sdOHdnE7StCyUG4B3K8xR7gJy6Vr/+Y0
8Ish6PuurIN9MCm/22D3fjGE9XJgc1yawTejiSNmU0PhpKZkb1IUSBtFjnuazsNwMQwxXPRQId8z
CY9lhrWdycNm0oeHYQ0cxLn4mPOj/PWR9ucBghmALWwEB4qhmn8CzGjquCzpNKavY9zfIBtWHhQb
uXuDwtgNGLe9uW+y2w4aGjqJwVXUGUeaYiluJ5jCSBqp3m2rlF8mq0dBm5oaIshkeDDHR7u0nudw
rh5Dev5/Jxaxfz23MlfRVDoxmmbZOkfezytGQ4nbvCWy4FUKAd8sIBXH0vzQZQknLvClG2NSJyeS
gnKPZ4f2ELLYB2jDt2ZmHwrFEPvrYmqQtbPUTuj1ir06kpZV9qx3FPIpnBB1pdmN7VlTqn1C4XCr
WOEK4sBYAzHNPjTjIjta0G6JBnqZUYp91lIL4UrXnJM8aLbUhtPHfGgomzH6dP309Ne/3C8Ktut+
Zeks3ixZqGhd7V/0MkveQwSY0uTVytXWt1Mj5HwSYPturTstrtKjMSmGj1fqdZYIiuqngzS34phP
jY97CQDxGJ21SW5OIo8q+NbKJ5Pg+lvNkvYkFg5Sp3/E7EsaJGYND/Vi7NRtNrgUVWB6JGF9WYrg
Sy/3DGoBiyp8rh8CfD3HpodF/td/K/vPn35v9D+cQlWLndRQjF8OombMRWuFRfGaCSF7KGnHC25g
m6DtITT3MZOemzxOPXQyxdlewge9i96CelHdVFbFJtPt8Hy9KG1Ku5B7gBgIlJXYrZK+T+8YqoJ9
ZbWfiWCeThLlXqvL/VhqLgQqTwAYKI/ibrzobNutDnAoZt/a2XpIpn0m6bcT7b5LWnyOzT2RGhlp
luQ4wMMpbM0RlYXdVdY+1EbvB/TotVRXjoSSo+XvBhnSLilhPbqZAnt8ZXIuoe61C8IkcntCQ5w2
LNbmB0us5V7khTPrhkSoSQ4CBIPODTiD4tSt1KMwt2si7AGCo6Vhw0QvfZTmrPZoUdygXywv6vTY
dUu8Y8kZUqc3MHXnRUXK8JC5CMFVd9E+MEFB4tmOr73RH+26IcuH0RoYuENTMb3JmNQ5C4JWPyHx
xMlXDr8hGqKK6+LCDNI+WkYZH2lilU6X6mKnRMF0mK35bYp7la5DoRyCNdE1UIvXqK9BOFDHdAgN
mE4VKR1BTS5lB9tvYijcCKYpWOQoeMhAa9ZSqC7WCtwwmA7RM8dpaICKJdlHQ2/ItFwTeFWLmhua
IbwxyrGN5vasD2806LubjNmDAx5jD+tt3OpBk35E6H8IGmrE5fxsZVJ4YtFTb6YQqneDtM5JZqhD
1Mblo1gvcEg7JLRWpzConmHvvDb4wHdKKS6AnfV7ve+nnQlNdYRLe6PGSConkb8UfXPWDaj0nRXe
juRs3QJLdVslvyc5onwzQ86FxoXavvlUKIvhzLQejoWsXiahqA+zEm1nq0pvR1Y8MM/mbsewRH17
jEYihCKctOj1dkZM6R88KSfjKrf9hFP5EcX7fA57SlWLZbe3IflnfzO/NP80xzUNRWiC9aNpK+gN
fxmHB5Ip2ev0/tUgPsZNo5lpT44vy7J7xlCmDDeWVbNDthuVLPfKSUJAHoYSehHBjFsjXl7yKRbb
LAU4nwjA41+oepgOmCx7nyZrhYp5POe/EwmRmEFA4THEhWe8GU5qFCPpL4HhqBo26XCcLU8JZ/D9
+Tif5PZLmhU7DdHnPYiAkgDBoj9DrxKbpFTerjQYXCNbsku0vZjoAYEvSz/n7ZB5WMc4i/QRC3M+
a8xjscETo24xD+ANDePyOALVSte8z6Jt+oc+URV3GR5zOl9w16bElwvQQNFSvE4WSiNjGrptGNBQ
StddOGjiy5AM8zk2xG23VM33Vf3/+oka114pci8lWDHEYN0vN//7scz597/X1/zrOT+/4r/P8Qsd
yfKt+8tnbV/Ly9f8tf31ST+9M5/+Y+u8r93Xn274RRd3813/2sz3r22fdf+k363P/J8++F+v13d5
nKvXf/z29VseF17cdk380v3246FVl6/IMgWBf+H11g/48ej6F/zjt/+TfX3+mkN6+/5u7y95/dp2
//hNsvTfLdtC18+qA40yovDf/gtO4PUh63dYfKpmwu8yVooX+3lRNl30j9808bvMGtdkmaLphmHa
lIFaUkvXh+TfVXWVmQuD2ZusUSH451//g/33/Wf79yxA5edzoNB5G/ScbAYLOlXW1m34Iz4sAWer
t5ouAZHo7A3jXEINwCbBAEBhFW5gJxW7lswwjjs8ShO2T3bKIP2+d/20c/0RSfhvN4NylomIBITZ
n+gmi9I287AM0g5eZAXhWbXoEffPZit/s4vOC2uSLuKWwLgeypLbyVLiRSpntD/8dD++nZ82gx/j
Dx6M67eBtlnTdJWgLkMXay3oDwpnuHxJaw9asJMbvfKCTKcGoEjqXgI0N5j7cSw/oeW6NWL7UzY3
xLMwcavIjeVUU0jbVmPKPcYUnf9msxBb/WnDTM1mVGT5arGwldef8Q8bNqWtqBWTMqo5zIWTy325
1ZP6RlmdnLkpbBgN+uSVUSQdmkVFjTtPijclKsy7GjkrxVyj9HEZYrLow8NQlfZJmbLmZJrblPSJ
U0sRZSfs/HYsVcxc/7rIKrPxIvxQXsXp1i/GUuD7j6abBcPTIZbmp6DOqyMR9fQvYqk8hysawSjl
V6m2jIMOvvSeckXv2tO4nQ3kJdIySvtQKd7sgJOqrrWyWweJ33btzqyzc0CWum/IWuQOTYrvLW+/
DZPtiAW3P392cZaT5cEqG0Jf5peABSllnnIzdb4ZHoJh7LaWCeUhnQHypXvF8ktSnt2OMX5TS/XF
JEp1Tm/1ZIyOWZrZOI9o8Wp1Nh8LdSTEdwBb2/eG39pHGZBaoqoQJGXdAEiVrDTYHRooOqlxmiBt
J/p3aOHLzxbZWmCxgmyPs5m+LpuV5m9zLed7qTJqssvs1279QdZW8xg/5cKYt1OHNJPOIXSEBDL2
wvJzbHUSlSgqxx1VgQHdTj3DPM2l0JkoTXBSfDOL5ba0w9ta09xED1RnGuq75KHI6ufRXOVT+Aax
ktoeDKTuJm1nrB/xyLNsrw3F7ArcMjRmhlOIhqVFfwibYSFBnHgwrVFvF3AyZpGGqDTFg6IZxlZV
kv3QRwlGbCBDVTR7Ih8/UGJZ8CrUJJ8wscEXWz8z194E5q2ymF9CEz1wBcZibfc/2VNMQ1OZSqb5
ZNRN3cVMs1dFx6TW5bRrm3whIkabRkC+Q4QM8rNSPcTK2vov5vgmkZ9DkCXktnkmkno5ylMOgEne
aun4OpWpKyog/227AmFzk/lvlWUb0wLvHxRExc4KOZLUOm71vCAUr4nYK+ZoOzUNE4fceKHgKHBk
K51bzuNbZqi6myp0LrJeshx68oHX9nW+VbKwI3UuND06SOJcBCxxgO94cd0KhgC12dmZdih7TXiR
off0t7nQ6ZFg6luvysn4x4u8i4CL41TEIsgDkqif5xgOTc6EgW8zujHCVmyasOoO17uGsKFbcb19
vej64oNiq9kfnnK9P11ff33F+2uv973fvF5rxLRsE0nsiI8rDgXl3cUl4OopDCLku+t9/QxO4XpN
Vxd8nTPOuoippN9JdUGFVS9bSJr/fKIy4u0tG9Pwrg9fL7AXRtRD1qezy1CV5isl5l5SCrh3vPD7
nd8vr8+KbRTKy6jp31/UrK98f7vF6C0NNMj60j9sySzL0S6YFUKpEXzotZJ838L3bWOJbVFGuG7C
9d75uvHXtzev916v1tfNZQgpyHOPERGAShEJbW5NX2Pb2D2lUHkeU2oVqs7BE4pudpuwBo4WWmgQ
A9YZ8nbES0LNrfGaqRmJqRoemUN/y/ubAVzMR8NQT0VuHIqxGBDxLh91rX/rpvFQZSV1LAg3Di7A
zidYN99pS4vIkNX0XmJgd0hesS5Z0+wCObwHsq/66Dlo05nJfaIFDn3EmyCV7d1cd3dqaNnboSBs
I0Nq1OMnNNoGzrCd4dYMK4O6g36JAECfiuILE3DqsBYhZglycsbv0Qns6hUIQuYURrMrNEBdlMkn
FxJl5kbg4u1CjrflUF2kKYgOuC73+jAvjyoOy0BqXyiL+kusq36D+9zNRZkyPNd3xUIW3QTkwasQ
WjixVqFhsxPSaM2ZztVchd68ZMTeKfugi6nWjXILqswGVpix9kyn1m3i2fLNOCe3KFpuaNO/1hy/
n+v+xojo5NG2Wzbdt9QMjZMRG5WH8jPxVMDOPpJRTlp26QLjWPzGCjc4APtN7ZST3JFPNJuOXcUz
XSSM0IbC6axQm83ABA+jyLGdIkiDS7jDKoDlkgXjJu6/UUF41ZflGbLLByE1BYYms96pkr2zU051
4RhXNxB3sCiGrenKfQJr4435no1WfnbKriYcKpozt06HrxSTEsdsegVEY1z6hsF5VG4wNgIEoHp2
mNrVPS9SDEIhKqWFMK8lX0NwIcHUg4r6qvfa7NaSy8JRFbN0qip6i8vhkEP0F039TbGqcTOHll/V
N/UUfYqxoXoqZtO9WfeH3Ox9k6SbJ6P/WgyxSsFa5E6M3XInldKD0mvNdtDzraaQr0Kx61nN61cD
tb9bxXXto/sryEqDx1xWR8WYkBjpi6uXy2WRoAYsonWECsCHGIHKlZMA0Qt7gFpraI+0PfkMu1mo
J6qXSHPKnbzIuseOfQOkaN5AnUP/bqDTh/ZFEsORcueETz0iHaZLpduS2Qz6g9eFgoqTIvzaJMGy
CbvxS1yS0q2H2eyE0V0W5y8c4vtBGHdxaua+WQlEPFi1zdV9TSB1VDaPhriUAyYh4VtTd58HPayK
Rv3aDNUOmnTuSxV6o9iiQRZXuMWtVTe5TL5d3SRLNvFLlEdN5QQFwzy1a8sdJJUg3Sa8lSOTY2+5
HwztHvT7pzHQLNck2/UYBcmGYpoJ9Bydh7IHqN26y1TuJNqLtBSn+0ZBBWvU0OekRXsDYc2+peIL
0Mj7NVmYD1W1tXL5y1S3ZJzY1YtepJ0zmjXZ4ID+nTrmLJbGD6ONMtAeBs3rt4V5NrTqBnMp0ja4
WXCybHpxveRMeznvDmpu3VpmfdtSFnUmCW/onH6eaOuDqfvYpAxN9qqWkwCu0Q1ZxhkLBt39cLbu
gqb1hTI8ltZA8SmGOdGEJDRakn1vBhajC5Zgehi9P5mCk3BDk1+U6q4yhyeUbwKnPz3DNZp8iDKW
5PWmK7Bb1Vp8wr12MEMvNIZ4F03zCWoBLSdJPhWkuUwLJY5muVdpEPuWSjWKisqXSktrhyiRjwmS
C2fUtUdzOVoxa/04iM6ynD3OifFqTfLXeaJjEnyQIuNAv/cimNJGSfkQ2nnjBGg/aSx9K8b8qay0
zCGT2D7OPR0VIzcjT0O0fjGz1QhXzFN+ycDf+GBoWE2tj1zv+/4wJmnmUgaY5bJ6pKUjA4ZSP12f
RZGl8at+6tyZ0/9FYhKzpchfOJ1qAW0IFGmTpDnY8sKeT+qkO0uUzxe1En6nol3P6hXxYdj54i20
4+Km4mhEI+2ZNRVDuQ5aB3UP7Bv5zdwNZT1DgyEeIYoLOLvBPq9a86x1qnkeFWZ65aJMG9rLRLBk
qkv/pfECGfagIj2CaOAvXLdEl7vFB0OZM6qafH1Yk3xbozTeLINX9ULwPb2F3VLcTFrJxUQPRh+G
rwj2BldFDs4PPyPBsabg3Juzdh74vRf+h9LEX92RBVipryqJ2hBppy9SpXlEcDoskYJT0k3WHuLI
bQvcChwaWlmCTWp4SBcrT2OiOao3STKQx2vTYenCm1HVNE56HZYuBCtmkGXnZzmhAq0u5V4GrQJ9
qj+MgsIaUdaXcMKElqny3szb/FTNuRdZUstrTSh0649Y5XmyQaSOMVstSxf36+xb5Iy6lRj2c2P6
YR6XjgQ7o9dre9/VVU83HcDIhKSkCNJLm0T1Tpnr57gMUeMHxNElY3qwgSAF/Thf9MnSD4oJ/yJP
3yKDbbTTrdYOfEzOnkUYcnkZMdfhfFun4OKpxkIErUPeKWrtlZ352RL8KlkzVaz95uGiNvJ+SOUd
5yWkH1Zxk6UKvB/mwq4uisBblppkDluilj/PXt5SDLVnip6dNV6y9cJWx1cQg/omB4JeGMvHzEbV
KXbJGLIY6pi56GY6uzJNSgLG4mc7nMZdHFjpyaTmm2dytQ/U5ZtVTrfCfgYowG5BTPF6MawXuFlm
xb1ebXtlUdzrQ1rYW5ykWNFF9aHSK76Q9VoSGWXmvN++3qlXDdis69Xo+jgL+R/P/7d3trrtpdqC
GAmQmttFfNtGi0brei1Wk+Y/37w+pVlfcb32/trry95vXq+9v5Wlz4xVuGWZk/FB1zdg/BZSZ+0D
SSY+mCArdBlce7/4j/dZ5Eoyafw3r6sZ+GOjRL6oo0x7fysYobXsvt/O67z9/knf3+v9o2LV/ucz
9eiYB4O+x3GGVg2U8vqBf3g8RDir+Nd7U8sYfmzR9fb1/fq+/9JYUMqYKnUyZkI+kyAiBurr1Wxo
91mofsgWmVkBiWSRVGRMPNH7GgItRhkqN6NEE6JLUbmrLPH2CYVgtyDSwSE/JvBqqoQ+TKLbKAnv
4gkXfENCM99NTw58XtK8LvPz3JuNo3d5u6kJOT7DxG82UkRi9vUmMsnsHEtRzqpVgJDEAXxSWu1j
IgsddBtL6Qy1iK9no0Aua/Q7/C7K3rIsDQd14yxy82BiUCVecNcPDS7MiCCbKmoiFy/FplPw2y1j
i2yMZGQSxDuoDGJuiKPnPBrKarSZ7Z3ZLeVpHg4fWIhjRCW17XS9ZjWklkglrprrTWV9FIvwoWXy
sG/r+MfTwkVZTpoxN5tUUUJMxNsa3t9pEZ/j3AAIGZcp3RLWBG0q106lBR7BMooP3wilsKEehiwI
T916oVC7aJOQnmZdK0406oR6XXRJOqusVA5hUWtHMs4yTmx8R7why3lOL0s5nRhNp5MI88daFSbj
Ms9oQmk8pRKs9zkNcUFkBnUgs8pZpmdUGKb4o6k21XmxrIy5GzwMLB8vFOnVTdBX9N9bUtYi/Zgv
Mh3GodsFNSvDJcPNQust3xpT/DWop3LTJfEn0pBwFVilfEKHLZ+u164X2jiTdi/kxVUzzHQJyjNq
P5LGT0BcpoqDa30RBLxiQ2UmW2VD4liTCkB2t7IrGssk/dJ8sVnOn0zRNAdERL603urXPYX1BXVK
3aCZ+a/7IpPSytQ67TDeVwWzXhxU+um6Y12vWcMYkpiilk5PD5yJY4dOqzd2ArXyyR47bQv45Gmx
dbXygJ+DZTmZ60PXx42x0vCj7IihYNKHOJWa7eiHcrnsRcWKci47lLwT6HwhIe3gIEHFlEun67WM
ZGUWYHHh23l1jvOT2cXtLu4FUevYQAtE2vXT0mOGNcbFB3ZOsE86pCdDzdIT0uTPDYGi+kSHbr03
lObGW90TrlRayQnAyo9nXp9+vTCtY0LAH/Vo8lPntDtoZE14+syZOF6/9yjXO9dav8Nu3emvF0of
l+4CmpRza8VCUCTHJYKpeb0gz5IGzB+uIpSd11V74WBH/3h9oF9fUiZ9/9MTrw9d3+36+PUmCWHo
w1JN+f4x7w+8f+r1vvebdlfDEO6Z8r7f9/6hFdFnWJeftFUc5DQk2P1h07GUsATQSdh73773T3zf
vPq65dlA5SygF4CLkD9+ZIez9QT+0nrr/bN/2bxfbl6f/MtmXF97fR7MiZesr/FwBfk21DNIKxrm
GVGlD2lvnqwx6r286TpPp4tCRCn9Sbpjn8pMly4J1lQ3pPLjM0uP0cLRjLKjdDOa7XIJSoTR8vQi
kyvhLqnN0UAH2SuwJB/KTFVPFB9hyC/Gjll9NHfLTZg8taa8zahZ+GqTvqjMc33LsNF9dqx09dIC
HMfRSd46KXmyJq9ry+iLVWzjMkP/u7RA4MdpOeixKm9xZLEHq8pW763PQTHLZ6PPPkWsa7ZUN1iO
alPsclPdsxEd7jOmg8JOrI2k3IbLHJ6XoPiSy7P1NERfqw5OSTMpN2bswGNtdlIz3BUD42zXxaQ5
s3hy4fs3flqknyOJ0/KyEmr0mkLS2Gvo5NsXevL6fq10+EMC5aGbkksHZ6QNrNtcyMYG9X8Ype0x
UeBxDeKYQVVe+I18xvPAD0rya0mCLo81FhOJTv5DIGRSBtHLSlJu0QCYai8gEIV5P/gzo9qQCsTS
ydZRBNhriDjZ1hyC92qZCiroUe52YZNubbkUXoUTYGq4qyi7kWrw5Co6EhUCrrBatvLzWLdfOlko
Gx2ZKYkS2iauPi2JCB/wVWyhWhkbdpLzSH41De3kdgDhtTGbCSt3cCFADuu/UumHbLdMOrAgItz6
zmjuZLvzmzSu/B5U8C7IgvEo1twvFOad0W7JmT+Utm4AtpwXryTgnQJ0X126Lwl5DqeR2N7Hzo4P
HeXLfTlg1IKkRVJw0QtSz5TEVarSuNF7lktljpNQb5fNMFTiXiGWumjIcRtK4zxKo3IOZHg+Va4d
MuDKRNdG1rGOx1cV1fqWC81nnj3vpm7sfWpnqWPauCiDXJXAtKIJH8TqMiSi3Q/I9VyjCnw5l1H2
mJKyifShdqiRSWQ6RZfeGvs9UZdUOXoD6VlfgYibkzcdzf6NrJe2Y7FHUWnTKPKNWyhi/YZQl3ET
ZWjTeqK7WPU5yWQsPjRHdV/nBIspRvf/m77/o6YvGrBVUfefu76XtU37Xx42ku6n1u+PF/7o/drG
7wJ5nqBgqWsCOCyCsx+9X0XWf6dtZNkohSyT/2j4/ej96ja9X/rFPCyr+JZMWrI/er+6+N3WUP+a
vAylmqz9v/V+iVn5qa0IxBcPo2loKlsoaG7+6iagolG1xmSqJ2raLM4O14sMNzF1e8KEY9lUt6od
VwfaWOVhSFVqkO+3r3d2MmUVjlzDa4ewPMzkNS/Q4A9Driv7Eu8mdf8moBoGi5rwhH5a/KzMKMib
Sl4cOPAndBDSzfdy/VrbH0dLznexNiDWmPHRWQX8x7YGwYv17XC9LdQAMGcdbbFchvvapivg5vfw
jQhWivKPWQnsfdbuZSQ3u2K4TKSkHtIy9o1ZEftguEkljm8IJs1KcvnQhssj8Kb+NI7062AFQwmW
HWPGPZNE2CPM0OIMp1t3Y5wc9QC9vLly3dKKYdhmKGSEpZQV6LtOUXIvnCFzlZjpnaioX7SSjpRq
mLeVZnyqrfSeXvrdLHdPmahNTxV1xV+Ict9aQteEaL+V4lh1DKJL66Kt3C6234yJcy9nvAmcEXdY
ilNU3dlGwYwm5ax3gtDihbV/Pt+ItLhTCMIRlZF52ZjfkQrrFWrAkCvfGzKMDqv/MtgE9tEBH70p
HClUJst2fcMuap8mEXHeTJ2ZRiUNE+Qz6TgxwQnteZPHlb01aRs5AEugcRT3gHwUl1MSkUFUdRLt
FHXFlyrkW2X5hW7n/7J3ZkuOKlu2/SLKaB14FaiPvo94wTIiM+n7nq+v4cSpraysU/fafb9m52gD
kkJKQOC+1pxjikwyXrFzxM07cP6nYK4ftbq5c1r72Y20l5bbMDXy5AAE45o8WPY7XX67vtdJylXa
BrDmQB0U+NDY0O4P65810IFNaRQ/KcpPZVNssiXYMpk4duP4NY7tl2MEGSXPbkc0bkTA7tJmJNpZ
pz6Md5NS7Qw1npBhB4hlxbFRcTe3WkR3vLDgXpkYA3Vq87PKZT3q52gT3mMxxFej/bIyjlZWob1E
l94VM1OiyPqdh5ln4QehtEiN0QZKwaAckiv/aIW2hptp7Eu758Rroo94rGHV2OW8a/TO2FGpievM
9kAlfBKtlfnN2NwWxduoGrnsRDSexvnA6KZ81F5xiANE0HIXYZrYqYRGGZPLJDZ9AD5zKFXnHoN+
u8lUsiX1JbuLs2MxKrfpwg2GdpNii1t9YOZsLNawMWNlP5arOWv+SZXvJsObhjY1uQU/oe7BMSIS
tHinlt8304w9RE1fGgI6jMK96XqheL06b0PiszZj3oOyqfSfwBTulP5kdzT36lRbvMpJDjSAU890
opITQts5VfVsjeJnX7Z4ddBMMCwYN1GTPZJ3sTCRSI4Ed90iUck35VhirzPiE/c8D3u7TdsPRIUd
IGeAig9X7ICX6RVi1EgK+qHBhuupM3QQPb5unO5pTDHmk+MAjpYzWehM9AqRvVRd6GxaL8cR7Wcl
XNGuSg7NI+Z1DrJtM6gEvzFb19ZSF36fIokcrZCONSrJTD1HvWexU9VChyyV6tUmq+bffMB7Hpt3
Cu6ZTdrEn2ZO/RzUadA2j+gjP1mON+0oDo5CzjTymj49gspN4YsnV0AOHnAMkdaG7HZhNsu/p5Xl
f0OnTk6QyOTRa6xB/Rp+PkeQxYrktpVegrD+nXTKIXRvCrd56hr1wQ2r1Os0ftMDWJM+us4aGnhx
1t4LI34Z4TYrLQDVuuuPjHbgmpbjnV7MD3a/z7hLcHolH4OBbSRvxe/WAYu7dBjMQ2XCM6M+ugkn
s27hA7AJQlVRJ7qMhUIIWlkME37SNlU2PnRGQwW36J600kDZP+upT2xwhPUD9hHien5XweMQDV+t
UcJpGz4mxKmQ3Cgl6zNCDcXd8y/3HYAkkVscR1Sm9C/zH8rUPGuj4Q+6+Vxm9QnikeNR2K+1giZE
RgIrNwF7mH9revE0Qjsw4+T3FBZnYnt3il512z7kbtJ1piBdDx6169sZJGSNYjVZVVu9vFFqOlu6
NXgtvXWVP687NqI7BCmb1KBKn4ttE/SYvT33i6bbb72P7hLH+oIEPm0nrNKYBeNr18nmrVVw/SMu
ztl0sMPiwTyHyAbTxHwNYvWXHeCNLk1lGy0mI0nTvgr0YYdA5kzxM/CGfLmLg54YtGZrylGjTtC6
mk/eoGc/IpgvtH/VIAW/0F0ZxnFK8zszD0r2GRLpnmZA07unmCQ0vdP2UP/usyH7FSbG9UIPeOcO
0w+HnrJPCiwjdM2L5a9rWgDbKGgx4Pb+WqyF+ARrpkkJXj5xG4TaoASUD9EmNNha91ADquxCwnNT
3I9Ut+wbpwi+hmIpUKBWzqZYPjs9fJmm+CF0oKMPSb7p+to4xCKjl26rb0XQOTvSrDqmM/Nxqg3A
4fZw1OvmalLSuzliODEGnmVzkS+UAE3FuFfpngFqB0SfDIcyqDGHTfzd1MSbOTmI5NP9mIhDNWpk
1duvNBsiyPv9EbOHtm+dwPDDhKibSX+nMRt6YWt85kZzTw1mE8bJ3s3fCiK1UU79ctETKbl9nY3G
c6VZj8XEJM+e+vfEDqTudTy1IE3RCRWbUmkfanqR8tJw7Fzs407kTVN5b5T6g7lEQFFBRGPAMPQ6
3bmNuEMrQr4xL3KKJ7d2d22V/jBHMMoiTl6Ard4o0PU2lcjPraL2Pi0yrneTJUlP9b4kdnhDHWzc
FBbnzQAxrAm6weuXJcLDU79ZIw5q1WJ7pXLmFphwrxhSeGOpcnfjDDFM3AMUVwVTMaGap0Hwhat4
eXan/NyMCMYS9x0mTXxMFvEzSuFHoMvyk1H5BGPl0Ny4tZIIS09qXHdZJDZtnX10o4WFp0r2Tmug
YB2BEKkpDvGwzvamW+hnDF9QYyh0VXHxJCp+4iKvfxhm8gTgBAlQU//C65vunPrZQMSwTaoxQntN
/bRjPBSUCj8H47kc+LlGlfOCyRYF/HM8CIKe7eA1TQUY+Kh5153sdhYl5bIyeRB5QFhSo25pTHML
AmzRzK+ic05BbIIbUmOuN2NHOWH6NCoc+3qo3lTG51JqJBxkTxB6jI39nt8MJi1sAlEk9oQrYm62
Tw4mKS/L1VdFUbl+4TTfIMvA/8db1NJ5nZh0MvixNyq5GhuumCfTnLpN348DsN+cYPbhkYb8l+Xe
Ga76MVrOzzYq+fm0FEqh+VIBTa6Znvt0lp4DBHebPlLvQL+p1BBTAsqiZqN3QkqmTF9JJ3RgDhyR
6NCb2RGvNuOjNHzPjPQzqcMfdbrcREby0OnJjRao1/YsXA9aP/gKxOsY0pql5ERE6rUR0fQyFy6N
46V+XBzjg4TAc2lZ7kbLssc+E1fgOIxNO+E5iJVdnoxIBsNXq5xQBxKuatUG112c7lz+fKUwnxQ9
Ih5RmNJh2fowkd4sUkO5eFV3AQNr/ik9EWSi6fwx4SYUhbelpSNYy/eufrCy9GehaTQ/F5pgNjct
Z/5KmDGrIUahxi6yHVUBxO3WmRG5YuYUNa1yJ3/nNd6zGG8iRUU4T0EUX5O72lMwhKFmD/eS2OAl
LRe4OcoeAsXis7uQD7CKZZMOwQ/460/AIBmmFOAarLngdtaWr6lWhrTiv4rWfEiUWt9kWfRjcsY3
7Ac/4ZL90hfhM9L+jF2gP5XKvqJE/9ArOAOzPj+BtkNH0UE/DfoHTc/3szVe4Y8/C90KcL82Hz00
Z8YdzS4u92npoXBPDklsvxFLdKbw/TvquMXOWvYx6o5vac6hw9S4WfT0XusrqPmN8xV1OFDVYrzG
7H3ravga7Eh8dpnwggKdxyIxVfAZuI+Xvep40DpaWkX50cESvJ8BZLRO/0ip7dNISKbUM2fPBXfK
FyksSXC6moz/SVHezM70xQXnwcC04Qb35Mx6aTh6RQetu4xwPsWkuNhpfT/iR/YMt2wOZLQwZH6e
zOJpDkNu/16QW5lH0zpksgGQPlIVzpfEPDMgwMRGC7m2pmPsLKZX9vrtEkE4CNRbvapaXEQtbdWJ
SVArvNjJd4PeX9Xl+Kg3smM8lId+0X1Hdb/McH5oDeJpm74m6057USsKglVypSSC64vKDwzYii9I
dMpaQiOWEU4Gwl+UMBGAcvGT7u59qjhESlDXSwGgRwVXqNp90bUg3JUtLlsjVlVPtc3bxqAO2mkv
qR1tSb/b18EwbYYxPyTAhafgKSELZCMyOapFBAPVgBsgGk0AuNd920S72CCI3iingzFzjXJdZC3B
O4EY3bHHuqKRFrCNnhRVaKg/6CK1sxOcRH5ljLkNaNx+NkzI6sHglaN9U7Ffw4qoxDL71VMR1erh
qtBfTX34FUfBz3AZ31zb+uwj8RKajLdd58T8+86s7N91WpGig/3Mjito+2BaWkZIpKRYnmZ9JUA/
MM5eNfHtpHG/DEFcOqVLhkyw14z+UOsMFqZcluNHsDAxQqxNiOQBWuCpS6hmpwWTWletGw/L3Y+8
ZhK5YJ1mxhe9R82tieQZ9Cm3eVeJrrqYmiU9uC396F8Jets+fLK47+li+9WPWn6azNg+EGSLZCMg
LlI+pGuZYV1MOhn8iJJlu67CWdtHFef6tORzfigqEgaCeTn0UnE4yCKEG95GcT0euwK7rFtVP9f3
ZRNJORhgQ99FksGtSH5MKT+eNMJka4kGZ9E/26ZK79FYTtHsDX31/Z0cWfQYBqLkSZzLpq2qNz8C
uW19GPml9U3RIuvBWbXJ61FAtKptjKmR026VmI8L3ZiSQqSGH8NYqVuXDiCCazPJd13aPlJhLE4i
dW7JTZx2y3cxZozTIxJuSS0vT5k9d6T9xJ3f/vOvLeS/y7La0FctKz91cg+sSxWGBmRocqObT3BG
Ij04GJy0bjmwkyzJGlDWRflQKqgAUmVfa0rNzXsEeLz+s7JWQXL3x+L6bnuG68ev1ihO34tLNmxF
IeLD+nlT205e0Mph3esygXy67KVYqTallc3+uq/XvZJ23PPbTqPq8s/+X9+xHp112/fpsK6vD0bm
Zoz1o0ONBICa7sN64GNEZClyT06Ey9mwPtNMeLNrN1v8dVesX1IfyCJiKFzqjLYpd0CF+eymduu0
WfS9f83CHpatQrEcn63FWUcJpOiOIfzkgmgav9PnBy6wxcmUD3ki7P2Cgi0MCRJC6+wWB2zivaD7
VpT/44P/+A7rok247UbTI/37ld9HL45UxtCDofuTPDkiWUXrG6U8iBYdwgM0pvh7506U++AYXH41
2CYDmFZyh/69B406uinjvaMs7Q5dHLJgjHQfxCij1ZS/h/WBn8hJB0fEPe6/TiBSIe7yZhx263cZ
gvo2AzW5q1RrWLw254c+6spu3cHrn1jfuS79r9vcvlqQ7kUpOaF8U2Cg1BLKgPoPa/oEpV7K5C+n
j3yBqBdeYDIsrsIZgSMn79RbJDoXdNn6elvYlKUCR/7S/tfPRXxyDCDweG4hm2Xys9ePXL/tklw7
DN0YGpZCEjrkdUXu/fVMWlcv20rb3MorEkBpexvYNVV+O7uzV9Xy+vr14fJr/eMU/V5cn0fbOh5c
WQeRO/v7LYjM98pL1xa776Na1PAFSZE9Xn7hl3N53bauhvIsVIdhh7yS3QSxaX3OXE/29RWX9/99
Cq7r61Fbl77fs65/L/71/Lr617bv07aqBf399akyZxRl0TgLq7bfZDrmyAyR0SDo3chLle6SSRbq
7Uaf9V0CIs+hJfh9xEf86Vth3yI9vsccS7nSudLRhCzSSTqm94VjHMamP1uDWZ2oNd6TD1K2k5Tc
6uRylanaHAxF9ata6Q/KjLh+fSjdsjs1WiNUb123Mwd5fqXiG7fx9TIaCzTPKQCypaLmmfX1/36x
cAKyscnvSDMZ4CGeZjOJzqN8COKRu8C6HuiiFN662OtowOMGqTmWiZD0ORGe1yfCkBuFcPqdyLlC
5/JnuD648tS8rF62TcbELl6f/l5cn3LW0/7y+v/D85e/jOKmPJiIVJB+TM2yu7z9jz/3vWjLr/PH
1u+P/mPD5Qte/sq/23b59PXZSVgf2DKcEImctf3rycv7vz9Ol3eTv/780hThDs7Q8/efu+ycv173
x1e9/JmOEthm1JlLXT4q4eTSMvU9wp3DoBGo7emPRazL5BfliH56AuzUf9ovGhLp0/qwbluX1r7M
utpO6CcCFTZ0H8eMn2Rfptanfz3M68YwBbnUTmG4pWjObSSS91i+DBf/y3qaA2OhUMUgdL3uF+sw
Rj646wkQysun21TNrjS0+7U9Y61midWRQRgaE+5W4k7Wa9uSUNMgbv7bnuGMdXKavns69TqE6NIh
PACgp02t0hEq2ihSt2tDJ5T3IxXZcRkXyACWgCEKURnsr1AvT+u6WhTVaV2d3eYjp3ew1eyBbpX8
0a5LjCT2Y7Q0VCpjVG/qEu9CpjYI5guVXHkYzmS7L+3JUev2VP2z9Ne2pgHDRskxp6ZBB6vTxn89
kBffAGGV2xJ12qcIXdQF95J8wWC65j6qGUvK4xlT5jmtSxo75ntp3RaPOucAWMHNPCfFsSXkmFXL
qU6Ew7G4HuF1XTT6S0DkElJzju3abcMYww5ZD/Ol+zZXTeoxu6ZiLMd1tXxYl9Yj/dc2Q44fmft8
Jevt/bsD9728HuihoKbWOa63Hs71EF86cmK9FX2vr+PLhaFX0dWHtRkXqyUy9XWRGLsQOGTblac0
rn8NcVVt1yNogir/84iuG5OipDbLWLVXVPbAEjWYt7nKK8hiT6Y8tlCCgU2u64DMk12dZ8+WFE1m
Q1eO56qEvTeL90AKJl2pSLw8/LttVGDQ1EPmjzSjPc1K/6+HrqAMgA8h3V62zXXYnchRKJmiBCYR
bTixlvgTnXZ1pAZpEcMzvFkaYEP6HxyncD1E62LPJSTQw2intS3n+uVIrAfmcnSiRmOSas8z0VT8
1i4Ptrw4XVbXX6bbYeBM5/TXehjWA/TvDtXq2hpLvTqElLvWg1IJd2dWucCwxC/t+xCtvzwnQWtf
zCMtkQgR6yAr6rM9H9IAzwrWR7SvcnR+tJQEAwutNOBy1RegdqIi5L4LyTY9Zavac13/XnRDe/DU
iPnzugtVuR+/97dcWlc1c2DuiDb6+5eR6A56ROd1vUCuvx13ntzFWxe/f0ulAHBYUj+rHFrTIncm
z+DoewSjMLFSNN1TSdhgVqSnh6kYt/QvKTSvzy7yShEUk7IVS/Wynku1iSS4lA+X1XVp3WYpCo0H
BhDrmRbJ3aDIv7HqBf6/n/7/4qdHaKAClfnfpRXXcdvK/1VV/Kep/l/v+y9XvfMfKCg0bbWuY4//
Q1nhav8hgE4ZQBf+kVSsdnraELYA5CLRhP/NTq9hr9dcVzdRKJGx9f9ip9dx9P83SQUzXmqheMjh
BBoSz2f9RdCJ7bi20qpNjxnF+QMizo/eFDcu7nrPLKaAqRazM2VY9vmUOhT2oIxNMzWxjt5Do+tQ
rgCN49++IwoFQ4C73LpBVx6FUv3IpNuVNLFfU04jD2Q3l9kcRPoIhWoocSq3c3Wb2cgEbHB5u7ZI
gAmRMId8acZZto2U4cZI3tS53AE/Lf1lah1fpUvIvROPY2f8bvRs2VFOPJtjnp0tkNZk6KlV+5HX
9BWnviZ7IekNf6Fx23/BNo28zjEfRTGB6oMdiw+GeViwZDtskMshB1Ex9UAtXJWaZYnk6yC00r1N
0mHyFqUoEFhge1SC7CZVrPRustreM5eh3ccT1liarjN49/BLaTT3ZOad8dR1Bqm6dfBOOTu+oY4Q
3dhBGPsdzCufpOL5KrGXcdsMg7rJ4/xowliNAWpUeBETRcHXzVTCtUP1gJuw9xtmeHjAW8YyRnRw
Apzy8Qy/WE8Ri7tgu5C3Xs9t1hzKtNrnDMjvsgj/uaD6rCdpSuv6cxrK4xAVwy/CbbylDd5Hs1e9
nF62p1Dk3c9JTWr56JP2uhCdS9k0nhwZEKq/FIFj+ro2P2lVMe/dtuEPlTQ1FYAjZTAEfmINZwc5
491ic0ArI5r30JnK41Lj5F6U7MrVMDA2/GEISxiOyuaHEaGZla+eu+jGQoBzpgsHlPnsBCYXvApX
s8ofTPIao5XqgkUNYiqpLjMNo8K5ODfpCbhYswftqWyQIJ1gjUdn2wnD3YhOdJCaVSaWyZmL/L8e
Wqlvvayuz66vW7f9u9X1iUDKWCf0rOuaIiWuuRS7Nqvu9a/PWP9etT6zLqKkRgGBkvbyuevXMFfF
7dK/1lKCe/kWl69iSdFuIOW7l22X110+dt22rppSGOxIifD6jssT62qYSCXyuvjH9/t+JUpkS0qS
Q7rPmz9e+Mfi+sL1YxZUziQWVB6UzxJZqpRFy4dWk3PRxek8ITXsY0iIninl04MUUlvoOXdGOD0V
+ZVYldf/PCizifNGSraFgiopzMzGd+W2aTQ1BAh7ig3v63vWrb2DXB2qMu1fcNbW2L42alZua52S
gW8kdXsgtClS6ut4KilBu9IgLxXlQTcq0jCgXBlR7hC9rDabDiP6ObOnE8Fby7FJ9HELbmoDmyjf
qNpBrAp3aZ1Q5INrxfoVyOVQNyjj9dmrZYPRceVTeqczLWiHq8BWoDQosNRUodNqk6L7MBTm1brU
SU1/O88PVKDd1uAASxX+oicWsX3K4AUq+/CyzY76rdEzYpzkK+Ym+GrcyPGzlB71OIpzJXX/0YiV
CH1QuTPlfqcwbZR+UjnNFYZq0gd2QdIEm6q1Fm+RXoP1VesDOEwyKuWbYGbjFBvTN10YJRfP7McI
MWNv5FROUVBgY7D7gy6tBq3O/2m+gMSju66FksRYfKXSDmHUlHcLVauuARy8oNYS+6Ye812LAGYz
l7m+VXtawtiYJrCQ9nQ1I1yjoV0+5dJ+UcoHYCDtptIalzI1r9ABRg2Lcc650p9GK7qJ7mJp8lCC
TqNpWVrHKS7BdhbRFVTOiEy0xDi1YNzVydK2maH4tHqp8tr8wSEmLEnEaXltFB/CUDGcEA0zmnhw
WvpYoxT0KzPOFFXaVtokT48LiOZImlXW7QuN4o1qOlhc5MsSedKvS5+1eYJ/iCUmQ7Ti0Bohs4zd
wSEo3BH9Rlrpt4WpDseqy4WnOs1Oi6m6DNJ/E7h8k3BRkgPJk4XVPQ7wvFLpwJinRTvO+Xgwyw6T
OFA9Y0sTgJNfCa19ZVgv64nVGArQP2mvaKRdqJYWoqUF2EFKYbNbV02lbXcz2K/NoM75dedicxvB
PG2UpvUwRjIZxY+U4UtqpEGplFalUpqWUmlfMqSRqZeWpkmam0jhQFyO36k0MD7F0gKFSOhWF0BF
1hoxEkAmFGsFd62frjXjOZABybKmCiNF3aKRYw6WyLH+KCdi69L3xsv6+ka4Xkzc1uf/evm6qnN4
dq7R364fbevQtSuclt5fb/jjT38v0tZ5bgPsTOXlm6yft348GTd8vWYMKi8UcQ3q958v8cfr6YFo
tOMLVBqqBt1DqVtG4fLBWZ1u/6yiSP0f29bX9YMZwdZiGuDsdTlBaALk9ZQ7bgzquxDsAPAF+Cdm
8VkX4Sf9IRDyORQT8CWUXIbrPkmAew9xtk+WN8tUt1gismM2CX5AZpp7DASpqCfm3tS14QAk2Par
SfAOsgTAHGbbaYmrXZtlM85a7VVxmyNudiBGONIXDUJvpIXoWyoM4cUBOfkD1QQyj0cs0yH5JQqx
mn1q+qllxOQJaD0iA4xpoRi3guQSZHUl9gFtSY55Zl1ZcdAdVmkNQiBNO9FqHxmkOTWJwLGvmgNy
GgTySA9oPNronaxQfxuLpPSVKLF3ub1FYoouQK9dJDPtk2Yi4gpeo0HK+4ToDjAbZ3806wldu3OT
lBjMQO97Ua585FU+UEOyXC+cnEONYsRvLYSwZbvEvjPE/VWfc6vlQrhB9hz6WqkNHPaj0jhgoIfW
PZY8eq69xJ5VBse0Az+nQrPb4uk6RrERejpGeF+vBRSmEIkoCaXHyBpw+6jqtNXqluIR+BxSAlBg
1i4WiLgdXzONEViQWdiSDfte4Tg0cUtV3yZaKU9DhBQW2OYxitgJY/ajwoKYzhaS4gjZq/ETHUGE
zfVRkL+Mr6u6nqHX7PW8fcObHfgkOw7bGBNAOrvuKcjy5kg9JvNjVH50ntOnSsd6Oy1JhctMfITL
EJ4jtYFFy+nJWEzczVafXxVp81G82Ogq/CWr9iNpdxJz9NYKmAfuZAP1QQamT3ikQZftKwGXwsV7
74zF6OujwqBiCve2ihSOjIQPXU0i3722nfGusslyDXpXJm7BYBzTwzCmlZcllokk4nVZAkiJGA6J
1/OJufRgxgoEmMaBPWZcUwqdNupZI4/muuN0RIgsycwukwaaoMw9yJ20qpNZqs1z1O4il8Z0B3bQ
bFBKBWC254iXFz/KIoj9Fo1qg7AumpGsuYm4UivkiYWa7d2GPWgIpAjFWoke/MFoZJbCcDR1gdRY
Mz6mZZ6RMLa4qCBKE5nkq44AhOVqeJ07TlCnUm8bZXjM0Z8OsbahIs7webGajRW4HCniygiCQXKs
9NvanCzSRrCQB0a2j8lBIt2uoc3gyDTzXPHJ5QXGFE5X6Ug1MxEuEFP+6zo7TQ+ftdp+MZOGn1QQ
HoZGNQ79qB+iXsQnu1Qop9oAsIrah9eByDfbllp5a898R2s4tAUyDbgrmKfxLh16Yzxo6bY3AkbZ
men4aAyByMwvrtU9CyP+MQkF1VKWhn5OkACOqJsaVtxG6bisWHHKCMQhXAc+uuLPs2VvVcV9nqRd
NW07f6jwZIZNne7RjAqooO4iuVD6uLdw1aK5YA7YhqF5TtJboaViU0eRgyQK7X5VKB6AYCyzccLP
MnwL+kylIDK9jXVZb52RJPfYJqdmqt4dYl0tYLLbjjhJXxs7/SAmV/kxIevdFXG3CZZER7nK906q
FhlNncdgrEYvTyJ1Z4XpC8Jq8jwi9Gp6FSkeUYn09mciyo1E2btZE6N3jCo/dvCN4uu5lkOcDI2J
QDINwyLrwKi04hQjBCtD5NiTikuorxSysv044LKfKsNO68gF7QjDCsD0nct+2FYZVapIEQA6Ztiv
4PlwgIfOHZqRTTFByEclCRl2IxTHPVhcQ5REjxlIuWj5VIbyhV6dCDJzj8AUdLLND7GdNz6KFgxG
ac2/vU9utaHLmISzazGgFW2W72a7QhQlGa3WGHpGXP0MLTgGn45Bp9CkGSP1UR/MWCe0rFiXEFTG
RFqgR2NoFxyWyiUgNEB/kRjDdWNT/wIi7Cum4K+2YIe1Htq9KwaEiHCEEUE/RIv9XgwNUWkmhk94
t/+qR3Z18qbhftpmQUZVfDguYZ0y/jbJscAgzYWdpBdQZFsL3ysUHPNn2J+cJQgeW3b6JrzLRRGc
cZo5G2imv2FxIA7GBXcwkt4bIWhwpUIf476D8Tg2WcQ0XTE/EPYnJ1BNTJAjLs31u+QDYcjuflcx
5rmcHb3huqoDKmI6GunjNVFehKJk8VNDX37L4OHOGIhgidX8K9C4A7oYALUGbVZt5ckBqpJXOgCC
Eus+dJUjhk7fzIiWmIfeL12K7/3cFCS2AYfVyDfgLGCAnt+qJKoXY3odqg/h2F+r0p6PQzlCOtN0
5wKVfqma7+SFvIwWh0Ggk3On2E+y8MVaBuATYkTVVTxUeD1rC3hUYZEIWRGyEhK3m2ia6Y02kLu5
EB8m9gQUsS5hWjQz3ehLT0rS4s2x89w6PtP/Rd3WurE/lCjpZd6nuGtbFJ6So9MkDir1Wat2d5VT
GuAmxGPhqPcoriNu5RFRs0X7MyvgFMWZuUcZ9iUWImNMBaDzAOwrdB+m2iKoj9mQmKy9UWsHcBVv
pM2MW2e+G3Us31Me/ih6Ti8llVndUcgQefFKhIx6Ze7Y7cNm1gHnQJb7Ndbmu+iom3ARmbykCtLt
kvDyIDiTV40IP9Q5iApodkcJkPynEpon4+es8kcn67il6GMMjNG7HVs/jII4CWOisKUbxRM6J7Dl
z1W+/IyWKt2m5tzveuG8LaLSDmWkHIBJ3JYlxzUKNU/6t0FUTR9dkSOSdebk0Eqpy/QQ14Q3hMWX
gADXIFKtyVOslMOsFh9draS+1SlcE4eS3MbmZnCS+NhGw+LnqWlvanNebgbwqjLi5gM067FQ04d5
LD7wxyaHmASheZibfTc3+CHC8NlJcprTcsilp1gZzIYbtJYwOyUsC2+I5dY7ovhOdh3uTc3ZFaN1
bbgDltcaf45rkVcpBIh9HCtuGnD9UBuPAJJ427TLa1mAcgDlyD5SWy/rKvcWLOOmzSyD1PoU11Qq
PHN0g03duMt+Gogjapvgzs2mW+h2FhD83ZQrhTcim94hLUpQHkSvfR+avtmYj0WvvswR3m4HfWmX
wLbNSuMcGicStsbjR5riKnVFw25uTIsx6FmfxuI86VZOm7pGScZNNbfsX0pX/iIwl/GX0N1NFcXo
+toy2UY5CCcMHBg6x9s5p9ShuIEnSpPZZ+TER9M5mliFDk4IgjBwCFllwNtdNfdJu6h+HCeanznl
ctcjq+9IUcAt5MwgpxZxrqvo+WCo5UcltuGSGTi5krsY9j0mTBcIWSOn7La1Lyl1YBHKiHRuu4Dx
dXDQbRM6jGH4aYX6P2/EY9ybv/VcHTYwjSwubPME4TMePDdR2yvGdWWqfcoUrz6Y0m1lN/B/yd3a
ZExKd2RoTct1Hxqbml//SSKUA4V/+pxM+7G3X9PAZXSt58RoLi3jaeNKy1KfRDeyRpdm2hb5GBOZ
ZFyrSvhcEOMHNcppNo2LpMgmME2x5scO3QN3WtDLltu8UwwXR9F6SbczU/0LWzAZSvoSHztDfxnn
GijS7PpaA3DKUm8zzST2QCu468LiTnpuikp43YXVzQBaxrOVhoE1+OetUdVXugMiMAmwBy1kUkwi
3OAcAoSZgl0e6rtBjx5U18x9h3aRV0zdkxpeCa0YTthse6/F7JfrGntfVyzPdnvVD3M0noBt2CeA
1imVvrZBu9U6UIqpxQwnsMSN3VIJHCvwX7lqUwUm1zK07ii9n628u4b9jYFj7gkwROZsB6ieTX2H
rPt1nlrLn8r2pXLHh7QyX2qjZ8TbuejplPQhQx+LepzeXbbV4pF20Uc2Ej8Q2xlOhgRxvXCxkxn7
eRof4iRwDpUCIcqp7fPSJ8IHNZMnp9bZz6m+U422OPa2jlFaYx4jGutYa0Ny0/cQy9sJZR9Xi6qa
mc0ZgXFoqfJHO5JN3lxYtl4wEhhVGfrNVKhIQ6PUYCgNms1V9J+VUOwzkyByMSj+Vw2jZExgXl4d
MWPhEoyqs5LSOsiDSmxCy30ZqF2/iqijlWw4i9dz+6G0/tNArl2nMyX50NkjanuI9SrewiVytjk3
B78Kf+VVP17VYY+boPf6pJog8eWQzyqHyVeTxdtRK9CkA5HflUV8mADFKwKLPNVESljdwaFOjncb
XTHOJ+AAyFprgZ27B14WtCu8zDgF9QC0LtIHhi63oW1ep4kz7DiTsWJO45OeDHeN0zr/yd6ZbLet
ZNv2i5ADdQBd1qTqWnIHQ7Js1HWNr38zQicPffycecft3w4NkiJNEkAgYu+15loHs4aknqxP4Yfk
Z+kli+n2WOIu9Re011OHGyg/LNF8QY4psbZ2kHNpJSpGCmm11saB3zYGK2jTYZpPiTT0FrFnWXm0
u/BnoA8ZwBaxYSSPYfshqQPAzORj8U+A1cDCuIzB+MKHrd9ju6p9PGN92T0mbWuCWWHRk0PkviB8
4UivgTaFZBCHMjgTlHw9J4+GaxVcwrv7ScThNhzGcYVwj1ocDGVkuSR6ewVhZlzee3EaekRZIp6Z
BEP1RtO0w+tdHYRZYIn0nXkrYjsnf6jiElgl9XpGHD74RA8QvbuuM4gCnuH8ELoZX1Rj+BYnBwxb
4HGAz+yI+vrWZSXjRzawxCAhDWDX+xzicPCynnmwGA99M18TTkkRpk3s9UwrVbczxOOLYGljgYtf
xsMwuY9NQB6b0SMsqjrd3DkM/ZWev4XhxFSl8J7DoOn5jQuqNT6Edqtn8YxB7pT2Vb0P2+gO6+2R
+RvNI12v10v9zaJkbbTPTVZDcyAF7mqBIswuek3niNVso300FCkMfbKoe0MWZEUiAFF7eS3uSZXC
rBk5p66YKsqAc0AZwv5BNsPz3HZIb6IppZ1kxivTGt9JJs93kZ48L/V1iEXzCmJviTUSoNzC3Hxb
NM8FJDeuJxRyhJbtOrveOZnO9WMqjFWaJ96mXmACIN1+JPYKk2/HtNTUi5fWogaMKhUp/fLJUnBx
TB37Q35VzdldxB6jxp1wnb+1RqbQnU4NYoL61fvunV0nP9OJkKl8eGy0UWyFS8vD6Kplw1mZsOAa
ttZ7G2CA0GociG7MgnSxXGBGc/yYsTI7GrZ/j7D9VIhpH3vmVaMHyZ7+X8VMnrVq/EzRKN/RnMTw
CFvItrv7Tp6k1COJz8u0dZHZp7EL4wuo+OnHMjTyULPjlTFiei2twN/FWbZOei1e95G9n7TlgB29
X3WoFXZ+x5Hp01Ld62LcjYn9PLohCF2nZVUWLT8BuLbbTrM58T3YzkCah70VjQ/AblZ9OH06Sz/t
oxlQtVe/BhMYwKLEtxBZmHQwKP7MezHtqtr5tliZceCySQJPRpg5XZYbDotuS0a1jW2EAIs4J/K3
lVdHb9ZudRqzK7/+yNrwsvGqR2sgszAGN4pswKAUnd7puv04Si8VygwMepl4qc2UJqRdzKvc2BKy
yRp4+TDs0thOdXMRNb7BjI2lYtgQ/hPocHFsNyGTEg+4gUgfIPhNxSHCee0TaD6GEdXj7LWxrGob
VQYxn4bdosilakuNRVvXhe8foFfoKz0PTqGYj1YjmFrrmyS0P+H0PDZZf5NppkMs8/ReeBV63tmD
9o9pJenaK8qTGy1ss4OWPwwt5p5ovAAF/S3vii3Y4HRDmCUgG73Vj+70yRwzeRAu3UanHy4WrzwC
pqIKWPksysftQGZc6jgs2mKwoyFVsFUHiUt2RX8sw7KShPRrNMCcaW1L5aW4NX0az5Gtof9pRj4a
I3aFb+Lat0rjQLpPtM906zMN+2JnNNlnh+memKU+wMXm0mTsAxpXTC9XgsETqGSPW4ABbaN1eIld
xOP4kPJdKrMYYFgdS1ihmjF6+wpRHyfQypCsZD+L46MWFcTC2/EhzWIOjXp+mrsWCZppZLu58Y5d
jALNHhKE0DY9qNJD8N/ziUtncbB7G/GlrV21yUBXpclv7KS9nAuKh6i5y72gdAyeiOpLa72Uwegg
J3HoP7jNdcz01cloj+PnkeaxWy02xIEzhqpBl95hyueaOTbNth87cKy5tqsTY1yB8+/2peHfdqgB
gfoTeRSVUEigsFvuUxbDxUEjz/Io8aZVgemP8Wmf68U7K6urRT+ai4aiv/avJ8JyKQtq37qKWthA
pWA/e+RXWFl7pblEh05+AozVcYddCT1k5RTXA1GRcwXWZjyaLdfN1vLxP/UmlxP7e+zCII/KByu7
HftZp0iuMZ8Fq74lulFs8W8F6xrv01qjyqBp91Itq0R/BmogJ803FIGom+u3HtXSfaH5BQcUZBpY
2Fex7T4K0ewdr+v3zZw1m2pYxLqOgTL0EbWB6dINKHcOxCNtrMpAiztfABieV9WEFTTOpivTw4dd
2ZQeHUhQOvhJVpBM0acYs01xB7Xrnd4UzADQjfMEfQZMqJHGVKFHB7WS/tFEfnjP2PxTRAFFFMwS
2yTBbEuoS7oF3hZDi7+N8xJTG1myXVhcFuDxycfNjwYpygfTGm7p/OOOSggSTBKDWUPgUsjJKFQP
NZLzsPCv9Gl4iVA3bTFM8wOnvbcdusmlkh49MxOBsstBbWIOiuosPiKkuupm7Vsg2l3Q2sMrbry9
pg/jbdza2dp2O2036yUGkSGM10GDP7v0ouU0ajjWaA/0e67ilD/b6V1wJNCQOHR6NHB8tOgd7Cxc
A5l2LLLNwrl8UoKws57vFwnnfxaSSY3fFzT7rPk7//X5sZgu9npxYp1TAYH7F0U8X9DXa575oP7n
X9nbf3xLEvaKlT63psTK0xNV787VkCb0+T/6eqVIigtkfwmzNAmiD4LDkHohE175ec+f7+t9is64
1H3d3/3ytg1Cb9ZM8f73d1b3f/lpWs/BaR0MW/XWkbKEnP+X83+lFHjqbpQX0Vrgtv1Cm6sn1I8C
Lwk0lWVcxI32FAwQSh2fWmWcVN8ys9E2ke6WG8Q1DcU74KdDprFyGbhiTsTpoajhomsaxiYfWBQz
Z767di1XmrdN/5hYyR4HLyF0HZWweemfMka4pDM3thF+Z8mPGamEmcUldtwm7swwj8xy9Gnfm/iu
QRvjCGmZzRfFk9/Xh9lCz+Ik99nwMWSFjsAk70ATpde6LlsmM2aIWRM4NqEDFvPFUCffZQujmTU5
V6iuKmt5T1sEm33tXI6mvffRkkAhBkC30wrtGp8t4/0CeddKEMq3Q5esKVAAkQhudYsBNREoBCwn
5qjHk+0tFbEAERNAHxo+Q2QxwNcqYfIlBKXVEVFaFsw42K89vXj8RtHVFC/DGkYwje7cvCDW8GNp
+HlLWlxWBY9VJ2bKt9qnDrQ3jFDaNYKDFu3qdOTCdoDtvKeQBtvDnd8tannzqJH3YWrr0Jwukeas
LWq2q8HTwX7Ezb6C5rqFZbxDKfiGLIeVQ7cLPGxUvpbs7KkNtvEo8Y929Zxn7meJYn8z1PPnKPKO
BaLNwG2VA/lFXAONnnCwYXmNQvOxzJjeVoxkm2GoCCB76XWqoBMWb9fYkvuH6VuLncOY9gGB2Am0
KDj0TPwIRM59GfFa8X7pRRDEBpZnKgM2Otp1D298M2QsN3phGDBTbH+1aP1rPcrAEDt9JND7oLlV
sqbZ87ZkJqCTXNCOaj7mTdhnHzMXtS18TA8gs7YCBD6CdTU3se081JQ464ngb1PQlc/hOTCMbf0J
8YLTaRrh7w4fvvZP+hLcVW3g0CNbyu3Uus8j3n+88C7JABmYzHnHs7SZ/AbCdF/edIv/3C7VyUm7
93yKb5eZrqUd9W/6RE6HY2Q2Wh4hdkrz5FbAeX9RH/4hE8aUgj38I2FZyDAfKejDekskjGeDSkJx
8ltqaBQQfRD3FKfmmaZLPmj+SaR0FmIju8101B2YyR+dqrZABhTYhbsoIHCCqnDew8fRLLTeJqkr
pHj2YdiTLa75dzZUnSkS+U3KgVCKFsMqGR///YMb/4zR+vrgIKRMWquO5VL354v9khmzgCd1Z2q0
RxrB6VFzHWnKKwlBE3TO+qSjNIhFsyKiVzr649OMQfd/+gx/+PGof7iWIaWQHrO8f36GuI4Td4ry
+IhYY76BJA2mDOI8Mz9j7S9CO5TZ6O0CVgdazZSh108uFt+ievvvv4X1h2AfUo6Q4hN05Bmu+1vM
UVrOs90QC3Dsq2DeRV5jH3sigFuY/JuxTV6HJSz3Je4bAhnrKy81pkNMsWWo7GMVtNrVAO7xkgk9
hgJvvAoRzHC9QiUdGdG4tUPJ6PcsCHIivAhs5+R1hDxWGqHGlaAf3mj0pIssKHFEG++uNwyHqaz3
qV+KS3UTy60uW17/+9f+w7FLErdlk3NqeLonhNw9vxwCvd55UTdE4dE1TAzNbVVuEz+d4byLXeUQ
uSzz24d6ZG05kP9jom2fCvr72cK0fSKqIhwOoLHsg+HkwzGwo3g1hJG/aqpg2Gdw1g+9OT70QWnt
1Cf/P3n0/yCPJlRZKor/szz6QaaA/YE899cLz+Q5m6Ao1/F8BZ6TsV6/kudI9SO5GV6H6cpT8t/k
OfByts1xQlYZh4ywYODBLpOpY7b5LxuQIJnJBI65usGr/jepY5b4bXBi6mUw79YNsi19k0mQJNP9
cmT6elt0QVBrFwnOSfJAgmpbeIT29CaXqwn5dEuUOmW99tVzmFXpc3BKpvZ1ybXbbA4ESz6ddd9I
3W5wxc4cuDYahxkHR2aXBAiMt2G/IaxsgX6N/F9KTVimr2bgdKxkCAgqI9xRRuLtJ6ptFGaiVVXm
963bv1pLuw91FM4NpdxoKvZ17d3CCUJ3iKiABTvQM7cPWNr7b4inH3y/fEqW5Xq0p++s1ynm2XSp
8vmCqsLJCyayQAqyglDw5JG4goGK1sJM78sON0kC9m3Bf67RgNfb+9QRMBbqWJACQGpCR9m3SbJt
Zk4O8ZQoDWMUNTmTPHh7P5E27SGYXcTlrqiGLS7h2558NpxELWkYHrj+8idxjgUIKCYtnW0/9bBC
xj591gTNicLiOzsBBaCxvVukoCMljp3yk/l9Mezt3I2ECdTmfZ2lJ891HrqRSjXhUcwzen/jNaxB
neGxqot31AYDxbd2TgjyACVvWlz10xLXs4Q26VAp9XHTLXTpqEIka5c0mT50r1hgwl+anvVkuCKN
AMncmF8xqG6zlF+h1WTpoxhuK2Iv15UZFGuSJA4pdY2kuqf+d4DN4a3RSF2CICVcgsnLisrfez1H
A8lUhDovXvpZZrf0Dm5IIHuA1btzeY+drE0iWIrhGpk6lDGqdeEQ0pTXtOsgRdpFD/GjIR5Sg0IO
byyjE7fcZ/F95X7XJ1ihgK5OHT/CXJXTPay8QzKT2uh/eGl8oVWyRNozI5iWWyCEazOA4zEiaHH0
FHDLVAvqdykTgzRhBTqLDRkXT4hBvEMEPBU9Y3VBEAbZGXa7jVjoGQvy3gE8M36UdteyMzFYpRzK
ifGSE+oKd7mlZgxi3y3rhLLLurKnuxaj4QEX7LU1GFRKReCuo6F4zb3qNY2kfkF/htT/UqUUhdPB
HlamgFdRFN/nAU5KcWXmsHhSD9OZvRDr7YoeKOCO/vZDObr3C7jRMqJgOAOabkJ907o5xIqQZDyn
vTYLmv1o8o3YuV8EnJG6PDgLazvHwoRAYgSm6PSC1COibjorJXPi3zctgaObkshVurehz0o6LTih
x/nV91rKaADmve5HnwIBTD0qtEtWx7iM8ie8JDvfHEAQh+HaWOy3mo4qxXCkmoUgpq1CgY0D/i7r
BvsQ6hrMacpU9QBWsJjJZScULHC6YtfohX6yYpPFtgiWr63zYxogdDq4KAqLk7rpbUSWaquVW3Iw
3k629/rXk1KrWWdS7tjb521tqZxN3jf5X8/98na51HVXerepTLs/TWNnHDgwv+5JN4hF2yqhoWPi
hDKngIyPOhdCSlvxltCxPnl9/F3o7sTwAVfjANhyZ85ZdFCL05gVDnkmQKH80u1OlbQwh4uMG5Nb
o1XdMsE1dueH1ONJY15jxmC68Pffx/JF6s9mriWbBVAkEAjpVfQghbIK3BPoZu4bIg/wYMnHdHmj
/kTdFGHgHEN9f37k/FcYMnhVXM4Fg5vx9cqvdwIExTPqrYY4uQ/9odl5DUe3M5QPbe/QCyhi6ru5
djHPUnKdvIMiE5nZMtx41tsISGnpkYfVMUskYFq3Bt2Y1dhNkOVZcfd1B117KB/HeW6uepPJDZ3M
a1c6Ulk6IWauCqBY7RrOKOrNcEHlNNyTD+2bSxqvKomXzOuVM9XJ9ZIH9uU0k95KJuK2GIBBBWTi
bWAzeqcGmeXBDMun1tPIhLXQOldVv+0SlqhZTHxZ1F30y+tkIO725jY4BYusKK+As78tlgfxWmvo
7U9JR74vokVTL0/V0r7XLbVIrbDaA+quD3vCBNwR7HOI2gFUFn323EUi0MWaS3XPA3XqhW/13P8o
or69d/WgvDUHsba8YSu0rn9cij4+LWVxS5ObNsTUlS8u3W4whPeot8hfbF3SaiKX7EaAbkMXLfs0
rL1T6nPBbY1+E3321dRcm9Fdw9G1G7HErEqQPSeqB8kGoBKo6rADEBSvOI2p6QyS5mpLrqsL4FVp
hpXYGGMo+Fd130M6akGGnRQkli74X0iFJQ5uyG8ed4rD8EWy6LoWdr1n99DUBvpntrJjCpRVxyw5
oVPLF3DluKKXPnY3zkT/oZFOanVDcxXttDJ1nu/PlW7uq37eRxOA7bUpndrqBkCVh0XwHPIx4R90
pZHwHE/SSMOhyiBRj53vCulLlAZFXfAelrQ0UtVEzTvjZIylpdGQ5sZYqpjVs7a0PsamRV+9k6he
F04oBqL4mEmLubpxDNkKVpueNBl7lvPiuoO3naVL2WFWYCoTpvRkLvImlpZY4++7LGvydRDS+ciV
wZNafXv62oyk7VPd16QVNMETait3qEtNX7pbOSIRZWfKRZpJQ+mIs7STFlMSFr2Vn2A7Vfv1Swuu
5OyONKjSO96pvRzhXeUXrg5nZoba1YqZ8RubJcMT61AvJcgAQI2Cb6gbdSCc735ROeoeBiR9kq/9
rrgf6kZRaNSxUOWC2UvQEK2du/WT2ve2svmqTSIJcPyGWvsaFFAGhCDRRo8/WmkPBh+OXltahtUv
SmmlPambTlqLoZKTg/b3Y+r3DhPMyA6u5HMayzky5U+PLe5bLU3PrC8bmjXyN1UhMmorRblC/pkH
0EvG45xvzsegekwdeQKjtS4d14MyX4eZdwNhZkETxHCnblBucU1Txm11n9CgivGp/vGLjv/rHFUS
frUZS1e4iejgvON+55ic96HV+8zgsb+ofTMoCsHXmfu17STVd4FrBcQ5J+l5F6k99ttjovAH+uJF
uj6frW5clSdX7Tt1NqtnTBJJt3WkPwNm+PfJq7z46n6bENK1igeRH5n2rWIFblCnjDqVIunuV1vn
x4zQ2IuWauekIAGBxTwaortop30r+QA2teCTeu7rD+RjZdjBzHZ6gVCY8VAng+Yk/t767TFN8qY0
5u4rJJyLvDZ2YPUl52CSxAMf9IGpBg7pmFdbqFSNLQW0b2oXIuHg/FdcBblHcwVXUPdhMbqHNiHG
WLpF1ClZKjBDGBrMXRxwDb3kNjQK4aDOwOXal2wHtW1J3sMoyQ/qlHRlY4i+ULRVu9hV5Xz1hxUA
iSLJIUlIvESBvu0vrI46ZQNPYnaaOuDghbmL2O0PaCmfchfSVQB1CDp1Jp7FJOUlag/Lm0oO3GBA
eRDTqbZPu2RH9slfe9iRCHN1V22pGzVuq8cQ1K6CovYP5+EyCxasX2rk/Nrk/d8KP4xI3SL96gwX
cWdEfYcvIsgXWeTrORxzSJ/k150oneSHMxRE4U/Od0MC3mbQGdrHUFVR9BF0KREc8isNJOae1Nb5
5k+PFZrGFPP8N2Euf4U/vcXEWmWbL9FP9TaZel0Q6hfQhYnMOb/sT6/97bE0AnO4tMgnYvlZ1bNY
8N/F6JBBIx8qJ+yKLVQuo+k+QfdyOSqIJTvZIRcgdUN2cn06P0aCLB4OU9d2xF6K/TRmFzlAqb2F
b1/mffCycCaMjvRJ3ka9+E9vo5745TUEe24d4OR44PAsNtaLEcEbUH/19XZffztUExpsj1/DsIZ0
r55XN678j7+eHWB+6DkHimaTMQzUmeOrIkAeWH4EK651q3k79GXRHAYDlQs6rvYUR0gAARHsFYdA
wUq+4ASVldCN6UojPS0Pv8EIQpVcFgb5a6OTRBnIM2KOOurKFXotCfoIKhNXWh4HxeWs4T47N5zO
aIivrpm6n/hEhU5REm8U+eHrRg3barNSTi1v7u5sjzDU0eo/c7vCdyKHDkVfUcAOdfcL5ZEUT54A
VD6zwNvYcuQZ9LDgZyOsQ85z1EOKqaBuQjqn+yHP9p3vTNVB8SYUWSGWl0bPr2gHS2OXQkpoXBhY
6kmoh55k6bqfCihkIF6y1RdIQl5E1Raan+jUcyDKARTlzpszLvaW9tNftBa1ZTjDxo7bHjw/Q+8k
/1RtNS65lAYu9V4O3ApFkY4mh6Ait6j7o40CZQb3DWUfD0ssp1cQBCoSlh17G4bBazeQ8bJW2I9F
DjdfW7oTQqWgsWURroUyEouadKyprZovtkuW/iqpZfyZeRXIUVl9cXXj9oTtFAFEq0pOKvJC53sr
bAZxnwaCmkjD/tMH+SZpWcaNkbaLiJ7YL6hPkIPKU2/WwtsaIutOHThg48laJjOSQVcx9BS60CZh
wA/RZklamE49a6aTy6bqZkI4J4i1T74AL6PsryqUCPuI64LaVA/qQ6Rt+qaGCSq/xPkm9xI4dq3Y
nR9CEl6e6LCHa4QalEhsnKGTpt2pd1PIGLV1vgnlRakz2heglx7RbvwHv4CBQD/zw9sgvaxmcA6d
zWLsIqA7fohAlNOQY5Yrb2o5R4oo11tJNh30VGMHqye00mJx0NUkh7Fr1NHm+eiCV+q+o2L1os7q
2bnWuzmYFxTDZ+bk8uBTN1CGRnz+RfiTYl+9BTuh89bInZeijo91VUxQJMfphOgIRsP5fh7W4yGt
UMA26XjCZTieCEqNcG7UUYwAVj4awwrYek7xvSjqATs+iXAAKoeTuvv/PZY0KC5GjGPj5WAW5U09
5ON1HzT2qjW3zGsoFA1YJVI72C2IZtedqz0M3pKcYj0Qu8h0oUz6ZbEXRR5sqyWv0R8sCM51b7k1
8ntk8uJg+9Umq+qHCrkVUPXycbFpwLcxnqbOct9MY44uxzpaN+Wi3/a9UeLSOVSBd8V0O7lCW2Jd
TLAKjERwQoQRytK528Z0DTPPukW0oj8j50mJz8Eh0w7iPplqWYXprNWgi9OYUqickiHAaLncpcEc
H2rYvmgfh8vBwg021hJEOZLKTJOX+FONOFHaM3Ob1AdXIIzRRpwi/tRaR7slj5UsVajQbbG3ybum
Men2x67vD6ju83VYO841EfaXSdxrlILnl9HyMWKIcV4DBrSQPZE1Zzo6PVRzvKGyhcI6seoLtdWn
9Y/WyoedU7cVhng1yUWik2pTBJW6poddGfO67klALZzaIEZO0A0NAnsN4i6+zjJUtgarcdjKSNTo
0eqWXR6SLAoJoWuul0HcMJyNj1Yfe7vZzPK1Ieh/24U+7kNCP27SeVlHNBQpgyCkdRIdUjqSupkY
TfTcNPaHqh82JIAg3ipj3I+eh3G7QY9awymPqM0otrVX3TmV9pj5Vrf3RIxGm0JqbvXf0eJcWD6G
fkqt+z5byP1DyU4XFlw1sRRbOxg+sSwV5QwDD0/ypg6sR6fIp6ugQqhqO/PTpJvRtk6g7U6955yq
aPG2oB2+lfZEmkhhZOuGyvqc6B9uSxG3GD4r4m9XSO2o8PsESEEOtdz+CgpzR0d/NHeNpVMJzpL7
2jUabC0RnfjWqiiOTfpda3OxHItss6BNxY7W1juPKwUBAoivO9inme/Qey/RT9VYQB2NlEfNlOz1
ENKoPls7kF/LZTiHKL2Z+u8szOPHajHndY7KYhnjT9TF3QBLnCnsJZbzHzqY3lXPPG+tG4WAsESO
ochxyFtaQqmJ/7hyLG2VzUZ0TTLJzFxWOBSjS2/T9TQzYq/+0Tlyvmkh2kpZYK48LrV9Si5KY4Zc
zTuipUxUorHVdYewMPYB+scNTjJzQ99/i2bP30wcoOui9W4CPb/wNTe9rL3uoGdVfkzT+qOaaJaU
htX9X27Uj6KLu/l/6N6ZtmnR6PrP3TugweU/qEZfL/g31Uj/l4N2V9eZ8zuGj23j766dZ//LMwQ5
Uj49PTr6Bp3cf3ftjH/hWyGYBpy8yz+O9XfXzvL+ZflCx1RqmVgYDdqA/4uunc0b/UMJIQAbeabj
CIpHhokg4p89uwAFGqAbxzlSndoIz55vAkZUFrLtCle/82FRXUm8D28w7qkW64j5IQINrfda+16x
cwizWGPCDLYNGmYyE1ZVw/M+TbBd6g235IoClh5BJJVC0BTzuIz7DQJy7E7VACneGHOMzAGRItRZ
WWRE/nFJrsuOkJk5owTm6G9pqkdbQSNx1T4W5T6bF4rfGHfh8piozntz+8ve+5M45A8/iUlWl8Ov
QvYXXfR//iR+7zWBMfr2cdGEfwjN2IKyol1nVQypR9P2boGMK2qxYk+Lda2H0YFi8TeNzi0gEbj7
M98UFxeTXNJOliS89CvUoS2SHjMt3Z0nVaih777Owq2O//2zcxUgf+wfO9TD3OwZNj1gUsZc2/pN
FRFEZlZhv6uPAVPZnGF6XVn5XT65wJM6v9zPi3FTjC8FmFkKtDXhMQBjjnbjvZSJNu6Nhj7iFKIs
H8esXovS3LrjfOi7dOtOibFK5IjW0omDq8DqVtC50Grc+yFW3WhatU52YWXoKnMiqAxzuYuNmoaN
1vzInZSKZtBdoJfMtnTZLuYhhFm+XKWUHFfR5L2aQ/gkqg4ofGwc9YUFxOAejTSJL1zvNoxY0rdV
3+O0S5+Wy2xgmq8N5jHXMMTBknfXWrtl1UIQlj9t0hiN1mKjFl1qtF/Dd7Asfe3Z0IiCBTfrjacZ
zbYNiaUy3MFfud2nGTGnkClmHpbtY5iFNOvM/IA6/KUeuYYZLQ3NMiVPQXuu6o7QGVP7jk2SWovo
nBvZ2BMmC3998IkwCZj9hb1+iRLLhEhA5oujiyOu6ceC6KJ1M+VEgfEmWhnWa7xpd3ZefA+DKFmZ
GE/RRQLQn433dH6chhRz2WS/e9ERRUrEbLa7jR3vwtYr8uKbnuirvL1I0XCFWfK2LO7WDzJE/w1M
f7AmM5r6FtLJYu30iPWds5hMC4v3JZ09PNe5TqxNvUFF/lo5DftyjCumMtid6hJ/AC52wgkuKPQv
lKaLgsmHm61jpng3ZtDXa9BnVmBwHa17YPoPnuWlh6whcA0dUr4gwSXr9JSL7iNoupUTkQLZLfaO
gPp3zSUAJ8e6Qgj9UOwgZ9+FXoEgsZrf8uGpGeZ6jWf3uZrtb03Xfois3iZ2/yq8yeMSX3y2SXxn
Rk2FbC2+aVIyqON+eHHr6m1h9mUH86oTcwaUbNmGXr9x7OCC2UaBbcV+FXG8pRx9VetESpeJuY/n
oCDsCclWZUBfqIyc46dP12XpkU5jz1RW8ZhEJBp0ww3e431Esm9UYhJFMO9NlArS5rsw7+hSnno/
f2qNIJPqxHfNwLvU96fUSraLQqZhoi5liDD1BuqHUB5mQbadyHD79kcnxwRRlhFmJPvFS8WjZHnb
0HaSCrxqNCWIuxNYZwWpRyxSboa4vE/c9r0027coG/Z2CCubM2lFC+hb5x0suKyrUhArUniH1kCy
kPpMu6TTSWCNE4X7iA8dL0P20Xrez4DP0mTzqbCtd40ZztrsGNBFm6DQ9m/jwXlN2J/ovW7SIL5I
62TfNfXTJFdlQ3grHOd74PAFCvvdnjFpCwN0XBHce0l1lfh0/fUQu43m3IOt2mI6wbNtolkIA/Sz
S45APjR+FJx5OOQnGYyWPYHS2aGIA2rj0jBx9BhT+lI2uGVpn0ChYApW3gtc+Qb0kvXS4UMeXALs
q8y6KUkwLMHQ8s53s/Bu4ym9QzSLtUE7VAL7ZEU3HGZHuMUuyHDtAzpvr2cJYnBD0pbI+zkSA3pM
GixQWfCBJ/ZSK6IHEgKbtTtPT1XmmpslgDYRjPrt1/+bdghUXIKrqbKGS/KO9GEjz+8Zs+yq4VSi
xHMkEnVrJfrWmAkZt8O3oS7n1TJMP+gtA4vDt0yKdbXtjNsAFb18IvHFazouNO38D7ML7kPiAKlW
WSvcMDT4vG8e7qrQuwjSo2j9cIdF73U5zohsIG74BIMHaOGWaYsOFM16365GMolWeuXiMgow3boN
IonIqTFjR48YJAw4hv3RNBkyo45omdYIdwYOX0o4R4TYL5azhZqRbVIhrl1RvoR+c5HGziv5QQk6
X7veuO86XBYYedMlukXUvH6zRYoPfB4ql4Dft6p6Qv/6Tjy2zUDPF3QqJYjkOPqeuxZc3mDHxAHX
r2cLmUiWGRICKt2ZtnWTVc1zEE23rqC/GRbi2Wihv6TtZxQLYvV66xMzJxwJpMsFG03AMhx7VqOe
mv36HgsCvCmPa6CHuDWyvply1o+qYJM05Bb7S8YQQi93ylHzzuTzuOlCy3QZfk5Wf+fG/noK8w9X
n/TT1CQjMVgu8d6ykRRPkq88VPTpnZuQdLItgNZjmfWPE8tZYuFnxheuPVj+qccb3/O6Qa8M5IeM
bZrblvMGx9DaJIH5XmnBSxP1VxbQF9Q9ZbGb6LGDDIkxLgEOg7dqmo62GhBso5lHCY0T+qoySc2a
vQc0NCwEBQqRGRAVjOXNt6SK3+ccHb7rWO8OE5GEAORGQzse2HifIGXj9mjEte1Ri1x6DkXAZLeL
xxfUrZBCfsXIAneGrInm1pbRITptD+rf48qrrO4mwkm39nK/unKLWL/o2vBz8fTHesJ6xHfA7sMB
jwKsWQtjNfR6ucHhlW1Gt/wR61WzyoxSR9HV0pJO9qHhH0lhZPd0VkDp5BF7W3g5BEcxZeQ25eJW
t1E04Tv/XFgxAVOe9+Din2iBUQTQWNhRVcaZKR5Hlyto6J3MjuRQHb9SdXJLxwIox6dl3AqW7j1z
3QWSiu9dYQdKrsagf1k8YAFlmUNoMS/Hzn7AZ7YRGELe5E/XBQn9GvbH6DivYd1/LhoncR7pr5QV
VgSuj2R4iJfQyB+IOWLl2JFEXhqv6KurnUBp09nZ51AMkOiZbXfAiVaTX1/4mXZL0sc3mwvierFp
xwTFk0upez1kDSyKunzGIbEZrew6cutjP7v3GiWLpEJcHaePTD9PWj89ko7krBy7Z2ha/KOB8oZX
rZbQeVLfjssjAlHySEijPsr/1nLtnZn6D17i/mgTVP3zJJ4rEd8NfEMX4dKY2tA0r925vgF8xQe3
R3ROaxFkeFQbjzBO389u+wHvIeZY5LPtnlYkKbnW1q1Gsf5/7J3XcuvIlm2/KE/Am1cS9KQoR7kX
xHaC90ggga/vAdaJWycqbkdHv/dDMajNEiWBQGLlWnOOiZfw0OM4OGCjMdf4L4lTYx7PUg/MaNOU
9W3sp0+SUeRRjvpeCQsgcD6hy7Cnal2OibsGl3RUYKHWVgIBTtDhXAFn29bggBhyJhurLvpT5QP0
dA1jIypszU1pdKhtzKNOUvqGzNXFNlefM4sssB7PcsrMfI1q/5fXp/ppLNRqauZxNyfFzRCSWkEk
eRBb3muakYtW0hORPbCPMNNedLkuy6TchDa7/yri8tfHA3UJLafS/5NELUL+WYvWXsqBz8YxOU8G
tlR2+yPknARmSdji/pLaM9HU3Aij5KkpiFrJfCGY/VtkSxeyW9eQSZD/KSKkAoFvvgtbM6g9koKU
QUaHhtStyEft0LjilFt2D7qCbjLYl4Cw1uLiFs1LHLsZPrwcVV8cn2RuiB2JlKjzGjBfzuxUa4Kx
aXbc1TjmlCygLxSUDKSZASwPd4XO31/en+mTc2qdMdndXxxFNhKrBSfp/uJf32A+5u2sqIwYy/79
FvdndCMxjA/isZEMGqpRQ3rXaNzbzR0yHAc1uUvi6JAw9I4XaYQwoolamRPm/vC3uOj+Za2MxzLF
+tcs6hE1LAku96eZFrK/WMB0nveplmZ4GZshTbqxhihjiENt6IeiFfhXXKL4ElVaB/CHcOBrPzpy
+3iBI4GwfgpfLbvmsCxvv7zN/dn9R0T3Ser9H/PFMuVZusI7ysIUwVop9ng1cOEWGp9XM56TLnIP
iFo2TRG1qzrVy4Pfatop9CUq09ibH1J/2TGZdr0zRbengzqfOGVicFh6fFVerG9BycIwaTqcqzVp
j5HepQ9xGIGnGw0ceZGPGzCcX0bFTUGFvfHsQlECkiJjOpwF1VzeDJuIUNTAcpZhnrDsJ9vQE5IL
MpxHVmOsJ6bPS3gx/FkAd0U1iUsVeg11+wg8IEu1a0YeujNUX9Qj1cEiweicxO1bXwhFlVhuGuzv
k140F43Q6UdRUDx4BcM6qBVbodf2NtP5+Z2tIuLe7U/6C7/mds4ORUGVCt7kKMU27/L6kEAUWVmi
tp6R9h79SUKqsMnqYjSt1mW9+JKLmiowtvOvmRuSl5pAO+qhPTXLOmt5g7lpovapsKz2ZOitu2Fk
9IKnQF3Gmc2URutw29OfPDm0OmLinq66Stirl/aBPb516IYwfephtQN8JZKkdMufQ3+eMzwjlcUN
rMMiciohcayI5etuDCD7VSxo2+lIrtZhPOQfrhs9VaGJjjdL1RbWTvQ6zuW32bB+I+BfAyfsD/4Y
msdpGD+brFA7d3TnC6eIF3hGD9sFCs3eMQZqTNc7jYwhTwNYPJxdE7bRgC33B10Ytnu1P13BHjxm
WervMhn9tKt+OtSV9TNXbnzKQlStyoEPRwhj+tCHffIgTHQIYaTaAKH2cYJD/CocoYMdGlgtc+OZ
HqT3ij6mPIhBFuvKgHnWdM6jIhic1Nx6HoinXSBbqWec6+Vh0CwS2RY8nA8PzZ5745a4zmNWE5iW
SHXpJlE/+n74MKZ6jg+9706RGm+5mxMP4QObnt1HLygZVz23uumfk9zZgyxakoWn52nxiqetrR/H
2vpIHBQyGjLL7Wib3gGoQ7/CvA5ZzOeuqmFHpxoJuIlh2rFT/wDCe2MVbf2AHZ0RdBFZBydX6IPN
x2jMtL3oMFtnfg57sTOc1fiqdzQeZsu5OOjLr4aBGynKjQoQTwQIBt51XIS/+yGrn3UiWNNycHdT
bJG0q9scMH3+xJ4NxaffCaVh1i6zEyb26mRz5radsxWaeSNZ/Ej2tHlwR9VtUbe+h7OePbulDPSw
7U4jveRGK4BGupwQIF4F5Vx0iujKLBm/mcLVFY4PtqJf4jnqKZl0f4stultjVbX32sw+XrfRqPad
QSo8GmgcLad+8KaNbGtwJlL+SaG9XaUiQa8w3wafSkbN2OHGqX1qOXPxwhZHPcLEJWfzoMMHrIcY
vNc0UxwtYUxzm3yZSTU8N2SUiD47tozRntKpfgiZnGxQEZVsQKCQzeTOluJUexN/nVmkG2t+m7Xc
3/ppga0yzRHdIhCKe1fRUCBfbupP1pjJ05Im0j7ZSUGU7gxxBtC22jk0/teeNGv0eyV5zmK6Uk+n
W5LEvUModnMm/SsuYwYzZS422PPRg8NZaHPmB1ph+Luk950H2xlZZVqI3ZoWHi1SYG+2GBkF69ql
fW+w5r1KJYOMLsdjSPPeUBSMhWaTR28S6A2FeVNaOlhlZMwu1XnfVhjGnREIkMnATtnMdjvl/Y6K
YtrNo2xOitAx10bMW/d2QK90W0cerTXHuk2A5feDjTeA2fRa5am/rzUJjL0vz22GfC29uEMIjgTA
znEC8NHXp6JiQA9V52RUnfZEzxJ0JCfnqp5GvLhE0mJwWx7uz5LkXOMnBL66WD/b5alqz2yBQ+6O
sThGA9i1aSDb0Ef9EGr0kkSLp2KdC5gykylp2wAdP+Zx810Kfdp0mjCOKf1ihly+3CTZFDL6lJV5
/OtpUiuTjkKTH4vm4JVw5AHQ5iDnkSdQf3CtSbQ9o8rmo+Wzge+LtNjktjsd484KYpcYQXYY3vr+
T/eHqfPflKTVQUjcCJBr0XcPrgFs6P40qxjXajBqtMLWjkCptOP9mYGCn30gvoe/vu6xAQYIEkC3
3/Pa2iXlZHlW3jXetD5Qm6nIZL9Tru8vyCTy1pVKHawkFC6Ng7zTACkZaBXG2Pu/hffS5e+XIR7p
m6jLvljmiefJfPc/vvf+BveHv7/hH19q2qIqGeFtr1vQx+B4+Jl/PbjUsxFqgn++Ic4xvuX+//z1
VCcNmO5bVAR/f/d//E/3f/SEMzBdbaAE/uMvuL/8j9/P93Sg5lHcru8vxIvWqzcUMID/9+v94zv+
f+/y9/+iK67cpCc3bqkWWQgjICcqRyizyGFxOsarrgJucX+5sRBsGOMSspO2z0nkYiFZBPD3BzdM
5JHmKYr2+9fe8grGXVp3IejzesLcvHIKYF3OAK2imcRLXnqvDmzttbGcAVxXv/APdBu7mioYMEJH
QLycCn3UssEPW0bFnpG/gBM6FqFqdsIsQBjlXUtTgMHCX0Kt1NK+VAknfRh/x0U1bsmHdqIQFXp9
xIOL1mggzzOebCgFLrpuziJsPdTp9nBDXZCs2qx+SRL3O67qq283QWT6j5Ue/XAqfEv6kD3Qif1u
QVIMyWOjpMbcNQFYTKwK2+4PgnoIqLax0xQmE1cBmEto/UprxQ+JXwDoSLRO53ovGvUrKwqT3odS
QSykRdKEx0/vp4tZie/QoQD29ZdytG5pNr7GzVRvpOE93icIoGCXuNzxlznaTMLZGTlG/d5afzxF
J9f2hivEtb1RHAaNDpDWjmkQx/0fCx5pbKqTG2cIwqKdoUdfxvI3C8YVMEUN3Tu5dgqDxY75aViN
qP9SqbZKQsqEyPkisvI0Kn/dY1TImsUwYV0NW77BZzRjmul58wYF9NmuoGNWFtjERPzuPEsL/C65
Go168fT5llWD2utWCYTRr85920EHQ+VM7ZZlYXasIUjvC396riNngBf47TL+DrImS9Yxmc9TiIGl
c8xLE5lAgqGVcSTMBV/GOJeY8BWkraPn5zcQXtGqGRHinlqKrXWdeT7ED7QLDZHjEKsW0QvlfySa
5765TRlYP4AW5Oz6SGK/JjFuGxUedBk+NDaBgIN/6UsEOr25lOcPmpe+WrqP37vyX1wVpNOlsQHv
98OlAfXmJBPRpiSLdhbtTfFr9JtzhphtV0XWW52+1Ub6rsIY83wozZ1XpyfkMNCAxhGmWZw8e4YR
Bp5T/6zMgl+5gw3PQrIzU9NdT9JMtmPj2FvOnpGsNOw0EdIWfGqpWEZea1kzhCjMCvRZbau9CUo4
8zx9a1UU8tGykXHIxQqa4jfgJAJEDBCZHRolNBI4tRg5ZF24mlMOYD3iJ/cn9oLs1I/e4K8JBhCA
KurZ++3K/IpXeJmehyQCNgUnY/hEKjvR3mUWrWkpvnqmA4PLDm9J5e5KrXtjU3ZgL+Es8lIP8DRW
6ciyH5GJ4V6Ey86VPp9Amf+pki0Oq5cq97+9UWs2Q1UffSg1IFyJwCJZ4wtSq0OWNDKVDK+9RUd1
beQloR0O3jocfYFL/954r/KWpmTh0gjCf46kyZErTTX1iiUlQ0AElp75k7IkHu65AeXEcfOj7GPy
tYNU5L/bdE1nDgFAX7B45VfOTW5rLNda7RRsWo61rT8s/4XplKxzSlcanOYm67m/Crt95YRnpXGA
CvltD7FeekFb0bJrcroM7czNESjcwrcky14jCQar97qKyRsu8ipIxhp0xQwTFLXCQ8GogLsZSBlS
0gkqJvDbLwNtQmiRR9y5AVfQKP7saPecuiqLt7NHhAPqXAUtv/MZ35Lp4mUf4EDnjVnAszXb5iXM
3XLdWvk16wBUheKjUC4DqpHrapEmh86XUWF7aZYDqacD8y+7eGC3wlQrJAxg+ups/1dLP4RPQ//y
dlEL0SssQiLW1Z+eOWSbQc3zq407lvDpnOi2DKSZdjWrDpPOznPyXTs2ycYpSCVws2lYjw1IU7Q8
Cw91huILlXY9jekB+nkSlEVhkTK+/Pm9i5OzoVJvTZtOnrvLm5Ads8V+UJkOP5CU8s7WHmEnwGki
b9xo4m6XGlO0abRDxyCtzUF7RYbFzM/6HjD4E+hysgdxVUvDvl+uyFIeMPxHgYG/Zb3YDwBD/jLi
9Jzl1a926acbA1lDNa3C08XzwdEPkENrUyQ719n7qq8PoTH9QqPktbSdha6/DQmtm35KPkP1rcQE
RLM0g65qH0ad8a6g9Z1x0mm0TjXnO6NlsK1rRgd0ZNYkdOxjdIhgK0CaFmxm0Dd7cG7mGLOhRQ8W
U6b9mehMjdPsl5kb+cbOZzqCGKPwpY5PM9HmGWtoLeybm8Him7kaDN24CmJjNlK3fvQd9EOu7xaR
Ib9TXnHQBWncYekQOoRH0SnJWfBUH3C1c/QdL1lTQaTN/aOwXhmsEUjutwUL1cQJEWotub1wj7gs
V0Xd6+ue7Aag5v5OmWTn9GKfiz+w7HL6Bkx2sGgpbqIR14Bq3rL8mlf+HADTM1YtwGezNi5Sov1R
WL0yuYBVGrx606Y05cXXgK8R+9mum5niwEA/dx/4/5+n/n9Q5ZjQL5Cq/PeqnLekjZIy+fGfypx/
f9O/lTmu/S8DmYTpoOv1PAP1y9/KHPNfjusubAkGlp7tLyKKfytzTP9flm1bKMBZ0R2D/czfyhzn
X7wbZj3iWLgpGs7/yk8P02GRavwnpcTj59N25D35NTTtn9ocDyhwVU2Rvu/n5slZYqGsrEw37tnu
E5aDKIVNKZF4Ng3cBvfUjzSyB30HhZPkr8IM++OUAlcb9ck8GO5Dhe+UtheIekVLtyLaANgSg3os
aseiFreuBSU6iNusMzSwpQx8JrM5IJ211KYgd4aAPNTnZeYUSe+It/3FMW6z1w2rDh0t1ccl1x25
ceOH7Hue2/c6VB+hW2tb8AOMWSP1NXaPyVtrd5D7xtOcDGLlGvUX6b4/1WJhK2LyJmrnOTGcM+Zg
narD3AziMH0nXRtYrhNuo67kjovfb9q7JFsmmYGQVIvIQTJw6S9LQlW6xrGrLBO2Eht2e7HUWjFu
Rx0Q8WxBrXfchIlzTeClD1eenvW3y04e1a9zhbCMGpA+Ply75keqiP8eMnpQ2lvu/zZt/5UUg0ua
+DdFV2pV0AU45otim4/vOQkxr0aLm+iuMy/sVSFSkxgCBU+1qKNNJekfWr1g/xizjWNSBp3NyOBv
iMVlpvwj46I4aNvS+kCKE23nNNn1MyLSLOH3N0xuIi2n/S2Mm4/Khi+el6fJ7b6519TnOnFOecOf
XUgpjgasA3i/yaMhmbXZYVmdBlvQBYqHaIvpZW9OUUJt3v9GbouWQeHOi3ETv02QyN/QCB1qSl2j
0WLkKAWC+RHUORC/IrAyR9976ZOZucYK7P+28WLIl8QtHbyE8QR+8H6b+bT/MC8DOKc7Ys6Qactb
PXGk/EgRohMjQ9Ct6DSArdLhsgJmUJ4ODFfwfUMO0Bkc0ESJHelfMpTVXwrqojPe7KSM0QPgsGLM
imfU2ScuH7+Xa2QqgBQkjemPPfqvY6zviHhl+ih+xsjUt6ORjRstnDxq802aI6mn8TqVtrkrPfoq
i4/A0Mtqu5g7UOutkhnwcMGfBVoQsoOuIxiFALQSRTGS6+CtQahUBzXRU23hQRJOpK8rp3ip57Tb
Vvr0UynktHd7gC+HMzuIjEwPLjVbMTgrjRRh6dJpuD+0Bc0lgIDEXS/2DBFNRhA1IH2o03sE8zxY
6BiKMbX3d8G/yj+T1v+0tOIctgyAe59WZv+L0nqH/Zaasy37oLOwchctcr6y1eaNYeffRZLKv05Z
BhFnlhcQv3H1O3eLd8Jiwu2iWZFNBymT8jet2FePIRjHxfVyfwhFfki49+3uevu75wORNn105uTL
BJt9+jqFDb9ilA0lY9GHLQdGMAjALHbL0n6ftipfa5ndbdLBmYnxTLVjWETVZizxP1ZJ1J0qrXtq
pZPt5tR58JzU2faZ/dA0NuI7psWiTh/dhnYLu8MO7DnttigasbtX49EgGjCHunPoK3/bR9oSJiuv
MUMVgBPwPnH9xDDAyLQnQ4AGrKj2rhSoOTqrWQ9WK4/p4JnbdtCuTbOkEjhQ6F0Z7//6PRP7JYni
cTtUEu+TBpsQ2NeOUBuxiccYhVYntwjoX+6mIHgTGGUJRJp/a5mvjoxXFcZvk6SX52zse3IAYLvq
/fqeWWy63kMduRxah15TlRYHlVMwKsy2+nKiNELPgyLsIJtIth9ji4pAwEkU5Q9MKcVWTjodbLAg
kqVgTdrSz8k1km1duRPxa9BHB715snVWGuHyKTVJ5h5x6tDzMNLpOfe8s4NIObALMe96GM0OA37D
Mx9oJbGvdeeTnm4cTt6tp1r3ONfRa7uQVHK8fahfRpcVwQvScdKPDfttJ+74MOzstzGN0cZZQKD2
OFUoAui4NY62jafscL8Rqda6dFEKcj8qx7NS2UtJQNou7LKnrEIcr3Stem59HzlA275NbcW61XSf
96/I9Um3NE+Ixe3fx9LQL4beWQ/wC6m4choLWLH0PSj8iFo54qijMwoiX8O1n+nWWW+MP6CUjgXd
2qfMO4+WlawHr59/kF7yENOAQQRrsukdW4DvjW++c2gx6tCRnrR6YSn15Ppl/UUSabQtlzZ769d1
zV2TuA8n1CNjZY2gnhnJBd5k1DvyeVEi0LTcE2xJgDUKk62WC1wXJllnc+W4R078but3VNgd6nV0
jz+tcLZPVWMtGNRaRwMmH9mqeSz57FNi0AYrm2vqUqnoZx2mHij2DDeK7rG5rdwjEGfn6MTJubXg
yLntWAWlyt673tLONj7JrXBK81z1KYlPc5cFnmdBb62EtUGk5Ky6qO82Rpe+OVMerVKTPS6BGSBb
9bwBzgz7wG/id2SE5TmSooc9FvYbBj3OXk2ecewrttYK1NaLPQVWmHfXsKyvsV8xCgFrgakTiDjO
Q9r5OobOIv8Nv7lb91hggyZj1JVY8qAX/msy6tp+pCJjnZAV4Fvdpk5n6qSXUX7ReK/g/gKHsNy4
tdyxKCG0S7LHODEeMWcNL6VZonbqomdJIh74z356YMtaXmqUiUmiQUmU0IWxDb1GkXkQwnzDuRmy
o0RwnzDguYAJGoY0exnMmYxyazh6amaIofT+iJui/9FOsHJHQQoeDRSzy8NdagGQWRe53KmpCXFB
krM5WALeC2Eqz1CVD64rHtOxgh83enDHBxDF3cknE2sthw59iWt2+2riU51lSxmn+/vR60HJSMiC
RSY5rfIfQvrPJnLKawZSWtpDgxDMnc5lfcZ1h0LMDo2jdNXF7UmwiBlvb+n9XGe3G7dJxtDHjA6e
NUSbduB/mh3qsjocP+XsRY86Y5uSCDGI1x7jVk5ZArxf+IiOc+ycqU77Z7aM89bRBS3HogggXBQ3
pmqXPEXBk6XtORwR5nEXmk9a+xLPLa0/Y8wfrDDWgqnQq5PRWS+2Rg5BwiT+GrNnAnzL0up9TWUU
PVJEaGsacmovyX9L0xSVeQbbCJytvA0W7h7ZphVS8ETepJfZrJkjovK5mVdYFleTVzW3Qv+AE9Lu
o5GPp6IjFbfuRa9seyXATNMScenR5Gbq7FN7fumTRD/3WZLteq0y3hNj55nSOdHvLTHmAG5ieHoS
vsHNV/bFOU3nS1gO4lh3Rg0W35+3EtIsFwa/ginieldbicmcO7b3ofLPaMaswLR789Zwfq39hQ0f
O9GPls3INUnHcuO3tb1PI5gwnTmWuxFLz4GBlfeEtOHqp9PTgBX8FVYbIl2XfWbmCtyJ27QV+alO
p5SpUureWtP4Yulbmci6bonqSRRFGAmxSjxShRWbWaE1LOIkP7tN8StNSbsy4WXSbpP2R7a1s6Up
Ww5Xmp1yM3Xk+0Dj7QPaLt6Vzt+zP2GxYcEHKlx1KSqm2CHFqu531M3tTnQI8aaZ1NFI2T1iur7d
62Sm0iIzjbWB/O2lqnk70m3CJ1X1730Xw+OK3PqmGbRjCpDNv21kCMlQe7eWVtqqyNZCue2tTEEi
FUqxqjdz/dmlcKVKXUSngnE1fi5EmSgof7pFi8duMtG4VKW9LbvmBkzAq/X4J5Sxq10VQTKx0FuV
4QThVOcLaRuBj0fWWJPX80r1bHRSR77RzdAOIcDNwCYFaJ/NSKJY7Vim2gUh3s1gDv90hYM7bXQp
nuLuaPYZBfHgcHZwXIWI/W1ZUCSH7fsU6u3ZiiK2cpIkq0E4JrLfydqLfgqMNEZX488ZsRqLBly6
3gcT5hMjcPtpYiqH2LM9Z1XnkWBW5LvMbRTZKylyajM8YcT31q5b2T8GqF9XMx46FJ8jHXY1EuKq
9A9EZ6tmjp7JmKPnP5TlvipinF6a1h10neMOtXxTI5x+zEsUbKLsIqiO2MC02gSyHMOIt/MeEWQV
v2So0temi5uAIQeTTopDkgaC+1B9ns2Lp2PZKhqL09jGQzkm4eOQh08ytm2uHPGNfCMlBRuAY3Ug
P80nJwVAc9fDrOBEI8WjF8a6iGAVelON8xBooyGIg+b22bHYX92U/m7qxVNQVpz5WC0b5BjDNtEw
C1J9XWFjsDMy0M8TR3HgJkFasqySA4aXn/E469sOVfFK83Ggy6hzd8mAlRKDenVRufOUyP519Ots
T/nrbdRQ++yCI2anGD17wrZ5ZxrUbeTvSbLBRdyY38DX5K4xNDJ5rTK9stxQb9R699ym4F+nmGiS
AkrnhlWSGKMwZeJqunXgRsWAX7DxySCMHlThyYfwkxbEiBKha/cFTYxVpzRgn4VlHvrJfUo60e+V
woYWDUm5wkoi1taQ5WcjJyatSZje44zpZAUGK3Y/JjPeFa2b38pQuwoLRnoRF8QdNJLPJ9tZc0oj
ESlEinwj6BESBNVIH8tmDLJyW41cgqY6YRXiUh+55Y+Q1PzZQkuWzRxkjJwkoMknAfqySnWG/Zqx
gSv3Z5ZWcxqMjN++dH60ESC20RoIJyx77ShgTq1Gb0SdCEIuStHftzTEnzJC6DD0T2scNxFVnwms
rLLynYAwvBmmAftPbqP1Tc39FNpm4NVMcUisQ+w3oQ2IIeLUVWVsdccDhDV7v/rJR2+BwXctS+MU
2rS6+yYDdBuOV6vsN0ht/CfmzvIyVNmrKJ5tU8YvjhcluCb0RzJ75mM9VM+irWg0kmTC8FdYF1UM
5yKl0Ist91zFjn+NbXrG5bD1iwaIO3i+k3B/awhwTkaGLMVNAXgV+M216mWUnXnMBl4KjQilQB5h
ZIEk7hlkQDZGdMKa4mynzkR4BugwdmlZq7n+6gs8wan+WLZu/Am0ii5Os1Wx8cA0EXUtsocHo9LS
tQkDn+SprA285Y7rhrrDilmofQ9XhwQv+aTcjrN3TLU9475dZ8FojB0X1FwrGadZxmmovP6UJuaS
7kmB6HWvE6ZlZAdQ7Z3c7wKs4pjdNVI9ickgE9PM953rIym20y9u1camgAp1dBjfaXEkD8ssP2UX
eNAt5xbFpdxlU4Wk2igxTS0KAudGjoVSFZULhD70pCYAw85l6pPFbw4d2TNe2DgwON5bbgGr+ueY
RepJMQJYz8PwW1fDa1xJa5ciejHHxoaMZP1pNP+PnStjV+jFL9vJ2kM891u/Tp0Lm2FggLCy6dk7
xptpHQAh+TfDL38gGvT2sz9TvOpLVImkpeI0zN1M8JRFV56kjs1h6GT9I9a7F47Eh9VhIK2SE6Vg
/FTO+wpV+9JKyD/i/qExyuk9jGabnHdponW0iucCvZJfRdNBuOl5GOSbTu9jg1+Q20FcXW0u8ROz
AvrMLdFOc+95TxVKxc43DpHd9b94IK8tw/Jauy9xaiLsG7ZiJGLNdWn/24z8mNTEgaJcuiYJPHZr
mJJtRNvJEd0ODWxzhv88MgZpPx2XSWqcWSA0mbVEbjo/lyJ5UQOl59SKcCc/cF4PbN/ldgTRFvBv
YMIqq1uLst6C+MihQG6jDBlz1Nesbj1+d5FVe2KCetKi9DIIixm7Nehi8gkQkimHht+g/2jmoto8
kq36PowV642quBVKo93LWcN6N04PcvSsR5Z++zEvnGGl59woHVk/hV3lnTDCybUhPCoyBO9NWyef
Rjwc2FDlXwXDFctlPIQjLr4UvplQqXcZJWKDgbCJgf+2dGI6JTuCSOi/AMEkXjQOf0MqwDrUOqQC
txOdVFGkhyHtSTSYzcdOELjZeKII1CLc13xQFHPKH+0kgqRBe+ooa/R433LKNZhVNNdajWb9p4jY
9evEEutWNwQIcuJHeCfjbszbnrs/UyTNT+yL7+jIUyfpbnrP+JHPwHmb6JKXuSL1sNvAxcOkxjzd
IVP+wchC9HEoylKv3HWmLF5tiOmm5iRbKa2XZCQGtemNU5vIzeDbr1UzhwEMG/IwnSZ+ZhAVP8dO
+dW4ffFkF5yg7PqcqN7mI7gX5qzcGzv9Sv4YyuwuzQYM1SGpPjEJUFN0MZjPFtMyQXJ0DYkGgUki
4yJFToHhmylPJTjDqjr5KYZxbfvNuy6th0ZOP1RifLVEH7Sh3a1UW17b0ZQBmTne7PdIywfzxlEe
WtokV9uoP1Vo7TPUFnmRPM3cB6lzmFWWnnmxcVPRyvhpAxQoqBVt/7H24lfHGM0V41m6z5HTfWNX
SBZn1cbTkBLmVDyrcjKuyjHWmWHv5ChPtK3JneFMBKbZA7GLb8hkLxCjbnFuRUGViFuZM3kuGxnT
uiW7Yo5jLjn5aU5mFAz2xU0omqpkTOgBMBYffPxKeLbeR4PCOqqrd5veiKDesMdi10zDWZaxBzKV
76qr+dNIHuN4AcXnH5yTX1axRImVZoTGvfskCSpBKhG++WH6K1OZtcuEdqonOe65x69HbgAGOXAC
xmaAj51RYKo/29MI2oQMC8dRREnmoPuXk9eKaa+IZ1dn3GaPpnui+fYWTfhyc1DddAgsGbSFsbOm
2geEl96sqjsYeY6k0lZsMitB5jUHEvUwYzpgUeuKniXpLnOA0uNT0h9cMStkdj+YOIT5Y/ti/s6F
d84wL0B2omBXG68+O95Gz0ivBDGDf7LLySjExS499dMVNW1j2gdZzVI7Tdq+LYR9AhmKF8nBh8EQ
uaGb3Krmj5OEX7NDDjdaSz6n/EGSqrmJwEBSMxh+i6q0Qelhnww8Z2trzs4yMhCoTKATCt0lEIQu
zdBazBv6ce8tLPC56r7CzHvCwjastJndu+53p4lxiA5y0fKPzYiWtqLNwmY6IUawMtZdcmrr+leE
htWZk2TbNkN50d2TP84/tZwoYrop/lZL5ckek5+RNXaHzBvX9O8eU23SD3rjoexO0sDCedh5rnl2
eMl09CgI4wrgRN39CdGAXOcW1T+JEKNhDR9UKmhr3PJiJ+5uDMc3NP/WmuFrTMObyq4yObQtioYV
A/zmKwsRjEnhZtd+ouXQiNnbevxtjLEBf9h0vCefK4APbgiMuj0Q3Wms7BQ/whh5gI4t4yHK3OxM
Bu0Wrs+bxzDZGQ5uI4svDRRCUIhvonWxccycceBsowMsfuRHoIo0HCAsVApqCXSK1eSCQLYHeYt9
pXZN3T36rkvTxsjPvSnw6+TLaHagMst7TgTGG80rqTQHpQvuHCW7WQLBHq0BKH/WESWRxOw+ERq+
syVrP1MHBOekBjJF7dkMbHxH6OERzhS0vPCfK7kX2cz4ngRCz7T/i70z2W5cya7oF6EWEAEEAA/Z
gJ1IqpcyJ1hSKhN93+PrvcGs8nv1ynYtzz3hIrOlSCDixr3n7HPn5uUD1R1Q/3ttxlQstKHaGTZd
mEbPQuTWOEFVWBEkysFz7PNLXk6PQDSZDOAzmjh7boBXPCiCLjANPeMs5bTtMo5GHop2eXBIRdbo
sFeFdi+Li9Gw8Aq06x2RCPOQPjJjL7fxkCTr+JLVGY5hIZE/Kic8NRgugypQqNHn777QPztRDlz5
HJI4x3yy3BitXxA5kw4r2XwGA5lJfXiO0GuzqfeTZweAp5sG20PaVAgOfFl7hJbYu4brj9Db9I7s
bgQb1AdO18BsHN7CyefrawL4V5jy5ICgpM3JYQLdsUJZ88uP5l9TYpoPls44x42R6y5RcVHCprB0
rUyFv8iOWAP0OTc3Vk0MYPV9LNkYrDl4Dy1SbZCzjNX4cMvDaoT4QH5vnQCs3udJg1GoiI+gbtoN
erGV4Vfy4orykysiAw3Q+2V5xhiLZEY3knPuUlEwWML4OrcvQ49Qb+rm9k7iIRjIRRhaR8PfVhEB
W9Svsds+qqoAkkNUIv6yDAEZDjJbpR95miDd6ghNLUgrH+fK2HTRJLye1I077OmbubVfmookpsQv
2i2hhs2+jsRJ6gS2abTLpOZ+ukU2vKf69yLsew9ySbOfqrwjU1Az9vPchyxNjb/HvaUGjjloAxP7
TVbZs03PeeuTA/S2iD3GmRGnH+3mTHwfCt9C6hS+GH0VrmJgfvvaJm4oikTw3agd7PlZdrUzFGuI
kPkinM1Uh/s8eu8pKzHfIlohZhSOTnqiBw8JlDbCjAKqhJiOrw/nmi+7bSWZEg4OehlDPGqskZwP
jefY99mPyhxiEQ6BsDKY6eJyLMcFJs3/hN5BraGt/USG13mF+hpKPGBZaYZofbSCFimlf5Vdu4pP
rJ1WMhDM7ybKQmZJ+w5HwdrCfqj36GvIwNSY3nSPrdC/T7w5z+9RS5r28JWpsD5qmT49qNZ+6BvW
rWqsPLPGImKpbhmGDPUlNew1sVN6KLqHSRS0qmBBwR7y6gSVaDjvzUUaPlvzRg0CgRAu9CHIpoPV
lF4Z98jch+7NrfGvm+K1aXqMUKP9DErmRbTdk4J2FJXNPkjUPsiG7BD0enJf9lpyH1MWHi3dfQrK
Xj8BqT3jGesvFstqIZV2ZfalynOGxPQOm1i50e3oYIfgEybBURo9Qv5Oyif+cxbvpHHux6y6p9Su
NkMoD44WGBct0ZNdVLJXZdGSCCjuMromteXr99zDFMAV+xYbzboxS6oL6HdSkcvaWriArbplOc+6
zaDTK7fKC0Ls6zBz6mZjncoRG0T10IPcWY9m9d79iBblZj6r75ZrRejllgTkLn2ahMXnFqGv4py+
JbrLwTbCTl7QojAUY+x5mwxoBaoJI7wzAz7KYn3tW5N4qI3Ii/OIKB1CntYmdm9H4+tp9sp3nxP8
p2eXEUNWd7o3+D59hxTIZaIZ2w6fThS74bGxGfvH1SZdBEhVaL7gO1qzqbFmJPIUY7uE7AOrh4lo
FRdMU5FDMoSEUWew1IXWcuhwSVmbvIxl/QGaMGt7BOUYEd55dnFP4UVkdWIKwPiAGp4LM2w/45K4
JmwZXjEiLMOaARbAaIbL4MLAABMRz9OzKrhQAjmAPOZQSWbvz3SijE1mxpOE0r9a8a8ulj+Hub4r
bWVuRwj+W/LoA34YmnpOhP96jkd0oob9YGMSmyBAZkS4oxJ9pb+WHVvZvsIl6BcD2jXiVMqsJZNX
kMdbOfhfiY2L18wt7YCsX27GIfnoMgKMKuvRwDmVNoP/4szO4+gTBjwFurgrnfEg1GByMsbpY9TF
DzJxOTrMSbDvbcdYQ6rAASL5Nih3GxcOC+adj95QG6OHdFLaH6Pd0W9PP1xj2o9ORfBTOGdQQwB2
9Z3EfEt+EeItUhOljKxNocWXPgvXrmhmpg1XR/cf+AQ95fv3kPOqXZ9gfSBbsB5mLMmBka+5fpNN
OrX3WrBMrixnoqguMesT2DvVA5lu8jJNKDptp/upJW8VfpbcdkqvVvIyJ8TKdXOxQfPBzEVCngnf
jQoPpc3hsiFsfYy0jZsq/lfrPnfa8H2c6wFj26J0TGsG1ZzqdwC2ApLsR6+Nyks8zl9YS5eEs+GL
H8gC5tVpu7B+REj56D7MczC8MPDyLOVgg26tC0HbqynBDeWYHGgt339MMhJ7c069y2hvFcYVTZ+E
cFU5nFVVX5nWwtFuw0cjCs5OpcHJl2O5lpZ9bEOUMFkcb0Xkpocuat6AA2+Zcww7knbC7UxNwqTV
3bU9Dewwr44M12B0+xDclU0jA+c0+MyAg/+oVjHMEL9ICWtWlbOlBwTfRTl0x+phrwEbmCZRXfsi
fGfkp7ZR9L3AnIrMxr6mvvVQGeIO+9JjVwFFoUN3tgJkDKTSlB72pGd3/IElBNHqJNBl+OnaSDkB
Kr1vN9JVEPwN7rec7UgjYa2VS4rBhNwRbRO1a0pZ1Az9tsB9t9Km2uu4Ina1TpCirLoSU8hg7EYn
5VwTKrIobQTZLQ5d/HaFR9PEQZAdJXd+OL03TnsuctCjVQaBP2jTVdoq8KYQDgyOXeY4IkFJi5Oh
2sbrIty5hmFe8MszN2D+tB5jt1iHefO9Czk8hS7csZThiq8Oo48uCU+QRxYJuybECr3MP5bfjYbx
bNb2tdLcEwevLa29VWC8xrxzRdRBqehIDAqFJOKccHgY2+ZVZ7Q5h9pz0fbDXVqKZ33fABnsQmLk
JKOKJgEn1MGqhxH56EYZFm8MTUaYEFks8tirqtALHAy9QVBg78PEs1J9QGe2NbRNDoltZU/lee4Y
BCwlsLBvs7xow9EciogKGYoFH2QbRGs5YYFT0SbtLGLBxv5pNBbno2vqW1NPAf7piGTTxqrXwHnc
bWkiaWoS7KxT1ixfm27isYy0LU2VmaiO7ozWtvf8CLmsEE8Wso8tPfFqU/j52Q+bkHkRLtyIsisz
nJVAqpH3CKSGpLjqdgLxjOP9EKTznfDHU8J3sracwXMCOtgyHz6GibGzZdKMaZyxOPREotL73iTS
2UrpYgHVMLRKI983acJ9Vu81sCqbyJ3LbfDNT8a3zk8TaBymRk1E7ILCAhBCIFXDKcidcziBLdAJ
m9wtd+3atFskQSOxsXHsX9vc+tAbvgYrAjOyHBqmimY24fFF38SrSceRV2+TpO4uyrgLaz0jn7L+
GI1Ex9ePvSUxE2ypenDtYjq7jp/+NEFgeKY+fuF8MHuOajLu3V0acEaWZd89KNgliKT2hZj87WKf
jBnC9EXdrdsiX4LPfbiEciCDWEd1NKGTBb2om9YuouLahF1EQl9R9hsytSL4oO0VMWN0INKE4tuZ
Nm19zSV9Me78JyGX1k2Y72VLfIF0dk3KUKEfcf9x/rjFesTbuOCd2cThouKZn2K/qXaqeunmfEIM
bq/YeWMavc1Zb6YXN7NeYkKNvSluse6lm96maZRC+gHj8uEWItz3n+2k3iemD6vIRL4zRMZjmsXE
wk30RdxIfYZOamyiqCq2XVH9Qky0oAI2aU5uSmpRslecRuwCAs/IJhufIQNXjsGsLmgIKXXnQxop
zHo0IDDZz9YHltxpq7FJHGMmXvgOR6TmQX4mYIPjJfeTv7hrk6REdB9/5Xi/6yGw4SUwdXIpAke2
q4Y+6JYz8aGgXHydqnNTT/13KyQ3VU90ZJYHajGX5/28Hq0C6lByZ9KTp8P8lLvFg+xEcyewHgGp
Z2odFEReB5LD58JiwyTh7IuOy4myC/DNVBYfGBIhNYFZsli9Dlrk7jr5K3Zi86T/APgTbPROsw5W
iXBTZRiPSImEQBuj5UrE7AWhRdY1eM3ZMH5Fo7/kunTPACppHyj7vTO7XZQp497QOgA0FnrNPqAx
LBkLM9mfCRGgaKC/XuM4T5HAQAXSI8z3jG91sp+nMGeTGqxvmREN11Q8jO4FsIh4Y5/g547VuIpk
AHhn7uipOAJXJmqqJCqIXSOLKAVUmxR8r2VCLxbCG6cll4UM3dm8SmP52vbffUaGp1mv0900dg9c
RdmubyM4Rf5dqtUUp5js45ZBU1NiR4eI5Sx2h4rz3Sqpozcbz7XWZi9QuK4tfWIvH3wvZ5vZhozz
1oGCYzrFZ76C6gll1P3kT9XaBdeJD+JxUs65r/Jvre2ka+XW68Qij6RNYFHDntpqQjGOmlDEtiXB
t42UG1D16Et9IAx2/aOJU6bT05oy/Gg1YEkV3BvY+tpDP5LiE5Quw24MGiMBbFabkeOm0mgtiuVk
AOd0lyfY+4ts3JJ0YrOnbtKKKQ+lkLsu/fk8Z8g1CX4PufMqLmyddW+y9pOdzYcs9ClWhUVzuWNN
7REcrlu7+OzZ8I+zg39JcyNoB7R3TZG/YZdL6G37V9QoxWrQw2lP16CpYaKFhHfcUlQSRT9DuQ6F
PVFRBdoXt73qDfeEJGwEmIbFaM0nK9dXnxkUtF0icBPXGXgck49b1rSbBAd1rDIaoI5QwfoLY/vi
UkA5c0NeFXqqzeSUNFhCbsHJNc95XB4K28Vw1kPBiCxSn6vsp7/wHzhJj/o3oG9M5+YRLe2j1U39
qbbr9qABfq6Lnvo+AxbH2kbYaDqjzXLMfYowZqKBi419U1i9sbHwHvUqti5h2yNipI/GlsoBLkeW
x2W3Skcuy6xNt4yAOI21VC4zc7NpjB/LHFuibPwX0XwYQLx/64HTdMJFETX2pomYgIYmxcpUWngz
7ArtxKL5ywnBjsyUPKXY+DlPWbINAB+tmIxm2PJNxptqOGj4hSFWhBf0bcpDwB0TcaLXMF1F6qVL
nkitc73cBmo9AsIAQ9RRryDi9X7FDkLQQJpW4cFyW9zhi2u4w3KlVTTnxvDVjJ5sw5iXSMVHif3Y
u0k886qEENKIveWMOJJNQU9+EVuyE1zB1Fie6yRHJUW/o989HrnDzrSeaa605XOzoM37idyjUG+Q
TwxXm2yTne/TAF81ixO3BjUyw6843N6Ov9h8Kl5ukvhpqHFyMMMxN5mNVfi3+nte5OtR3z7S7K68
G51bE1Dg9N7XiS1b4N2Snh5ihNknzdnqHjqMITuiEeUUo+yoHDBk7nJrZnyragqjtTKAAZtLokCQ
C8tztOpKtBg6Xj36UTrFfhi4OZRmYakKsfO4uGS3rvvVNz1c5R7JuKH2QxzRmASUNidciE2WPYIG
BKbfLqLSYtHd4rb+KPQMP5IDrQK6mbuZnT7egoH+tigxGNPYz7OO+SvLUHOuYTGaO9sq9l2YZdtm
1r4bdCAYr+QPreFb5L7l9pbb9owOPWYsKr6Tq6sfmRfxUA3FIaoYEIdFszEDahgyjQwwTwmFl+Vs
lHjEaAui14RkzuDw90OVhEduuHE3O0DghiR6VzmSV0Mn+zU5DRN97S4Yj3FkeKOF68xGcxLwS2R3
j9faCV9m+wO3Y4+qA8kwsNCdxKXKwmUdEkP8CrTeZZvFVLVA6NZmGvM1O05MD6wyYYbgyQ84n2Ot
TNot8sFiZVrItmG7v0phyF3FIufafX6I6bsffYJRjpg4NiK3tZUjDWNNT6qaIclP6jMVYpEw5hUe
Wy6JNsC3JtrygyPumzMa43rK7DMbIHY3vZuORcqU3yli06va6hHpNDk9mf3ochywOJFkQwucziEi
MKerOU3pic5zhdyJu4+sZOOpGYvXOYS9OxTau2pGwdkXLEKfftyUwzbVx2+t80QTdWfG7gMHB4qn
6cNKFnNAO+PINDvYSoBnZt2DlHZBrZ0jymyrdUwtHAQzkVR+Pq4ZNJtww3E18b0hO/V0izuhY4tm
vGVsNJdWZmkBY69l+nS7qwxS2bFn4mku9fAEsOFe8m9vb5flTfV8e5jhSwENugYjNohWe7ArfCZ0
xHXcIlXmCWd6JSERDPZIf3IB47D1BN5khf5RA+Vu+B0wrCYzjh0oEgY2dyzbCJOXd1sXqFdAcgeM
JPT4ZE5BiPGe3viohmV3mL7d6P9aBW1qgc+1JW6C1S2iYPCrq4VdeVMV/nsutbOv4mgvWZNUnz2m
+BM84xZWlIYQQAGU/XTzgX0OYyEoMQbQA+nuPckAZiy0fVstV3ds/ibb34IQ2jAw94SqrXXF8IeA
ABpmgb+rZhPlpcwOLvUUjblxrfsdAcZ+u3H30UKyr7vxiwY5+76VM2JkQ7/dgIFkSYDJxSRTo1kd
kfEe9MsiJ5Knzui2CyO6SS6dYXXrZhoRhkXBY4/DdO32Kda+yiNpBtVxCe0ZHSTaKzvhjPonO9R/
g7m9YWz/7C5yddzfWG8kXTkD38tfQLGBO3QczMcahXr8cwaOuYktzKe5Ypg0ET+wAs0OfMuxzCPC
E0ELhanZpD5c2ni7//298Jf+YnVydZNMYUuY0uYoIqy/MHfTsJ+UpTfFHlQHDSMLoFc6ZUiOEv0s
QNRzItmE2HFXGuorWkHYlY1WgpU3nBndchG8FsVTwq11Z0dEcy5KaFrNj2WYJBdFpyzvm01sTiHd
p9HfDqGTb2wRaleTcjLG5blhWiePbZq1G4wFzZ1v2ogoWyadBqS7devE09HJKZwGolwiw0we21aY
COMuJYncv5jcf+q97uwNUYbocpEaseV03PDMY/Us99ctxvqXyfKwBEAESyL9QSsjVvehtw5pwtTA
KqjtTYv6J0jZNgOzdlbQcTwuR+1bgYZXVodi6aIMlXYRI8PCLBwxnJZ69Da7lJYqzbdIR3CokA0c
K6c/dGZ78CE8wpYv30U9ZHdBqBWnSHKwgXb6qJW1A2sNkCRCSeOSO1znZR2xTFpjs+3lsmNi2r3q
y3wxH/07N9aCV5ooacDMnFO39MiWvwy2TRemYSqB5Fbu0tRH0FbEzkG3ipmpduruBEvplsZPu0P8
YHiFpr+nRNE/apbzCBZkPhc0oxeTPyC4qOzvWZeaHfKspRddfyZ+HpxG1L5HSZwBUL9Uu6Nz+MVW
YRwTAArrJKaJOBgZTFxf7iJ7GO/snEUQdgyYpxylZmZaV32ois8xTMihf2CXyD8QGhDBGYZ7ppbW
h4voEdpS+Rr5I0GhTClRtUFRIzzsjlBlNnpai0UmxLPQ8Dmlc/wN28neLlNni6qtRSFozm+ZW9Rr
Im1+yVKIHWCi5g4/yoR+OqlfXbv9biwcy7qnFTZMqX42AW8eTD+775ZXseoHmh3L05wL6iwFZFOn
BIoIfSutuF7AQjkEYKz1EeA/aW5i3Nz+5u3vQNmhY0TS3O8/qNuaDeRimva+oiuB/Cw5mm1JiY+X
DWKPoCS1gGWQ3SgPoeWOj81Y13tgAvhpG1o+zqsZox/IGUSHjg2YObBnNLPpE2CM6ly4St/owMC4
K+mlzlRSqEASEg6pZp6a4YR2KLvXM5vUCJB/jOSnO9cd3FWqEI+FrSLCuqo9gSu70kLBzt404N3o
YtTJkmYHwPiRehNVtX/FS03aPQEY6ywUpoe7HzsUH+wVWAfpl0PinPU6j6nEQTZaNAsf0Z+DN3Tc
mIzrhoG3j2uvz8XaKOPymli/qqAfXhyUNBYpCNsmoUuHMtM6RbHupT7Gl8RpDbZDFL62iukFTvan
Q6zM3hG9eeeTPttoQXkee8Uc0xi9qJSD15Y1tsWOiBgYtemGz6z2fBMEtUUjR0NTgZVo3vqjWjHq
KI5hLi+x0oejLAoycovuFMv61mNqOSNmkKaIZF0TqzqcbBdRKcPp2kMwupi5509avLCLwdfs9KnY
O6kTbQg3MH+D/3+M/xH8LP67jWKJbf7njcK2lGk6Dku9ji32LxtFUhvCV5B29ygKADDgJzSNPD7q
IovvrEH4HFCSnzXXMY6ZFMmAQ3oxo38QA9B67wT2daPioJTnmEiYtfyim/hv3qJYKPX/8hZdZeLi
JQVb/HUvc2pFkw8N1H40YgnVG6PG4DDAQ+slTnoKgK/Lsvinz1IOWqXCty6oTglruO/jYWPoD2lO
6z2kfbjuZ6fd9fVonxVitahwrDW6JINGN/MqeoZkPlDQ0+osxL/ZBY2/ottd3dGl47oKDokrXYsU
7z/nZ5caUnp9GgtkY3l1NgPrHgPeSnH42FjAxM5NdiyL/i5gDaSH9XdaoaLz57H6DOjbyxezJk7a
HT8YJ6GaKyoSUYYMT9j/vl//S2rA8k5NoTsumeLS/ZfPGxui5hd+jRI+BtwsiJjcNKWu9sIZNnlQ
4ZBphh9jUD9UrVO/t+rHODGKt1UDLpssRcfxs5OSwMRHv9d2Rea+5ZV9yoCc3jmIuLd1wlYPjNyl
wBZiNfoZB5a8tI4QHhA2MgBdEeood/1Qi42bZTvBmeLNV+PPfr5qkzM+lGWABjo190HkKtyySP31
lvZOYiOMoLMf0U3a18Q3/y6r/t+Q/28M+YLShGiL/9mQf61/BkX+Zzv+3//K3+34hqH+ZipFVaoc
tQhbuMf/EW8vzL9ZyrIUsRdK3YLq/2HHN9Xflrh7LPoS8p5FOftfdnyTDA3XNW1bOvimTYVT//8Q
lGGwmvzzIqNbpuQtUJzqgspZF6SC/Pn2TBpMPUPnRve5/91ZHMg326YCqr1uiEjAHscsDa+IrPzj
7DotwtHkhQHjV6BjUwXkiV1/Cev648EpCIHzY3k3KstYlFJg/TlW/D5bSPK0qyLdxbZF9t8tamts
S9szRu2MfltQhfFQLHC0OYvFpoU4R35yxaZqFAQOIyaNYRrv1IiIOQtC22uSftiWTZbsO0mwljR/
xFgP76subRFvu6+5Qy8JdH6lfPsepFmN+PG+q6oIb2R28FvzYozYREVDpnuHjpr47c9I0TDwZ+2E
mI3Ae23IvcpwwK/eksfofhHFu/BSu4WcqsT4it98Ocmpq+zzEiuJdUkQUJy0EJpB3zRf/uj/IKZA
HccUPGFRIgimFz0cTc7sK2Q9WFv9zsuNwTqVy4Pbw5aTKR7YAOQn0YebGo7fOuCn0eLjLTtNLgFq
tz7U7eXtGQmaz2PSJr/z1PKAqQrAwVUPvfCUzA0qn47iKKcTmFNX/v4ZXKXUfmnEtQks5fXth9P5
36DjlTQCMSJvgyJ9HmR8F4d6SlYTeUNT4XCKqhObJO8Q074urpGJzkAzQaDWoPQ1EMd6ICjCmxD+
T6+TcG70VEjDIlum4DhGVEqB7zS73Fos0kYLtNXq0FuMg12fUCoIDoh08+lPeCIL7B02c+Mg3T9/
9H/5Jv74doooMbda3f2SJvHc5eTvyQKGRuyg7oA42B1vDyN1OBoP66cOAwtB8NAcAxXXu44hwPFm
x789++Phlskn0sJHQWp5cmmD3h5uP9BfXt54CfUCOqjxN6KWKBXjALqPx99PZ+i+Q5qQOmGIb7cu
3a0FeHv2x8ubmXi2a8xCWbq+fdMFOtPfl8Dt5R8Xw+3ZPI0IsS34Fbc78nYz2rdMvdAhnPb2i7e0
Pba7d5lFFBbLRXz76P54+OPXZIhdPomPMOwRSi03cjrTyPpt879ZuG+/k84DPK1y8Zb/c8DeiPHp
eLvPs2jhzDULGsKywVZTcJbH+hYueTOW/+l1mnhqyXhE2ke6XESnODQ7NDh1+hEkends+8LcRBpn
mYxggiMhQDN8TR5uL28Pwo2J+wpKCmrrW2xke8PwdyXUg31QtthrxqKgd7jE1I4TIAK4QTyt8glj
6Nie6sF/cwo0wIXQNzbpakcSap4nlD/e0IolTWV5U+YWT2WK8YUF7/YLxrIS3h7kfz27vXRBpO/c
Wt9ReZCQufwFaFq4N+LozAbBtCM3DkkbFCeFdxR0hgZuVBYzPzcPuqZN+C6HyJvN8R0/qXuMtDA8
mvMLn2wCLNmkZcZErz/i0+zg7Vas2qH1XjZtwJjAfHZivPS3t3ijO4eLAhuJOEr/ZRm7/QZR9Vn1
butudZiAnxkXY4ifp6kl88igx53MD41bMTscTNh1fXMBPfXZ4hjCXYk8SO/vYIPX6LF1A++9/xUh
UMcVUhpeRftB+DUjJz1CYNa96ma1d50BIF7ufmSlYW1muOmu17l1ekSgdUdxx/Cq4k9UUbsPQMZv
uiEG9j6l59Kx850zjt9GOlHGmHwLzMI9yBGjSJM5SBvRajN451IYx6usE7ytnf7NnwwfVTOxTGPX
XSJRBB5n+eQo8g4+YR81u4CfDuJCaW5RRNIZEz0w6BzJwpyxRPTRnUmBOttcTUF2Xnh9uijnE2Oa
DZL16DC14mwsAL4QpS26EpIwM1xDQ8xoGcuDZzBk2KNxPs0x8Bq674DJmDif3GR6HeswX0+xhqsp
zL8SCR1/dLofmo7LlAg+eys5Ba3GBmdT1T/4jhYi/u5fohmPG77YK4f69hAwPfcgfWMgSicEKVp4
ldDsTnZjZYecUx8udxC/c7gG7sXc2U92DSXnKhYmPhDqT612JcCoqke0yLS76bC1Me9pSepEdxAM
1yKImcyaVbuWJi2MmhALnOLM3aGXbDrUQus0dpgxdUi6a1NKT8oOknKW/JwMrKWBOz136XRNazU8
p6YUW4i/XltIrKUFTRd9QpmDjmbjGqLbC0yQXlXyj05Net/OtCL54seTyBMNvDySIBl8hVMKSSPV
UoL78MbnfvYylu3IzJoWE+6678WtgzJr+BFvgUltcD+l5Um2ju7NcK40rdYunUr0VTAwNeyyHqCE
lYxPQ1w35IB1E35VBpNOZ5yd0io3SHTBwVInfaZLA27mAMPUt0vBYOLOdhz5BtA17MD168zFcnFA
KrvR9egrCUK0NIxmML0R+ci8zpiqCbW3wxbNSRg/RPitYYC40Weyg3oQ6AeyFhCVpu5WJDg/eTNf
tjkRBCMMpBlANMz5y8jlvZ35D3lpn5OUzxTh7vfWbb451bDClX0eCpYpjNBMyJmGkrFzGWTo7EVq
o2TmVg0T7s4QlP4K/MEdXW6LYYeveVPBBNMKtAMHlJdkig+dpR27ejQ8DqXdJtVpJMZoFocQLQW2
uNdCuT9SsZxT9YBmgW5pl7ndYjqNd/akuCeNjLDHQQeVFtJz7qbu3p2FtsW8o6gMhh9Bjoc3Sf14
P6dWsm4PoTLehkYXm1Izv40qPw62K1ZqfGkjKMPII34ltW095PVzTaRn6Qbj1gYTc6gTRAzUpdg7
i563Gy8cClCkvpVk29LZ15oY7wWhELzR+ygKaFcjiT/HCxhwCg4Ynn/Gk3yfy0CsVaXfMSZFi6Zj
2QlkuYlCVFRYtei9CxemLwAbGDPaOfMHfFZpdNJl9ass2CLqXg+9IlXaomvOVxK5J5JnjoG1/Qk6
+RojbPWwv54BP8dIwkK1HhMc+t14kVMTYetMHoSdPDL5xDbRt880WmQTXtM2qk+hQrBlZxhlic89
DEmPcNtAfihIq1nXDtxSln7YUU5lbKsSyX4/Nm9DAtihvEZFMq2VAhC6cJH2ivG7TDrt7CzpKdZ3
ohL8U+1XOU1ErNI6d31b4UnKkuR+sClldDPA70XlDY2l75LUs2ftY84bL+zy9zCIqMRnaBtpKPlT
7lvoIKFA08f5gXZ8GQ7dviv1kzaiV3KBhW0TrfpixNAe+CDIp4mvpcU0Emjp/ezQFICsYMfWGSPe
Ws1AGRItQv+VAKcbCrQ/Mg1cZrbQDiRmJMGOfZqWXmTkdxf20mBddve1Q5qp4aOKFPTKupzc0UEZ
9SrTI5glRH3Smuy3CQRcP16yGcBLczhZ6pPb69szXNfV75fDkhs1aZRkS1Lw7YHa9O/R9beXbIm5
NzT562jipuoz+GY8oKkcYpJ4liLq9jAstdFfXhbdaB0YRuaCek+ym2yqeXqSstbB0UMEqAfsOHZn
I0+vUMtoSynBdCjllESPEqdxvQvN4GXM0xeJbNgjO3baAneluDFKBIdp+APzMaCp5WEGivr7IR5H
KmCHMogMLpx0VdYwhLQYwDYRRKxQtKyhsNfS5cGwwD4hfAO+wqg9n/qPJNCmrYSIGw19v7v9MgOV
NY3cfp/pCp5QhWc2mJk3LA+RTqKHJbPl8sLG5DjiayKedevcwoxBpligdY/dgq/646FdqnIRZPZy
rDur5fhzeyiXejgrAV+6asEUV8RpyGXq3ZrWpG9vr93UnzyUblfHgrGcAdrgh12eynShKi5V+e2l
sagSfM9cKvshaeGwiuUpa1eo05xGLzbsUsJaLoAjTn5kGk+WLF5RlPR7dhEURaMenIMe2bWZmc9m
4K9j6dxrWcHFXRjaNbajry6UCTPfwj5NONnpgxPe5rfxeCGsZbzAYf85p4h3bkRw+lzEadWcj+aw
czGu9AaiXF//HuULT1j9iALAxSZNfLTzpPNayyVCtGe1gwalrkZPkzynXshD9dEVpkUmu48OMAou
uVtyNM2woSdamlO3DQ0iGPExcuSyh6Z4vGNrKJ+0qgCLXr8ZbRw8K0dD+lYieeY0rjHXya2X3leo
JECzG2b/a0r94twaLc74lPFvspwXdcnE2rSInHVto76GXVBfB2VRf+oFNsnYOnHlIWwNWTJVZOTc
lcWsELpawcbUwvEs3OlhTJtzqXAXZbO7L1IrvjeNn7Kpk4tZHeJ8xogVlmoj87he5gwlMAjGo1lj
F17josOrFjloPMO4MpS/7hMDwHQxjg9Zh4pZIJMnuYfzPxcMvkECLsrqlrE0bnV9zkAE4O8eCSlg
8lVf3Clq6EKSaVAiwiLjMYrPjQodTx/qnxjyT+i6/B25PtXcnttGzvtxMu+byCGMmNTjVaxxkskY
lZqWDNBnsAQHLtcy9T1TAX0+sSrgiCJgiszNeIUBS+DwaL4qMadeTNrmf7J3Zs1ta9kV/i95Drow
HQwPeSE4U5QsWZJtvaAkW8Y8H4y/Pt+Bb1/dOJ1OJXlNV100SdEUSQFn2HutbyFiDvfaEEM+Joh7
OyNS05CqfxoJU3OxFMc96rkZ04k2CnGfTpg5vWx6bf3oRStn65NEzXlb2jWK8lK7Ct0KD35v/0jk
AqOOgD5k3Xp/b+nkR8xi2hasWhA4NbeDUeaXUgys56Dm6LLaEfZZbkYLQ6qRMVLRakXDbhnNHdnU
iNPvSKq9ETPOWHrUF70HHGZPxXcIz6SHKSR+7KXprenliNv7HKdVE5XHgUl65MCueb5xJ/Oss6LY
DaXsMC4b4PTyr7OXsj2p+LvmYoK93ePi68fQ3ALO6mhzwx/zUsAXbVoPhzj2gBo2vJuEFXzJMHPo
lhnHX6ba+SCydxldfpOiw7Fv0i+Vw0Z2yeQN+g4tC+/tSH8AlUvvXqCOxVdFsiFxarbWgluugNLx
d8PrOWV3ZkK+QxKGN144WaSj2WfX6O4zfRpvWtK4b9ZbbFFo7GmpvnWcFs4YO2ryp1OkPwUxnUhR
juz6rjQ78+2cPwC9xYsaIi0AfKLDr0pRCQ+2ca7mYW9XCd6SlA6l4bjjPiXUIEVbrjc+SQ6Of7aL
xgFm0iO4j6YNMkVx8GX1PYcqiHSVPY4WpXe9fzchV7rqxvAUT6H+oJffelAHn9Bc7Iln12/hdZK1
XnpZULZvhk78Bk0RCW4R9XBgor9DGwGjGTsd7gwjv+vyqLjz6FHf5t0bFEuUrNICTyDd6LFeorOW
N96paXmJPK1+jAaZpwTjRSXdP0xEwFiitrqlnX5Ih9kgG6WRl0rKVzcH1+D36QI8psV3ZdDrK2jK
7qh19EdRaT/62p2Ri7goHkrnOUMUdxR2+rkHZ3NrxAI0l208rgNtt3QPkaCuoUVivDXSgu39nB0m
8oXO6FgCvSrmM6JwTgQaW1vpGaTCjdG1F+beqrriU2zpQMvbbx3Mm3NJYd71fOOaVJyBMuw3fQ3X
X6kcd7NNFYLcJm2DxZZ8NNd/YqDJTxhyTmyBv9eiza8zOqatdEg+D3PpHk6LD6QkdeGxVKN5Nr24
3+censJCx0drMkZyxnzNbDa77SCvEBCMuyTzDQARg4W0AqRQVWgEKjlZsfXjkfAks72blhHzGdXU
6Zj3qftdOuNBdg7hnUZHzF9DFgMMOs7h6hCVbzY6Ti6H4UirzjhPxhtLDOhrqISOOnipIo0JAYZJ
vC179EJlhn5OS6YDPJWjn7vvKcv2J5vVPSYKwlE0zbkagsirojnO5fyaurkAz8ClRBt3CuwOsous
zfApA2YgTmni5LdDVol7lteQqtss3SWjDAMNEHPgmf7PjgBiNB1gB1BnJQHkP+IStdDbhBULbCAW
j42S4i5ERXkx/XYxmWj+C2VQghgRdCYL2MVhNe+oNUBD4OSensvtuhTTpUvQmJASAUb3LHNPwcUq
4+wLyFaM0zaxSltRIYuc6mjcND3wJ6aym0HF+IkRLX8yU4xhsS4ldWsRehh1FnFdTLJ9zFAjxHcp
DlGff59alGfFPBD0aT6TuSkvlmZf/LSXcMZNWFFLu3HhPJ/QI4SPvd6TZDC+2uMSX8a8YXyajYFh
LCnuhoXAK6wMV7/ABUVDkTUnlhocpAse8UupV+3V6G7BvWCod0K0Tt4wf44s95B16XikFIWtHgna
rupCYgCSPL7NBWtvF0/53mf72mCNa42YOMa6+NnqKdIJzx9fRVs/JFld7ESDnRxTrKTFHj4uc2ZR
1tRSzPJpfMX9TMHB12/wTYU72vfxaWH5EySJz67V/MxO6uew6KgbOmxl7Bg78mnNn76EdkNP5USq
1A4Ce7KFtGMzZ1RkxksKHRiKLHwayXQBDrv32xYomOGVT/hpprveCu8cONtp2n+xe7rJ1aJc+F73
3cvy2MD3LG81GVOJApt0Kbt5b+n2cN+0OolsogT6aNjhAdSMtrXrlvJnZzyUTHRRU/g30RB/mXOf
NWKDTWBEQkk+QtVcCsiy3UrCY57Rr2yOmA8n4jliE5V11SPxiIQ+wLhS/CNjPOKKpNKlTliLnh9u
wV3p1Jhs/I7EvLL+qjf4WasxxUjJu0ctUgU90vctYYTGMV/C1yKq66eZCzEZPAZZpXbQGpL+ai3C
tQDCHEbVtsAREBipwQa086qD8HAh+BLPJBq2bc7WdlfokQgkE80OPRKZjB0yuGwcrOPol8MlbrHs
MM1r2Lcs85qsmgoqt9AOFibSisW8Z0FGKNKB6rowAAojhHOmbgw8mjVsH5r+nKQPlVMqGtZoA+BA
dxsnrFCzprr1oEPlrbjQIA2xaeX5SWb5vaFBXgFSCaLDJ01ojDS2QFgdArptpCNBPjolqJXiKM6v
FCYOo+1rx6Exuwt0Obm3uwE1KgxgWkGucZJO9d0ULIoMUJiHUBOEPmIyJIvZiI6sivbWGPGNLF2y
SxaP0rE51CeBgmebwuuEm7AMW3fUEGwhmsN0yReNSwkHjjHfag3sICvUL2gYNgbbs4GZaCmTvZ02
3lE6EPUSt703dBNbJy7bZBSUul40W5mCvOpRz9PlKCJLO6cR+cCzibWrGL8NOcTixaHlG05AJjdF
jyiStTIF0i77ajcTyZ7FYt2EReHjiy3eJKCxjQ7ngDQNPaceWdI5scqbxGFxQVAp/oUJVmM1VntD
q8mLmehYnjK3JjFCp+lUpXfMydHFk2F+dQp750O6uZU6jD2lzqinhI2hiB5Capsoefimxq/gyscb
L5M1ZFCr2dkeLrTc9dmkVdqDSFP3sh68Fkmwr7VpoFt2cSfqGpL+SDaNF7GEbAqvPSRIrq5m4pTo
V09enygdm/NNiN4/heqedNNvE+fDhU39QAGfsWC0nC8FrFjIK3p1m1omoSZTC94JgsDMnnWHxHBX
A2t9KNVh8rtdXvYP/sBOlXTK9q4hLMT1+4stcJexecD650oIOU2FpyRPG3jeRnqqfCxWZW58Qlw3
fdaXmHMdP9M2mVCGGbaKA+cPF8Rd7Z40BEFBotv7WtCwHAgQOyQea1efsSto+jA9Z8VyN3Vcv1U1
vdlDkyiVpneLwiDQijm5+lGPWCY2DF61/z5Owr4HgrP1mZI/gwfYxLl+q0WVccue97ToLps6JwOT
trA4z092Jbo73/DyfVujsyi7/o4CIakbUTJT37azi1OybBQUbrHy9lev3TaaxWTA1pSEwWxbZqI9
1QWDcJFr8upP7FioOH3yJCeRNbQZy8ybvkXL4VI6TNDK4PW1HkdhXuq28RTQLDmhKS42ZiNpnjR+
dkfgBGDOaDjnlAOx/OFP9AHWFWQntgkOY6DTuP/pr3YGgBcamP4GATpF5oIWjzTTZGdUpbUT2JEZ
P3yu68H5maTtu56iGPFL742k8fPYDcVtJfHyjWnXB+RU9DvRLrctVL9g8a0xwCsNYZP+8GGeJnmw
AQBvUrZNe1glquDW1PtEg2fbuMY2NqP+ucBS1CuSoeXSb15mtz7M+H82ECniC8TAB93rgWNWkvc6
sUyvvf6xDn3vhgLuY2Qwl+QhgnLIm/7O6d0Tiu6qa+qTM6NNY8/NydGzeyOt+1AIarvG0pDNYBYY
uxrvXk6Up0aBhVDTNHs7E2+6KXsqSo3RvVvRVEFGhAeDIvGodM8WQLJN13dfSqf6hniKnMZ5fO17
VrbelO7Wz9F7jThYi/sFoBYncBLlx9GAVOIBw4xxTNB2u1vCZ2eyIxCOzcIQ6FAg9uncujSezpW0
H+vsYtj69NUWzDtja5OQIfpfPb6125epDuBH3+/jMbJ4HvHYkPfsqGLvCvOvVTe277C9hRRhlDAM
90Ac0HwqkXz3OSNBurE1IIAwcfUiyF2lQVjvp5BPaFpFp1WfPPuo6yxHYq4aY5bvto2iX/r5LrGT
AZpGdB/1PvalGE/I2reXqo3PGorogBbZdp8gTdCLV/hlPWVZ7ei3d2mLVCGidXweVaWMPD8X/3ZN
brhjjGcMqiSPWeTOp6kcz+shztPbEEjYQaNUc+5me9jZEyd3QReLFHPyNFnS3HOxtJvBaZ4FgRvs
WSC8gG7C/JXmRgQ4ByK97nuUMUBm1ZeZK4RMqfmUq5C6yFqqYCWwu5oOjnVh5jUXHxNZ5D8ZqUZK
MabLjW8x/YVNR6MdIXjAFgRJm/ok68FX/zRXRb6PxzTLTPfA655+60OHFqukjN2ImMLxvH7y9VZV
l9Nf7q4/cOs53bYWnSS2h6yCkTye11ven7fWu7H6wipEp9gAbuOmsIKiBrvBwJ7vVuU9rKLwDMaY
Lb5FKNCg7CbrQTB7nZSkf7V3qCxrYr+U06PO6Xyuh/XuYrIYRSzpb+xiuhm8bAY+uOisA/gy1HuD
MwtIcbvKMLJVpJAxOlNVp2lMt4IFL6pF9n1efEAF9pW4CWjoqmiKObw7Z2u9lDVIdyZu47n3UxLH
6SyfC2wr5/VWpm7FZS72nUzv1odoJE6n2H3+cM+sXgVZD/EWSp4Feo+K8KqUiRzvXFQzecoarKrF
ad4Gj6IZQvYBp/eMUObPw2BVN71ptIchzlCNiCFRHmkqwjQHjZ1vpbA+cSf/cm1N9ifozcZ+VT39
v0DsvxGIGY5h/lOB2OW17F67vwrE/vgnfwjEfERgHhsgSJ7CtlEeIp/8u0BMN/+GPMvUUU6iAKUa
+Gdei63/DU6qTiYLASs+P/kQiFkOAjFczki50JwpF8T/SCCm678LxPgFlu7iMyJVxjPp3/9HgVgT
So/VzeRcjDA8WWnO6tPu9RtXjhPuSpyGeuIcyrk+GKSLDJdE1dLJDKPA7qrNNZ2KGN0w+Sqdk+Sn
9bFVBbPeGhISUj7uVmYRDLIVx/WHKNKS0AZ0pKQnH1ITS+UGtH1vnQboZ+rO+oT1sP5sfeyXSuXj
x5LMvEON/Kx1TfyRNKXAhOMtEiQiFVrybSgqY0/oO35C7bQKYaDS0OpGyB54XYziZZ000AUkS5DC
2+OSrI+tr+ew1vTHMpqmo2FrNES1+JKbybRDV/VzkD3ydoNa7U1bdEdPla4WFdy5HgB2QAvz8i9k
tlGLtCYn2+h83yeI5Ov36IblXgPxdFhlQKbqVfD76vNvd6faelm6SMdNN925OZtzEUtSbhYIYyrI
xaD3BpyhOzRqyF4PuSBHtfQKcEC2vMlDV2zwnvq/JpZ1dtEWA6jEelPofX3M+cxVEREZMDCffryN
Xwol5V5cb60H3ofcd/p471O0PzeqQfNxWB+TrLeVzfpYpg3IKIkwVjV0UgrwTpWTpxo4Io93tga2
0/KUTGf13q0H3ULdXEHtnCQVEoKyo90ic22/DPHnSVk1q0kkym2WKCmak7jNmXrcGt2CraVlXVpD
v1ososUxyNDGoJvl+d2NrqQZwGf2o2shur5bfX2kGaaUFdjZlj0eX6tSZEwckptMX87gNwODxgt0
LtyJNqGDm6rxyx0BkjYJRTih6OO/+ZV3kyrx1aq7Wg9mX+hH3RuC9V5SVUCf+viaVjldkNUaux5C
pTJab1WzGE5G/hAu9heXrE9onhCJF6gBLAYd72Q5J+a/vReHybF0OTMpI+185Y9LnXzerhPVWPug
ZwkR2q5TGMX3dieppiHrsYKUpWBQLIvBnLg+uy4iOoLrM+3ufeoIUtskJAIeh9SmlUuHwMYQtzdc
lw7VYH7XOmsGbdcShGe4/a8lUaOWST181G1dl92mwKRA2Afmw1WL5lC3UJIWLAPr1yAyA+RqXT/8
9tlXrWIUuvFBhq2GZxuexrp4ozVXntdb67UpitH/4zINYSXpfSmOPVVla/BPNkmZLYyxvVYQsr4g
bpAkLY2d32LLJceia1h+hDMl/iU0oJdpUGbjocECpPSNGPMfnSllUz+4ztlthydsyjQUez/eQ6M5
ZFmCCZsgTzMsjqv9d1S1ZCc/dHrjnNb4m0W1iJ114WpGUBU9hC3qJKcmMNkgSamd8gbCdhfSQQEM
Rf2uGQjGdHVAwqoTalNQxajJSCHV3bqYDLoM0evHisNs/XyvYROLUIBBGPSXHVCY5Dgk3jFDZErw
KFRtbejEQUJdXRcEq2px1Squt9bHvNGgG+6k39er31OLyKbJGA2I7iCgAXDjJlZLlpB8A86JgQ28
ZbQ7nRYgSIKVw6IWQVmO5AkuzjoGre/SVR5OWzPaLQ5So5+wiKhDBr/nTCCfnVKQKWsMc24jtiTw
8edcz4VfN23IAFXvDL/CgoysevFL9IuZakmrbKY5Mk+9uZjUNXwKW1JAaULnwTYgGm7jmhHCRHeC
RRJ7PV1Z36hRNqzfbEbRBTb0mJAJOYvoyTFhsWo7JZRgfIn9rZ6Dl1rH33V8K2P9MtlO+mtc9mI6
hiGUfuBeSXnUjZriXTTeawlVs5iuvA3Tj/ZvB6mPINoiTPBEuu4cWG0FimCBHYYzo9kKYiXgLIwH
R2X9skLvz+stKzXmwIWMDhaNPG8IzGeCUVHz6Clnhbobmv2PhnbqLo5r8p/Ur5IJcgXhWu/UYg0s
sUV+GWMkyfWexC4UmRET75SSB7hZb64HVz346xbZKLvQYdhsI7RukyNRsM4YwDa2FSryY3WyTKsA
VpEXyC364oLjrt5VWgUZTQpYUyV8OMpq3XlqesxKBU7tSA0oMoxTYtaCxSr8s67jnKYiCjMoKx6o
VWwbaQH3ggldju0RSSYSSbo/ZyvtqhO18D8km+tjs4N/089x4BYj4zxg0flg6OLklvp0Fs1AmLrk
ij+Efn1X5qN7oq1wpUE/HcdxWkjxGmgV47kYQuUS7ZCfhZaIdiyO4ZW7Acrd6NDwrEtam8OFjPFN
g7TMN1Ed1uHeifD7Bevfp2iRpK631kPMQuhgudPZ9jFukSrVRf3DNKuR2L6VyRDRWLExK0rQ4meA
43nDJbAeSq9O91ZdPvcqlxkvR3nO1fpmPZTqlkdh5iQw1buhrmUkGPFY6TsMC4Es8vd2Gu8Ktx5v
TIM2RywjGMAmqpDWeEjpJW0mdyAESCV6U/yr8+FLElWvc8fizaLLErDJJdpt1g8Tqe/e7H4uatpK
xmjp2476SkK3LZzG51xQP6d9kwbZ+GXOAG2JPrxptXrY1DGCal9d0hrjS2xpx1Y0X4rBeSTpJEME
3S0Hkg3eRF7vOqKcQZ0blFWSqwxFfjBjmi6ebR7ymqgjkfjP1Fpu5LjMRwc9YT1bPzvTua1mgON9
aGJNpLcijWR5prcNSIEEAGshfcBtm2dnQAiV5M+unIrbgjWeNWubkihqoK+AgIrFve0y/QYBELLJ
KH5xKyAtC+An9ESodRZKUPSLj6lL3dcBjKRWjMe8QUabu1JuIblsq65S88BrTfpOgIVXAHg0Ua41
O+OICt/81MTOE/YfMNvs34v6LkzQiAnC72i2MLUsBK+V4aRDUPOh4ocZMYPZQKFlJOJnsovHxCS5
s07IWJ6WyXjumJO8Qf/p2AWG7Vz7LrGd7AcSi8B9AwlbHNzYIau/yflhDPw/Rf5Hg0SjjewHMgco
HEml/U8XFhn+BD+mWBLM9fIQwd8GJ4QflSDVFLUYXliEjXrxMnXW13kejfshhnBXm5t+8ihLkPl5
maeXBmztxRTtCU3EqJyOFdJu987srPJkj1jl4ay8IrCnaZbG9LJSYqvR9m6tT07Rpw+0rqAZWrki
q7kny8OsPgkdy6kD5UuQFjyl18kpiCxm4UCRCSDmLKMns2k6TLBoxbpSdQ49GOao0EobVWVVOtY+
B8wZLy7Ftbj8NlQaONGUKS9FB+O2xDS6Al8C2hS6+MOL10t778f68ygooqTOwyjq4mhX3rdsLmAu
Cfu2jClodFeHJndgW3Qj3akar71DyRi7KjUPA1qeJ/fG4n/LvfEKsh2K/mMf3WdOglRPgubQkZa2
MbZLa46fsPsFOVqP41LS8UqS6pO0DPCLmT8TrcXTpwmPLoSGF5f/RhjsAVgZUccTp6j7BKMGiPSS
3kgB+drq6hiNJOkII1qTyhzuwRCkW3cuCcwjIW0S/g/MgwyEpHYFduVmBweoyIFuqkOH+TiFzt1A
oYSruB83eWF7wDjow8BJONQ9qCaohORYiUM+U8gCpwRvKwpJZauonUaIWofPVSF+aBRO0XJDLIFg
auUAQPzqSzSVbyhfedujR0V20XzIDxSaTTd+q1xwAO7QfzMA+7wZ0nkdmmE3sl0G3Nx/bX1Q2jiX
SMaGAzfTryeFKY/nuoDIw0LbJ/jhXDcOe6ZZidiHKYUwxrTBFkvgX9+vT/g4rE/6uEumDP+yUjaY
9cHffvy/fAyPw9XHA49COZDQ6jeR2tVYasY1gDSzW1b310Py56317mhlf/+xw5pxTzv22oZle84W
FnvrLeno9SnSow0K1yuaMm+/PrweCvWsj6d+PLbecpyO1dt/+eOPlwF79scvmz+jKYUKpt7C+uK6
JqLTHNMHVg99PPEvv+DjdYYsVMtFG1Ecm4q/f4CKlfMBjcNpAf62W+rmS6rmuEQt4/uwS7aETgJO
W3fb64Pr4eM5H49Vs/KgfNz/7TnuEMLQ1+S33MEu/fG0314vWzcMv/3bWL2lj8eot6M5+fXMf/jO
euIXgswDpPGXl6NJR17omN7XdmstJNS7nwwvws1qmM156CiRfBzIXPrjbjMjaRpDqdzoaq01AB9m
4/vnz3/d/8c/I3Hhj1dZn5+1cYHFmoRQ196GrMl5dw75n4MOVXzdCudlmo13680FpyE44IacElV/
/OXKU7fWu+thdfV83NWbATYdkqmPh9ZbpRZlAZwYQnv/bAJ8/Pt/9NgvV9DHy388R/d9DK+kJuma
ZZzjgnp63JbvmlPMu77WvF9G5f8vYf53JUxIYNT0/muP6/U1Kd//QwXz17/4o4LpUHC0HGFDwoL9
CmLhw+LqGn/DUk0t0qBQifZWlSn/SJy2XRKnPdf0cPiTt2nqFDe7qpfxv/2LbVH2VBVRjLEQVBjo
/kcVTOUv/6uL3kNUZem8kA8XBmSVqm9+f31Iyqj7t38x/pWusa7JSVuOPdrODU53MnZMSb9nY343
zu1L/6idoq0SWp6Yzf7yRf0jygAf8LdfTglWYD3zfT6NMH775QS0VQ0e3uVoTeA2IVPKSz7eFtXe
kQcdKzc6BufdGP+vv1aBaf7ymXs7FEMLC/TYfoXjFoMo1w67Pg8wZYYdTvM97oF//kn/U6o35OS/
ftDfXP4ZxMCQVJXlKEFiLPcGYMMOBNhmTrYyff7nv8vG7Pz79+oZBq0d1zQJmTGMFZ3wlw/Y5VrN
pr4h+hBSxjl2ACXbFkpGsr2t0sNSgc1wZ5HutHHYGWwBJqVoo0Z2IK7Aw2ZmNK/LZZeiGdtz5pJ9
MlMDG5u6QmRaiK1BNCILK73fL67+JcR5uiECTN/PLFj71P4xsBvE3iw21uiWxzLKLLpehUSzwzec
NeEuTse7EETrtkhHaCiEcxG9nNJC68otVOL9wP+2nY4sstLp2ZsPLBFoferIoifSfdqFXo/lFPQS
k5jqGEhhu/1CbBq5xMn0ZJEOFmhs0CbAqJ+vfQIc36wTNraLvgtdAkyiCp8S7oGj075CY+LMs16Z
2WixlfMTG+4Afgx91FzQwRsALlodPFtSc4U4l3F/Gk353ar8WzNc2CqU1rso+mtSNy/g8J7Gud52
XXfVBNs/hLMBvQCs0anh0hcNtxiAg37U4I12ZBkuYtjlzhv+D8hWlLjZ9aDW9frxCaoc6MO6fdFh
K2xiswrKBOPRrJHIWJGyCCN72lKIbbLvRmm+o41jcrT4S+BxAfTGS5kR+irPKwKjXO4rowLrDZOm
RQqMMTM+as0Mev7sVPh+pERTTqveKHLkk4kBrbhKdrZdvaig7TTJgEfO79kyPcUOoRoR2ud2eprH
JKaDXx+GErxn5i7vllU8RfWPsuheUT4i0vUQU2E1RRmHVS1Li5071i/hRJnNZRFXevbecoYnthTv
+ljtEinzrXqdwpqe9FnczdUnp/GLbdbBVMLgh/XB23qS9qYTo1FluKqpqC4lHOAMmooNUXVJwjJw
i3zc9mw6N4XDxjq3iDVB7s43S1FkdHQ2ynzG0+ThNC8q+12Dh3swZAKgXqfSpn0KzdEguy352WV8
gqJDDE0Z64ZiESs2C045pdyvqWVPBGZ3P/yKQrMWuzhiswz/BM/WFusdJiONaxoPITli2C8QMBhV
HZD3guSenJxgKQGn64SwptiIrrTPj43TZEHc8J7drrz3jfbBJrEzyA3jpkr9KBg0WvaWzronRyco
c31HALK9HxvOH2qQlI5xK1Szvk1CltdxBmpnxnqiDwB61R/aJ+WBUNpXz/c+8VqwjSRjfMiXMZrt
ASuZzm8n7jMer1Ft3s8u8lF1+pYmsumwqb4bKZz/ycvvoznFbBdB2ZG294A0jd1pzqcLNaPeVEvW
bSxoT2B0spM6b6a5fGQFeEuUADqZHCRSA0OH4EZ22LWAsOxrG82njDiYmBwnYK2l6N9zTfFEY2i6
Pdbicbm4povZDhPgpkYlP2Ttp6RE3IasAweifNLKlpTAnq9vPfNAfWwZd/FvRPWLafI58qQpiJMN
d0kb0t1SVxy8FU6Yg071G10YpQXiPKFkmil4eJxZZr3LIrrKJERzdWYR+1RNfy8M+dkc09vMNILF
5ko11MHCtBN02Dp7u1VRKzDhXb5jqNnsVOHjoqW6V/5ZFI4zgPmIFAgtxub4HA5gfXsxYqClYRNE
DXhnxk9iw/DyhX1xUqeTV2nDdjYZzCKFva2Tp9x6bhvISLpXU7gpnHuE3nvyJlSrGw1dNT/Lusbp
qPOXj8MF0R1D/vr3ZOOBZDODhyjRbff0BcBfE8PBh/KbjQ60QWWCvsuOgWqAaL3NAVIFRPuUZvjg
1XwVGJyf7MV8b4kM21i+f1ws5yG25oPDG8OzSTMeyDHqkntyQg8oop40M4NOyPoconO7/vuJUD7h
Vl98c3xqhvmp9Ytuq4V3usPprCcTsuV0eoIrv4/c5HO/NDsGVU7G0X43K95nP6oxpi1e2kQ8NeVu
iGp347fWe5XOT6bgbGQsO+mTdQ9RDYFhcV/4zU9/wUEqzE1kqusY5M4GcJHYdBqau6HqN7pH7IVo
lCiQmimMcfLbu2uv81WwqUaymt50MV/rpAb3CUVJ7RK35kIU3AigZJhlHRSkzD9BO0/XNteYNX1I
6WZrvieuxtiZJo+5vBtIDV3k85wd4UlhRwFopVK3yEXT5hOtlxf1lcwNU4xpA3aPuJqKLJ8DgNLr
BzQ0IjEJJcOgxQkvavnSdCn1TlRYtDY6fmeABHrYJpU4oB3GJMqlBxh616b8wX26KTu9K+5du7sy
tb/EVvS1zahdJi5xZSv4j2m8dzuCSxM8MFMMI9G0dn2bvy2GU9MMZVQjhkS1nJDwG+2CHGWR7YYk
tB3p8EE1jtm9N7bzEW4mNXeCyoPR7e7TuRyCym+porYOdVBx05L2FRhxO6NsKu7bkovCnMZP6N5u
2fleGxIuNqMi8KqZL5b51SKVz9Yo6VNi+8wcfeFPSJl6gM+Ykd/hjU/15BZ7sIPLJkuhi8nJ/ymj
8lC0zABxoaMIL4mu8/gIEkfYNobzRyiWCDSuWCz/JcFCEng5Lo7USfQdo6x2qGvExR6KIXagIUGd
l3Z8XOj5QKy/k2ZLrIdD1pA3eV/bBqJtjzxhEws6qmjHVd4GNP6WQKWoy3e64KWYVH90YtnVhf0p
TckCSOR0k/FfJXFYzqE8Uls3EaNpW08UB4KxCIwlSGxMJdQwp+EsJW6uLEziT6Bc2z1F7ySxGyz2
ZDtyKjfVyK+aSBKi09hBGC/jGvl4u/SnwWnYeEc+sWLTfUwIAWOs/TqFILOzPML8NnaAT6GjA1nl
Q8V0w/d2jm0s9TMVjNPgtVjAzuf5m1ZlPTPywlxBt3IT90iRZ4p5WzCkKfQ8DPsqErozeUfDKE9p
gz3P10Z8Le5974Rv9oyHN5PaiyYJaIu1mW9jHo4JDa2oIb+rGD3Y9OaDNnin1peozync4fkQVDGm
vZuygOOj0DxtsYTr/eIdNbu9MZfmzhqd8tIt2XOkMfgME6YLauDI4imlDvoRX0qxR0W2rcsEk4aL
3c3p6OQ2tK1RGwqag974fXFJQULutPEGYewGQTimHB492dvkBmpbZoeKk0j3Nvx3ni3m9NYetd3S
/WC0Gy/OMN1EFng4OfX4Ksf+MTX6KiCh/bVqmIB+vQnVLB+AdtvznaktN/6UvBiFn2wbfcQGhzWO
6wNFdVxVcAgTn1puEu1TTf+iRaEkNbmmCTBRMq0R6GKvLzcTDmYzle2hYhO6yWL7cbaSByt2QYvK
ITq3pl1uW0m0nuWHJZIBlj/1YLWHafJubdRWdA/PLXMvEgSwwinRBMI9TZX7Fnq22OYaSYE1UJtl
+jG4XFRhbNDHS/MTAzCLAhkC8wYAsomjWj9Ks3ogZItVUtN977g0d1X9Iyk4IeIh/m4TOY4fxZ2h
F0EGoDmMM8estuksw91UbzMx/Vj0wdjh2x1YaFWM20vG1cKQ2yh8eW7x5tczioEicRFeeiKkqeik
gNH2IYU1mh0sxeYbY6wdbNCAdOmklEe+CUvtJLBSGdTX0yhMbib4SLn4EeX8sTunSnd0lK4iW/Id
lJUk6PAnTuQfwCoOGxjIyVsm0eVNRcIOBIUc3Qpth4IYCmwDAh45WbgJS0nwduO0ZLJ1zPRGh8rA
1J8SsLAqlHCXs/sCNt9gORnFa1GAeWwQ8qEL/1QkM8OAIEAN32TIFL5PO4fV1Uggd8tEPE7ZG7ui
ITDM0trUhMxus4IodqsHDl9HzOj4uTmN062kecbWh1R03XwWJh5OiQII5JOXBEZ1C0WVMPgY1wxO
8yHAo/ZQ65Iy+RA+gimMD77R9DTHWLaYXVPtAacPgQThGGeMisWQwpi2buwke4tLAuxRx/YuiqU+
N4kPte1bpxI/ejasgduAB20FAnSP7VZruz+KyPxZ4qaBC87Stq5Scp1N/q6O3fkHIktPjlABrnqK
QD7rv+QOrqDahZlUuXwvYYyiuuUsQNR435IMTjbAuMMWjxC8/yla6K+i7tjYzumTpeeoHMyR1N4l
uxUlbArIlEHiWaj+zaG5dCwtJPYwnRbUNNHNYE1J96gGXIJsms0GrITY6WmR6ArDo9gobri32mkI
8s77KjOALa2tfU5q98Gs6WFlWtEdcmtxNiNZPDZa1n/n6TyWI0eWJfpFMIMWW4hCacEqskhuYBRN
aK3x9fdgntlbTFuLaXYRIjMjwv34EBJlVzcth9i5AoueYEjQ4pOiBfeAxFdNe2lTgKKoqiK3GFDO
gjHGRuIEuIgYXDGGKY1VANAVJKgv38bSRbCl9M1oDSpzhQ7S/Jyw2gy+oj7x0XVfU2bddWXudpys
SPucyOfjquluYhks4aN25CBMmsLEew2rk4SwdTxGyyDqR1gILWwtklXwiInyQ5PVC2ihb7VBOGOA
nu+z8IxKfNwVDaftjAE9YtVvU0Mu1UW8Z1Irlt4IwhpsS0tILGpwdBejVyaJ7gKUtnYdTgfbVJsW
kuhEFdd2R7RLvG4JkUQ6qSxLPsAumEnGo9rk8bRScvLChu6tJsADXJ80fDpwnURfqWWPf3szRlSM
jUTC5chq6SzUGGJMVFs/DbtF4Kwf1aRKcauiEiO1Lm0LoByObtB7aOk3FKknDCVrDfD4rhAXiDwp
zpDq1MH0ty199uVgDTrEEQAmFi9ZtKmQuAMsVD4KgnwbaUj3Q54RaBoxofLS+KdBEaVyqoHSXX+V
qkBdMEn7VFKZ9wcoVHNvMSdfGGpE1Gl+I330XzrPO5Ut2LEa0lCjBMF8VPL80i+ES1GgYg8jZnrY
mcvqVsbCV4X/Hwo1xVcukm06q6TqELaic8xBYGi9dBED1ItUos4hheFXhGxsF1VGr6CQCt+I682S
IrWAsmBhMnshdFjFfI8/QC7T70QJSYIt1NGZ1Wpx+GfuBVmM25QBdBB4g2kCzkWdcwwM89AUoj9o
b8IEj2hBKbEJpBwvMy2weOb5ZP7h5UWseQIhshjfNiTB/svb6gVn3t0ogrcCE52jZzUle1QwKAIU
4hnCQYGcwnBSbXaxVj6rTsNegZ5/A4NEph9FkhqiDMjI0GTN5VDhv8pCPgFX9zg1yq2N1ROaxcxp
RKwWCfilPlOmnaryaTLd3KqaSsa9xpwwTE5CQCcl4bZxqlWuGIL4lCHDakzadgPgwsdbZ0Bhw0mf
1a8ioxBnipjGTgkUDnxubljlV71VWZnpJnlzRXnXDYXl9hzsbX1kEST20NPrgfkm1OlWZxHvRZ3h
/Mi0tABg3PSNY6i9flBMcRdfBTRx2znqAHsl/Z8eMWKFH1OUNOgqLpfchpyRjN50s8XE7ZclPsUR
JshaAmsQTMgHAjfLU2I8SgyGdJ9fqzm2Nmt9l2p14831U6aD4ehJRPgVy1uSmH6AZQrDDd9BXZ17
g9cxmrPoiPsGUaYq7EtRfsnG9t0o8LOsQUbOkM/n1GgsFpQenDQC2NlIl02kqW4vEe82ti2aOzgJ
qNgZDhVq6yoReIN0Gk5TN01UbREKQlqC2zmfx80sldNWUBrHUvhViZ/miUf32NfjuFkEfOIqgRSH
EjOTniyWrYiVsBu05MUIhXxXytpNqRXlUHAIgmnrxKlo7MWAxLApaXnnGIFFxPLALKHzq4Rh7tQY
n7cY/Ft3XpTvqG0eY1tdGMoSChI0pBHM8wGgMxRjyLm8znCEMKPu+jHbDbIMtriE2rCQvB7iNaxy
dtd8Fp1mICrCrA8sOBT2616t9xZob8q0JKJqsiw2bK2NOOoGhkU7TUT1vtTPEj9s3qucNSNWdsCO
bHsNxl8IrZzkjOBqKaWbjy0mAZEXqZKzY5PRySRB6zKN4zNIIHLrsmjiaILbaAkclg0s5wAV1nUx
eR3WD29JdIp1AsrbpgwJFCa+HRtY5jUqrdZaewblonjyFDiN3vxWufCRpTxnbTpl+yVlV8g0i+E0
F3DVO0gtxwqJCWxFAmmYzqo7WsQVFUbSOKvKUIoCZP+F9WZqrUCMF9e0SFuEMibRo1iuSLfaZ3Nz
0LX8Fgl0DVuLHXOcSk4sqZvQaePKgJDRDV6fFNPiDMistFqFWAdBdyKkiBikiMBYn6+uV2JfVM3Z
lnLUzCNPTiYILeXbj04yxj7X5DdMZacYlnobxiRANiGl0YeOrPBIVEU2T/7UNDsCaMV9h/wAOSvS
0FnK/gpdJ9UiSvqNpnEsD/quI6eaZ56HezrQ8f3VelRRfcYngwV3wqyBlqDZ6NN0LAqJ8MdJTq9q
JXwXqRsTsOzKYvUFCA/tVdhkW7YiaR9+6sKfvFSWj3YZOnRLKEpURpavJWFuKwNDBcOmBEIXNM/R
SSKqp2x55vhWOGX14y3G4yioFBDWIgH6tNLfYmJ9n6068YvXcpk8RFFgPzQRtacB0aSeOLGRs2FP
vTbh4ST8vDXyo2bh7KP6AeQk6GfNqBX0z4XwMAryQGNlxCIrRii/A3K2jIYQ0EanE2SV6wIUjnRp
SbNZv7LYmY/WnBGy1FxeOf0ZR5JqrDm/xfPX0lpEhyWEKArk/0YSkc/sorFAgLBFcB8KKQmnJ3QD
2VibgEDeUCnUl1FGd0OxR7rsWL6OnSrYYcM4IJDYJSS8clYm65tG0i+jQAO6E9EDg24Z8ofwSzgj
IfAdUthsMTBGEnJIInJXKeN60zbaAOqhqnZgNL4QMc1NSj5oTUneasE3kjagSOaZw9XGApe5WBqi
GPxsREOYT2VSDjrx6RheMc13AKV12th1C3qF9x1FjW2WzVfayNj7LJZTeqO93XplM/wCX8zsWMrO
eho5WhpycEeE55Uvk35U9FXhLE+C12k5R0RgsXbXBGte/DGsAlyjvfQQKug8Zku+0VpkRILkilp0
AySx0/Dr0xnAzyamyjMgx1Gt6y9Tnhna9MKNE+rXKtWe+/mZhOaROcFtRZDLo7CviJoj0qL5IrWq
wq1bbnV0eLD6yi8ag894Uh6LoD5G9EZxh9KHmaOdKjgSw1XbzBP/1erLXRWKDxX6iJsKzcFqe9Gd
NeSGglV5ulC9ZFWEdonNMl00wZsnCXmP9N7VXWJXsXXMeRbI1i1/FAGkEIxFgo8UfpiRw0mf9Wxy
WcgUYKpJlZiqNDyB0bjIrJ26hhFaNAbxi6wLTUwNnBlORn0lBoBQ1Ro8ipmP5NFM0WmwAg8JLPLc
GchLZoAWUbFoq9YdQS3CFYpAga9SBLUIfNBM/abizI2r1deTRsenIcdus5t5JR0rCAZfFBvCHczc
cKokGW8l7gzDmD4h+bkU2peW/hK5PKbqVPp0pZBEuaRtYfbRa5L1U9rCPZlb47lo+ruIes/FBcns
Mlrz0woCq8aBPRr/3JBQuRPItsqiEEekbDMRWkSEqiwJWUgXQSXdrgNQFwnxd5PO07kFh+rGQrzC
ZIn2U6n9lrmGFGMYlR1Y5V0aFPNGJg8HvxCgTKHP1U6Wq5oI1866jbkv5v/GwfouTOUqyLzmmlV/
TAOrRUdE02A+hGbi3yOcxc4sbJxaSK4dByMkpWJmOiOQOVtJZnrKa2HbKVstQGRHCvQ5UyTFNvIb
mZ/cwoQFcopgiqEbg3PCscSQjMcghS9NjYhKGMbInYGSrQeWuqZFRAh2dtCEW4t32RVq4zolRXkc
mTjcdHE3KOJbPpJP3Daivtem+Jn0NQQWKWsx+ikboSQ2p2RWZ4uN/qrVI5Fh6pW2QOwTBBocSM1M
IXzZdV3J2yZPXwZjqM+62e9w2TY+lpPEV+GOmItwSkvlEc3TbyvUzIZo+h847DUHDaqeMOUWUTOM
YAKqeTiu7CbQl+w65EZA4Wel4pqZRkkg5ADNT3vFkBPuFFULt8KzJgYOODCeP7KRKvpX9XpO/W8v
DAW+QCK/oABgN5j0c6ixZZt9elYEGsAQ1wQv0061YgYkZsF0ECrjARAbJAtQJG6itYmRHbFJMUYU
uXn/LfQoFpDMjsGt0+BjQlj6/u/RRWBHiS9mmmin9XoCjWj7jcJfJqkchBTrKObmVZSKzs3T4YyS
HPBpiwOdmGFbr4ZPdTLOqDdpKKzvOfXKn9Jw3+Xku4kl+sp19deHkYdxGvNkGxFsUZWE7M2R/9/T
MGTWw1o/Y7ket+p0AUtD66Iu1xMRfUSSoQl5K0pmYjON0DXxs1pdM5q6xUXMl6zYzaKkIjFGWTa9
ZOoQOjR5LyfWF85ZAXWv6hH6MW+TlBNAYuRo/RB2sxDhxEU6CKxoCG69eldoLO6NEo5RuSZ98j3G
GQlCdIcjRzQ9a2FXXlqYoTQrKdmFv2QY5700x2Q1FkSTIQP1EiUneqTlQ8rUG/IyQsGEkYjIetlS
e3FyFAXPnMS/WKqwMEaWsR+MvdTpv0sbWXsFsxOJKThZIvS95/9+1rdIW3lQJQb6U7yxAnSmvVmU
TsZRIBbZIrpwGLeqosr2yOnYqRRc9cJcvRJiku6kdGtMN1ngnU26HIwcbn7iYeZyP5us1qH0lMEi
Mq/M9tIg8CZHtClkS5QulaiEuxIAOALYwAWxSdXD/rhthOkKcR2DtpXHl07M/mUqu8ykNz0tBdD/
gZy914niN6LlK5n6UabRdFu0mVIyvkZ0ZjbhQjanaDAmlU2mNpLi4rn51AYwbDIf36nyzxlsBa1s
Mg0TmAwEpS+9ZQt6lxA2KGIOWojhDuP6WaDI80yKKWEvxm3rRlLyPvPJeSf75KA11HZVaLlxStHK
pn0sNToLck2eYA88zTdK/WdkAK/JGe9sFZeOZoYETCbZh1HW13Hd0BbtolSNyIYHnSci4NVjDFYA
xJj/+g4ZfQcBE13EdaCOWOPHPrD3+rT+f4MqPgldASxeQc0vR+BUcnLdQEkvVIdh8Aw7Qfg0ho2h
dC4V0KOsyaKajJZMLH1yya0xVfq9VWcQJKrQalFhR21mRquuCkxo0xnapxzLgJTTcuFDUe4XtM6l
uD5WRcQQKR/aXV2lEBVq2S9kYJFaSk4eiVe+FAxf0Bzhqve0Yq008+lrveJ3LAlxlR2E0LTvFXg3
osX8M1bIQ1txRjTGzgbc1C2MN4I/Q5pD6OKHo1qpkdePXlGpRClSnlWDqtlCED0ktQlcNj4whsWs
7gL+K5vizHR8H+iIPkcjwStBdC803e5Q5dJX1vV08LIM9AlPI9RjznJBGiI3NIbGzwWGn2qRHpV0
/pMZiLg9eZx7md6Sr6bFexEx7LTkieYQU/5NNG1A+Y0HubZ2LUE0vq51nI5I+5kSgYdvAfyVYM1j
Yjsw3hV6EbUJqbskUqCdkAADGzRK52K8E88K8UhjC+VgYzkNsz7TWOoXQ/Wivtb9vrSuI/BYaJ4T
RbipbwtBSTddAnFZHfGfLTkM3VT2iiWgmUI9FNZENkuZcamMUKLssKJ2/98PIODavSIVETDhYvn/
n8oiD5jUqp1If1jVN3XRnv/vrzI/5I/++3/rrlmU9/++Qiw+ElLBMsQKVBbQ0DsVD3XDfaQfz5dN
cvIllSR4FcNK2y3F6VGQd3zJRiVkyBaSzQSZyAkG2UKBshANyhvgKJU021NUWVvJgllKvvOUhBcr
aoSvF50cHbttreA8o7JGe/BddMa/FOG2QGQ0gV14HYJLRdhQGlnLle8h3otVz3OteYYZ93YlDtZF
lDH7WGboYXyKbwU8aC/roxQBzD9NYx3DVGogbEuZ7/Pv3SU29MUU7sFoK2lmHYVR3cG5KjdJVX2Q
09bRSRg/klxySBMbTqIeDf5oqjnqAPI6M0s5hY3aAaDhHirxAmp57DfM9QtHWdkJeT75Fgm4bl6t
PLhcG041gfIoWqZtRWzQVubIlCfFJraUA3TWlJN1+pLnZbOBMvM6yQgzVvrmaulnbcaOJ+X9syuD
o55W9zklBY+gyKvepJ096iOak7Y50JMq0JsNg9dlg0Zen8ASI6XqTkH352jitFZYkN4x2KVG+Udr
kUO6lj0tosfxbW4gdYP/ROYc9nRKa7uUkoOYr2+6ijzPUqb4pVDK8zAahh3ROfSksLX2TPF3tch0
eZTLTddgGyjG0E3ynJG7SECoPrMLW0jBxng0gb4p8CIXTlBh250VUc79ZcF3SBvN8lvGanQftP4V
lQ5ApWXeRLFc7WgAxpdItLZj5nRUpPtSmP/NUPieCCpss5AgvYfTrljNd7gcBgd0PeGPayBTMXSD
p1tyv0nJh7dRa9kEoNeHvo0YfVVp6OkBMQu9wPtPDu3vEinGporMl6qCFQcykV1jZjQNVbwEoKSR
azhpmyxv9P0s60TOtOOfnIxOX5IIazG7M5byL1G0N22cf/qoRlYUq0fN0A7M3uCbiTQjJaVeO0tP
ZHlEwfXFg4dYO0MfxmfQZM22ixb1rl9NIe5v/YpekOEX5KKUuIq4EIhXBiSXS3i4ilxngE1waMZ0
a9+gR+VVGYxTYKmjrxkZTTMK8m3TkZqW0C7aRa0AHngIrF0NPHk/anwbPP75LrR05VCKZUsNYslH
vYdyOaWycoI8bm5SZdDOZcCEHYBZW6vBGT2UDJQyEa+GFGDxrZViuzDtQeECGRR7efgi0Yd0NUkb
XujAApMSNOFFGU13EDjOm2E+3TuV0XojdPGjVkHnC00tPnoLEHioGvkrkp3GqY2SA3CkM+RkUL6T
AgoqlTfM0YugeRspY5w8WVPXMP04Gq7ptzDgbDphd33raoZI1aRnb5IJsDEfmQuLxHhAlmyTt3b9
ovLcRG/0QhHNSWn4FszMlzoOqRCDERFkiWW+sjDRkAdm9Iq8qnQkuBvXILUIjy5lOtzIo8wGReJ/
v0yiRT5rQSl6U/zer7CvamS2HlgCo8VauEaJpmG8a8dzgD3rDBllPI9FpRz7iDnm+vtdPXZeZeUD
cypDO7VSd2gSYyv1uvlGJMlrBy6MBfs7m0bALek6XhCk1MvN8CNZOo3sWkDuakgEMdAaiauUTJty
jBuv7XN66wM3QphKyUXr9sO8ct7ETaPRpgYGWJfMRhtRmk8y5xIaIylu0i7/EublKIpSeU30ZGWp
nUeCgX1iQY3rwicWEv1YhMneSursJQePv06AIawHFuvZUKCL4vPDejEO6RokJrVMBNUKpYRK1uIq
cuyIn4d/Cca9iSMdXYAxwJ4dmJ6MZL8i2lHcooHWGCaHrikXv25HpjVaem3ieNs3Y7KfVs0XXvDF
HgbmyZOSHYPSHB3CMMjP1j0a+5zsOE6xCXSf8P+WLUO21svn5tcMEhpu6VleV+0wqwQbM1bj9sBs
yE7ENBesdS1TEmdEDsriziJSDO2xbtga9Khm6qf7C/bHDUKwCoEAHHQzUiwPFeVKem45sGeDyFNl
LkdF0/VTwmGToglfjzL3sINGFWtoYFzIUzwy+Tq0hG/YKqDEDfmoMoTXZtry+Gl8sIswTDUi1mVD
Sg7Nc2NebaUtUhBj4ZSWRVi8dZ2afipcceYcEi0DlUPCYFFNXmHS1NdwnnBd0RRj2V58ZSVRUwrJ
Yfy2LMOC2bzKjkaNtqWA9H5qozFylCZyeku09kjinKJUsFBEGUtJSCx6XxvuPNET4JtcdlnULVdj
AQFWEWEIcPHcmnj5xl49ZjHBRAUx93t10Mlqi/F8rinwQ4j5krAoQv5yhKqK8hSS6t+cNa8RQmae
rPmiVwzLJ01STsLCihu1w0Dkeppt4cXStCzp1fZNchSDlqZAMoOitMYLQovJYDm2RD3fs/cH3qwT
LCGSIVZOzEdm0SL6rQewrE7qSKYkpYdsXDq1L902YmDTV3K+F6JBZNXvjxPysp05DwQumWV95GR2
DhfQkT3PG6N10HdiVD4o60Bl5fqhmaxp300qEabN0PqVSiLs3PWbNeJmrxlC440zSrwy/AD5jeyd
lrE/9/V1nnK2hkZSt+yh77JMGRQp5tr82TYGsGUZly0B8Ql5IGbmBymMOStAXNXp4b43czbPqrm1
ChXwwIHAzXuyFISCYNVlmpjFBiIc627mYRyOJHpuRkCDh6nVL/8VjlxJu8l1kNr1sjWyPKRdgIJg
0Hw0qfpN0BsZZpuW4TdRgbDKxkkzkONmBTidVKSOrkUZZbgQnpdcro4tlEBiW+bcAzVKW4ckY047
tFxhvtIjTZI3JQwybFrFThdl/WDp3XFOtG6rJslVK6GBFhgvHaVW+50Rj9RCXZhJh7DspQNmUcGr
1s3/v9/77wcgPxJJSRayNK2ZaVbnrebmuqFsG73droTbAzI2U3D0JtmoQZ3vlGkWD/H6B//9TAa7
7BaWtnbEAWeZ0OA26m3ofNJHl9BdzUf7GDQHw+vb8D4id38Qc7WLXelavJufw491XDng0VMSNuQ6
0djNXfWNckEFpGlLqjfezPkUfIGK7MYbqSL411lv1rbKTH7FJrJs6SMcNpWfbMVt5pM5/MNvXMq7
zl9FRi9Rb5B3+SbfYG4vH0aCY9hBZKddC8uGI9G8GkdScU6CuBG2b1ChSsIyOeBf8sSxHowIxW9j
B9hVcZR7+q0bQJPdBYuiP7k1qLvf6pHSaANlV13gGei38E0F4FB/D9WJBYGsD4V9hFFmcZBaD/c6
oVR9CLjY7k8oo/PQpm3NY2aZfgz6sYHPfQwyHymM/FJ/k2/ab/PsZBoPQfjhW0ect1Feocog7aHH
NP7WO4QlHaPIL9xy01lFptU41b7y6/SR3zl1q8UOhJOIXJG144aHpN8Vb8mb8ImUgFYStgev9HvN
U95UosEPsmgrk7NE/7qT8mrtEx7VbZ+jPd6GDBPt4VAf0bdhCE4+h698sJVb5JpXvrnZUX8mf3xW
0354jx79m0TKtoPU9gTEtSKY5c6uhoTIp+KUPOQiw5lE0sppMlQYdvEqljj3beGRCPaE/3jwwD4E
3Xm5tKObHC2Y9GgocSTgL9UcXKikDtxxnjIa3zDsERKP6dbBiGzuzbwvjvmbdNEexeio+q2XtxkK
35MKXAT+535iDnEXb8ZDnl2ZB0fYiTzXtfsOIAwvOb3hxBGO+cE80TimkHwku2xan4CQimPehk8G
dsOm+Nec6g/hNu0zFPp+vls89fCKcNKLTjnfzHPFBONPd6SfliPvF+jMs3iWfifa/bZG3oybXhr2
uE/sEE8W4FzZlbCoYyikPkqMjk31bO3w6zI1M3ZzjkF4l7yaotNTyU57gyYzr6rbP6Ann6nD0RLA
nRX30Vu26qpd7kjLiKVx26NsJ/vwPr0KfnLW/HhnvDbFVYt3ELyD0H1KN/ka7DibprVdPMEWp/+a
Q+6wDJL3tvZWN6HKvmO3H61bvpOsRhvwSbimK7zENkns/I1uCyIeNUl0nr6yfXMyrpX/NUVOe1T8
ykOVW7umOz3TTwwhd+OGxqV8V+2SXnToqSn2eS8yne4v+cuge4xOSyyFp5xFSPNb6UDTZ/xkKVO+
mfOtgnoU4D7d7wxZ3lnhwqDU3BZ365vQl/qzfBUcRiaVrz66gwleGTrfd/spph6DVssTTvVO7PEn
25YzOeY7oKC7FDnjD8xrt/H7S35fHT1IcRdb3Kb3bNwKD3pFScctpR0kPtSN/NO+J18BYyrP8LXb
YtjNsyLV9k6duPxJICqybX4U78rNukXJjjZYsFtoIJ+5QhTrADxNu/2Gx0jusxcVHmMifR/ty4v+
Pm6MT0gIh9AvttUfgSjkP3zDQ5l77MoHg+kJX9yuVLsn+rjcMqc79MZLdsvodYFbtLNX+vbvouKk
l9X/zaEJp80WpjNiZKR1418onlT0utjQmfqQKkgePQaY84i0RgH5YTcPPAs1ew0PjYwczIYdh/RR
4+yZg7fYceXt6i36EuBbiE77Q8U6eR0408JmGJvZkddupWuE+hiauKsf+mPccLN5mApSxtiaVu2D
bV6qmwjquXQDtqz4IIy+oTkIoJHX6V67D14JF1BnR2xeEEROy1W4A9SYX5JX9NwCrWBc5n6retJp
3mK8U7fMTDuHVfcnPJunKnHJTPK6o3CfrtaR6FOGqJwYTnCXtVPwj4Sl5Iinnw4wE9EHOyLRu8W7
9jCuxkd4Z0v4ACbwKxzbLe9fQlFPwyDHj+ZE2+YN7CEcI5SijnixPMwMTvSh/4UHZOIhw1db/pBo
9I82E4mBGelWOgONjH0Guda+DdEpOAiARcW1LM+8N6B5/kgnANz7KXJLX6SddKn7r+SYPwGg0rVb
Xcqj3TlUbchkSpdflN0lYykjk7BmPRRHX921tRvu8nmTAL1+ExYb1uLIlqmeJj7LahtxQ83lzVJR
17r9R75rqy0jJTQVAEzB2IP5slFZE4aDWIYByHa5ReQeynbhhW4H99QzkGbflNmWN92bdZJEvzpg
gtQMu/ano+5bvCbSRXhPvW7L0V2+xv9CaFSu+SsOO5019QrjAO0CUc+5j06YQ5D6U2w72CiMO+y4
fiXfg9gxuXCmAzJfUGHn4sN654wuHWvwF4bDGFD4os+PHDf4JR9ztOVrquImX9Cz2N23JaLTQ2CM
651lwRVu+j0cbjqQuUPmktnghBiA/PoU2sN38ZQf8ztgCPOb1k+0Nw/FGVxx+xG9VbPX/vDKwSjq
Dsq38MLV3Uj7IHK5YMYIHg2ZqhO3bvxIoy0W42S0e2knM0aDFylwl3inbeUpxnvd9Kadlh6JddlK
/oJI473bYs62IFNEtv4bYKmf3NbRiYIBdHsa/jpxG9D7kukF+cVbi2DQGV6Fj4UrDdmAYuxiElTP
vMkr5pfskBWHYGtR+9v1Mdqq36p16y8IE4k1cuZN+xPsFMGx4k3/kmiEfmzaVwEHBuQYEDx4trh4
BwyKs0f6Slhtx4vWH/XIx40hH42/kmebpEW4bidm8tqtZ7sX7jPnjdjR3pobMJHyu0BzSZiyPV2F
TYikBmWtgTIZyJDHi1n4sHC3eQeI58IT1l7zaicVbiQ6DKyQP/SHDPI3ViTSDF/4/w0IK7gNBm9+
mYaDkW5WbWVqs1YxR9KjjVJsTG1PzR7rN04KSfmqqydgKq35oJAU+hMHtupf89JZ9y7ZBhxDPxNo
DzcWKORPcvxKU7B4aS/xpcBTuR9rL7z3zxT+FoMXjTUK45BrwI4TNtWPaDgRm/6bdpnIo5s3VMUo
A3QSDc51SrwSiQwg7+z4HH6Zn/KJRSL7l9yGT+ITou3gKZ/lsd5F+/7QfagvVebPTITRlN6BCZMM
QNi8Ey3bKHcrr4a3/dnlPmDaIT+QfjcXl8JwsQBGjhlcwuVe/lafVYRzw6b0A8YVav9CzcPuUZAb
7ufqP7xl8zvexRXuqcM+RjuPhdHhzNhtjAvUEHFPm/RRgAs+tHemncFTEOzltPyVR/1evsOcDrbm
I+T4tS/e8KA6SudMePNOleZW3CysI7pT87Jyl3jYbrXkNChQnOyVc1xXfIWRTf5qcZro6z35nJhD
MQ+wfe1TdN3kXb4wcQuqpzbchGt+xykzqTbHcabXCVLRb8Seyz82thpjxAGmDz3K4CA+0a3cW6qO
vaDg37GDs7ltEUzTV1wc7aad0NEnb/Mm4Iz6zYMv7AeQSPsEww+J207xGcO2+dcfW5hLHoYRlM8z
gvy3gqV6H2w5t7j5LT0ojattCCbdmLv4ZB7JI+A8QtKhcYounBzCT96Z7DCU+woLjOp3ol3d9WUP
bGn128LONr3GegRYY3jatL12NnJ7OtBXp0+hbgMcfNUm5Y2QnerO+Df8lFiwOFElLsaS4pCafvYW
SDDifz+Ez2r6FMvbQCbhO11nEvSCDSeo2EeigJCa49nUPCa19s2XHpxSyLG+Kxi7OVw565ebwa6a
coynoNnJNrlyj+nVjO3h0zJcaF+RTZf9d9Zs7YGhhemkBFDy2jDy29RPccttDF4CJEUj+90h4uAn
b2gEm8D2X3lBS5TjG3Wf30Ifka3J+rnPdtmx/BpMOzxkj/BcUUJZnJV6BDv/aAS8qN/MZyhEObCa
HjYZ64himXAAxOJ7QqNf+NjSVfwUb8qDZgb/LO4oaoQPvD4DimTk7IfS5eYKh+yT3h2FQvavJV9O
J6XFbh/hL6sx+Ssoqrqz+cSw+538NduEkd6OYKsf0nQwawbUfJyR7fJkveBlpK9XHcd93jrE3HnR
b54ww6Ie2nY2Kpl36CQeexTPS/9Oq4D9un+n9dHVpIU4FA1ueFFfhI98I/4QkEaMY8urek1ZDxF+
csm7r4T+0k/zx6411m63OCW5xTuSHBUv+AkO7TNsDgli3h24eNfY59jcImB9dm/uxE39YYF1mnhD
udh/SOgFzbb2+EAMtBJuMG2I4bk1t+4VMefTnF3CTen68qZTlqWb+Rh9capO/lj9pMzVidH7nmnw
hfa/gYwvdgXVQ5/NLt89+1ukHLNfYl436Uv8Ffj51gpcIP3WwThL+At/mS0gurCWNxLtSs8A3cZq
/CkcxS2pQYoHbSh2Wf31A6MTNzrxWE2tl+zaPcxD6Srd18VmFYlRwxk76VqtRSyxM4VPPy88z6/S
+3stMZZ3afswtMVzzsZYf5JWStDqBnASKw8HrJt8iP5hfzVfMmgsf8lj+GETEO7SpvgoHnPul+wT
t8CfdsadNYqXwvhl6nZUjvMeZJQBiYkYLGe588Wmjy4E3rlTYfYpnNKcaMeJOPiHcnyN5iyc5B/Z
FTknIxXlpB2dsFeJL6zyoU1GIL1IPDD/I+3MltvWsmz7KxXnHVnosfeNynyg2ECURIkS1dgvCNmS
0fc9vv4OKLMqbYoh3oobkemwjxsSwMZu1ppzzEO+y1+Ro8vrub6p0PVZeff+Q8D7tPCek3fGcPfC
FnrcosdU9+Et05HOlIPlbEG7q36un61v9TPTY3CvXmEkuCvX/TNnV/Mmu9bWztVlvFdXzguYw3WJ
oDRfM3kyWVrf2Fs/dt97l27Mc/E4A9eXIzrSbcdWej2+cGAHXFNfF+gky2W9Vmn50ex7kltG049q
D6FlgumGKCxb9gfxMg5XctntvJ/98BzVsC03lkqEF2fLBap+19kRL83Rb3b4cIjrsTEu1G/zCzTs
yv6q+OWtLd2dzDVBfEO7VkvX3/AHSQi5GnfFLbMgmkO5Hfmy1aa6t7bDhjtAIuaqpiH4iMc4WMTU
g7KnwcILdBmyUNLc2s3bZ7yEPzK2ZcGKELU3cgFishc4eSpM5LNwYVG4zk3xWr9gp9A5eGp75RFi
m281Ha9Sa24cRNA9uX1bhdbM9uNn8WB3OFALcJ2TCuGq4pVGvI+h6bsfezw8I+4nCg0hGRx4ZWfc
Yfjx32NEWKRClwwVGV/VWidWoN1RAMUc7MIIw5QxJS9KYtRrp7G4brtWCB6zMn7qi3iL45COX4S7
JGTvhUoZhWjf3sVqVG6SjO8TFB1W55GXoZ9/iJDdXLR0NvB4TwYyuPra1Aa2S0P+rx8GUd20ZmFv
YjtItgPoerOZMz6SCjaQfJfveS27a6m0gtjYPKcIiz5hlRYKJ5WPH+zpMXEUf0NzgSImAuNi1VSA
eZNAPCOyrNygYGOO7hELIoVnE+8pSg5KtOP0plrRQYnvfCoWfUG8OhHSWJ+rXW/qb3qs1otsRuvb
Yu9xvUBuaf+VabvM5xQgT+H8LXF3l/74bhTejdd4OltYv8U89hLZes2rouI/5kG0pu6iV04JoptY
HonJIlV4M2G1oDJD48wrnsz6eTRRr84/D8VQohap35QoOsikeKiG+r5Rppg50ryAuPcKY5IS6vg8
FoqxaUzVpbK+1kbnLh59t1D0ncHBU3befaaZD47H4cjRCfKwR04slUHqrbf3aO6s+kY8Fe1krWMf
NZA3TI/9pN/yONjA5KZHnah4EyTszXiyZaUOP4VO/K30Ahx9gesZ1XWdDTWwUQ7GjkleTeWwdXUg
S6pjsKsUTCeYMcYNCRSbTvXDi9Ccu5i1cyMSOVx1GZtM2VEMJPiENtBkbqTUf44UjVegJ71FiDhj
6Wse/tHnqbV+mSRUIRLhrYOVvbYStgstzEkM7LuoDDgNE8j3178RP6fINTPW+w9sDjlaqmPZ0sSd
yYceAV3sIdGzThGV25vwIXIJpqBjvdC9kITcZpGm5aYyo21hEFRVVOPj1x//me8yf7rUDFXYdIjM
I26OM1hDY4ELc9W4/0X6Dchln9JBRBVDmQVKXmVT7VLxSn/9uRrYoU+XremGI4VFc8vU5y/2G1hG
re1i0AetotOSeosKp1hlb0KnvxttvPCTipo+rW6w4d3YEj0n7WROtrlxacp+e+arzNd4/AQ03SGC
x5SSb3T0BLTYUkfkoZUL6rNbRmDJW1V5D3KBKvI2uPUL+pMzEIbhO9A96x6tGTAn2Ql3/nhmODgn
vouuoUU1hGnp8vi7WKGn6Uoe0isv5xDFiAV+xgokY/Ea4EXzFGGeeRLGqQGoY/FwsJiotmkfPYmY
jt1UEALs2hnlPqdPHx3DQifJTqudGsSb3H5Ha74XhQcwJtvUOFHLga09cgBcJgnRrh7kbopoKlZa
8q/Z65sWf8mLyUpscFxV1ZNAAwK+ETBmyuMtWlrgJeQIDkSIw1YE9+y/fqinnqluGA4WWcLAdfVo
XI++WbAq+ZDgUxZCGzzMgvzIMy/PxyA9Hjngd4kUUOFvOY7+5yAecDqPjdQrt6usA2yafZc6V71D
8bvhjSkowTp9tp+KDhyD5Ce9uBwii8wpbgRSwr0dMKKSurjrrz1TXPPsN4Uw32UzM0uK70lZ3Uwj
AI2C8B219u7UNviVV2m1/vpm6Z/oWcxBhm5bOmEnmtTMo+gBaZmD5usGxwHJ1tR3cmgFNhonWi1j
yjMlXCl1U8e4HKA9qXNZWayzKnnytR6BYwxhxB7efam/i7h6rGfmguFDK5h6/85LRXXmHTk5dxgm
jTsWL0e3P37/t7nDqKWdOyFfl5F10WpQbTBcXUwzdkpLu8eYlvrs6f8+WFeRQe3SRwBHTWYxwwLP
fZdTb4/BxK2aKOoRhh4NAR9hiaaIsXJji+6JU8ZEokMbGQNqQqVebnyL96mBSWr7tDH6IH37+tmd
fH0NaenkxVrM4erxs8Nv8s8xOCAoWlaaTpG5CxGJjo8k+kRgX0mEmN88fFkxQJD54XT6QySoK804
mQGbHDb24d2bgSgTYv+LJtLeGyem4OrfFEkBuyfhlC0b7P3joQu8H3AirrBRUjCN4IlDWWpmDNXX
F6advrPCdliNdVN8mpfQoDKA1Mqt8yvipKjNg0c2Ua2tB1AzTYSWeNLkZULhPIL88vWnn1oXGWEz
8UwFuGccrQnmQK6kmbImjDOnR6E00WNw46UFRe47j5GVUSDpmzPXfGrWMlWISSZ8H0h2Rzi5eGiz
bkz6yp0GniWCm++2yL9/fWXnPuPoykKr0fGJMmAR+d1MdrUxRXpm8j05JnkZNEPyXtDkPh6TMoLV
oje8FKW2NnpaACOziBwYYFae7YcPTJAZrqyyvcEvs8fURDMe/XCSEJFRXoVVd9Op+EOFri17YqY3
pkPFIBiD72Hhr5saBXBnMJJbZXwMCtbmcQZG+c59EXo/ZuCY8FBpfH3jtPlV/nO2N1TVEoZg7pFI
9o/WFNMqWkMBFuT6iNMXDcv4wkzSlY4I6iJKec2cOnnE3U3LAdyNr5R0TQq2voXMll9/FbJqPn8T
om7ZrFq65hxPOqXtqGIsjNIts1+KT7M9ILFAOo1GH3fcD1XjXRkAKwLj6uvP/bw7QTUpENY5ttAN
8XGHfpt4pa8RBBInpTtNwdLReSdrbvZFXnT40Zh0K+/cfmge8Uf3nOsTloNx3jLM492xrMNwGkeB
O8wU8CNQZrOVfSmq6OnrKzv5Oaauwq2ft+HmfOW/XZnNGc6QlZO7gtrN5OkbpcfMUHpn9pri87bX
0JzfPudos6UYie0hHMldkBSNIslXxtm2qu2FMiAL0HKTvuJ9EuaXeR0NzNvFNzO6dMrowOVTa+jm
EDs5a66MdGWgx9KMQCWr3KB2HKR842wU/B7kgx4FW2kCuGl9akamHLDfF2q2gR+qrIB/o+iF7tNK
gajC8x/8FB+Y7nHMj4xLq6x9EjjWeRqkhBDRodM6AlGlbyKAzxvy6yayxQflsudAiWeyRx5JL79o
fxKmjrwgDnwOxPjFAIq89s6S4ymtNn9o0KuJb4SWkPRjtAXmph7A+yUyJO2Aj3Er/OBbDz0X4Sp0
HWsw934R/FJh4i1jjw62Q6AqlGPNWVeW9aKu9Wi649BcbjwqrLmkAd7Z2G2iGPGAGIKncJoOfnj7
9UjRTixMbCgdi8lARRlmHe+WkmRSDI5puRulAAH0oH/okmxv9PqDqOQPqhGk9ozxHjvPs0yju1oS
IK9aPVb/6zy0tmNmPmBef7E0+PVB8TgpyXfNNhJW6qZa5CQxTGNAYae0l6HqP1UdhPgp8NoLTIkb
ksPfKlKGbCfeY2ujS2UGTwSQUDQDCGrIH0nfP1iN3E1N+6DHlFw7b21GRCMqqdxVJUk/MzHb5C9E
SXhhDC1Rx3g5o32qm9d4SfZ60z1gmfOrt2jMLg1Dext9jRxXZwcPJl4Qn/vaZtqmGGg9htx2z6OL
FYYJpaZVWU2IK/AsXMzfUzf7eFk77UNga28ff6+zr+u83qO+XdYdhAodOV+TyO1geK5FW7Ct1Nea
vCFvYE7TzBdDzy7xWWyTkKzSQL/zLfPWj2FDBNWjMuU3uF1g7gTBY9DH36qgmK6bACaP5yv3TVbf
mK3zJi2bar6onnPsiHdxJ/FuZXdY4/J7zqCMKQ/D1ZkRcmKh0CW0VIpPFqpM52gy8VKopXpFhHcF
hiz3q5Gwcx8WgqQOmVbWOkzlW4iAHUlGhZxF5bHH9UAT1DN698x3mZfzownU0B1CzUwJy0MeH1Go
snRdX6Q5yXT4C9HEKUo4G9XSlUAv19pat0V4rxKr0L8OTvNTy9WHukJZEwTCXOVdQTdRKP5l3wxn
FjHt86nD4ISm2rauCaiYx3N7RXiOErR25vpYBqh3FQKpLI0XxOX+lTdU3zxiE5acABK3duBsBUp/
2baqd2ZRm+HIx7cIvi3rmRAW/z8+KzZjLHpvbMHLikeIAOkG/x+hNB/cEEwdiyEaRhJfESca+WU1
0zSa2XNuglavwiTC0Wj/tNKrBDsBZfnhDt7fdJN7CvInjCW6GV/oEuWsVzXLyVbuyIvkWsJGhzgH
W8sEvO219gLLRvK/P5wYnI8MkAwWtQ1dP9qH1aQFJzGeKgit7a7RJa336hUG1aJLqkPZZ4ekHZH+
GBOwmPz165H3eQdtzqup5oCEJtHMOtpnxl2Bu0mLsKMI2k34lZbDOB6o1q1Du7zu9fR+UhAPff2h
J8YUu3Zw147DxshQ7aMrLuo8b/2uTdw8RvKJlrCI69fJboF+RLeWh046wyM3vKaRs0dF/fb1x39s
Af9820zV4LJ1zdRscvzmmeG3bYQfJgWBq2XiTlZDnpraMTpssqQxSFFavY0Sm3wP+HoWKSwQ50Bb
9FQnys5cDKp4rlrj0M6/LcL4dqzx8heDoGJCdMx4b7Q3YPzmPADekOrc0/o8TfDFOXSwabcsvv7R
Fy8t6tZ2m/LFMd0HBm7gSbxFmPBBUJ45HZwaGAZFP5vbxE7IOvqoAKmwJxoZu3EM18DB4eE7m9Rq
bwgXnbCMcaJs5PPXD+bzhpnLg5huADmfJ5vjbZdZANZURIwSiH9eFq/5qB1AMizVQnv8uOWxl65M
3TkzHj9vK02VI7mhzpt1PvjoJbBqihiN58Su0rbbMelc04xvQ1u9/vrytFP31FIpdxkCsqB+XMZl
2zWEIf+262fW3u44w+e8aBTcWCrzb6ViXMemvo5Ua03yEVgsZtnKwGnVjpchokAgVRYcONKKFe/c
yDqxXeIeaCr7d0HEJifCP9+JQdGHLIqw/Vb4gKYweDCsgTnAu27C5qrtvmkekTXER9y32rmhZs0r
7fH7OE99jgUkjJXm6LNZQBoJ5Sh2pQVcwsToRwUE1oLq5MzreX/ZwHRbYNAE1wCJJDN8VmmBqjj1
bwNM8Iu+86YL4IM3H8BboWEEFLzUhob3eEhjiDWsBATH89pTMNP0aokzDlFI0WZrr87uExMT+TAT
ZD6gY01hYqDHTYJPLJkdbYcPloFSipXVAy/6+OMA8STsJKBPmMgptYKD6/vvTW1tqzm6dsrV2RTv
rwNhlBewj0FyhD+o66F8G4D7KXnnAuKSF7pWvgJ4XhfzMeDMgJtf0k83Vsi5NKMJScbznw91imC4
BiYT3dgr370IvVxgrexxm1ao0UqAKB5J1XkGiQTT1BvunJVR1Hdff4mTLxeRA7QvpA4W/2giSc2S
zYOfJy6eTiRVXLYaawfhNGcObSfqjYxgaXPuZVK3qfX9ebG43YysKDMSvA2aTmgTRQuyg3m6Lrst
W6gDzAP04DybxrD2QatfV1533Yvp3Bf5vFOZK/QabSJB8ZO7/+cXmSIVGzFoVler4V60/LAcKmLP
XuN0fLFmK2ddJz+q0trNRvhU/Pjf33DugsmCbgpVPa7I8RrYXRwwm42x9zbf7wp9WVp5ZyZr/fMh
mSIYMyN9Bsr3+vFbO9Rxpk05M4Yd02KQcP4XSZGgznL2MRl4C5s5KzIaN+xsuegbRjlA8kWHxkSv
oIjHGB44ObiTZMs7t+9CUz6nMHN0j7CBAXlgrSFwOj8Nn5ptPpKAaTucKMsIuxIg/LoYZWe7Vfpm
qxTFK7fyItP161E9O+ufvE+6AesO7IX41LlJuEmOTfXLHYdbRSMmro+L15ayKUhIgbImCX+0yQ8T
8EuvgKvq2ZHa5TbMEMB8PTCc+Q04ng54UDR5Tc0gnORonZOtDuDJL2MXkzEuHUD/AvADBMoSamWI
9guTVN7UdwG7CbYEeynqjSq+OcI8pGhr8vfBx7oSpp1bs12KWCBBTQdEOfBDJzWU7YN1Y0nvZmz0
gxgoZhQMBtUoXs0mfiLskgS9/FUO6nUBqH5Ro5w0q2+VsFalr6CuZb9EqZoSpDxMWnlvQGsqZDiD
h9/DnGZ7IFJjlev2NR7j+46sTEjc1VXQGuAt1DUd/qXnOABP7ecs5JjLsFdRnA4qWEv9OmA4LGIr
hLXz/ePnjp2uPu5yUVJRCfIfkXpuVTVPPnuHCivzH96+46195dVzSSFlZSurbQZsScTdtqfJuZxf
iGpOtiuD0bW0tuIA88PmTkdSO0RV9hr51c82qC8n1TwoIbvMpmfCLqvyARbH3WRWPdtSeUGy0c/o
hyZBjrQBogR7vMPh5RI6+xbPnCknsVFGK/Zbx+AShVVfdAa6x3kuNhx+S4WAD16qwK3T4STI/fum
pp/lKGeWgVMbDE01OUZi8JbzMe7PWTFx2iEiCIwjbqMttCG79wdvq0YrzS8f82p8VQu0Ol6yl/l4
5oyjn1iCNCbDedNMs9Y43u/rGm+1iX3bJcz2DVzbC7D/J0cLVoQTP0TF91YzXMMd3+3ZWGYh3Ale
1Ny5zj3jVXTNA1G0FMYKun7FXKna1AMCCp0sauo9WKpk8xBUyeXX7+qp2ZWalmaz32c/9unY3UFb
HQgbzd0+QtHmZJdlS30n7R+qOLucinir9s7aCHBoodIcM74cOpJFr7YPSYM6wgmwzgS3iTP9jAbz
JRXq2wQLLhKPWjq+xrV65kx18vFqGm1JejGc6Y5XX1ORUVgJsmqx0+1Ku68QDT35TXGlquHeZ7OV
JcNqjPzNKKyzuUInNtZ89lx51jVLMlf/ObaY8vqmNkvGFuEpFzqjWRvMa96ajZUvLSV6wFm/DSb1
rUjUN+rUa4htm6z3dpbePmDNX8SNQMYMfNpQs5uvn+Spwy5fjuOMwR6Mk9vRrEvAswlwnic5NfkL
uLE1eZ0vkcV06QfOgvPptZpRW/Ita2f7cmsO/tOZb3DiXMWTUaUhbA5Y4ngbWDhm2KQZ1aVy7B7m
59Pb0vVrIObNiym7B1WNn/LUvh5isQvxk6HzyCPjJaqnt8bx90pmvmRA9hWCrvEUn3k7TyzHmoGq
Rhoma9Kn7nwH3zKbqEOjhG45V+fvllUekpoBFPrlXrTZuWbwqcFiELOlW5quc9w7GiyMDC/X6ykj
nx5bn48aHp7JAvLqsrCDhygY+Y/Dmdd5fsZHKy/9etUyDDrQpi7nGeq3ikMx9UOlehSvcCw/ExaO
zNomQeLGz7NzhW/n1NP+/bOOxptUojgyzblQJuFj1aGHwVSD1MUJRwtfyyEHwCaQNZrGJlDL3VTk
DiYccSVGyUtrL7GsH2aib2o6a59+XlWMl2puPgOqT+nkk04CbimZSLdsQzA86mWtFAcssQEIfaOh
WAtF4sq5Ktrq8EE+RqKZ0n6EzVe8m5nmjgb7QqsDuxJNl3WgXZaZs8ry7nYM33zdWck6Q0nnbAUe
bEou+pC7TT5u1FJeFVW3kynQF2XcVFO9U/ryEAPwIb+XYzMnsO4m7cZLo8WlVra/oqg5dDXf0s92
QwbBJPWmByuhU6JLIo1yTNoXoQPCJhmmRfFDXAYxx7PcJCo59dQXomy+xbXtViDLlNEYLwBpy2HZ
qYTkGBBp1iV+tA/CpeRS1iYqSdx45tZGE+REfrlOB5TSavpaIM2isliTg9VcTf6YwELNWEfskiSf
nBEIXmBjGpMOFMkPt7zBOEFptWwiv0e42fSw6QBFEc9MQEQb37cpm0RDEg4JPj/hn5ip+8gSYSVY
u2AgGR6yEJJxKtgLQhhevBKddSSNTUYskFCKPRg9PDqM+klke1DnS6NgP+aow2WdsRRaUONi/MId
2UEyfpfYgwhePQhPXFmieu/CfO9X2V6pG7QUHponE0t7/rMW2rOe4FvM4vwpGki5Rlljg7ulcfDs
AEfyCkzeQIpl4AYW/1bs3aiEWrWAA4zAWjfK5TwkBrvcy9G5EvaIiXQOhGUeAJK+Qd+6MWK4h15w
3YftS+74A5Gz4+br6fLk+6M5jsbkYCBbOTqw2mVdNqPNhKTX3rKymZGD/m4sSLxAJWSO9qqd5BWX
eGYePLVJof7B6RUxBVqlo4+1ghGGij/iIqP9o6lyl8Up9fzszEx0cjmy2GHS4aTkDPjmz6nIRBwE
vF5mbj9Kt+1bPFGQ4FPculRTcuR0QDeDvaz0m5BYnFI7v1M4NeOzqDo295gq7PHBURZpmRa9RUcB
D0dSojht0b/3in3NfyaZHjOaLRaeP90z+a+CEMUrSMRrtQKQLCg+tgTyNE11F+tEagn7ykt1OlgW
sGSPIJoecuYi1cgEj2rP9ZPsLfeb+zbwt3DFr+TYAVMgbaqzKhwKGdV8n6AQHwNx2rfLMbcPRgsG
Lma6bMe5R5goF3oFrTQYZ6eTOr4a2eRmE4E7gXOhSWdHdDJC/je9jhHmdBjwyfVaOEZ4Xxb7SuRo
2E1MA2ozvc5PM4cMhv9riJcisp84ShFECrRhBJ8V7St4S5B72Yl895Qe4cLcsQuYNww4ekvNDynU
dNGNYJNKVkEEToEqVJ06zVKPOp8qAxhHDYRw4oUbIj9IIUCg3iTFO0YqwKQqbO6hA8uPMKL3TSIN
GvNQDH25HtH8OwUB6SVTJ5RNOBT0Hp3O3tYqJsqk8hftgMe2i56muIC+kc4icTyfoccHzFjBr9/B
U+ulbZiaI9G7MVTnd/S39TJUayvN4i6DfkiPSX9M7eRq7NVNrBFX8//1UcdHtK6AN5yDfHQDB5Ji
Bl84o8YOJvGib5Qzl3Vyl2xzrkKXghyN49yf16WWepGXZsV1xW4dkKbnZ6tgjqVl3x5p4zfNJ14M
Jzu44TOXeWrXQ5WGkhRbLc5hR7seu0JWkCVMLwNtXwjoaYrlpWl2TiCvtILny6+/vrGnP9Gikj8H
m36qNgCnRt0Cx9CtogoDWHWAKvOqeeNznlTvDWsIVKfV1x/5MXUc77NmfSy1TtTKzrH4Z6oLqP4k
KLjRkAQXJiGHHRpHzJaSoFG1WkyN/VDDZiILrk8ehDiUMRTHamSPUPVzqy/HY97sFRaqGrMrPtO0
YUcaThs5Im2wlBzqBMkjTmpdxYjeKHR5mOKmS7tw7Iupmja+Rzq5I3jfelxpZA1Q277q4OgueVeu
whC+FM3b+kLzHqoEY1wDEy6Vhpun+uMgy7tMycaFRyUWQfMyaAJowlKJlzr5CdRme1zHs/u8rIEm
IQAkJCy/4PSZXcDx/xYJqBMWcLyv7+rJUcuYNWgF0ZpGg/rnqO0Hj6y0QKZuXxbvyfgkoY3E3nQJ
vm6nm6umXUb4HadzhcxTAwgeEIVMCrrmp5NB3SljUOg26fNB8R5NPD451a9j0rymswZjqIo93J/D
1xd7avWn84TiXZ1/+Nhd/zbzqLKKESRDPoxZQnJwNRcSnda89Fe5tY2Edpvk5WHen3z9uadmvN8+
9/j8HE1m0uWWmmJsHjYiYYxFot71uvZc5d3u68+SJyrUpBDbiMQ4ljIrHJXKm14Q6EEok2tk0f0w
dP0yRLbuU43Vq6QhxqX4ZRHmRvdp2oxqgJddwMygbqjxoD2vdhZW7Rr+W5JDP7Lt4TbyjT2syiH1
AJwaCSI/RXvzbbxYtQksz7O+RWgkV7qOLG8gdq+GMRhEgHOs6bFpQZpM8QNzI+xeyFPrILtkT4st
GrdJjVub5LbnD3OJLSKV2Cdsd3IX57iRSuKvFxr46wUnLwrGOXt9JTsQs1FjCaHu7Gkbv7PIuGtq
0vQIhkRKtcqs/ls3mT0hcBx7tMbaIPfaeSSFA64FfkmmCUtwA2MivvB1GMKxMezNJNjO++ayMp4F
O+KhZmwQqbDyg+HZ9CdisJpDlLc74h6KlRMrV0NsrXrws6ES/FKmalxZQbMlY7bZWVVAWhTmVxJ6
zywxp14aOQdQ03jgbT0WdSZJUaO7LKirF5yucuO5A0fRqOazVVhXNHyfGyLKzsz0+qnBK9Fk4IZw
aBUfjyfOlz65hUwQduLsdID3yG49fanVFyUk3HBOh9LmFlwdStf2IiINU283hFHk+lH6ULW0NQud
tm9Kaoce/cq84gW9PeFW3TSjJeIrWLzwElqA6mCzVkmHBVizoEF8/V6ccAqYeCzQeehMN9Qqj94L
XxkTNJUJzCMvXaOfwuGuUvEeKm1nplwV+VvFIsTUp4zw12MlIGxPSoTZY06F3MeIqMhm07XMwk32
QKoe+i2sThtSC3Diwm8n0iN56oy1ZxvA4wuIl41CAEWiztHQKrmvYRe4X1/UR33paE1kt29p82ZK
UP6ZR8xvM5q0R5E2upG4gx6tSorqoNTEocmJsqj0Ya1Jr1jmKejwVNcOAXwFzvAZ9l6fbJAmizdh
zDEAaqUIxJl56JQQA9E2raN5l+B8Ksz6gzUVXsdkW4jgug2TVyUp90GOMdoyMSI3ZJxUcLxrazgA
f7wNhubGovW16DxOnk3tPPXrNMjem5gHBaUemVv6PpJW4PT8E20mrgitQe1jKr/O3FP1xAyKNgKp
AAI3GjvHXU018nybslGKPrsiSCnG79eOTBueuiX5GY0Id3eY8vCyD7ayBz2QR/F0I1XYDX3wpo6l
fksDje52AjHI8OZ8zrZE9aaNr/7E6zImP8iHzFZ91txCR4V7QrKiLKhxZDZvixV2yjKCq0puJy/b
CHXcEuE9kxWAyix33CSWJmm7GWcpYWxznYQcI6AuPHe+4KYEWwBqQPoSChRdN3NNvXd8ivfPdWkE
aA2lslLLAuWpYtwLK3zOkCEtjNbUFn3BXkko4jqWP52eKdiO2jffUpeexW4m61yEbMvS/g6x9N33
/O3gw37yI2vpG/l+Xk8655EYzO/zprBJjOe6qg5a277p9Promz93oa7R/ecfNtTmELDn7/vuUhYN
DfLgCmp9t/TD/teNpxo7yWrgm1G8oVqIJb0qiUyRzp44ZI6PEAGZYjuYX0XjTsnMHR3V71k+/jwz
Fk4NBQRphopohUPtcVdtpJmQ1I2RukOUJ2AhjQV43/vUr4cN5znuTyj3nakQ4jnPX/hs4lQ7oyw5
sWnBICjQmVvzin5c4CXuuizTeYMmcx5fnxRPtgNiuJMl9wY5qSvHcjXhI12EsJbPvcUnZn9KJfR0
KOOyQzyuvmf02Ns+DTM3bgmRLLLINXMYZg6g+6VRYq/KMSNdC+vB4h1Yp14APLR2vSIn9zloxEbP
op3XlvqlMc4RgJ0EQkgul2pddu3g3UDLXBKYdAgFwaHsLTbsatgTVtU/V7H//Dn8H/89v/vnlFj/
47/49c+8IHjVD5qjX/7jhli2vM5/Nf81/7X/+WN//qV/HPKU/335Rzbv+e41fa+P/9Af/yyf/q9v
t3xtXv/4xSpDVzPu2/dqvH+v26T5+Apcx/wn/19/8z/eP/6Vw1i8//2v1zceATRibM8/m7/+9VuX
b3//iyLXLPv7z98/4V+/PV/C3/9yX/vXMDzxV95f6+bvfymaZf4N9eR8pjWN2Q3Tv//zv9vq33Rz
niGR6rMxmCWdWV41wd//0vW/6RSgKISrqF7ZiDKi67ydf0sTf6NVYTGS6JkC8mfz+t/f7I9n+O9n
+h9Zm97lYdbU88XMR+p/L38mOiCBqpbeq60K3gxxVHpnE5hMkeXrD2oRKW4yJqgMEzwRUabdxCRg
PsM5z8D0gv1rWvNRTDREdYLJt3FakGimTU91TZhO4mUA9EKVWJ3JxDeupssmLhXaW+BbbLwmm04S
oDs0WroqmgbRPefFrLT8+14oGdT5+hACUqbo6jpmo2zHOKD96RFbT0bQRSMV9oz4aFet5iswVtR6
5fe1iyPM/i4kZZ2EiuVFIgvA+aI34MCz80au6bCFB78su3q6mwbiBVQ7R61PXMI6Fu2+pFyETbfR
12BrY5bMSNw0rU9UrU1+NkBQWT+UhK2ZtgfZTmmsK59NK2x/QGQGIYi+g/sdsuFg5IBqKTgxliqC
FTk/e5VD/KMDHjWAYHtbd/1PFMkUygtzQ9ZPSypk326o6v1orPFZZCaGet/Z62YFXLKpOFCMxESW
cbofrSa5FDVtOCLvAek1oXXfgz0zS6d5roX3qyzajmgbma4HwyadxUyKVdgC8Em1ZdzHtasTDrNS
tZrqRhSumXfanWX6NzO4/TIi31BLbHOb58Mv0AHxbd8qL0qo3pH7OAEshi7VxrX/kIXVunFsIPzE
GN90Fds5vUjMyyhTf5Eu2V+FgfozaqS9qxxst/DKi6WvNo1bYmAoBwKDCvIvN7RTyrvUZ8P32zv3
r5H9+0i251P20UC22XHwcqizAVTM69Bv+7h0Ms0I07tNPzq6iOkmEaYA6zIYACV5VuddWlrREDx5
EaQJ/DW8bxaK8oVI8KVbgV7fdhKmkYIyYGn3+aaPO23vZAPMmKkz7spFTqn+oOWFs5hG4W+dokN7
q3abiXi1VQIQg/0IQMdW2yVaXFwWpsVRrEkhUA4Xfk+SraiAHGilEy4NzMrXnew13rKVqtT1jnbG
Jhhnk28ys7ub5KdTxK9ON0EPaULyy50n0NTWfUC+STf13/U0I8mqZqhKOHttbeS31Mfua9r4IJgB
9zh+rx+ooOB7N8Ap2k0qH76+4bTZj++4iWqDSYiTDW0763hhKzg6+55aZA8YRnFgjI2zbYJx1XeB
cWOQGyg96znzA/82oXVaEOkxKnf4O783qqIsY0j/y3Kklkwn7Kc1g4aRzmauoaXVNekvOh7sG9Ac
0ToSOkFJ8w9+CRyBsxTF5YLjdDSQsUb36UJpI+NOi/JLBCFiGw4//MyMt0nRQZBXhItH5K4MYnWh
hg6RJyJ9qhSPCu8QPlJv1K64SyTC6cZGtL6zTaoe4285p7F4T7456JuqzMC7FVpPNiPnGickc40M
7G+9Wl9zoITT2k7KButzXcBuG5niUU5w+urE/yXvzLbjNrJt+yv3B+ARCPSvCWSfbJKdSL1g0JII
BPq++/ozQftWWXbd8qnzdsZ94ZAsk5lMABGx915rzeqNVq17b4/mCY1YfhCL8b2w+wu+Qp0E4TGY
jVbt80FHAlkk5cscjRczNAIrZyLWmVoXGDjyeneqwEVVDoGKgrZdVHrneSYYaxRg8mJwPRkI0BMH
4iP70G0mFsq/2fICg9I9luMRdgG57CXAt4qZVZt4r47VfysXdWHYEV4q8zlvS/VomcMx7VoBuJc+
RmSke7h6Dx2nWX/RB+lrY+JtRR+JQ+71+wRcNgVQcykEScpJpt0Oq104TRbrXNn6s10sd71J81xA
RSQDm0FG1qpx58UomJVq640He5u7eT6LheRkqXo3qCrsgFlq3vZEszXAwjVETUE38EgvQzWf10wR
AynHCclY4AKzOUK9Jz+eMPMhE9OudjQXK0hKn0NnJLXgbaGN2R+qoZ9P8xzdDAPjHB70751NVdTI
AeA0ZGU/dNNvRdwSn0lw/0mJIOs6ccN95bsW7UUyAS611cDrERVy3/BIM6a4odouoHHqu7COADjB
Vb+b5qsRg68Pe1UAQ7P2kyJqscfavbc9pyIHgi8O9Nqq7usT3PSa6WtaHYoc9aVndTdmFs7BMrpf
DQnQXPRNutMr+8BDkB7W0HW87e1eC6GKFaOcDgl2GX9IohTKEUMiCV7EXNDgzgsxc1EaXQgoZ8N2
q/vObr/1Tfy33pzP9uY/F941NICOgI4QZ9VxIRkwfl54ZTSEYTQ42kOSNRblm455qcA76jkJcUPW
clw8s7mmtXuaJ8qMxoHrSdJjrDkKUG/TbgWww/OETG7VzftOXgwvUdNWvs72fhwiWOeRsB5VTiwj
i0U/XSANkgxcn1zO1nsNnw9RNxVCxQ57WWx0t7VbvU6eSdjQMvXH0eJO1qJZ+WM3y4sXZWprO3vC
3jrH2UpS2rnkOq42MtfKllKRQl/bmkbxw0ZqeY4j6pJY6h2Rd+FwXuiQ0BgogDAUlzqe6h3lDFkR
K0JvpGezxZgQFKHvyfDXKTeiQy7M/Ny0sF7JpDkggTyJzJE39cDaP2qY3C3Dmi84UBk1dppEBGRy
HqogPXaCeKekJwO2tDOC6Kj6gn7q8l1nACk0Cs0617N4GfL461CpX20NlpRcwVLCJvdHJ7sVsva2
t2br3DrEenb2sis8VNoOqR2+R9/phNLUT2ARbhYe4DPTUJgkgzEAOqODoHQyRcfCIMVrzsU292bO
ZbAXz0ycvU03JWNA8EvCArCWUVxRqcZD61XpTTfZMmhK+u5lNKYXN0q/l45u7+v5AXQl6cGOpflA
ttoHmYj+AiPmyQADYZb5RS/cfVlX+aVfnOj+88sB6fnfdCjs9ab8+aY1ODwzSEZxtxaF6xD2D6eF
sdZbDV5U+NCGkxd4Q+SdQ7vyzksn24Mw5UsFN1TTlulhsL4lizff0KjVNVkyI1zqdxEae63I4CwI
sMWDhKioZCl3gIimCxEOpFQvD9rcwl7oCIxPG/eqoax4cwsmE64nYqKvHGg3nlB7k5mdqtucFgXJ
tpUF/dUDdB+YRT4BxWEtMxyIBouasouMaJjm9hiuTJ1fbTXq545Yqu3ULlvaQTfDdC0Qp1ymELKv
XfQOjkpTPFhh1nCI5qLZjXjx4jBYoBCgBF86n5OgfbHGbceTc5/kUx4gMyQq3GqDWvXa7t+fGsw/
zfFZLUCmUdvQXsfqIa0/rRbFkraNHmNyz+wF5GmiEy5WsXq+mv0S3heTtwCnBXtSukDLSZv2NKCD
reovFZpuEFVa8pCTFhtb2rbuMrhdGKAAfVQvIhTWeUAp6zeY2m61juD2Ze02uLp1WzQCgEicnXVO
BsewjOjXsWTA8W6dQykJJi2toTpns5E+4Qe7y1L3rSlgKy4DIyZYngVcIRdLk2gfuyhsg0Vk0Y5T
8lEzMbL++88I7dlf707TMR3EgpKupPnnD2nMG9XQgLceOCOyYyapvFP6lRiznrnAIPa85qstE9yY
IKVPol8mypUErM+gm0ckPsrXPKsgRA1KdWiR0jnDhQlsk1ziyqnqbZF6esB87IyibrkRa1yTEZKC
J4vCPrqVWt1L6gbH9peyF+ahbC9xPlyEUzFOr5AkgZct8EL3ay/U23ut8+sc59aBVXF5chAXNZPh
HStDnFGvqcsw5IFeuUilBDqgihNjIN18CnQ3mW8zk0UuVYM4a4pMOkGKZumVQOC7wr3kgolFG449
Ek7a8m56m0CXeqXkhgWq6N33zUX15m7u0/iG3hNZf3NsPgkdGquRLvYZhDpiz2ZmITlFkYL/qHLq
K5kiWBhGsuTIHdTIU6lbneyBiqSirrYImeOxHKl1tkStWZtVEE/GbRsd8HXrQVLY+rk8Sh1gHlgg
7aBxaLrXMatvNTA7gQaR62bENCvjWAEjsi9ln/UPaiGkExvVpu5q+3aBFhQkSsQXzwKFY7QsGy1w
Ybjycpq6dzeVvupIT6ytkFBdzoQjR/H7cDC+D60PBoMo9jkEx4B2bIM8Gvr6ugOZcXHvskBdSlHf
qkpDNqG7d02tNTu4hDjqJdzhrL01rREmlWafSsRcpbNqIiK/tDS1kQnMvyq2j6JoohcjBW5oz2q+
qppEWhueu5oFPgRXfx4n75hmdBaLSZupOjXdn6Vqt8NQtLtOc4tz4jr3XfWcyzy5q2uqHNnFO2l5
UFJaVp4o3ys5GIySi01Oit95NEFwp9n4w9F7JxClHQGrbMiIlXn6ZKhTzKjoUrsRbqA2Q9O1/tWN
2r2TJ9+MMi+P88QpjkeKspdU98H1iNBJ+djNTGLWxFkyjd2jAXJjF89jiMIw8jbzREw6H677N1Mf
FrM/P8VoNilHddeyPhs2f6pIwW7lfZsO9YMFFtkHa5oEldU7JwSdxS2b0sNis/RbTWHeMQ97lFDA
N7Juq202Egcwh3Xs6zCFthbV3WRYzdlI4KSo8J5Qsytt1eLJoh8ou+UqZBIfFP1Bmg2xJL6jNX3l
2gZAI9ISaG8/dYlr7UXLvv25zhpNR8osMtJjHM5ciagf71z8MIM7PIjM8J6iqCA5oXNvh5RcLKlD
6QbH2vjsmbi8KnJK5OBOe064IqA7gwKw1NHtjW0aOJodHkK9iv0pthcW8JCwZNTYjTa7Z21x3duw
LqMDvCViHRGS8cJRQRq1cdZmFVI6QUiziqh/cxjRJfREn+DyDNssEijS4cz4RUUnvbNoyJTxs7HU
9SFVvG4GwP4pDx9tb/2/xaLdTKGbHT14MMdeeXJTh6xuAsXuoOcCBphYglwYlySEt0Pjmc6HRcPd
hiISzzK94GgNj0Ns5kE0I8T3eudbXkYI85mc+qhTorNjENAM9LnwjPGsr8eZKDGJq59J360G4gmJ
HcPEry8ABgZj33ogmJkka/gq+qORUtBN+sJpXmn1LsuGfcFhb5M7DP9kXRLSK2wc7CLp9m4MAqGD
eXrbTil9jVF7UUM5bJkEin0z66xxdk+ZwaGjLKXFlPAJ40J9tkoym8KwX/ywBAbY23GgjLjekDIF
lKP3ol0ImxBwhU0mcFzXMD8RUB4yL4LBESVfkFUxRJ4IsM96ABNFpLtkO3jUsG14GRJiWvgcAquF
WW5l+mNpdymSciM6qapo7+yMzGxkGH431vk33bxjxw3ftbKdoX3wRBK8lR3TUuFU9MJzSDDDrXLV
qcz67DnTrV9p2Og39fq3DnGrh+ANYrVxymhmPmVFR1Szbpo7W73k5G/etaI17kPodH5FusvObUkM
DqHscgkhbeHcnzZQh7+z/3+EzfirXbvEir9IQ0P51o7Lbjp0CTMYpX1X3QqoaBr3HGeI8SOnMPYz
oPdAF6X7bC7gCOgi1lstycp9OlJ3sQ28aG1uo0hhr0wjww7CQgRGzP47tRAZ5JKrp2yWxFLhIz1G
VvFcAerZ96IQp0o8DQYAmbI01Js75AcS0zqQWZcFftOuK7vvupG45zmXzc4hJ4uEbbWL9FjdooxX
1zHqjpZGtGVkagXLazW/pCG3HYejOO6W13oCKNKhFgtyi8TbmVX8kmdFejCLt2paeXEoEQ8ysS6D
SUqgMyEQ1IYpu6/M5rHvALdmXq3tQLxmN0uP5s8LaU8OauJMprXzKeoTDEXS2rqcofze9fJ9XuBP
KyIiMS2px6+5vuLBxsG5T6yKngNUMTwdt3DQPAKIAW0XabzsPLw4e3MwwXEoHUxI5z4dCs5G+Hq9
o1Ys+sU14+ck7CAbRYcsIZkJ8iD4B8RwZ7uaOQZSP0EqJJIz11xy/BuIKEaiDw96tcuFVW5FB40k
K9BMbnD83RPhNGzMociOeQSCpjeN8GSmOVwoSyHv00dgm62SrDrjEHT1+IhPM7uR7jztjQGbaI4H
7fPYPFvvXVY1R4r3xyWcCSidvWRfaLO8VWQyk39a9cm3DJroDsK3uMhabBZtcIPRIY6whPoS2XMI
Y7NebseBwJNP/vJgmhxmhe4eFt14cwowd2375ujAIUU+T0dP55CQdkS1p2RO3upJ/XWhWbwVBqCr
wR0fmCF4fGjePQ8LMdeiH2+zakJ1UBgfGTztbTrpM8L14i5qYrkxq5o1zUzhcDT2zvNedLTmry69
86BbQdZT3LcHm7P7/2Cy9N+YGf33hk//iyZLBq0Azgz/78nSy48mL4ufplG/f8/voyVH/8VEF+AR
GqejVbbWEdLv0yXH+AUSryPWEbwtdNbEf0yXTOsXJGP/mDqtfrDfh0um/IWhk44Nk+MHdQ4JUv/B
cOnn/jBeMuTa5L/xBpl7meafI0lcfegXRR13iGzvm0staqjrQlbEBvG/8ds99NNw8o/t/z/NsWg+
I8DjN10HWvQ3OK79XNCH/VBLo4zCw9zo6U66NJCdAZaDXhuKJHqeo+9tK459uoXFeuMV7mutTccs
5xCvhvwruy4bT8lhfwRCNXbATqcZ2HHKCdEt1LNyxRPTDsu38f+rjOZqJesx6JuWcjN1/Wly3E1i
qUsZuYeRxIStNjDAGbTmb4yCn52JP3QuPn9Ri2Gd8LhSDpf351+UZI0MgrTrHYgHPUydS+RB4qZB
r9A9mAtx31nmW0p+M0X2kSnjUE3NvVAF3M6wYC6EUiAK80Ms8o/czOlfM4Xm5Jeh5rK2aSFzf7YJ
M5XQ3CiO0bjl+pcU39FJ7kkTNo/SNY6DzSK9RKbEDmvcOFF6kyXUWcLY6n1pnDSJX5/u34uyzf6U
LTE23rjIR7+KDSytDIeyRmePcTzeqcnb7gY387HKwDQAfbxxou6V4KiWI0h9iKk0CmoO2qQxiVte
QiuU6HZsjLQ7HfWhJ/OhqMb7weYCxGAPA0nze/lRZzWJ29EHbd523TAfq54w/5EcAn4tN5jN9K3k
GEre/fA+1BYgOJt+/B+e1n8xk3L+ojbjpiQojZw9j/QI4ml/vlaiMSsj7xYPYhaYO70OnxIDLtZK
yi0Iny3SgtTgoocSBKs5GNgV0hLj6mJbh1Zb44T6Ndc/JlsIfDuJZALKIbjOEWYMvTbKtMLeWrX7
OrUrq9WUhDHhCgLvDV/ajvZNRS4EisVo585X/csgMiuAZPlhkQTsV4rk+9ohbywpue9rQJgYbr3t
YpK/FTPDNZr6NYuLi4nrYaMpK0GiC7zUAt4sq5d+LO7zkhvPmYjLnYeL0tOvrVXch+3c7qxTOYzH
WdqB1LPbJNTuetlB+UU3np8M0UJwIpSJws6eNj1X0SyEhX/Zuwqdk0NI5g3s9+SO5PCAxOwntEAf
HNBPXKiH3OOO+Zvr9HOh9vlIoVWiUmME7vzFhtyaRt/PzuhRQlVj0IiF8JrImnf6ypmQYHjT13//
gvpfPB7cGIzNDNYty7XQBv58Y1iDjkUAf/LBmAymJfb9ghvJZ8jWQg8k7F8VtwaaYugv/Ws6cwcr
WsC+U8p0i27riHjjA3Aq87DD0L/9+/f2r+5ZshFc7hYCAP6iZpaMiYtcy7yDQ6+8LeO9E/PW2Mna
TY5tBRwL2i3Y539zDf7FyxK1ZBoWRlBiGf+cR4ehRrrZyLQut7KPVYGH4Vls3DL5aOseufeU0s5y
n/7976qLP3Xa1kvPEVSwTa7b1F/2qCTC5jTy4B5Ep8PRie4irIibeISQu6rJnArCmzkAYTSf0fU+
YR2Edz3Rpy0d8YGr9JwPKMY8tiUeu/yGBJhznbDIhCKd94ofkxGyQj0YEYMNQog3QsZcZlOt2vm9
STCkn83oxxrtSvbKqRj4qGcnyoLULrc1r8tkmTC4DCx9UpEz2Ih72yjHwLHbnk5JfmSs2G4idKF0
Szbl12iGFeYUDF8NRhOwtkMi6knls93mWyee0yodg5Ba38PzRn4THZGldr52I+w4AkKIXkC0kNbE
ckAn9iDdmB9EIpz1EAdRojq60/m0JRsUysSmtxUZoevCgz3wYkZsBgJoGchQUrXrncZweKMmKlgj
m5+MoXwmGWdFSzNY8EiCcjr2nFpDH0Ft/mRGPHhQuQmVqo1Xm5ibtF53hxmBxVjXNAy9nXBj4nfg
dZbkpxHGAKkla3L/b+4Iaa5tmZ82WMbZpL5iAkP87XmfcTx/GA1gLsj6eAEqHHly2GAuTIrhrp8X
8sVCTMGDd3XFNEOKr24MuqabuHNulnEhmbmO6ECZDL1WCS5iQlpom9AVBx38AzPapN/lCRsRZxXf
Gkd/7IkiBJAQXUpJgFPS6j6NrtrPdpiJ7KDrE+hZ9LLRyfSkFFvflJPVPlnW/tzm0reYfwZ5Blqo
dKxtqDt+aywuO0gU7+J8/ugK++RIRpmm5UEXPTL7e/AIutypgTjpsu32MjWbGyK9vqcaRWwYzk9T
FUJoJXGi5Haip6Kq5RFy7yWzige3pulrk31GyyO1NpUuX70+G3eIhXfYkZxN1nsQ4RItsNyF/NGe
I1ak58dugcjT6/NOK4p+Fw/aF9sGHdPE857AimcwuG9h2TPJb60vzdyGmzxTj0mikfSH4coOUXKG
zsXNUqiGrXZbL/0RIb0Khs658rqtHzrYtfvmSFbMTF7E+Ggk1UEO5OcKAkHtdLxpZpgsLp8QqXzW
1nzpxgw2TD08oED6mGtV7vOm2hVV02/0ijad7fC+SXS6xhysfcciBs1O9V3qkUmVLbQWJ2J7pxCm
qLNM1O12gFon9YVm8emppd+G9L+1iMNXlR6nKedO5nt9ac/vHM3cDVpwIJMzuNra0HemHgZzmAyb
RY+xlsb1qccbcNe2FZjHhTlymjRBTXPiODnQ1oqaW0JV2O2yxlS7MTE4Ahp55acpg7woleemsMSx
WjdnQ0FlgTq9xdGAkFrPX2cKuWSq45clyh4Ti5jipDomdgy6GCzGJlHxIe/rQ1YbQRdWu9FBQmBy
MxD4GRA4BRzTwpxHxlotsMBB4e6BxHtXZCgAh7ThMaLH6Fd685zzuG4G3bjGo6MdhzYFiiuX96I/
2Sk/hq3E3leh+WIR9GOLOt2SZ6OxDGHDFewuJKKyCspI7kU8MoSfA6tUz0U6nSnoW38sBaOdrHqe
JITtxcvarTehhMiJgXBolBzMNQwsxj2ICseZdmSRaoiOOMvPrCgzQ51hce5KVZ2X2Libh35badp7
Xk5XDq0bdhtnowzJ6Qng9EYPh7dB0vkTXP+8EeJsNdOpxdstB06oFqeVEjHRjgSTRyNkZV4Kllgz
wrSPhy1L1DVxC54nSvJWG3q/78FQmpq8LA2QDhqOtd/pCaY3tfg4F98MHhss8LRHwxmq15jcpAni
1DTf13X51uBAx7eOHsbOZ3BEYRWikzbevY4Bef+9ZrU5NiPPsTcBQrTC26yuHwvXOl53oxffVLOB
kVorbsTU7OykYyIUv6T58KN24JUOIjywstFnPPd2/dbV/ZPXyq+peUrr5VTT4N8oD0JQOkMo6poC
XYYzfsksi+ZLyKEbCl+KaX4Cg7UUTrNJBvgbMxrAKs6fyVBZvfHee+rWhL6m02PmLVjrHMO3DXye
TjkMcLO9HaGCAM+bbAnmIZZbcD1YTmHfaeRQ7oSN35qM7aEIn0YNdi0Nq9uhBQhXyewtKfh0YvOl
EmN+YY5WbjS7Ej5H2y/kb7WEvYv0WmlecXDKVYOi11cGoLS3qA5SuugaA3amSH5I3bhJHDTksbTB
bZkdP1+Mz+7YtlQfw0NNxyQBCcJqCNK+NrtnBzoCY8e71Pjkn0HhGJnWdq67rVtCztoFaTf1zXFh
aINmULFG4sgDjhIyP3f7o9thmNA9EyFIDHJWPTWt1/njzKIZG9ciEoKii+AoYDaTGe/1OMEzyEqa
NDZxgDAqVBXigC+9edulYtsNNekejBm3Q0+0svq0tY7P1UpHaGVf+N7Sn4BZqpGGXwqCSU1cK7QY
v2rqK095uw0T2msWjSCav9dJZ6+OvPS5rYhbn5Bud0JEm6to8uhot/k+rZWDE3fGl4dNyUdysxO5
uAgyPXzOkRvN7FfuqPFaeeYbKAtZ5ZjGS/ZNNfRnyy5OlRF9g5k9ZNG33CT6PK81+FvT8NxVufLp
sK0DlPEkw/aL0LxvYa4OdkVG0BxqL6m9jLTsgDEv/lBvS/rkjC5fh2Z+IowZ3FLm3iUOkyaifQ4e
Cbo0blcf86n3HJIQpNjg3eeNDuWX0QOzgOEPd0F8i2L8NYxeW1gBBU4vkZrkQhneXq8gDnSxPHx+
7zirKKCrv2sXbztPgGsNj6PBqFuzH1s+BpfJR5L3JbZHVEcaSc9DggercUz30PTLswaoRyGcY5QA
pWDi3wvBmtulH9bAdMIhAPWAHOZLuTAar4W1lbW5kr4hY7PG0YvA/adc9zw13se0vtjiEluByeAl
rvACMmEnijl6jiXlGlRePRnfOo3A3NB5lZFuvWrNlWHkQz4uzVZzOm0jtcXzR5Mlvmjy/C0ttb3O
nkvGQrK3mfwwA4Jrrnn6DyRRzamf34vOvh9HDdAWXYSjVk2vhKMQZRyesD3svAK8JQPG53lmRD2J
bjuPGKUnDjxbHcVSwDaQBb1j3qcra7Y4mo1WnzQqV3LQQogRe6HF7VoANr99sQgnZSib05i1rSvH
1WVXGuDM3XRVxi3oMjaE0UJz8eojv24PNSseTp9/+ueXaG1Q5AnqRdGTuDE54XIaXEJ4iszd25Zb
gYUR1YkgCmL9cQYwX1xOcd0tpyQnsAHptL5+lv3J7aSz77Npj6L5gCPmHLk5Et6su411r2HtLF4a
N1fwRjoQWaFk5xhJn4odhjFpou97Q8LeFDeiMAJ0XRWHSnmTSCLI0/yZW5xt1wSt2UU2JvuI04g1
dLj78jQQkswMF3Jcq8Nn0dIffaPuxyWHtOkWPyw9u3Hia6WoPZYZkEk43XBMmsjZj+/Hsn0uWpyF
qTrnffmjGaezkiZzefnu9vZX84R07pW0aTKt8/KHzKJ7SQasLsec8sfx/ESH4uemN0Nvs6/3z1Of
/eAMhQpjPaaYcZCIha2PZpiLHLuZ3djXZlw9WcerLIqkksrLv1L3zSdLINAbjZ48DwcVYWnrOX5i
NHGdLMwj4VzDqar207wUp16ri5Mtp3ALUOPF5iR0wsxf8iEf9bRFop3ziGokogXt7Ianzy/FmGkn
odJbzt0hACJu2aVnGctGcjPoe58aRGiLr/KGtIGmfErS7hvixv63G+bzT5/3CiI1PVBzyDnbiPp4
H+p5cYqTEG3a+ifXxOKh1ySnxbHntyRj2rIBz5wvv0p4OX5qx0cG2m9RQvdnHIqX0A33xdrQEEn6
kQzhEwXTwcxK0/cK6yK76NkzerWfidlYemEdFJEpLA0gtfQ+OkFsgWHboUlVA9o3HoJjknOIU2WM
pIGjm28CdtVEYW0tuXw35/H42cNkGMwAZ83CbzXfLXUKNmXtlqZ/pWrjeCQ0sbWXGzssOQ9aO4N1
czvalCeAtDZNl3wMJg05Bpk/piHBjtLwC3RSg9k6rZZrrPImR8yTQ3nZOGDqyExmiGJ/IMaVd2vr
77NIDLFsVTYIURNmsFtinvosuRd8SHDdsKvlQ3esZA5Mfn05FRrPuj5vPZc4l7WF99nmIhD+Cffd
V0TmnGvxJJBIkXxrw/TDnJatg3Lenvj9kuY2FprhjxFaPclsdItD4CGRLj22kf/Jme+01ejlleyu
dsyYrGc93PbhRquU7ldTtGB4JBaDYW6gk4Ee2PI+7FDvjTNHuERV724XPjLLPySz6fiNkaLv7d9z
mzQdNchjRov8ItWFaaYb5KFkPlNIP7bleHDop3bvbUkFtd4x0xLbQb32Me1FbvN4N+h0D5jXV1vL
mgKzQd0TEZBCG4F2tBty9ZHgZ8fJ4hnv17biWMY4e8fp2jnN99CmI1CM87nSgVqGA40KO2m/hG61
d2Y6HJYoX/R+aX2zDulhpOO5MWWI/JVde2wITzc4NNFzZ3rYOIybNN6UrXX30wDd4dzrPNyflydm
pVEEgvsYWL92XAiUvbCFBVsZsblfRwuFupcUm1QseDrC8WExMSGGS8XjkRq3muFehUXjRKHMI+fH
fdAUEWATQ0FGsd6Tk9DFyGz1pnp11ZC4/XbXpQT457oYwJpxOhknAV9AfCwL5wcsxJ+NkLTh5lkM
JtohHUfmDzgyQvcpS8yW24J/o2qruaGOZM58XgAjXkvqtRPj5Na1acxvWUVvCB8oVmrxQ2niFvhB
PJTJZo693edHqpJ63BqIPGhUzhHPqFUo/fOnlek7Z9uSg88QX5x87ePCKCT9TWC4HjrgguljPk23
SUl3fiip5XJlupteZDLIlqXbRLl+k1XpoaDZsEElIbcLN/xm6riun83tgmYcnW1igEG4iJQOD67v
YlumGMfzhdzMeky2cqIxXBLce9A7LOzZnNI2yq1jz2z+VM7J18ikC6NrF7QR6aZJ4CPn5kPo1ikJ
vRnbcYy1eyQTsNDKxk8Gd+fluLxbs+jAyD7GLTr2OFx4aHFZUX5BlsgDKynTHdKPhIJ3OupqPjaa
9RoxeqAqgIRdhKcuSn8doxTheQ+GPXOXj1w8d+sNbMU01sCEfFXk2gNloTxmGAsBM7/XG3EdK/K2
DbpzIqGttFgK8W5Py4Ibj/4FIpH0/DmTybTkg/YKl3l0n1Qmb7PFurYhty0HqDbLO4Jdeo47WEw/
77HFXEPeE2Onh/XMo9tIJO/1tW1NKoESnNTCSts3NwZLJYaCXAYh4u5Nr8uzlKYW0LAX0A6lRMq0
8o9y0dJX06rjnBLdKWIunVcCaw/Dm7WLG6aXDlUsduIvaBUsH+GsxsB45VK2ax+NU3A0uEc7tOIA
gwWpoGn7A7hn488Kv6de4c3CWXZICC7ae8l40FhTwB4sOv0HRm0MtpHjeVW4HdVDak/vDWm/bLGk
7sxHCv6LN5LfL+gYbpD3Qb2lzGnNOdzLTruLvEOOR7esD42AMEsQS2qOexKdyyOTgi/K7K6iHcnm
WDgUJNGGJnbH1K0u93qBUozNucs5jEWRCEb7rdEzBh3Z/GyjTddz531wtW8NQFa/0TXTl5zgauNo
6xwLVaJoRVnYm6lvKpl8qbI49dU8fXWsUdu0Q3ocjOyCU5S6ptCRJGRoDQa7vQ09ebA6+VRD3nUX
FBJ1dmvM6tqXQm2zXF0WL7E3yGEPXiOic13av+p99tpFFIvKzXCKIfVJMu5HRxRBKJaBvch61cMl
2o1tfQvtBojrrJJzviBv13DDmR0qAm7U8jwRjn6yuysh5hFG+P4wL/m8RQP7I1xk7foC5OKWPnO8
CY1yOX1+iUTd53/4e+PR1qzL8aS1pXtuapxzSFQeGt7BSc+z2V/j00lt1eZzi2KetaQOSCahIboI
cSpjxG2bGZXv6fPvSH3viPAitqV3c7qLRnEJGcjiLyiY1TlbxAUjOjoZbVFs7O2R9OdZM/RTl6b4
89gx9VOFOfD0+afPL2m6QunZu7cZavrT55ewz5BmEXhMQZQi0PnHPyyxutDzn7ZRQp+wKd0dSRiP
UW+oC+awGlkQT15aSt+kLXJAzYQyCtn6pNpjz3ZknQWazG3Jrr0Ji0Sc/vnF8sD6GWY/bWPcO6RC
Nb+JcP8ju+v/j6IE6RAm84ee+Wqo/cnu+hCX33/8n2ObvRff/2h6/f0b/6lM0KWQIH9sb/Wvruax
/6tM0H8hEmClj0EpdR3UB7+7XlEf8B0EBthr/jQKoD8IE/RfdNMS+ipx4D//J6IE5y8jn083OmHT
uF29VYP+8+yNBJW+yT2PNFQHlLuM4q/zKbbF00wRtxdhed+0a3lqNIOPzJAi3pvsXYlqqyHdddcT
4ZGwpuX3bj08ueVCyWS9umthxl3ttoiySWAg7Oydts6NU4rdShV0k5sYfWpb3hqWupLoeIuXqmIK
MGGhJbjHW8u50nX3VKAPTE3ck15duxHWNvV98F/sndly3EiWbb8IbRgc02sEYmYEg4NClF5gFCVh
cswzvr6XM+tap5h5Jev3LqtSZVpakggE4H78nL3XXrBl0oSM9lEusXchVeo88ChAK3K6tvQ9ZK/f
+uXsNp4guLHXGazQsGPwQo4RTS4EQXRi7Z9drZ8K7WuZxRPJqPpNS52LXyjSNnVG0RX4ERFjlQMm
ScUZSfHrEEHpXirJ1kXO7TWTct8J9/swg6bzcxbqdjTpyou9b+VnM+rWGSc7C6RK3fTPneB3p23g
u/mPkZGPVjcb+hc/ZjtwrY56jLrL7unaJNqTS8IEXKfhnIXlKWq5m+6kBUUxPIw6hWUnz2UhMEBh
aLQrrK8I78f5mjTuBRH+KdGXU+nrVzjXt1izMf3OV9KUV6O5Rb+A3Y+JdNZs2paZnCPPTYdugIOH
ryWfGVc/MmV9NmP7pc+iTX5sw3bjlt7FtaZdPmVnJ0tfAfEAWONjZri+EJTFOhaw6OBn3VYk/VaY
2ZkJ0VWk8yklohxK0nH0k2OTaqthSc+oR3gqknNFtp3Mti6tsU50QQKJwpTjzu4y1nYfnBEJK67z
UjNBh+F51Rfn3M2fdfA/K1/EPy0VDho5bDR2fAhRoYe12I9FhGcIlqQm9G5FNsq+5zeXbUg+w8Rh
tasCo7M4xsvXyJZ30cgJyrhWsb3Hj3tMi3ZlmNFRb7Kz+oaNcKTbh/lyyb6JTP60o/hn3U2P6jZW
2nKrOe67Ynk2CHTO9LeZMNcVglm8dzRNOBx6WMGL7IAhFAMh86YCz3VTjqfFoUsd0fJoLf84GSPh
Vc6+n5MjjYrMsC8laE4z5g5W08mIxT6KZgzF8qcX4QHRgbIlk7XVRXa27OWmnsmltvc6HVFhJ0cs
Dm8AqM90Wqdsenbi+XGsxEtsEW0xGsBIs3NTp6/vvwOrAMdP69oCTo8gyq/7miqs9RiyFtMuIjbc
1acTApcNUPZj7BYBSE3icM5lN18HC1eUnrzYffqzIaJ+trpt7qZHopfPGpZTi/c8n5N9WJJC3sy3
aSHqDZnfpDLeluycjd22TnlWteYpQx2UwsBgCiVk/9xo+XlQy4H3bYqXG73Zx5EJRzQ9mnwljSNf
2+GLP3fHblxubr3c1DcIb/Gkyews4vxV3Rj1PBrR+OgmHAJKrPlzHwwGnFi6juoj4WcLJrvBUCT2
NmSWlVYvV9RK184cd2W0Naf8EFkNP68J8M/RVQbMygluHO2Xloawv9CCEN43TANLzJpAvugTs4xA
PdsZoxl1bRIpJb0NgBTGtE4Xc5emxTlVfk+mqifH7oOFEHg6SkxDW0b9QmyS5GUc2o2RTM/47Lbq
YfLrdlsn5i3sosDMbx13yhrcl4mKWB0hb7qAq+s/RVVLjF561NCnl1bPMr1c3Wa6xiBxUHwGXbFh
ZH3V+vnmpuPOKzjRh2Xy6kXaZ/LmHu7ayb6IRn+Lm2qNbT8Y0MesiWS6WO705tvhp8JmXm2nTFPn
k9kba0qzkxYlm24+lpFzQYRRaddwLO8seB3OaGxnU1nesR97DjaL4ZnTGkpa5lnqL23E28vJ+uak
2YNepkdY5PvalOe85tonXo855pHgTjuSmcXX1mru+345wXd5bls8YNJdpeF0WngR1P+0JNmWtEkt
Hq/JYQwbGacaay+mtuvEs9mI/rmm6qN7WO3CeNk0Lu0lFis4GMiIjZ6KLZJHwx0omPtnMTXEAyC7
YWfr0uVmpPlrV9efzPAGkvPZCjmRJ2J6M+MfoKoO0eRc1Cup1gToL5c45bvjJWK4wHZloG0YIu+l
7ysmaAU7jS9e6t5m7kLRPOjdoyN451moVtlwjbv0teN3yILVze/P8eQ6zN4dXrX8NfVH3o/4romx
dmbn3HQv728c3jHDbECuaeJrp2kXoyD/iD7x/ZBAt3GQ24IltT4tJj6JiGPEcdI6xOaztZdTFK51
u/vspfXr7HfD3k6NtzRyokPtE1HJ6PMO0Om0NkfnmLLEolqe5SaZZzpjxDBnrnNku/skCfbcp0Mb
5DFEYdlnL5zlr36Zzae5zE+d0X61NJsQrdCDPaDEbXAyZjJAE+CZhU3EozCN5SD15/9pT7+r5v6n
ZT0vybwb8+7Qu85DEqfmdkkd68gEXMBS4q/e/6AA/s/fCtUFNznS5e3R9/oWAAEdaBQon+nagWe2
uju3V3ANnxGh1GTIfDtOrLXfLMbx/Y9xrg264qLD8mF/Njz8AnMfHkOv2E6l/MxxAfpGF45Hz68i
7GbZupcDkFQ9ueH7iw9zPm48FBSB3+v7unO2hqdtsPYGw5JtCqFBfWtX7AGrUnvx2p8OYuNskpu5
sNdErQcTqrQ6IK55Q07GnVbF4yZHkwSxWmtP1Vx2f/1BWkd34uKW/eK2cDqbaUtRxFQKTV08J1up
xdeiFEA0NHHzOCHar4uNEo9dYFPH3mtTGAzm+gFgQNF/TSYCTrQUtDAuyT51E/QtdJNKKW4OiYJB
BQGF+baTsdzQnuwYPkTE6eCbNd+khjKtsC/M2DtsZTqhE94exM5LX6GuW3jN6TOdTF6BYu4fc8I5
ItxhvGybOaTQEbb3RdLSvVcmExYbo2w3Hssfk22wZ5n7gqHmYufjs9nMz4yfLqSv4mXxdjQ9XhMB
EbE5CSf7kwnxn2Uy81AfJL6KRAFAptS9f5PBJCmzkXTMyn1PiHadHUZDPhfu+Bx606WJ1wsH0Jo6
anLrzd+OE/+imvwXBLOStppKHacLw/uImfPF2EMrc4t9GEHatWhxzNI5yACi2FZS6CQpAgxJaxbW
iCqV/vDrOe180P8o8agHXEdXQM93ydjfPvjoqhEZ+KW92VHEs9Yw99uSg7zz9cfMGB8dK6Fbe+iQ
CmA8aASrGoVtnP4JtP0veWhciIqUpGjz1f//+g1EVgEroQ2Lvfry6Y0+2lQm2LSxNd/PFYWB7B5d
FyNmjSrPaDYFLsMCklVhsPtIClZf7JNCbCr38+9vkTqj/fMWkSWlg6i2DYaUv15ZlUXjks5esfd7
jlB6cbIYUGstLdNpHClCbWcjsv7b++NdtdTncn6jEnuO2mtpp6+6P71ZMQvAe3no2cs12pmORpdn
uXVsXRYIRGemDKG2Q+Owc2tihSlBHH/cZam9j3kBVJWOnWPjyekxj9Ojl+vXxbL3Dd/FGJEtVhJa
Ew+Pad8wYHzBdQEcwt6HXr9TTPTGax9xj+xlZ68zEVLD4ickZbZwmq0etYAAm82URze4AW/Zon92
JnGBcbt2rebqGf1jWOU/a7/nx6evDR0I9jAEuC49Z54aYKCI2yTnPwQl2aofh+e4oc32+2/hH4pJ
D38h/XXyvJDq/4MqacrEz0tTQGY2260o9Wvvy2Muv71X1tPN6JrD738hGrh/+d4FQCxO7Srd/aNs
FTeyx9mUNxO7yqmV6VOaIyGxbmmJsoWNb+uJ7HWeWNQWCCt6Pzxz3D0SuXu0qOvlYB+MhV5xcSjK
85IPj74Pbdks7i28NitfpyCVw3y1sGY2TIqYub9bYJ1i5iaydYzF3cJ62FOKqZ87etWWST0T8r2g
AFWnAsmT4Mf50TCnkz/qaCmX28CpKrebjZ/GiOe+qjmW1o87zvc7kE3nIgF30H7z4pEyhUmw77hV
MBnMX9xqn6BQxgSMeCY1bC0QlbZCrxKZ1aZvZM9TFJ4Z4fUkJ2Rv8LHooQ7PZl1t8j66R6t0w9/z
nCT9euAIRgVuvZiS6rgpN9K2vjQcR0uZvKqitavGXWrLSz630BHnt8GkHCsSjuzxY90cGHnZfXQY
uMeRjRxIz8+xJ17M0t6PwzEX891En1sz0b1FdqCc2XMlXw0ZogAMOgvsjrWPZ3s/s2oPnffiDMZV
HfeoWE7zRuN1RZv9fk4qnb3ZLyy78bEuHiaTTYvPoY3Ub050GS0Aim4fuMZwGj39LfTExTVoE/z+
SQNv9o/1RZA26RpQhk1gZ7+uL8QrlbXQLCitHN/UkQ491otxI0zhs/rIhQMwZff7X/lvq76tU3IC
N3Z9+yMauzFn1JVYofZ2xoGs5WBa/nlL/ZdXFt0IyZbqT9/8yDdP4jrrpK4XSASGYjXaLU0cuTw3
9O7ryF+7tIIeMr1+XJBhzB4kbkM/tTFDB6psQr1OaedsErjyvs0s2aQdoZmXjGPPYIoXl4XQLeQx
jfl3mNG0afrNc/g1yIjPHhWdwI6pFuIsn259ZN6GlKW6aXCbmcummvNz6/hIIHpCWpdrH2avJliW
rutOWJRwAHdb11pusS8uWYXxxKIkb4uz7T4u47S3Oeioi7SpQ2rHucA2fyZviUdmM3jVp4oOg+ev
QFhcMys9+2P/bLhMgvLp5DnpuWisc0wPGjfhSR2bujg564sbZHZzx+NBJsg9c85s1dIvMFVqly6s
1YRShxZ2vQrjYtNPlF66ibWB7QKNwblOkCVM2RFezUryTXrS2qu+gvp1esNCM6T2S+H0KrJ9k9Xu
C0bMtTqU+JNca1xLGI7PagUnd+QPKGvjX+ioPo8YJEhORYqc9aEDWZhVN5VzTsSOZPssctTkdYqA
p+PchCTIWWmZfiql1q2NmO9Im6ARtNUhnjCJ+2sZiGW4NBzz8FedeuFceuEd2+5ml8gHOaGro9sw
XNt8eoy16K71TEzz6RcfIkZVdLTk9EtqJZ9nL3tNTX6+a3JLRyzJIgm3pQIM2z1UJNa8mhbAwJtP
NaqKir6ZHvvQvqhVtV6GtzJET6e3pyQc3/ANviLcfXWt8iwqftPsHTWBwsOddgbNBbp3oTY9+hjM
jb4PeuJT8/KrOqS6WXpstGlnL0BMaY60FnA8m2qH/otTTbc61q8c8KZRICUfd6oaCzMwpxzmSIW6
FBiajP4omvYxB7I397jSKYLsVrUsrBc/nVYOUzQnRKBTjjfH5hP3WJY8K0QXc2w671tma4/U7l3w
+yXlX1YxCjf1H8hIdLY/fM1jVLsScQZRIh6oLB+rKVLLlQt2Qj3kVjddkfyHVfSH5+svhsqvCnbK
Rd1ih4YggsHkw/JZCwuNp4o46mL7ljfyrPY5hB0g5DajzpcBoALZQ6D6Z1k6BKEl9g0FT4WxVXU4
TV4Uq7VX/QLKqKdlRZGd0dbEi7pWtZjhfHNopIiyWal6yaNR6k5X1d0oMu8F0ON2rNOjWjLG5Nxr
2q4dnB1JNe7IeUj6VGH5/BaFziUm6U/Q3EtnpVGTZ7hnN7Xupjx0aUELsVAGNIzr9aZN8/PsQzzP
xseIood6oqyXN1NtRgXfZirunHHZDF12LizO4+nyCPnvlLusG+odBmf2qj6ztei3xdBvAPPPdc/3
kn3TXHmeBcc+/t0sIVLFbTamw+rbyKMqdNxJP3U89i0nV5RqPSPFrgk8O3yhH8gbO3gvqkMRoUAg
kIDtVlyqJf+p2iHeMN0XVObfyxpMEDwfoyvJJfzZyHTbjfhFAKStsBa8wVeyQlaiTFs7Beql6QKJ
iLMhZd1iF6+LzkxhnO9JisPjJaANxzUQOukTlRSi2pDHWRcYqPQzobm7OXUv/ZS9Ymq6qK41sXRr
1W1CArjVZrFRTTjOXm/qQyNlfTYz41pryVF36aal/aPa4RPejXGwL1E4X9XfVyactn6V0C5q+uRc
0E4eJucct6Tqxcu0SrJ2XYbI4jsp9mr1VZ21kvMieKN7Y9y8H2Ln/tmbxzejTJ8WmjNGrz9pR7Xq
9jTJ9TA9m4wOjCV9FUl6Noqew2b8KgRXhW4AbdyIZGIGZpPaWzBU0H5fVKcND8C24e3FQ/bCFn6C
93fWqS6r+CmtnTtVMBnEMggpXtIo3pShuTGy5W2I2eqoJoYiP2pDeox9+oh+s0V3s4YDmGB8V722
rpO0F+tNVO6pbo8VFLr3B56hhyojEcztp5H7yeollCSxKDbqNC4r9+LDFaKHyNx1PKjNpxAdJ0gb
sfIQFNGbroQg6oFT3deUTbWaODu0RGH6U84IgvZC6w43VCDMaBd2UpT1chl2Q03XmeVY9QkBhP/4
/aqFQ/Gf1RenTaAluu2wiHy00gJBSmtT2GDe3fmtaLmRy3iwwk/0uWh49MRuq8Oo1+d3tDGZ0YxM
l4tA9Z7Vg9XGvrPyOs4AnU+LuBzlo8zs92X7/Qe45rc6pcBtkp8old9SD6OHPV3YvJ/wHAW6g29I
jllzRz9o3LQPmYYLBw7Qeko08ygG9hzsUmKjS+BQUz/vLWhhQC/7a+5ySI9Q8uo2XvzEW85FmbwY
qovkLLwmk5M3W8OsX6sGAVeUVjqCYfnclPRCu5LeJlGs4+pSsNSuHSSXkwkGNI3phPdPuDVu0GTi
YfipNxbJ5Lzgan2JF+tQpoTWVmATWdUd0Z02JouTWnOeIrRCet1AvI5fdY8qZBhvlj49TqnYd1WG
h+g4lM1G7eEy6ViH223pdAh2KPXUvtvLs88Tqd6/1vWfDOtpYK4hU/2qfpoqkyJTHY2TY3avNe6m
ZCagnorMFRf1QxAPBg3tZdUZUIFJ0MmO6qQh2uHZyJy9De57zrkA+vb5jPrbN7b7pqIKKvtH/S6p
XT0w5nE3ZAvLUoXhsP0pu/7ZcqareqE79/+V/v83d/8TZprjACy0/z8MAEpU0iavxevfh+5gxdW/
9Z+hu+f9F5NzMlyRgHDEePf8/2fo7ov/0unk8V+fepR/wtH+P2N3y2LsTr3AMJ4gVVpvrAf/4QGY
/MC/ylTqZB2U5P8ONq2riudvhQk5nwr+JuDAA2tz/3HISuZm7MvEaA6FTc88iVt/59HUZBHfZjMZ
81CqtU0RZ1gmm2ltT6SBmtKr4JoF4GyWc5yZ29mNDQ4WUAUR1++K+jx1PTK9MP9kpDLwi9EISkHD
mcW3DTrcF7tQDY2KKT6waOLm7HZ1X+JCMpsvUtT5toUCuoaVVePmz/t189m7bzmo7dymVUleHQaP
F5SHsBNTi1Egjol00BB3qdE1SkQURWO/nRYBUS5vcU+CMfV6nVkTCB+/4SLq/LWWot87onluiCZa
NRGftdQ7yJ3Cq1bEJ6gUllVI4HVgFFr/o4Mbfeijai/BDG1cRMWy0uZtmrs0mAv5WuX8gKaaj1MN
y2pWUfXzVDM59YioLI8VPNR7rHR7nSyl9YSdYZMM4z51pu+t9yU2moqZvBatReoo/a9pbbMSWhGS
dmc9GlDUFLnFF5R2uUF2OXAXJS33ln3vhBsvQhCaeuLrjFdr/7cn+vrXk/B3isN7SfzrAyKEw97C
U0KUEn3CXw/+9BQbuEYV+GQYVO+W3Pc/JCGoa9vBLBPNih4q+3u956KERNqZkDf5fjN/fy0fqnee
VTJiLKpolCg0gz/ugqZm6FOUZdVh1LA8AjT6YjG9b/al1l8jM/+EhehHIuSf7sCHPoT6ta5lGq5n
4As3iP/49Q4svQMSCsgD483kDlscispPSn22jtNm03Vms5s1koHSEeNUxVR7pbXkYVDZHvkYzoEs
5tvv74P5wQ/7fkWCg6rh8MLijVVNwb/1w1PdbEdKLIkGlBuRFmj18CWZJHh1uwlm0QoKH9M2IZ0N
9cBpLOSyZSiNLB7KK0RyE/y1/2OYKh94xmJA35XA6vhRTphtJoiy6zZMn35/0R87le8XbcMD8Rgg
wC/62KmMeANgXqRcNCMt+nszp2IPX9Sguahbofjprg2Ie6y/0FwFnBjxHiYhnhuIbuWmMb/Xzlzs
LB8rTE+qmZMzVErqTzK0FIMMKS2EcxOLtKzTb11ZIV01W6ZAoUrB0eZv9MUvGFq4EWbyfdImjqwk
RqFpNR9ND8xWL/3nP3xi9WB8eHV85jS0r4jaEKiofv2apiyScZ7pyaHoqNY0KVZNneS7aPwUe4t5
B3h24xdCOWIAnmO50deaRjqbXPAXVaMLao9TcjMM+dZ1amqhxt4mvYWcyBzR/vjPQ+0k6zS80Bka
Nk7FIuBXfRUUMnz1KwNDZ0+3wM4MfUv74BVq/rJvNJIUS73Y1KGLt15sqN7+9L58KFb5om2dJqEr
dLJLMLN9eF+kQZGa91Z6UCrx0u9Hbvly34Tym9aH/a7+WWBIKxTRdwJMwXibTnCzcVsE/X4LdGty
Tl0LQz03bPGH5I+PhfT7tXF9kAvoKgphfjiHN1jYra5x0kM97xHYuMdFli+lBzKxbp3nSnMt+uT2
5n07MAcIGA5CgSJy8PNKPOLjsNHggME8Nr+2bvxNLDP+6sh54LFsA4A33rrsIJcYS/OT45y3AvsG
qfZoFyfPs6+Yr5u9Zo76pkybPPBkfm3TQQSoF9aVUeVHVLZfExE6f0r0/ucSxmDIAX5ALp3vOh+5
PxlizwQ7cHpYcJAEtkwBHeAm051OEQmSB4JcA3Tju7GzToAIrGAhjQTbTPyYgqQB7AmI+fcvx8d9
RQVc6II+DNEAlB703H59OUSiodoivAncoc+7qi/3euwQxECSUyFdcYg7L9tzgD+ZvodqxG0uELW0
dZsbf7oS9Rr+7TV9vxJQMCpqg94fs5tfryTN4QE3Gq9ph//TFt9bunqHXNKxT1KYAJC68WKSxrqY
pF9WOubyuNpj/piO8yidtdW5n2DhE5XcL87WhrpWElT0+7tlfRz9qrtlM+XxVaACq4kq4/624veO
bBunnFhKWvvid4ZPfy4LhF/eNNND0VAHELnzk5vU4b6KvxFTUK1sxGsXO8kvFJTfsxQPl1d9z2w/
fZoMZ603Ix1XL7+amoyCEMHxusTouvGYAp1SU/vU9zGhzpBOzhJffuA1aaC51R/v/scBFp+MUSp7
uuG4pqN/fCOH2ciS2u6Sgy6wTtc0DeJ6QGnmeVHQtYUk83PiNQK53Rk1ZYXsU0RTc360W4yqpjse
R4zDWar94Z2xP1Qb7wksLpl0zHotavGPk4EBw3+5hBDR0YXugPyhwk/LlL1+frb1MV1POHPWSbY8
eqFlqBuIeZA/t6JBJ8BJfPHBsjVuYQftFGoH20+CsrLcgzBng3indrsUxtpxR3mvD3mNApEU1SHx
DJzgzj6RCWe6iR4TfRjttcyrg21hspdz933KBI4KpELgufu7UZjYi+z8oa/LeDuXCTljJT2r2qTz
A1yiuYu97ns45Msp6/tLQWfpvhj4HrtsX9sVXFsaPZMJAlXCjopx4jKUgEPp77RsSQNS15ZVmCg7
HRfy8PvH+iOPVd1jW1GzaL77bOMfdQWUq+HIaEnbC8oP5mawV4iFWuEcM1DQ2s7VygecpCo1ORyK
bV17crvkdbV1DGz2BiiCtkEg72eTfUCFH9hxnl5nT8ekXlYHBrw/SkvUW0dEn0Ppt3veZw80ZAN0
iTITHfGY4PEW6JWy0N/WenVfDY34UoXPbhi0nJzuSlvKbbP4qk/lBGmD2578mvAwDxYo6hY0ckx7
Q2r0J8JMrQ/Tacz0ddWPP8cWlYo9Kl2KcEXgEJMCOUVwfmqb17id78n4mtcNJPetBVkqav1o32VW
reIXAcCGTUwjpQNVghm8crSBmCz/qx1p5gOZYPdcMQLlptzCXE2PYpmOXmX7f2KvfNjL+YJAInk0
nDiges4/8gXhUIPPlNwljVHIugMhmoHRpC2GjX42ZgakHWYALVvVHkIffSqeHUmqtOuVD0AYrI3i
6mdaKddWhrmraGH5//4Rel+df129PeDvqt4gK1Dh439dGelA8RAhdPirFq7H4SkPowjyDXs7vKfV
yGu2SpJ5O4blspUN9U9Ul1/nhDLZJewDCxb+4MWdV+7CAewPV8fJ/8Pe4qHI8EyODjCl/I99fyaG
diuI+Dl4jSl2SaL7a8C+X2XqZtvQrEjgmTACaqKbT0WO5MtOMYil5uqvTS+GDv77C7L+OtF/uGFE
i7okVnGU4tI+3DDZVLTvajNkYIihzbba7DGfKLsM71AMhfbCP9rSxyruoiSJyUT64UuzerXKLwjg
cOFZVvPWI57WtJh43cWLT6L8QTnTn0J3JM4rdOQW8do1zBcsqnHtbW2FwUavzjTPWCxSQW5RH5bH
AQbKkE3RtXETjlS81Qe+ynM6td/LqkwVuKnat91yDcH471oyLbCvEpYURxHpJz70XqdJvjVpHN9N
NlEmWdkMKAqogm3fOeKQvfZUGPSQuc6hCWaSeN50uK/MX0l0Ogpr8vd1EZ1Qylm7FAfYFviiGsVF
j76zeIcyZvPPIwBIJliDY5WGpNCUy7SLh/YnXzfQzpRgTHP2vlvEl26kbPhQOWxdT4dSildurwPX
wy1rn8ooMQI3Fumz6X3hZsdnqxgfQ12EW5defRDh7lk7HKDZ5DzjzqlgKYcyGm+hC3oIp9sBXU6Q
7JzIDDyzauh3i6+aOy4P1mSvhEtLwl6A1+RjbMMNp3MRzWmyM0oJnFTDQw4/aTVi7wZQEhYg9MWX
HJArtV4SoCgOqkxzzsvkTafc68FpsfsiJHLYsXDQw74I413ZhM4L2uFMEL8TD/Ohy82f85KZj71M
X91lHukDgayADjDT11V7iINjf7RE8MIieMkNzT8bqX1oxw4AyuIR7lUMZF1MI98kdnnTT8099KYq
aGJixSrXHzdTBzJLLOgGKzPHVcWUKQQfteN0Y+46k7d6gfByWATJVpYW6kFcurfI0J1griAzj5O2
TRzoCrUOY5Xe+hevW+BXREV5nBNGV87ovcVCAhpiKHVHD4hs3lo2qzydmmeOzWhp+szl30QgamiY
pcKBZzkuyu7gNOP3EdvALlJxaB79bSpo+JRtWd3TvEAp1cKfcNuTNWXEHM4jmOJaKa55p50FEXht
dOT/GqRH0fkPJAHewmeelYyApprW3ZE7dtZTGZ8zx8frkWbb3im0wDA6Mn5th3MxOuq9k4gH0xqY
2RYTdWoPBmspewBNpNysZJiTZ5nX16VXv8Jx71wCkB/02jjFA8fGDifle9HdFOE29fslqI0cFA30
4VVWGDuOOOYBpE8ehA2yag1PStXY1IhubyJcVkPGMPO29Fw+h0bh4uYIszV0guQKZ4HsmJbty/Ju
5VAnD42B/qjPJNE8pT6cfdgZNyvkhYzNT6YWTTezxT4r2nxZmRRMgRZDc5mGyKT/3u7AzYR3PTB8
p/KcrbRqzrXT01DMzpkaqErzEOWFvewQhd37mhMxbXob9NFZLSK0gynzo7OrLjpp/XtDut46Bo7O
LMegBOOUvM2sBf4QdMvAj0XFqrwjVjS6mPObQ2TbXNdE7w0AxURa5uBFwfJoKTgAvShBAvVGtEuW
4VnkJmLWNL2Dcso0RGMrJ1dk37XeWhaOjpF3OofO2G3MItYftKkPDPXByyZnxDZ4zUak/XTzKjja
Ybp8ygzzjvpR28d50dx7JheXRUn4GYL0TVt0f+UC+zgvXk3Oiz4cejOxd+BCrFvloquCxD6cBotT
LrthEmdyzWsFpd8mNwO0NZlZmfhcmJETWFZanGZyital1upf6lB0zC+dK3HRAr4P6MXWoz9hiHZP
sgemAHATa2Py3srRUlMzAQkthUJB0+exiQz/ydEErY45NU+GnX6toF0yA9p1lJLoFEj68WgpT/Xy
IhqWHvS+gZQGrYnwRz7QNeDU+N0sldmAtLiDBZ7pPgFxv5a5/zBkrcPTN8Vk7mHxhUm/730sNcUs
0BaiFHLj5xxc4L1eEiooEiJs4KFWIMHPbnjPVykPxth8c/3JpkFpVAfZsw4N2mBdaJO8GBQyud21
xzFO4nNeyJNMzN0i6wc75h0sG0sLLN+eWOvhZTZp2x4JBsAJ06NdG1/RNt+6US9gQ1Uwcxq33lai
PiZEA1V0xi/vP3Vq3ZQ8Qi8E9Tw2G8JZCN8xvqI9Zq0a7WIdS31nzg3agEKvzktLyqiVC2bYcKdM
Jz9Wpn+UYGDO+jDhyzfGYlvFpyVNm4d6hp7gtQjQDWLEMcE+NbmTbmUE6yj3EXXPRjrhXXMeK5i8
9zHtcLf3+jVTCnkcF2xnidXoB8Mvdew+g5KSjBttRJDuOX64lo48zUm17m2armEp/HVf1PN5LJtP
0q2ooa3hBcJCl9O84cRiIRnMLlNMlEkKYmKf5Pp6zKG30YNigsaSCwk1hSJUpPdlY98VjpPejTGh
J0mCTQwJBD8mI447ZxOs89J6wm+VCeOkgVPyGeIdUg0teZF7d+2wL5iq7kVdhmin5EHG5suCmO0u
dvVyncUM0sHDGzkloOWzR1d+SQ6L1Xd7H1t65T37MacHZebJtdaAGMd2qwP7X6WpRxJLN4Fsqghc
s/K+OenoAZyk0TYhIVSrYkbJp7KLVrAaja2/eJ+yyf+Oor84+4LcYgSEQU++JJxO0PVZOJ+WsW12
DLjJ2WKoie7J4RzTr0snmu6lKMhvGVtcSj/bTk+v2aI9StHEmzZnhkIKZx1IAq4rd2De3EJIyKcl
XbvpchDSL3cuM5wV05R466HbgI8wVgc/bW5eMn4dtc9T7kzotRE09YRke6H9lKmBB+v4gbfAAyVG
ZWg34adqxAQeaAUgeuQ/RKdEwrgz843nJU8JDhJ4vXRWLZbkco4IhCMZZWeNZKpl3auelMeJnRjM
/b1G/3vFyY+2E4Yg4rK3qJQdutAMSFrnhmwZrGYb2vTMwge39o/km0BgwzyyDqcwU2Eg276rcP/0
jGmonbYNqUOp+G+uzmu5bWCLsl+EKuTwSoCZVM4vKMuykXN3I3z9LNBTc+/cB6ssiUok0H36nL3X
dp4pqWHuuuNF1mhAs8rfzQrQXyrLb/Ila/ndJr0XKpox82B9Jh5wkykuV8nAS09rBC+1/JAjggvF
NnAcS6bcSgC2dKy6DIeZuCYtpmwzi3Ovt1lULd4eHFwb6kvesbzVSPMKOKhMBbA3mnqGWHCrwwrB
SaOi9n1ULXFndDciBCC0shPzZVw+TCmqLeHbWWRjT0Lealvh5ME8GLv5px2tifat+2PY7Vs+oul3
piHexlq+g55Plwblz4xLDen0Z5Zau64Yxi15L3uYMKzvcdmi/GhI/ZouCLq1cBm1Dxu0cQblkLM9
JJjO36cDx+1yOkI7IXKnKGA81SZUTGt4TTnArZIopsr+TimtiZK0/cZRfPbcaiDwHf5DQ0Wialp2
ubvPLVuEQ5dW2z4PTnXgnvuGwd2SLAANtfuCmNeFSA1tBN3vwQsrvI6nXRZAFar4YYxBsSnCKHIB
57kAtQiXREevnaf3VrKfPKjDPdZADk4y9S4I8wA1tOavTLbXbsYnKIrm0mvlbxP1cZBcZhdOWz17
60XP4JzK7U4kvWC77vUwjb8Lv3xyveq5dfuDq9pXhGDZZqGtEWEwWmUid33RQmap9EOQsPAFtGXg
EnC7oJ36XQgzqlD5LIt8JVMi29BLNCJrBcUlWnB0i8SIvoaGHJgKEnjKUgDnEv5FvnYDdWWqfY/6
pe3nFY7m9FdGgNwSHZbaeem/KI7YshXBhm4avLoYaFH51/sbWGlY6UpqyIAZ1fEMEammVFnfvX3i
9pDbu//erDymzKN5ulG3/46x2grf+fWP0VSN7GO3BwaMD//vY27vzx0JS6xC59t77u2BxGQFu2DS
L//e/a8ftX7rsfAT5I1pHB8MTbHmjPm+7Speiv//O5uiRc763992HsyIRjySz/XPuP2et//9+8p/
P+y/vgvU1+eaODyUkAoe4+3X0J1Mp5AnFfM/X/4/v99/fcv/ecz/PHH/+9T8+z7rn5jI+jUYaEaR
U5k4HNdtoVdHZxjUPVPhg8pRB4ze9Csgo5laVe4nLbHDFqvVCfGH3M+Kzv6iNzOjUqHt8sEuw8RQ
44PlU+Dn1fhRpbAEi+yXQuRX4oI+DkDHQmw1PXSxqBfp2ygml0td+ltdkGKXdYnYGpN6T9I6uHpV
GXX6GB8HkdZsbShVszXFhwBLXMSWwrBc9JRWWnXs4/Q0+G19aZi9o6i/EH9aPUBFxT+Akt/iCMYB
JMUnFhsb19T/IhtKnnL9uydJZmMWmX+oe/DbcWDj6zouNfW5Ni2/+qx8XKE/CdgjQ2/RdWZN2NHt
iyyf1TQvp2vp5OOxNMiw7kf9nPfWYz+vc4iYmA1/gkhHimRW6ocGAmjYzSVHKV/IPZHwkE7dl5hr
5aoT2uuBr9kOtkr3vvYgTdlF/NVRbalyA3yGAbl1SBxNe0q2PSe2MGnsGN89kZJdzJM2xBrTTTmv
wPuHUn9GjlRF/eL99pU0Q0FqpzXAE3THo8ulgwb3p6RmMy2eDZGOO8Mhpi33SOUi8OSKcALriall
+6mW/ZXGBHWPiqOm0u6qqQvuNf/YVeOVvsYv3VD7RpdRUvjgXwbOQenozFgaX3NciJeUmOis59mz
gvmzNYIHh2kSidQYMESl7dQosAiPfb+NIWDRowWWacEB85LAO0xoAfGvgxUrk3NqNjvlklpdO+Wx
jkfmWNa7CamNiHoKkc4rGn5b2ulWPlx6TtT3fjPuku7OI9byYs8WuWVc9Zup8bt9XAGcTwAOT8uc
87XB0WQB3ZERHIfWDLjarGZ4Llp2WKpml9Ydkxz8aaeinDcGvYfYGP19jYd3wTd09CUtj5RJ5gy2
yqsBvlSSPXDWpNr4ugaZZq0XXc2F2zIbQ1SaTYyAL8kOrZH9FFNd7wiG+onnPAU5NxoHQ7j+HXZy
UnT5jdGZLLhDMtx5sn3gTxswfWuo0sApgBeloeH9GUoELmCuuJYzXMO548iDTIGmjNu6DYAGaZJn
pgNZl01nfF51BBI1f/amH1snpoIvQj83wfcDzLedG/dLqQ40l/edL8/9soDfXXwa+NZwnf2wxe+6
XRKQCjaEXcemkqyz8b4EkFok9g9TJLv3ljD1QP44GpRYAFddVcYH5flamNqAvNsEfTCBzRZo96Dd
stl9TLLm0rcyspBqN6Zr1N1buSnXztGGSXNxiY1mm/ZMBHTHYyPuA1aurj+bdmNs8+Xb12md1cbW
qhAx9GZRk33jvZvDgEuspJHEmA5Tc/G4jgdmCauIsItsZ2XDC3HjF8f51q2UjDZCo/sFXUtaJSn2
K6Jzy5n0W12fxDZL1H1fDnNYEojNS9sah65zvsi9ZNGw4Z0ZDmAjL0MzArRQbq1WfBhFehZ4VvbS
Wn501OGUzM8morjsr8RwGE6Te1IywILtGX+5AMGgTSU1RG7jbh13MXX+PhZ2tZWaN+8Cy5QbgQk4
tkwuQKQoKfkbtUWDn2NyuulmGIm1WVZbjFneZhJJhrIfq65bamEmyD9ah8+J2YNKyJsNC8Yb1qBq
V2RvsEs2rVm3pwFl7D7LjWuDll4t5sm0A7qopDU7c/ZCelgfMlMkMLnD0etrdrXvf5xs3LqNTxHq
0Gipc4JLtcrytrJSLzltC6vL/xKS9OgLzNgitiGGLhjxn4aqI4tsJcA3c/lYFYiuHVPfMiywPONH
WJa5xTp+qZLuPZjBmpE8rJAPVi/tosf7vMr9SBvpgQcxVpVpWQHSWrnzGpTkFQS33qaZYIgtiW4d
kq+heUCxllyRSWZ6/ta2A9MJa/wVI5vAGWMQpCRnRtdL8pYX9h+zm2MEz9S3y4Itu6akGErTe7KI
FYQhrE8jun8iLS4Dd0Daa99DzvoweuBNaw4svdlclcAA4ThvHpYBvfsCVt+FlglcTFTzERzig95l
3d439NNSxLTmFpKrYo/ZWRr3kshX/y0lN/zc6dWnS6HXCd3cmRJIHT5NLRon9wW17sGILXDP3KHF
gmbX1fKwyWA6psHIebZiTtrk00FHee+WouRAH/9K7ZTwDwsjuiybayadL0kDdxeIgtGHt6cp+oGH
LDsXgfnHnXistPDgNhwSsxjSZJt31N/0hf2MKzMNnHnrmzWGNsNqD5W5c2vOGz4xKju81/VOeScR
d3W4xGkDuHnXEYaKErmYL2OM2NgYGwwwnXgyXXoaHQEcgwTor1kbi9WToyqOtlL1xzI3jXOfrke8
YTBPJJW9tAHnel9CoJWto7aWS1ppZlPxs1WddBLwsL7DVNZ6HG157UWarkqAXSA4vOWIUMXbU4qw
LI9MtheSYsFb2jLU6SZu1g7VaMfVLgBvCUltPk95dWgSdWxrvBVTtWHhdEvpRnWBEM8psteYRiYo
G7zdJtYj055fIMrQFLbIIW90unks3yNxFhoeKfi8RNcMablRU3Po3UBsnYpwzUKlEXRpZthBXG75
icjPqz3zVtSyMPxsPznAja54YnOokYZGTQMle6sbCbHUDh0QmhUgh8ZNzZju0iV/6qyEftp7/jY3
22xLTwgXKanH0mjhyU/PS2PVP/TFS4wvITKL9rQwoH0nzPtd2sKlSTBQHBndWZsYo9ftEZc+NVBf
7p04WO5Lwarjat6Zm+jHIY6IuQhQrrnWMdZb5p02Vuk2TkhUn5T5kRjZzj8lS4WZDJdW6A3tF0Gk
EwFA7V0G+OKu89xjnydqQ5E+7oCe10e3s3Z+joIZ1XzEwc2NcN9658DMr3NakUykz09TvEc9p22H
vt+7OXHGTAvYJL7IrYHwTw7RzNNjSIIINEZCSMWj3pLQ9Vv7rQvGp7kZMP4wzu5S9122k7nTlntp
x6QMmeKqp5QkYEOvSPjOemI9aEPPMzB6m1Gk9y63f8gw+C531AqR7eLIX/udA9hLXP2sbB6uE9sI
WUn0qOM8xjUCrERADHUGRGueUYMKJpZhEi/MCfLQ14Iqou//tBgPogcyahsonjoBHhlWXqRyfh3Z
eodF6y/oA+2tWnGLXrCspXh3F+ttirdlfJLYJmezoR/J5N3Q7icRPFeDK051lssTrVua0nWGaS4n
YoH/rR+UivF6jzjI9BoGSyWK60rTWrbY1npNTGZUMtFg4g25yURmnNmNmposu4YEJxAP+cFNEYYv
AXC49Y2XYLWyU0qnXIz/3rjxArMbdx8aLhKGvfXNYDYnb9Gtw1ADrSBx4wOlX4x/zDNPsHQpFkVL
hPA4ZOfRfRVZypxAK5dP1LnbwpIA/opgOpE9hQLNai434u7tjaZDo7j9j+3K5ehg+xBq+ViBPG7C
NlSYeY+03aOVuf6PIHKGqMaYiH1jOEd7mLtTQlvqNN7+wv+8b0kijueErKkEoLw8OzKPN6oVFp0f
0ZzchSlgnXF+2FijyBF4+Mm7WZTxlpbQnLfx8fYzaysd+Nz/+/EZ3behioNDTur2iZZ1XuFaX/qd
XLRn8HPjafhk0Nyf0vXztwdNE4q3yQTxv1gxC7QYND9EvlER7UN+WMv5I/F0Ul4NQgT8OgWQZNON
6NU8bzTileCI1WHd5XZUZ1yMta5EONeUFVwBqqW3yJtiqMrTckfORnOq7Jg/Z4EbCP89OwaxBy9E
tYd/n1zP77yQDAqn78W3WmZgTtGcOmEB1RMVfwnD7scbWPn2JmerAEBuMwRaCdxzJjtYIHmE2vcu
x0CxFS10e6o4YwN0uT9N6xvyQ5DMMC4Xhz4nVXUFAGYz1fYI8fezwBtz9LMC1pXvnLwi+dW5nba1
aq5fQZy9nAsBQZw39LMjPJ2UymPnhXO5EmlxZ/z75O1/5fpu7wPSckWQosZm6JlqM5v42lvz1PQ2
lC2jHOBOxtrBMdOW4vK1ca2ZVpr4ZI/7ZAX8jWkFARQiGgWrnWk/cgEiH4ij+Zs0fHhR42Ppn4tY
f8M2xDQzVnR5cY5xrt0gWcU8bb0bpvHmqIy8yhg8bOU+xVjJ52UCdW/KIzXxH/LoouQrceRHVzEO
tUq+tVPX9542PqLAfBtW6HisvU4uFYinfukKcPZidCLSum/Ptn8hvnycCOykFaVPIZqlY0WuskaT
P/RHWuamaVVnSyBgpzRbGGgx6qsoGVmVmlPjzWBrFg5164f+82agH8XQQabHmjDR28dLr+v24E9O
t8/9z0Ozcr34bt/y9mldCm/bT/b7/zxO4fdh91x/2O1xy0B8qd7Z16aomArVGF6T2Sqh6ul/O2e8
Ykim1R5kHyB0s6in21S1s/bqUQFsvCoQJ9Xrka+dqzyGhCk1ZKelTqgvmR7MBeFN+PdxD3OsLwH3
dhbUqYQXpCK1M1Pxk22tkzBH2yVFwBlWZ3Wz+NTgM9pQGWzXSbTeM7ccwGCpGnHfTmFWT+PWafqr
weJxcb0Tod5l5BewVwOVP8HxzanoKW7qBtOqO+XnaaimOyflturX3l1SwlPTWvENzK/fN0g+wS/B
FmrMA5b2F479HjVdt3ccm+VO6DsTjXIEM3fZutJ4JsJzOtgyoeiO2Yt9aoyZ7XpvYRftg8MEZAhw
WrnvIBSe0tg89k7qRY4f9Pvcn+BicDYJUhTXKSLzPZ1IzvrC+Ot5E/eoPWN2ZJKUW/lHOzW0aGwI
2ez58/iuG746ebCKjawUO9N1fw+lf/Xc4VF05YMrkh/bqfWznmpRklwA0qvXsYCWCG/9mPtwtXWK
33nYC8dXR46zrxUAB2bDKy6+mn+awX/rTCvZdesgYGi8O+6O1yxI0RsYCZnHlr/zRfqdD+MHqz1/
YnO0LZOzRJq+2AFmI3DXknn/QtZUWBEXvxNju1NNNzJzWeQeydcf7Ydz1njJfffFcMHcIUL1IrwT
LzhOxMmx5yUkmj0N3cT72zZjvB+Wa0x8UMCk7cQcswo0dMF9vHOK5dnmsFKRHLY3qnfLtX97dU1i
CX3BkLnavF210IJp7OTx+1hxtmqp2izEyBVKFbf7rK8eaPVS5XI4t1IYROZBDvJST0uzc7R6TcNQ
oa1nDyBWvwjhexgT9ZAjBnBKDpSjnQZRHCc9orGO1nUROSDZ4Uhy0tx2hXueW/d+sRheFShJTAcz
rmdOL4nBELju0x+AYCbdBe1cdwPCJHmdqunThhqxSa3xoWi8x96lVyGcJ31U72mpPuo0vXrOdMjp
2Tt5G2xyUBm+h/5sUe0GouOWK7a5NHX9i1d/xREmj26Z/qbWWkKnTo/mXFxY6EEmuT/u0FykO/6Z
DPuPZCTPAv1rKhG0Dc7I7EQ+kIDSh4YYRIg9ACr2/F0N/l/MdxTEDqaZHpytMB6s4QcNzLcy3C/z
RciBsJl1oVy6BvCgy7Of/pl8Qn282BnDZMrv0sr6LJa1FWAysxjU2xyYE2eiHLGAn3CLCjoUlrdB
4P7JdZltcx1+DgX33Zzob8InHztHJ0wfHlrM+n3Qi/QU9WTLEP1wtvz+2fBxPQxME2mdVKETQ2lG
q7PKAD1qPT0M9NpkdotfoDSXi+XB3Wj4xYtBbyOMuy95J9o9AfCM+rtzKsUnQIia0f975heE+7Gt
VkZFs0/FwbmfAK737UZozn06WR1YZZM2aEePAg25UY9BNMJAs5RLF6zkJZPFXvXdxZ0YbHC4vk9B
907zfbvahuzutafJ6ybORZCzviFdPexNBwx4nB71lEwJZlK01uzfEDeB5OcwuHwjJTBSUvvqOHeH
/GkkEbSj8zqBUs8lSJtao/WLk4fVigswNyhg+cMOGgQs7tJVJ3zMx+FRWtqvGKg7zzAO4Ym9XT3M
CUsPuG5tTW4GSKZJcS+LGKyecyDokAMDkXLV+EaDySJsD/FzLQMmBF5ByPn8rMTy3o4t5ZhRnqC1
X/qSAYjGy6Mc9I8GDSwj+40wpCitR6vAouKJ4Bs3wUBagkzDlGS3IdNR1Djk2tXZsK8twqziASnJ
rwQt3SZQ8dcy6mpr8HuQeTem2oMTE9hBcLzqmFdK65vWxJlMCO7luP0txPRu09fJ24EwvvkPWepQ
/NyY2RUxWpoY3tLMfWVqQRNN0kHOyvGPaDr2TMN/1LNkL7vPWI+nkFPWnV5p19xYfvtZ8DYljEKZ
FCKI28bCIUAhrt80Ys43TdD+TlJCsKn92Hj6bqf82NgNNPbDmZQxzNMfDJPscMz9Fuajic1LKXRt
pk71MM1H01Q/8BhXQvTy0LsgROO00iNkMzTL6786bVE2V/WY9DE3JWqCOSfcb0hfluG3lmE7kgUh
FKaAxaZiLiIE/UC6nquetLW6Q9TWpGC/R0UJXKlfc+Jl1yzo35MazD8Q/OA+oZu6YZb8TWKmOuB+
yrZZ1VTHlLXE1hhEIEyoIg2nW7TAxaAfToDEbNACXUzr0iz0WXVv7iKV6nfBKqPX2/iU+ODYJtd+
7uZnSxUo9RrkFQZqPCcW+QpW3fJXovtZ20uA9X7HFDXnbgHH0Yx4RWQ87hdJ/KzFQWzrFRncAlK5
iBBAvt64nC9hJxiMn4e/IMEOZYDsKSsq1lfTbCMPLeNm6ZFW1bIi70X49m7y2w4GbIClvWyfBZkz
YYkNd0+5mW0DKWlAC3JYamd+7JjnXQJbeBc368wd3hIYq53TXGDEgs02zGtglt+J8pZLjI/iODET
GwOvuxBl1F38Bkc54BgmMmqlFK6+ExKJzg0Yo73eLvU5szggFsXaWUIteQJkFOxWG+ZcVsaB/tm9
m6Oeu73xJTm9ZhVVnRPsiYicT9lgoQmirZ+4o0NpzSZq2BDMx2KgP8ZWcnd7Y8wo97QApbm9PPgM
7t1NMK6uRESf4POCS1zGaEXcCWdhXqUHherX7Br7MrEZhkQk9rAPpjmc5KA/U6uqZ+/Ypvry7Dtg
xkt4WGdXNuYmFky/VDX2L8KYqh2uCKpEIpn2fs4llwhHe7Sa10Q23sPtHTchiNBYZ/iNRgqv7YwE
UXF7RbaJorsAsnmXLin7qks1A1mfnU7w9Lik0FxSVf8ZbJHtLbN3L+WCs8ros4PLhC50u2EJ9RTx
jxdbd4E3IZuTsbZ1C2wRIJvT0PZGe7uMJrGLJsc9IC0ALlVvU1pqDNcrwXeDDWUvDVP+WafnIoK7
yd+PVjs/810iMxeHmU39vsg7I7KV0SDDU1Poji7fcx9nmXFJZra4wSwQM5pay4s8aTjzJEeGdDlC
cdQPsbKOgPPISKOcKHMjP8tJsWG5hzzonsQCoaPIjF26+iwx0THEWLTr1GPs91Nqd1eivEMeAzyE
8L4VlEliWr5wkXYzgtGt6NiZsoEvtvRk5/KU7VuXRrwGQ4AehSDyXqG+QDyAidI+xRmCysEaqBW9
U1LaD43KYYQhWEHxMuBeevN1zh43Q68kvSKEzRaOCye/NStob7GBbm0/h/CWzEfsB9dk6rxrmk/l
fhH9fbvYl2Wo4FZ6/WehtB/YgjZa0goCzCpvgb6Fw5cnAr0OR9e4IOQL8zFFILGJEyvMIr/teb5b
VP3c1Kpg5jnFm2aAL5dSw1kN22aNqSXztK3TQ4X11/idUtl/i3jsD9jjn5E4TXdeHp/Xf4vD7pt7
I+lyQfcOm99lrJn2Y3n2Y/OlnbP53h81Tp+s/1brAypOP7WyeWoGbTMZIEtJ/kbhRdALmyt0EGZn
UZaxVNuNbUYIoMhXqhfmxtKOlJ98l/mAoNaaaQ3MzQKF93dZO8GRsRsNVHcgGLuf271dI8PMYizF
mutcCzIxN16PJTsJaIJBsqbxSgCxlYu112ywgurMyNx3XDL5g0jGj458DiOV8lAnHNiWMb8E+VBt
VWWf50mululgwnA8knQomjXLOqGaEenBmjhZ5xWwdVnBHu7G+GS5JXclaIcnOPCH3P6JiyClBkdx
PTFaPZPJ+SAdpR3Je3kXiUGqXlbjU0qN85BPftT4CQKsUlXbih7heo0T4mPRGl6CojvPwth1NRvG
PPnHVAKJ0DFf5Q5kZFctj6VRPqRd5R7qgGg45h3ZpXYgvhWTd89++KpP7Se3kH5MwaFt/KUPjp6R
kApCJ880mzeTKdTeleK7zvPxJJ3sCVXx6jaZLnNuX12Z+ZyCqS+Genzri36zuCTgkOW6m1yasy6Z
EWlDyK6bMyFZlq9O9XCYWucy6NgH7JYTlSm5v5kix1gpoQd7kKHstH1w+oU4U4n5xyNPxycxSy5I
aZLHulU2/nHn7Lda6CBaZirhvJcoIiwHLjV9WQzdtf1tLIa2A95DD52JxDabWtJ4xffNGn97xqpa
qG2R3RPrAXkRW+jy2q4Abrp2re+dB57aqO6bIWpsSsTSIEqkoLJCYY77E4UIfWCaFL6dX4bAeVRy
pmJaPcA3s58+CudMThPOGGeSG9AkC8zLZbpr7afbo3rRo9AM8LSCKVhTjqhBVEoCNlSAgBc9Bo8n
1jAJf++NbrDHhkFVkPt3hjU0UdCBX7br/ArrcyM7F+FI4RthgDju2gSDxdeCFxDd7mbN1BPtO5mr
F876zMyW9MDs5VwYBcUmbpqm+E7HhEhfl2bwsBjbwsm+axsRK5KW9J/X3lD2bhwZ4NYVEqaYO6DN
UFe5i6j3KdHAdhpWK0oAAzgmTWR6GqDLsPyCPoLNG9notgF4SB1IbGuNeS7xPkuacSEnzJfc5luW
VqvCpIuPJVGgEbqoU4XR6hY3JF00s1n5YndkKcUFVmN6Jge7VQ/SouIqB748jZl+x327HYJYbm6P
9AoOtLcltXC6Kkzs+HNNI0vEzErHDAn5GqddOZfRGGh/LaWCsOrqihBVJjQFBuoeawg6q3BBYqR1
5g/r6WphKx6Mll6cOdbkovn8jKLLozRFCjGaTZTlxMY71i/PYD0q9P6O+BLGxi02XZN1PmV+jJyR
e8G510abF8l0nsgEjmd+K3/QXqYST3mbz59CchZzW6Y+WsaLbbf6Np1zCiMNldlATBHeYIaRRKj6
FHfDpEGTQeFBg3PvIS60KkK5pJF+3/aTpfOOZVIf5/xBmc7vtOXo0BIVAH2MQqy30ATx0IlacqrV
RwqFNzQaTcOpWWOHRoSS8fLdmfm9bVj1HoJZdSb5yjj0GAgGKaZdlXLI9U3K+TXx/NVNxXQaDahJ
un63DO4ArF6Ka8PMvWJmeiRPcTquNbBbjt1DabFoZrP9KZPRflCUkfpk9hj+yq1mmeqhEOuEZ4mY
tdXROE75oZbu55D05fn2hqCVrxQs3GnWWmdbNtlFS6Qeh3TmVGRwCDnXi/eejhryWWc2r/Okw7Nf
cIKzjj4xbFf7xdSfWgeuM2uJc7ZkfEaMQj00DVHLEf/Q+d1XUBokCg/GYyq5RMUMOstlk1wvKp0E
nDCV9ofmMUzMxfr80V47OTPONDs+LTZNUP7KyxQcGfYE+/XMP0/C2yBw0o/CP3hdGexp8rsbtAgM
7jo9Kke9J2IJx9NNdmtIZYVkEv1jE1AYEBFEmTCuJzWzB+83MIARDaM/bsTkSDjQR65QghYebgbq
x0enaO+8KcFStkQ97p6h8lCb9hnX0qjdNVQySBwomohyf7aFUyPD+YPDzo9cCwG2wWl946Ed4ndr
57Dpu203um+i9cnOAk22S1D31EP31lMZh93EGnRbiGivNMAVrGDTDmzHcak53OzfS72eRqXH2T/L
7kXH3e8xl2B2T3FLTPZE+BXKiGMF939LZ01tveq+0kGWEJ3VHXQoEVSK6EVMYmOZAlPvBazGclDv
hobhOqYss+HCUOozMhYtDK/+hOsFta1iU709T677oY1o02wDz7yJY+j2C7fLtJCWXO71MXldKAQj
Slf2ehgoBkntZB7EhNcS/wvm/M88p1PEPUk0gY0bSyKW8MeYonWikYmrjo4C92qmO9gT65yeAQuW
abDUFMh9hFCSqoehQwp81feOMNY9KGXpqffS79X8L4byu6q5mhDSIvY2tMicV9u5r54TQ7wBO6OS
IFwJv+XtEtR7ht45nu/Eli9GpApWrGJmfax3fd3dEYTL/ugfiaH7wEU/kMuJEQ0qBGUJD2qEt58r
h6Nv3AchvbU/OgZ2umV+pPcs+fFdtcysye54pXVNbBM4mDBD+ekkiEzQBwxrGB/PAFYXo3riHH9H
YDi9FAPB3LpeqWGnEEWg2WclH2YOfAUPtwlRYmTJKuaZ+XcwzNdbSx0bCdnXnOKRSTS04PI50mz3
4q19Spb2ZXeLVuyK6qH1JPR/frpWfQtDgrSK+WtavYLQbjPrXw5VPJDoQPt8o62v4781URJIZRTj
Lhjz75KhVdhZmGVK8kVMZZ1LwsuFMwZhST5l5M/3nElg9TOF2lT0bd+VSjvcIiRMlF4yv1d4DnWg
iLQz5J+Mhs6hmxz9wW/0P9P0nASN+UWjAsVzvSyXzHbzA6kJfZhgVo80GlSNrpenpmuOmWPKqzUp
IPQc/gLDNq+KGqcqF3TWDSlmgRtwn8QQUmrkm2j7uZxbkAcb0Ix8w7GMsn7omO/W385KuFQl9+N6
hfSG/C2C+dU0Ccom22BswIHEvSLNkX1X7+0jvW8OOdJgrEefeVyvHkfvWKSoEvV1JZgCElvJbWPs
Q/KkKLnj7MT/WuR88kp8zq5dvK/rIfcJqgNv26bZdwovuCm6x3qxP8Sc/pSle0jHmlUth8lJVyNE
NKN4Sb3njvLaGukQWtna2S8pd+31JuomftDQ0NhbnNUKWbX3SZuGWH25vFvKDny3ZD/MNN90VuSg
7LOo9A63DTvmbKubZ0xz+SYhLSbCgw4N/6zOZu9/t7p/LOwAd6B5TA2i3lrR/iY6hWuWCkCXzsvk
Mye3CU6Mozqo5k3dsUTPiICXms3XV1zaNoMUNr/828VMTVhocFjvXTMn3aLi15k0/2USLHc9iagb
TRN3ZJywVK3lxGTFO7vDrew393HLzaDXuKUHWt1OYt816PBgJPK4XuHSzt35vvO1Z6kIHFAT9jeq
iHYJ7szVGzwvbASWh31TBCxyBM/bk3fXFVz+NxDV7XZJyDbFIHHV0E7TW+T1hX8WSQnuzWlZlmLE
8Rg23tz1w9wP00b1xPe67CoN/loYlOB4jCCcZ/tO60qeBdvrWcD0+G9mL/V+/bg+I7WidAVYrpAK
IRnqY7D/FJRHf77aYwxZcP1Z62MHFjjwSITCtDBz1uNO6+lmaFrcSSAZcUStXXo2nZRUXzI7IW6a
tENqjWmJy2LbSi4KH09T6fa8eBV7mKzKb7OyTj2J7MwYeX3yrD6UHh3FOFkFdi5/NpF583auzo4P
nypdz/aVtlyLxvnttJxU4or9OaUF7aVtsC81HZq0Yb2pIN5qPYc7rn6SkLEM3Ky5xKQyQDfXTuFU
b2Pow93AUZxkO5Y0P4g84EcMdzBkAKx77tboDuRtLjVYv7YrUgRuHAXWbZOLo8GTvuyxaJAv0eE+
K3Bt1N1Xwyu3zYvgdcBYY2TaYzYAUMqqgKmpLTkyQt6Ke1vfG13GHzoMz0QOvIn1lFX23lkoi+TH
hG3a1xmXp+MDebmUGEv2PZrc9L3t7mUA89ItKGs7XBwYkPpDgsQfjeWCpGQJaBmv1+N44yM1yv4/
7J3XcuNYlkW/CBXw5hWOBClKorz0gpCF9x5fPwvM7M6Kmp6YmPeJ7kCRlEQySeCac/Zem3f7cxm7
8dJRaJBQsM/VfuzLhXUjX9msKPdmU6fXxqJ+58UHGLP5hTaouBhXuOgQ4udoenEyB0qWLIdGajPc
z6rlakZKck2bZDcptQcnT2uKMLoBuqiw6IFX5j3tHKeciP7mKXyMwsiDcN9JXEEBXFiPeLPHbFjA
HLZQdaGG0eIXe7JbDH1ykfR44iSFJ2FlxJKN5cFU0ERx8ePWGGmtNNa6H7vuVuI9HlMDIduitYCE
p8Zvl5uOiteKbslMwyerlNqgxpaDDkffjRGuwbWGpwEzgqiYDKsppMNeGZhjIxZAmBsqx4zL1Z+b
/hbsEaaWJcvvJAXlTcXwjZFmRNQnD+mpYwfvKBTxSrKOb2d2i3crAs4BPckvpM//0wn/FzohHn4Z
lsr/TCd8+C4pfnbf33+nE/7+q3/RCaW/dM0wREOWVIUGtw4D5V90QvEvRdIUg6RAyVBMjn/ohPpf
OnJLQF6yqF7Qhf+mEyrqX7Bc9I3nAWAJgJX6fwkGlEX5nxAW4IiWLlmqKCnwMax/QsMMVPYCYvmS
2c3AzzRj3Je2w6QqfdCLT8OWPl8pMqzPVTQnZIOwJrrtwctPLgehWDAI9Bg/fz04b7H1f358+cHl
sXJAczgP5JgYtOe0Lca8Q1FzEKMIDeLl/q+bptIGco5IHxU2Gw7CKhgcioOxBY5fbl0OQyLiRWJy
WsgqUW5oypcHqevwmF5uwqOwVmYrHm22V8nUdEttVdDKVJrQ+nqTDAd2fQFR95FDRTyjrpo9aTki
0gb6kK0hQunX46Tgaija4SCJRk4rNpxQsMiovNmQHBOkK3bR0alJYKWmqiX7WRy9SzPKdJZFj60E
wbfPjE/hRlHF12JhkbgQy6TFWOeZe8M9BbvaKQaIv3Wd3/TieEsrPPPyZcLAJ1GtWATIBDQH8oEx
LGYuJYgh3Ymkdu3xiR6SCHFu3yOymOioiGX8UrcKVcgo9VUTb4VKFdSI8uQoKMN5zju0qQSAqDsM
wqsvT49ZPMZ+seX5TjMaczQGcqE+izoK2KlHo4GJLElyhHYlPUypKM5Ll2S063Tq++ynfdO6NyNp
9NMVofwqmS8lq5O6bmdPC1PFXUTrahmpQkm4K/fiUqV4xDtosgPg1andQvyaFMrfLq3E9VGI71jO
vObMkyjBUPfkrO5CUXKxvm7Wz2FyDQt3Yrw29mQK0HuM6Yr8h/vCoJogJi31sASEyqD6cG4312Lv
UuPsXPI6aW3H5kntavQmqvQjlALNqgSzb0Nlnm5pc5ahueEq9paNQ7/ooBdFQ/VNWi3gHkh5LJFA
OkQCUuTsWp9QDxq5prBLcusY9Qa03Ra+ATWDVznBypQhwvBnyWzcMtQ/pu1Z9AXr8vxSIjTe18k4
kl24viWhnPiSuTqXC2W973JypBd5vhVLcoASFnpunEwKxUP1M+pZdIyKkbF+5bQJ0zook1JmW9bu
uoEEll7WId1lYL5yC5EhcYQivcq5CTdAORNKGS1ESyn+HCPE17MLAkzxYBe3B5EeqdZOIMwmp271
+SoRTMAEZ0vOAjQubmmOrKRb7V5Oxo98oJCxrNW578USa+lM2UHm+oGFVxMsEcQKofGZ6DHnIlRD
244fvrsrgaFSiYYyNVMLFjTNTVna6HwapY6KKB1yyZsrVvw1BAUhwkcqKqWXCNJRXPeNqn4leJIQ
wxTaXq/EK6mPSrtTkfPPybiw/Ks+ODtKG+kxamTAFNjKoBbioaYqYtmyslhAUdlCJ+3LSLjIUc13
Qg09VELfGmalesTNaw89qA2STSS7qmabqB4EiVQROLMyDxcyJAJrnysACip6NroIkJwT6Fy1i10v
y0s30YJuUfJ4y/bGGjzrzqBEvUsMaBcU6kOBtIOOWe1LfqKREt1s+SzQykuCD1Cvjqat+NNJUYzv
QTP6PWb+la8jLLd2XQULvntm+1LsDQVaFeZeRiiE0wJKpdAiNqwrQBvCAVFFvh6EAiNtS0srd6lY
1bvYsigXynNKWic2HWOSvhosAEX7gmGWFlWtpHsGkF2ucmnEcWEjR75BV7Sy+kD/PU7CLjaANYfi
SaSK4ig0yW4HUf3KNcZUGtEDkvN5TPrrBSi5M7ZtFHTWfThb0VNnaGhpl2Ter1IZtJxj4rDoxPst
tABkgNhLEi27MTVo0NCy3rjY0yh+yhn3CjF6jwSnTQBJzfh9wy3pusih+Md3SxQKOzlm5BxF3ak1
I3Gp5kddzdkYs6ht2BDi2nuC9cV1kKDsnaMod2bcuS4VQpvgmMLBhR3RWTQqupVNoPeyCXGdRllC
gwbXF6QAdNbatOjeOJnf4PtVfGBLvl+sjTAUUNrP3nK9DOqQmcpsixdN/RGKhjCLTWnR50lAAiP8
t/rHrEr5kIUjchFp2LMbf8Cpyz5PQDNeEliKnS/Wb8FsOcSUIl4TwoA+xV4cvuomWqlKKk/WYowQ
NwB04U4u3aq0ZI+zGsALw1RNxHuUL4Fh3KVmTLk3hD4gSXQQtyaybArTpoCsNsXNeLWmH2ut8DwK
zYiQWoEub6arN6VN2bVKA1u8YRORZmwWrbT8mK3pfV78uiD1ahDmm2KsB1cRLQJYmu6oWDeiQbVp
KTMquHL42lbiFJj4L+UploIQUZ+2lczVvjQo8aFmEHLqFW0e7ydNRUaEJP9WqAUy5jXVJq4+9Aqj
6oJ40Qc37jdE/LGTuCQVtKMwbNLzMqfs+5/aYtwg/3x49dojwFWW3WzNMxmp9Ec6AvCUFNsO4VjZ
qrQ3ZbxRlrL4gZZu6q0yqjii6DonKxk0puxHi8bSKyYav0u3GE4KNCjonke13lvjcoL/yUCz0Phd
82fAWYj0msHNVRbnWlL+YNEW0OHjJSwhM9Eeas4RILIlI/FG73oiJdLlaqvXsGxonERS1LtIQpMl
rNoR3eqRcfo60evI1xQqpVat71B94bDzx46QA+ghN0lKX6UfSVVXKq6JruygFqn6nSBoe0trkNBX
Mq114IkUg5A+UYmXxGsoefdcOS+imbOTqsGvtDAbLNYzvw4ZC4msS01KbNS5ESGqZKxr8cTyYaTg
1yDoclM6kkUzVUHxb2W9EstvBVO6K5rmCfOc4WkZg/qa5ee4BshgxtbbGBeFVxOqN0easgsjcWas
UxtICIX2II6kHMbh8krJklo1mzvBjHHDUpyTvchEebcZAgaV1deYCQgUaWTfiQR4+BQRnCglvDKh
KQccjW561WBVw8LYYYmSYOYnlkTTYzJNUoFJJBGED8b8zreE5ibqRw1jJkM/LBUFPQHt9UxXmbMs
7FNtY1Yoj1NO08UB+7Jh2LpzyY4tLIQ8oB0papCVxG38Tqeqxuo3Vwe5JBGy6do7xUpYQCPqR085
om8IE4p4k8KqOlPu9FSLXEGHg9qqdXOgZRvB41ww8pTioegrNPMCV96O0JabROxcQ8mlfbYtYsWy
fFBSmmOM/yeilucDVOURZV5KZEes+dMc30B9mA7oUJAaLj3EljSX91VDdXtT96sDcAgE6Xcl1K9A
Se6X+ClqISuTWlaxxeftYAHaRtg4MKyCPEngvshwZjcGFHGAzeeUuiwfyiVOqIfQ7ShQ5fhCXz+k
Vsa/dmEl7Q+zcKL1rAXFIE+MexD8trU7BTkIu0uReVIqfTeaQDhoocdBQ1W/MWiR6c2G5g0tGqjJ
2Lhi0hluHOKWWTY9fqzIiPLDN7UjlGFlsdypReRykYiKiZdGAW4Yi0+KrHd+D2YCp+5h6vLQHRaE
OmQD9PtUGrx1xDbXtzrh5Z146CCkuKQ7jWBSovVAiVWnHlO8FRRIkd2C8RKG7mCwjuoLTqmofGvG
e+x+34C+aNWJ1XWZSsKukvOD1SiPM83srMkekkaQnZGy42HoENMoqf5uJcJKMQ7lkUVBl48hbNxk
wlNTcTlJUf60WoPEG1edqLBeWAfGPmUIpKe4QzPy1Cmkfo8Z2hos82EEFnMR458ehZM0VMqhFh9o
lCtB1CvLQd02EWol+LHe0Ukxa8ScFeVEngZ1mkXvhNNIQ3CNyIw1mFjXhlvO2VloNDTaxegBLETM
eLGs5Jt9fBzBNZXdEhTWXbsgEK+3wxR9QnlaAvAOBTqG8klRJKWwxVWydnEW7RMB/ogQxa1DVGO3
U9i4qRNEDSOvX1lRWLZWMNhAbex7dQvCQaveFpQCo7l8bBhsfV1x43oZj0nS3I9TnO+qwRiPgjk7
y2pKwTLsjTUXDhS23lk9POVNlXBZdUfNmh1rSFW/yHxxipeDrIOFzCj0objUVHwV2i5p8nnfacPs
lQbFvrrI5YOARDgwqudE0MEPMZb/uqjVqTjLjVw61mwhN93OQpke6kFXq2w351ANw6iSfGN8M9KG
071GyFqI2FOjIb/K556hQxcshhWZDk8xc3Wb4MTZEUZ76GAs+BZs/60VYXouwEMQIkOyVHJYbgtt
0xD2my5WiR5AwFAiTPv4OBSrHgBZY8mXiodQJ47Qio2nyADVTiVu6/JykmjNUUe5TZ6dU4JY2qxa
KKkHGsRRyJ656qynhlACqmUKauntNF9iEZv30CEc1F+NRH6Ls7qC/VBfbY5HXVGwErfrMY80FkIa
xMeatNt0XbVDK7KkRkjdwtS+alCiBLH6ViAoseWqGN3G/MGKLhwuBxE5PYHAmnKmYcs5uu1d1aj6
fcjr4WmsutmfBO33Q42Oghtje+1dDiHIArsEHXwl4kLdFuneqkhnJtLuIAFuOCgZDwl98077hCyC
JIGEI6D2ElcUD0XZjIcEcdghX2NcU5le7SdKEnpB8G+cN7OTCw2V4+eEwQgeq6gekqbQft3KJmQJ
WcNozTxE+KVG1TAqNxKhQLNPmfEJoAwa9l2jehi42Faqza1VRvFO1Bt8co2OW9myDuP2sz+Hy2N5
iuILl1rtWduvNFURHmjJ3iGFMPx5IR5KSc6yWiy8Yrh8qhRXsAnjLEqrjAm00q3rRoiiXayLeN4s
ehE9Jgx08TiH1JaMeBVz+yRhN6IlSLZ5FePrT8Tvel+Hyms9UCsoMiqP1IJjTmbTPLMVaw6UoOpf
h3CbJaWY1S5i7vVwOWDmXem0o6vp9IJhg77JbITr4XIQ1jMVaz24TGt/HpZ7luhcQ7QRxYO4Hdah
fih71fIyE9zEkqjvYZdFvhTK03HFxGGn8GgpqQqslosqoLY6HUt9BImAJIao8zlv2KrnvlWOQbQx
jWTLZwwQmV1inTOnUG8vh0IQP8Shutd6A/eSJT02JMUwcYYeLn4yh1NM6q1W2CM0lV2LtXdmUbrD
Tb0zSIw/EUJlODSCS1fJJPVK3DCYefqULUr0Opd3ABZIDdO31Vfkxsio3tVxEFEWad0xhLsU45O/
r2uWBiLsgrjmUi9D7Ta0EsbVOP/qW2EXWiPBzPUwby3JysVqs6ClzCoHqcH4MMTKUTMiksNVNgbk
9ETHVn5boaWYmTVgyKMfWfH/OlWe8UbLtJ839bKSVEfiFfmwogxBdDc5sEXnQFO1737IH2IR7yoW
yMWfFWMXT2zP8EfPd2uSACAp38OikD7LBhKvPj0vtE2QQ4BR1tJSRSUvxwSSjjabJ3RLSfMlWuaK
TIqtZdWrYIngdx6nygq0XjZOo9hXPh0yCB3mZF0liLWmXDnWN3NeqPjZNdR8aN/9NrFcvCBojpe1
DlKZnW9US8hsomH0IpAj9qKXso/zddixu3Xbpmz2GNdbjNxzeBVhWdWm92WOszdZnW0K+7qXzsqD
bunv5nMOP++aWTEC/aJJD7Em2Dhx5WBGDm/Xcblc9fkKOlqwtJ2xdNZVXGWqnXa95LSF4loYLXdj
jM2z1uif19myM5Sflpp9oMNg2WEfNdmA0N3JO9qa68IqVmSBkRrqfGq6bvGUXh/d2Jw+aLt2N1rZ
PceViU+eVsAvjyhoaMOlask6cJuEBVaUWBJBXEZiB7MNsgaKxMmBnSBuSYXrwWyxs1dC+nB5iLXQ
crhFLTJQ1+Kw4Ekkzh2XDOYMEckPVdpxq9/22wHkpmt1GhcfCXYKtFGnkjgBc0ms/FSN6JIwcrej
Ne0jMHpCNZYHazsscnvLrp7kge2efCm61jKu2Jm8NXmza14OF+OmqSMzw1PloNZlqo9vO9RCweXn
CjP9oWN7hgc4Zq1QoDd0dLljcX0xr+YR67jLQUZps4ScvqKIB3DQ4xabMxWEw2XRgzzv960cUokP
WvPpstOp2NYYRSzt5lkq9zMnCubyL6kx412dFLTQdWsv6LV13LRXVTVSMLQoq4SSTLllKdN9HfHl
jRh5WOVaw55/HkWRYccFU5LlETN+CLezlAHdDVEDrtQL6Krq3+MyS8dFNQklSBEJhivYq2lAenQX
R6SuSQTY8uywq8LsQV8V+o0G1eMEZ5ythOTw1lVzkza81tiomE4bDeVwFHpjqHeOtkzhibO1dvOl
YoisZDf2hCzxWnONb0zArlMJDkdpjhiD6SdRZKd8RF+r3oaaCFGccZuOKsabLHLzRpYDIzXuSDD4
oaiVQcQ6ZPPsIzxvPdp/5AfX42MGA4A9W0RCK3mdtDUEG4dma7fkjnrJUsqe2SEyb9PHPFG+h6Us
2RxlFe7E+J19/M0QzbvMyqj0dCHkJZqSMsVFhseRVhdTtAGQ1OZbyiQFzKhIA15IISlo4WxfDMek
xjCWm0vp1gkftrE2BV1T1Py9kgy+AqF3Mq8yUm3cYTU+0DMHvZVfFaRd09Lgn2+tz9pkHNLMa+Q5
u0FWSY1OlzS3JvbIBp1XU+R1eWUWN9Bgg37YxrCVqFHo+TtjWCH6g8pj8Zp6aUL1ulPQPDdKfSVn
BaVNIZVuqkVyC1ngBDWTK4UPR5dAjDS6PJEWyUors5qTTq00F9LvWaSmi8/taqYf4Cht8ZZMlraX
C2TFiL9dSJHXUiccF9DhdFuFewr990CW6L/U0svYUfbdlrHl9C6yu7ZTnC13xZq8RKyK7rqaf3bX
pFTPIXycMpaDSR7dsxFIlVO/FJsfLb7vVuSxsFvRCWvAAOriQZdhuLImHkFdnebti25AEF7hf5mr
CBquLn8ajbn6Rv9UWrlu54XxSOvniU6kBBRQVYH456fJoBQCUB40n1lfEzIDlHYSCqYMCRlkaARd
jMy5DKVTnjKblUIWOoOIGWN+hr5kBIJEwxUOkoSIwq0Zs5jV2qtmBDILMWefKXNPMV+qcVFiaBLS
cJ9r+p0s0xBItv67iA1ylfSTTimu60TaJkXdHgoUuiX4n3MWnjBVDvYqA9wV6ZqI4TS6C2Q7WEkN
hQCgTgJ5yI4o9WhXaPUUaNNcWfkWrP5LkeNruaxqJwK5zsL4NYpv4yGCVg8sgqphZGOfQC4eY7EI
NYPisY7Dt5uwsSiyIwETNDavLgtpVJhYYYU+PJhC+6a16s/8WdIltJFhnoRF1ODNxM9l+slOFeU/
RhkARZzdfU5coMyWrb5dEoUwFQj7nir4c9HVD53KCWKs940mmuyXiBwhNvQ4JG/V0HOlTWD+V/0F
7hV42UXx+25B/JBFrTvk+qHOdAwO1QIPi5KAGqNijsQteIEyS9vwTykwd8ov4HdHN82UR7WXP+C/
1sj80CfHa/WE9ndwkNBlNgIy3Muw8/t5ZqlMNbFcpAfIjU27+JjvGpi+6kOIK2ofGuMVHM2HTB1U
x0rX0iUWwtULy/TjdIkZKMr3SEJnUms6FSlU3wqdE0dq7gwKIxOrnq5XJmgvqOgTJiyV9lBS79ey
IlLDEO5EMezvY1V+rhbrFWobjmcptnY9Qzqyi2s5TH6iVMXjNUWKDb1t26Cl9IxKZqOYFVQaAUfo
zAKzes7ao1swjOf0FDw5E4JhCxGyllTydKVCnlFp2FclEBlMbGSuJOB4hG6nhaFbSx3ZmkldewYW
Uc9sVTyc4471xycXuxu3Il9jOeuUFaBNRLGAufAGo/socaU16WPD/szW27oCdEazoouIBs/x5bBn
DlazvopKQBHJvBXwsspVq/Yqs1byZmDFl4gSZNNr8xagixLjQWtPK7s7PojsvqmVH7ld93TWeP/G
9DoZqE7D2BqCoslP8QNhA4yGR10r6QA14MMMi6cY47o5hTAxOiF/E7OMxUrSP9NE0FDJyTcpFcIg
rYTjFjyCvwdfEjERSGL6mzmOK5sJvnCyojJ8Yri1pLJrVRaI6/HbNobFZ5SKN6MzEZoG4FpufWLW
45NZa/2ERCUYtwuqo0YUCjhFrdZGccp2QNsYXswTnU6pF/ByaGsy/rVuZg+KaYs9kGh4po4dpwwH
j205ZyH4mtx4o7r52VQlOo2ktucJi4MlPiSVQTsoN9hDsEiMlM9k6Y/ZUkEqW0mDmYsAJS7UJyPy
zC8Dnyr03RyaK6zmrWSEaKmYUjsWxZtcTt/psDUY0/sFtBFjmSqk922V6baGtXNcOMXEmYZdySXt
YngGdl+XBKWWGQj1bn5QDZgXRZv6ZjOjJ43pQMZwXJAzYdtKYwZVAiF8kHf47pyVvtEhag2Eh+Cc
1IV1pchyvZmLPavflwZYIGtBHVv/KJ0SGpxTXr6rn6mWK9dyPb4KA9FErVapgdYgWJkMiNCKrpPC
11WeNpu6PZjdD2MMKEHRgHc2j8c+orswM2bssERitAITaxbWR0WJylhpBcNapdpjXtPL1X1pKx0i
EKpyc9djDdiF2xr3z8EQxPYAg+a/PfbnVzaiFoiUqIycpuwkVKYAPsoL4ONyMxHxYNJgTBqHFk6N
6baIkM9sVBQk7UyIf36/DWX630X+WF/+/PI7f7v56+m2X6+2YoIuc3lI21OYynCDh4Skte2Hl8Pl
b//c/fUm/rze3576H7/+6/WWCRF/JK0M1WFKFsL2KtNWzYm2V5i0FGXD5aUlPZaIsQBKV0Tyo7gq
yc6IxNJXo/6TotiyH0ha3cFjqPYlq2uvTvVPfcn24/icNLBLCgVm2xJX14bRHvKmfE3XaXmLkRCW
sWFcmfKg4UNbqVhtuxILCBLViX/cLJuiOzRwn7x+GN7CbavC+un3ASABipDLfVQHKMMuN2PZamjz
bL/ViUZ6KDaA/qgGFUjT7cG//fzyfEZJxfrXs5Ba0/3t+XWs2r+f6fKXlrqyttQrVs7Mwb8e2p7x
z9v69Vx/7v+n3/lPj6lCbwZGt2u2Arq2kXgmSo22AczRvdyNt/O0+/dPL7cuj11+erl7OVye4M/d
//S3/+mpYCFOrNv4LtqtOUKjjboShfqIfy0n+Hb/Pz6o1C17jj8/r7Y/Sv780eX+5cd6w+5nMINp
ax20A6c0/WpuhrBUft+8/OhyIECQEpkQ/Pnzf7zE5a4iTsqvgK7/V6H9Lyo0STUkMm/+ZxVa8PUe
V39XoP3+i98KNEmSSMFV+B8KNFHXVWRmvxVokmT8JVOWJ3mUpBADrdvvdFzV+gsrt8XYjcwMxZKE
aOx3Oq4q/WVZxLuIMnI2SzNE5f+iPzMkectV+1tYDphMUaGvoqNqk5DI/jO/J5NCPHxGqF9LSzru
M7wgwEYishZWsAowa2n5gZrvD5dDnbCM1aP4DtYbyQBS0sne5eblkHZgLjpIcUin/6VPI9mkO/zR
o1VzylBW5rGfT3KyV7ZK/uUwbEinZKvu/+0xoYTkFbbHMou41rKtIppsh8stMjR4kOIqKhwjbOBD
0N+rwdcyLW03QwqwMAAMqobVM8VfaJ5CW3jN5koyNBP9SnyLmHX2YONc01hPduToWDahigbiqpqn
Ubc2or4VWXqzIHW+YKbFOy6B1/eVfqCWQ+YFYg9m/yX7sEodqutW4L5QYhd4NUS8S7g/5e5WoOFz
aPtyOKiCQXs1amqEE8roCwbvKUrNx2HB2cniKWlE9LbyKiEu4GLXtgrwvFoUaC43uxYKF5hKsT4o
0uxmgDj3l/d5kdFcbmHONQJ2+c3WU7scpLWhCD4lN/PYVfukXfZRSt4Z3aeGeKJDE4XJHgU/ax59
ZN9HYNh7mmTHGCii2HdGAKkUezyY/SiabD6fOWBfc18UCXkdfXHoN3z3sIGupUlBdUzHd8NOlb9m
+sutywT657Flm1Qxt6Tn2ZQGP9uqTJcDLVaatNtdY8OMXW7JpvxLgmht6sPLO78cLmLEy2MIhTHU
FyqcwhFmxuX99GyTwDDtZGGf30Nrp4qz4RaZUgnLOSusX13JtJtHWbs30ER+4SKmWLlYmGz8UvR7
qk6CT4Wxt3M/3IEuBxTlmMt73+8bAY048vfhjlsWICA6Tk9Y8+CNdiRQiChhJnuiVqgfOwMb5wna
RvmS/VCfstvn6hSjN9A8RXG6LAD0WOGn6NYbZb5X668KPV+2b1E7tSw9obPVsQtJKEZV4TRHwLCw
X2iospfdL2OwfoiPwMYG7Nfs+ejLs6WxLRaKol0YR10MMgwLOq1MFwnjml0ZKvsUd+QsLD39O721
LAKgbQxYGBh7RFwo2e/LeyX19SckHzLgTMlugFhlDlHTw+wmKnEguxRIzdpD/MRCY+cZcVA2JF3g
aW10XVsf9Rc+bD6+m/EhOetP6L4s5OFX/T3qNT4Jw42wiQw78kxkmg64/Uxi/myq/+caWeMdj9ev
gHm99yygNXjcaNMOcSv1K1RiBS+V6oDeNGecVsg9HfoMq8PSUj3AP5nH3ZLc1p2DUX75HoAdtJ8p
1hBU6ey6soB9yfpJAyDr77bgBbiFULwgNePYeq8HsAt2k3sdiR67FmepbEfyge3TcKfAS76VH5Xn
DSGkMYbYeJJTopDOiohpxanvsRAGI2EnpUf9mfaJzrV5V5v7mq0V/h22F9hPRS+/16/oF/XP5Yfx
WD5ZXn6T4lGnLDEcrfbVYk+6X+jb8i2i5Qx3JEsMBttopxs/DRn78KO5S06IIsRb8CNFj+XFNR+U
K+GFMhb/GE5b9V39nh9we0ZHagoBno7VGRNPIK9FdnOwWP4WXgA39xP4v0jKdOoWJ1lhpNirT9lx
amyCPoZzVt2PV83TfCu/mcW+fWFLgteKk228oqzElzr86PlBXR2C/dC9c0JpuS/jUyVcCztDTcaS
E721Ry8J6OpXDyT+Iloy0H25ePykAsBNf1Zjd/0h7MWhpCz7ZucZTnbQf6zP+EE5dt/ql3LQ3pMv
68y4s2CYv488/HNo3Yr1kaCLecTl64rVsb7tlN2M2us5pKLqWAdYtBPuXMtWbwjUCsYbdnQ104GO
C8fu3uX3ovIqkjI4HwofIGr8RRwP+tDa/RpP1G3GUz17+jP8DayShT+e0Gp6MEk6T8lcI7fDF2hG
kLVPwHXBxDbH3m0fmhNiZZonsBPRPJk/+AiWJ3H1yp6mw0unvDJ2UF+k7znrX2qBgvROiz1utLSz
AvkdWBj7GC4pplyebkbJtXrtqyTayj79ImNIp2doZ/vqDkQSn3n3vj6kvvRRfVsMoWCI9uj5ppnX
3zfUGl+WR+0KDAbD4rSLPDWY8PzjZ3W0x+R1bRxwtLuNMPQ2pv4a1LegPrCItCFsBi/uQIFdgx2o
H8KDFO7Kfp/fCp9Ipvh+JxAj+YFrr3yYY/jDZJQ4vM58NTyFazCTK8Mme6vm+ib/jsqmBsj+mpA2
bXDkDNIB4hY7lA75Q7qFCLmR4EXvZmbHli21HtUJpd+JKS0lTz9zeZ+LU/oRp471Gd1RrtNuDMxU
q/Jtypkvw1zedL8v1fiYNqcMFN290BCH7fM0bDvTwVmEK0N46+gXSLNfdVftp3Tfv4Tkc8H5vgUT
PpI9/zSJu6J60mgg1sSts6lX/arY9dLTQhyKeO7mG3BQMQk3OYkhuLA4mb1QPeo5LqLvAtXm6CL1
ls/zS53Ym+6PLcr9eh+Ob3L33THIcvWiUZcNH2M7FsW8A3cGV1wvbnkONbKoP3jZ4DNYAGniCKFu
imzcYJ3FN+Pm4Vs8PqsgbdMDRfnqhwSgADH87IczYQk+47+4Y212iD+jxZHsB8FTz1H+kqkn+ZpK
RtI762kKnPCF3Sdmbqa+I11JFNoVfZnoc9Sv0pyKUFD2aN3BMiBC36+wAitPim+rFv6jJ/Wncdrx
9lB/dujti0CqThAsV9RcKBeC3iX9LbIfmzKY6V4xjLlqdzay2ZbqY/ZqHZRDegdHbq9eKzfrTfho
HjijCaQ7Ci/QGhqGmAzOEtmiL7yFjg5BdyMksAD8Urmuu9zNga6E+zEh4/VepkmpHaTSCe/wEz1Q
fHEVKM02+VclDH/U60/IYLMZfPNpobp4LL3Mf0J4yTeofUnxpxqTT7mHVUMRt6Jih1CmZfk1hYjO
7TU56nfWZCd0jyFuf/TQ2ISS4j+LyP2MPrrap+mukTx2u3Kzm9IHGHuDdpLGPWnXZk71G02rI9do
Qc9l5kX4iNHPcnbdMRA9bk9FYfuGJoXJ6ta2gvq7atz2UbhVIa6hMGPq1R2+JaAw6XeSnQECczMm
KHjZUYqu5aOMpBRR1OBm+k5Q3Qy7N+kNytHKnoxpL1PgQYeNTORTfa5P1mth2uWZR5d2h6L2OAvX
4A8zx3xuAAh49Z18HEFcXc0780N9rlzxKr9b6Phtw2n/Ixhuex2RAeO3O7Iaxh3pJjvFK9/6s7Ab
z6sX3QrSYQi6m+movDb7sx7Z5Xf7Nl9jYDBvUKDzX3I097AJwP4OiPZOhZu9iPsE22tFrd8xj3xG
DZ4NkdQ3O7lHENeFrsxy1WKvEJSmN2ZPym2D9i9CEuiVGWVEu92JH9ar+DwgEJ289nHM3PFc+Hnm
dvfLkbUS74Kulq0tu0HfIQfPD/mJcKb0rB7z8/I8PbePfP68WDIc67MA2fOaiQOXmVMF/0XXeew2
rjVb+IkIMIcpk6icrGBPBKdmFnN8+v+T7+CMLnBw4Ha3ZYnk3rtq1QrN2/CmM2bE+dDFVb4dnTnb
PVfGVbrMv9HoKXGQP7fzpV7RBgyl27IGGTd/d4fyU0UkytFqE42Dfl+U7RTNTRpEp24ZnoU344cH
p15IF7G9ISrVrpKyAGMXW4cmQhdv5nxGLyjyTj4x2ZOuqDBARqHp1/1pgMZbLDSHAaOh+Gg9U5JW
e3sD5YmAWmwLevvx/EiOLQ4kWNcz9QyY7xQdWVynWPe6fgGIjAHMkCPR9JXPLEQTbUufXlPtix/O
aXhWr8TeK1oOUjF/Zk9YIIltl0hC5ceFrqratxfxC4c+6042osi415coPfGQa7aYsDyQ1SKXaA79
qT7V8hYSaH9SioWVLtN3ZPK4lJjr6jDJDi5X1Tn95sNXijfsX5pTnRXjWPGqOiApbkcP6Si6y97Y
4UYlxKuOoeV+Bv+mUNc9sheeJ2SrGcy6zEMvyQOffEwMkHfp/nHjHXXTwGJ2nuG+LxY9YS2tT9tk
/dMoz4UVn6VUj+mwqOOzUX4B0HY/1dMvhjtK7RT7CWyLfKoJaT8suebg/upmmBV0+X9QZWQ+GcEq
s4rZR2OutC4xV8oARFV2gO+SCTuI/xnR01oJEFQwBP94KDB+e9B9eDfwAv6++vve3//IYoUPLL7I
zGbNgLMtmnXZvRLYH8x+GuhqmDFVVPu0y6voJd/6+2qQYL/+fZULArUwYw6m9mqTLCCDrUdLjEXv
769HTWmfwf/70yqUYVfTB+pILTAS06lS0nLrsCfPkUpRa4oSHwU4u93rFyL0KWnZudQWRoa5NK2e
fdaSNIwy/PEEiMQIlMnN60ulfNk6ZzlZ8wdEITh5tcUt/C1+Y3kNv0bc0qI1bI8OHP22Xmj1Ioes
35MuaneNjTGQwEp+vrqU4ZcQ33UdKOqyN1YvPc2XTqD4ho4naW1hJ9JJIKJ61zgpHNnYwMVuEtcc
bJpJGDB2MTqQuS19wYuq+q7bMk9x5LN+VraT5BcJBEefueEoIjz18t/nbToIXkstiqiE30H9ecOQ
5bEhCHvbvcvvNEjzmk+/Izse2zoHvYhtHVG2dj52Kdvqg66TgajJuBlmDuGLUMF0xh52f3tRbt/D
lXiQPvRz+yVMbvjb4pEF8/+dlLvBx4+Sez8xttEYdtnyb/+THGhSy+ykfZmudhxptBCPRydtl9G9
fT19hB0FELVTblribqiSnOYfZNj2ngbTb+RLH2Q2DO/GEbNKLp1pT7vkh6KYTg9y3eO9+S0+MLsR
GgfjrYiZCg5XbvVLcckI9D0E+8AFBB3PtT6TBITFVVS6mMZrG+WLZJ7u2Cy4I+Dz1Tb3cIXP3Aga
qV1iVHSYIGgF2rFdhdsBH+zdy6cigf5p4/nwZOj+w6wGKii6fXXfJsG45re9RiSta+GV/vT5IV5q
PlVucyfl84EVrgurycY5BEFkQuSGH254KsnAe34l5OsNHi6zXM6BSy1436Mzso/FG4LPHfwplvpy
hpW6fSAZ9ho/XikBxlfY43SL9kvmFvzwqpXi4Kb/DNq1hWXvFxEjwrmNPAgHacA3TsIJun9KogPG
XZzvJ/pnZQ2OIq2hS5XnZB+q2Gw62uwWAzpI7iumK8ZJZEg84zbNLymD7FY/6PCpqRBN2in+Fhzk
Fwad2O2tEEh5GGoRuoTablGdYHCXsc9jZELqrviMjrKA2sBma20Zi8H/C7pLstcK17hVK2ltjots
X3xE57TCOM6dfgxHORKXBqUgvLQMliEyc829/ov0YBgV0Q3mgnjQY0/+YX5avvQzDh0+nwO6DxqO
xxnblGC8cTeqheWX+weA0DvK+vRCOkC+pXvpXkVgEH9AIbZoBF6pHIUvKEvpRHF+LHOPmD9ue4m/
AQHTmvPAtBVsCy/0QJXAu+y2gXGJU8WpA37i4MTxlu5BOnYYpZ6LyCOLGbc9Jzf/jaqjCFu03/AJ
rG+KP9pTfVEuX2AZJIDOJlNSo0NhGgliAEYQOzRk/8x80W/oI8XQGT7ws+w/X7ZtTK05JxrexEKv
ENfzrNNz+t2n9oXYC/oboAfoZOIbMlEW52f2pt188Touyz2sHXmkiMEsm3mji6MWs1Pm7j042O35
jr1hOC86ZiM41VXe+CWV7oud9Ie3NE7z8XqKPsxfUASs/c48GMx8WYYAQNzw7ggqINxpvrUvHpLo
PreolRxEQrOrfTXTMc92EbaWABL37pctLnqHaq2nbpFRq637Q7MTZGoqt7+V2Nuh+tvxvgAnlvpx
0InS8JPD8IH+DSgDGS441qTd0hJkElsDT/zNaq/5mKB7cNGGbcJV4PgOiQd1zH8N+BdJO7GNbzNK
CocYIAHYJ4xXw9aimTbc5uuBHzuP+lZhWHad3W6R7NEew72ab/mHdZoIzk49VIkEFWfZMUvfHuxM
Nyz1oMj29SIcts34glnYQvVkR24yvl3kNxLv4MtnkXF3YuPNa78aB0AHcAJ4KNVmvvUHwsqDx3mC
igu1zJ6PwFoO/hLc3fonPbJIQuVsaByc21kJcAPPp0WOJif22aEVt7kQO3Q0QNKCCvOOS37ECKLa
lsMV1IuT6KEdIotSwePIqb8Mz9iBoMVr5cbabUUbpdJeP0wHEmhRMUO4em4aioXCJrndV9xXpBcv
d4yhpM4uxPXp8topEic6c+dZcsKt22bmMU5IRWK9sxi/ODUa6OwJ240E+5idd11c0u1wMD5UF4cM
bGIxs1ED+INduha+Og3Vrk8+M5SJvPRNkNAYV0rkIPZoHR5UMYbN3gWOWAi/f9ebG0Os87FnEzDf
ydxxonaRI9Ze02c/FuW+KX2NWe/osPlg3cRQPCoCPBNq2UOArKvo1aaVOC2AsMxfjlr06mh3hOyu
J2tOKHZRHqx42BoSrabdvg0n+ZcQj/7MctN1okQ8IHGwuwQfJfJxNVfGXUQC/XMlw7Y4X1koMp7T
drSDiUzvD9kANzko4J+IJUsmAXdy7fL79DFsWWls2MgaEojzPYwY+E4XUVtnipMt66Xilthmvkxj
iiUdKtdKUC5UC4PhzQGrFiJzslCFE2xEC3KsjYIv5Xqr52YIWBd6scEVsVwrH9roGU+XsK1yXhJU
nZqLakSyvEc4Y/7EHu0x5u6+FMKHJoLqTZ88ow4mghkar8ZIbXDZQc6vz8zOUnlgnTyONo9YxB8C
7SujTlFfN/zRb6MyCI1DijoBcTtCAdxfBhjPT1t4OEQSQj7KCABHhPkS5QKn+G12bNlgcBjuhi3H
Bp5gMX3yw9GfvrVj+7VJ7LrizhFRQ8lrlLSsu+FXas6wfxqkKN1OvHAoAgrCRut/imODcdkiYeR+
4KYoN/USHsOL+kOCiLEjjbsF2hztBpsvOwwIIn9hv670nRzCdTM6PdK1dMEaVTlgSeGBd2DjiyQS
lUHWGVAcP42DO0FxlU2ueu0QnWqd0JzWe+lr6j2AyfkL9RqHDrrnNzy7zOtEnjyW38ikGzaSFxyd
0i0Wy6R0/eHUXPRV/pmeRE//qGA1RT7Nff0H6HfDUroh2voHB4qUT+xnHcY6z6UwfpdF0CzCwPxk
+1V5LC8ckrPqi2cuLOY4rN3ml1q8J+CELg7zgHIrfHKkp6vGUVfmtrxLWBT+g7A+1f5sXtp2QLni
mOICxCblHjqPVQoQxrfUF7BKHpiFwci/fEfP/wGDhbUi/8qdW5cIQN3hMnjhNWcFUOANHHw+qRaS
5uRrbN/1fwQaUJMhloU8CUZKpVbzL20I9Bv5H7su5DAyRYV9uOYpa8/PH9V7wvur3ZEnwS4305Fo
jcdvxAtgGInWCBwoWc0MP4ZfxZ1WyaE6hQFP6zdvEqftpt0AlpblnptcrR5LldJtoaVbmbb9g8yF
neqN63iR+cRiNzPJJTyegDrdP45lK3OyN/lC6YXckqZklW2kvTYfJlh6YOSO4lKcn9ijaiWQJfRv
8JvdUXuVGQ8JPu0mKul7fMjgYrGhteu/rC8WpwBR98bDIv/Ircv1s5vtcH2snntWb3MZb1PisqBc
Lt/PR/Y2b+pzc2FTTF6iMlt+iykTPHmpvs9f1m1uFtMlDR1kaCnWRvus20XTNwcN5f9jo3ygHIv0
tflNdSIQBvMkx3IZnXLKhzftWALonFOZt2xnPG4b+Q2xT3brg+4XcgdN2T7djkfxDk2tWOJBnm+e
a9XwSJyk3SNyF04NjCJWk7xEirIND1AdomD01H3xpALXvOQq+4rH2tnEHlRd/3mw1mMwnoa7tDA3
L4slmqXd1L4qB7heVPFQoHzuBvnHMoUU/Ec7Mm0J6zG7P7NHNq99w86+pBp//IDyPRRon8CczQqS
m0NDIlFNll5dLXjC1acTb7QF/oiMA97E2KWZxm4JUF/BHhPzIhBeYr7HNVxkwUutRW4ui8w3z11n
P9dwaREb8gteFOLezaB17mfHDDpjNSmXko01BYsCbVh1lMhygBkBBWLpDd/Sql61H8PLoE4bXPmO
A7XLTadi7jArpznc0/VRmJ4KVDIfmqcviwsd35qBwJLGwrjg7GZts10ZLbOXPT4a91er0bxDdcZT
bghJZvV4dkgMCIb7+A9V0VDYwra6C62PK9v1IeMlHmRHJOUdhEoida7mWvwCuCJxTr3B0ZcW0Wm8
QrPSCDPBjeuH4HeS8V5ovk5DJgatQiAULh2kczIAANzkhnslZC6SZSEUMsZ72rAj5U2LtzKOtOOH
FjkiOg17Ok/EOnjGwjxX9xBEiREUxbiBkwRgDDDJSU0/ej5RvBzu8QBZGU6kgwNzBDa/AUn/DhoS
Ao7tiduG05fTZwBvNgkepuROQORsI8EMwvnTOsY/hcQA5xF6ebjQGLFJQXxQMFzP3IbHAlkdoeoX
fNdLRBo8+bTBGU5xAWQXtHhC6goLNRhSfNLsDEovo9WF+V3akhPecSMTVWcGmcZ6u7bj2oWhPp6k
CVoylQYBA7SdtHjTPtu1+guUKg7m91AH/GP6AjS6RualW3btjG6Hfu9n8vEE8ZktHqpduDZCu/Rk
v1zlLB5KZQ6ScKt5pV98dlftq90kBMrlbvgpAiXXr+03/VdMdv6vfTcxaQhdZn3k1K+adbRlxhr+
U94wanhrVoPT0/BPH3CEsTcj7zh+zUYjp4sC0oZYaf0yPT2Ew0zbD9+NYCwc7sXDPO94RWLPxvvj
uR5lVBMsJviblCQLAeJxSjyao6kbFbgHWm2MizdOHj6Dzfh1Zl2kL7zAnmaApJOhJYnhD0z/yCUw
F3NzV9MlGnQszhgT1fbYLZ7hQn7VEcxETUx+HFzMqhO+vy/vLGZ0d/SwTE1xvS5GtxE8joVmdM1P
iuPHDlMT7Eq1Jd5YHnYXTLAYfbMAvp/vOdia4LJbPq2jBuc9u2oBkSQWKfcUMHbyjWrtdWS5aZB/
YrQWwvgW3ZRpcLZnwDHgiobgNg9oXCoPpwVjl/iwRsVt+CGzj1Hde3LDhIu7RwWcHhF5w4DiHcym
jfTT4+JIGJZjWL2RvW4b7RNt2/RL0qA4EA2nB4lZsGXv+LhUxsmdajkvCb1hRlQE1GjWp3FBxPm8
pj+h7vGo55vUsTzzHSQA50Q2ow9gpvw4bsId49P2DUsD03Ata9G/0cMzULTeazjjACbJrUp3LOmh
4BN4wu/wbb5zyMma+zqQ+sCi2PiYEVGTxEDfoLtsrv152Km/+bGixFka3wVkYi+N/ElePh6bluZg
od0VPHXsJycsKyn1mfXj8RA/vbZ2n5PPQ/vaq7n5lL1vblX7TJOZlxlEBtrtNweo4iQ/06UwPQG6
GNrSLRG+4hU7/r3AdiQzmZqpbVDGWApGB7i2ugV9GCuN51qwo0vsN+cU0weMpZu1+Qyij6x0qkN5
KYrAEAKGC0wcEA+85GP9UkoO03C1Eo98a9hCj5Big7fid18pOM9CB96BIAtyRSvRbKftc6nZQgB0
xLNAZVe6/QVcdorxirDTs4HVhq3t5RXHo3pV/Npvbkrhl0KA9Lm/yKi+EnDbzSubOAWWIuqdWuwc
XuezpGD18xGbfssbZAzBKCswwclzz2idRHNiAc4eb01fhpE/194AISX60He616xSrlTi1HfoqSXc
7td7jYkLch7Og/+UYFIX/YQVM58Z3ZCvGy6QJeUGSjQPe3/GxleQC48x1r1jTHmRDqSk7au37MSh
DiFaXwtuslB+GBgl9KO1rSwZOMQOe/FZVPfJatjr+BI8nOz3cRNv8PxQCg3L6h2jmJXs4i3Bj3wC
drcf4P/lqhAcdGfyuv7Av9ATlu0lPvNxVPcheUw5lGW0jCEYsF1rTrQN9+P2uUB/yjwleU3oUBHx
0FDbZW/1G0tzfOMhY8OTK187K3eTjXuPCbq0xH1AkTd98S4CYVxJtG2hsI9wwX3cLwj0M1qXcXf5
+1TWdQrDGGcY5CtOybV/aQaCZgoi+quWmYs/PTyN7QXDqNRHQJtA4yy3OPnClu6wwiEXWF3MI7MM
HxZZ/vB1JLEpXg2v+cNImAZhJU/PSm8ZuT+tse6FnbTlYKlRlJN9AQjwN49LNFfE9x1tEV3Se/0b
n/OvEdH1LwPhIy/PE/O6CTBEsdthq3PiW7Ouf2tCXUh9IlJpk1yQZhMTJL4+nYJ3JZMloK3KZgSI
b2gP6vfG3eEz4tA/U4bd5HXnGlt9D03IEdfmidnhCL36R0s89wEOUTsGg0LV1pK1viaA5juVWIN2
8o85x7Ld1aPdVjYmQMNwDTv84j0EaDiOPY/hva/sAmTX2BoL4qDOIrWtyqCTYBhX6VzKjZyZXUs3
a09f8Y2m4kHycuTChMAkcvK6lcY6hdLzZa7RCkfH8oLSKvaFJbuD6CvJoi42VuHPQ1AR8OKxDCoX
B075TT2Ev9IJf6bm28TFyoEWccl+sdFEhM5ryjd+X+/z2eEIbZubGCgXRoo4kJ+Fd/00vodJIC1l
bdE68jfRGvEPpixXgDvtIoTL1rEWzBYvxrR4mU2foRojLLuFZzYFHRUl57vqYVdCk7Izt0PAnKHU
EaNgxezA2j9Ii+E7PbQM3wTsjrDqsMuL8q4y5InPBNuWF/Nrws8O8GfdvTE8QYvE9azxnbanN16j
PdZH8Utdp3uLz1pjVYu9BTuFM17nj3pBkhSj1gagAVz0zJAZFdrDg/0m34mQPkcfPHbhWQRsdsw9
Ix8yc/PN5ydtNVojMUBaRw32a+Azd6kAhZyIX8R7jM8qG945ucxnuAFPqlp28AKd8lLoIcTb1dcr
oMLa/Mu4oNYmW4ROyMYJd4HZ6Dl/uIyVGdzCm/Ky3+ms+9GxWb8q5JGDFyKADYXkAmC5bnf5HpMa
cmuZfpUsrHXs16fyiPD3gAzsQPjql8LAEIdqJ1nLgXYwLa+9xzeWbrSK3ecx2w0u08VpXCODgfcC
LE/ZeXSl5XOB2Ick3JduIoCHB8wCMH9S2DxerH67u7Uf/U7n0zK+/XlBtiG3miklmpo1YQwT15l2
nWCCixpkJ+JaNtq/KlqzvvRARTJULbnPP2AxUeih1enQEjLygXBIC+b3oA4MEY3VfFTkpb6nxEyr
N2slrnO2T46easNzWa6yC+4Txqf+xfc6yVZ+2SJ4UKT3BDoNlf2t3souerUupiJyK/kw4KXOpGay
nzCscoctm0+ohguFzrZygJ2H6PWIiG/1Ed6nwMiNjjoHLf+kei+VNwSy/exJ8kKhd9ds8bva8EqQ
ZQkmFDunvg5nHeYLCwFnbxxw1+r6gcP1Z/eWvyVrnk+G1wXRYSDbEDHP7RbV51u3hEWFzoMpP13j
Sd5EkzssqdRLtj7eIicmDWIUmDdG2BUp01vpHVz3d6Sq2oTX5+ZFEQtdc/x4TEtrX31GS5bWDJ56
hxPC3KZ0MDTPNgLHPfQ5r7T2Dxix8OGu9b2hBR9cNUPl64139J1oycRVeIXRIWz0I6hACwD/wUmH
JGllHiGWHVE3H9v36ibi4YoDtl9+smML5Lg5PdZvR2X/ykTvgTxhDakVNDSAcIdCU6q2Ia4BR6ps
4yCRuBQ55Cp19XF6a87aYVjXiyxdxqpjUNleMXk7jXssv4S19ZaFS31HUs2ekxn4YyYQbBG6kGLW
yeiw82HqiAE1NDgePZSd5mJaWC47wb023PHKrLu+JlfrQlOKUodAcOuCTsmk/PJCt1vds8f2GbkG
dS2IMd/FJwX0noH4v5hsonuCEQhMSVcLFxlNk1cd6l1CzUFbUxHj5qEFnhgQ/bSfdKpxv0h21sfj
jMsZWyJhAW3uRmJQ0VzG9mNYP8tdIgZIQ75TGVGvHXERNwbhmim6Zzu+01N1dxVrAHwIGFyJe4Ni
F93WYfgR26A4k7Oww2GNDs74FNAUe7myz8N3BDdMe8BF6acGHB837RBYz1OcHQcFdwEskqAnOf0v
FlDTjRqC4DDKjAIYy63AVi7h95h68gOYw2H58DRmppdj1IHSUHJGFMr1DbERxyRHUwWchnFOH/CU
ITccDeaugFfMmkKC4G15W6zbBTkjvNZEWcX32VqIy9JXxnsueeVi+IqfS8KsIGSvNTRm46uhJgFe
xTlMoll8VTQk0SFVIaGBAzg8T0H7Oy7kNQ4xRf+aLWhvzS2FohoSe7gxHw5GI5HqFkpQZNsYZkZI
+jLsHb+AxGfQtDnS97SKNmjP4vlVwtLdgFuGSHa9iLMKg55jAmg+XMd2b+Cf5sPqURRoqBvOacbS
JCmgiQ+G6RTOrjIiwvFjQs86DOxebzjP7tIDymj5shKnYl12hStxqDCMoLbGGwzcVfbSfTksc2Hd
j8e2OGGlLOfbvAww7ZFGB5LhLFyFYTn0h+e0Mpl2MYMsGEysxn6rZF+TvlJNyGJX7C9t8Yna8kVD
pBaiSMCXuAYMoWSn7EYYHvvsldwOskGHcWPhcwGpbnLkiVwuV8dnEPDwrp6sA/SkroUb67QMrItA
EFAF2k98EovPUF0240Yb4XBc2Zhjfdlf9K/+8DfY714j/v/m/H9/lBR2dT0nEOG/v4jM8IWO1PDh
+IFRJ8TFyVHGLzQ5Wv59b3ro+Ia2xqF/5NYSA2wv7wDGkoaVUAqAcpgSkG0XDt0rW7tdGSWM+mEi
o7uqN6ag0iv+fevvL2USP12k1PD8Xv9MImsAAPL15d+frRpn0apCiapCsSceoPHEMf6RsI8EhHt9
r379r0qh2v/9D5Eg2p/XH//7i79/938/gss34c9C3Lcu2lNmj38vm5lkt/x9+fdP2xBzzTjB57TX
snof9vhe0I3j1YhP1iNQeLOSHpuLemgK/xG2uM/ljpy0mIIN+uTqeHFiCTFt63A6jo+mdUOTu1bk
irbXn/E+y6JPS8lPiip8ymR4+2qmIuplvEGA1zIWEq9mvXaP/fgclQUhUglo7/0hYBVkJNlItsLT
SfHYJsgMtWyeFDR5IAiEj7u4IQEGK4noGoJES2MatMkdPNFMSXaEQ9/zvhiWZGLCshehaYs65ybx
Uwyumm4McDb0s3j4LMRCXhOGAO86DCYTr26CoxLyw2pN7P1GMjWeQaDR4ZC32B5ZrwBKFBM/psgs
3lT8kuzUKSXvoZ4+UIXgATNTcHQ9yawPKGnkyrh5FjOyxHvO1mBbIFPFNaGD1tgMHIRpA9g8YMCS
FdG9T2RMxzhiEJI8GA90VlkGotYCzCWdzwV5OloR4q6qVRAvrarDYhCS16wmkOn6fhvq8m8jQmfW
0TqigvTnmXl5ib+hI8/GT5Jrn08LPCOLtYdTaCTqGjATRhPuC3nTywQ2hWow2usVSXJfIUESjrGl
aevC8KRj3ecRZDsIgdPzh1xM7PmIER3jE87IbQNbrO5pA5IpdEd1Hlytev14ZGXrOLrGZB6eHngT
uUkkH/FNjhxN0aaNERXEUuQzSFyT5atG+xqnQHsKWFCxB2IkGLtcctKKoLgTyzwTi9ndH2QMLsv8
n5jAfHjUENaNMRvsOdVWFrOAHtFDLIE51G2c7JI297r2tdcgao0r1BbSLikrSAq4rGDp0NKRpyh+
DYMAQWx5rWjeTpjYFShBYB6Lmk9QLGM+PlGogm3KkT7ucg0bvKx4BFqEI27GUlsaSueRFDMG7TTD
5ia7WMCW1lb04lrxJHrSK90IL1EUUZAjUzazxMz+1UNUr0vCQuYZTIRYGjboJ+vjgXkdPA2VIU9G
7Wp8sAWW/3C4+0n0Gmgt42xLJSAqmUe2/UuOE7DvNInVmBVWCTZ/tpo074LJWVCCoFUtA6Ja1QVP
7nQ2Azn71KocqKtO7ph7Ucg94Dob5RlvT9LnhCe4MtHSFAniISQPgXmRde7I7kBtn2puzVaWlLm2
l+j+5eHw4EFyHzg2qjK5gFVJDKCUwf5+/huEtNtIKTu3KmOX01VU5DHOZrrFqLujpEkIWVg85iLF
9a+lYFHhGYpP2POZuJgJQ+NALfqs8CdNX+tcgL4CPcw7HrN+BgUPh0gNTBmK/1wnmw6fZdy3qfqe
ZXocws+4GbE/hvclQjJgiw0DVTOdSWUMEafDD56xjEjj8B4VjJQLHARsYncXk9J0Tlyn80Lu1Kff
mBPLBKbqywl0+K5nNaYBTm/1PF/V9DCWjKZaZohjOkF+7niCo9q0MwEQq2DwGVuCm6eTeDTUvN0X
Mi1MOn6Lhvg+YkvKONua8I3GS/hRfTUFvf3qEcnc2knZmyqQo6Benzp2NdEfBWhi4JIQ4DvkTzi4
Wn0aCW98J4LNxpNiFLG7lcOo97HsXQ0UEfKoc+A0Zos3UPyRdSRAIaJbKyhPYUUSiKn1DEjHEFnC
A5ZIPFVHS2pts0uIS1UYExPHDodKUkS3RyrsP4VpL7eTJ+tG6Kbmg7anVs5Zlz0hv4MZGmOBK/hI
3E4318hvjGj/lEJ5J8rdvZa7S1GzTrq58NoRR2IZfzAarSba5SUNqMbQftZEWxWJjSno5oyhxH5c
Y3+ThcdJeITMKSohXcFFrLCojTTqi8RiSE6YKltkYd7FFJjykScM8FEoSMnUBg2B9oKeXazxJVfQ
u4/WjMivwW0hGfSvTM9/p5bAPG0csLMWweBzjxR52U0fUEtkOY9c5G/SnvxUKAMSmmJTpV/qCNSR
5VBf4EN1jPGN8azIuqqFmIE0g1OwzGDKkT1pqphghTzlMP2cJkTfw8R5eCb6MjP9PoRv+BQbbGDi
4Sp2p2lork1xer3F1cOIeKgiXVgoE3Y4iYIVyZRdYwvrpeipSSs5ZkZTP7GnTmY4HpIFMmK2LMWs
mFrf6iimnww+el3ooECLDp48ePpH4cPvew1XdKpRQ1MLz6rnJfYppac32THP8ynATsgezGZhqDI5
atEMseFl48VfPSDaZ2CMxqThEdcgEOFFRjqcLiHvCjvdkEfeSBpMVF4wNbYyECK4p5bY5sgS4K5g
WYPlBOBy+fKBECawr5c1WdK12i0TAQ1yczO3wuypFeyJYmhamEtzUJbEPRYjSkotJB7wSQlp5Uj7
khCUv9Qend0/SO9+0IWlZIQxQaOFgXgyQFkITVBDZapT36iPilQKXoQlCsUyjX2igno0Or1fzwlr
GwyeIsOaUCBmzDDxbWB+iFai7+1Kb8pF+ITCZ+jaDttyfJlW1kSY67Njvo91giOz9ftRjVAmxQ7c
DQ0tCWIG7dKY+Rg5Vl4dyTfJBF0WeL5fKSN2kUyYesbCxcoa032YOUPOQQP+UPOz/EyuQhUG0siG
HHbNAA5PM0K+utuFiF6eDVYjLYdJXhu3JtXka67uJqXGz98oA6EDwJzEFMVWW/xwxWnZTeumm9pw
xy3w+0FI9ShjLZR3fbMewqUyMg+Q9XhY45QB09yiqe9zUKjaMjfWM//EuSRyepEpfpEcxsg0Vsrc
XSaeQB5Wyhqqu3JoFihbgV6ZNCYPTCFyai94XDPaG+ZPua7e85xBlgCJjbQUGt8YDEv5szmqpB8l
1a6ExUnuiPnBOEyb+AHps6d/cbUet5tSUjHGhroQNafZMJZYM5JvA6lBlqqFieWjk4dofpRQ/1Ca
gbzplvideATEEp67Eu9ivZ4RjDE8KHMZ71+CSzvev9tqIeGLU717CNE74ahRoGMRNLtTkqtHtRWD
EOM0O5eteVEZvdfjIUXRwmRbFTPsxJpk+YjnldoMh4pEQYLUo0UUg15JESz+IqmQIcUdYsVXCyTU
mRdRCzQ9x3Rs7cJBwqG7A32pk8JNhd7yxZIhfUYG0ZPUVCFPSIRhvKrpCBlF6Z82tN+m2PLPwgM0
6GlNfccFKy+Pl/9LtbHGVj3Pso7uVrLLHEnaTHGymK9REqs+CvA5sKQVXsoAEw+eWmnWNkOkMUyp
iKYmDxJ9UE20GCj92MjYIM2HMswR3E5ISbGRNUyMTM0yxw5kNuBdDdvR4pQYmP00lU6u6AQbcuiu
iqIkyyzLDxARiGhEcAmhvpJwtIrbUfHwRfWeqH3JsamM5WRUa3VUw1OZpKRfRk5TQ1UkbEf31ar9
MKxy2OSWtSZMa9VbWrnox4+ntpXLeNMgFfYEPE+YUMX00aQ3Stq5zUjj7HivXKYENmH+wJwsT9+m
0PyKtV4LlEmx/ObZnqS2Dze5ylb2nNJ3LRV+05YLqoGTWhr+pVr5XldQjIW8uedyzFwDs9/4UWmQ
gMfVwMp1c722p7blKsSaQFOSIWlSziI58tgTET8GtictsL/C2qroHaulcqqe82bQoh9jyAmuD79I
gqLwTyfNoxjzn2057RRD2uUR6cwC6aCKr0ollOMSUK2j62Xzt6qjaDFRaeOCrO4XszepuqVlVIIT
KvC/EGxqMwHZWkjt2aAQqbTpqo45YkUzbhEfY9VlYQ5bEX5XNOZ7IXMOD5mwSCWwo+KZwhRqAN+m
STjUSAveRIZmQ9y852OC5bEywJscUmOhQcxP13ov00LLPfawnB9tJCMyeeZ8NcGdE0OlJhYefpqm
1B7ef1g1xiobzLc4z8n/2DuP7ca1LNv+So1sF2rAHLhGNp5I0IuyoZDUwZCJgPcH9uvfBJR5GRl1
78uq/muIAyRIkCJhztl7rblgKhMgGd7JCg804EYkYGPgWSbm0L4DCGSNMEl9n6neZCQPfmgBnmjp
1fJrFKvWTLwuVRuPdHhq4hV46MEhHIppxx7o6K1mV9S7mk2ijgcF3cSQ0R4iU5Dh+Ux5jLLJ46IF
Z6DfcyS7ENNONaAk8r+puKEV5OBB40T8qBv2e6PQtyF4SQQAobyjpvBNSTV8G5myM3x+QEWrqYEM
7WvS5qBkheMxmgfMLtWTD84UWVSGCpJy44hY2rTuLGZDB82861UaYvH4FAftbqFn26GWbjIosJ7J
wQ6xKe6/m5oCG9LXkNW6s1+2ecLcPRz1Er3Vjchz92gWJGOkRHxZkRluDWu46zqNmXfNYMY3yG3r
KudsWNReAyW4nvx5sKyxczIuRZDTELzaZWsncOnvuu+gJGuqUfFRU7rbONDBntYT+WlM2JS+wcPe
VWdbjV8TI0m2jck31Gac/OYUWAHISAfG6nWGRFoy8v2q8+/uoyc1NP+o+25KqoxPmVGRx1jOPsWs
owM5AtPNKmWbSpNen0rfZSCfruWnFJLGhpnU6fUw1/maUjnX4Xs7mId6lMnRdRr2DkfQ1qkDXD5I
Wh2mFYRD0rSGL9X3hr0P4/siRcYQhPIjVNFU1BQHKsmkx6WvPswJuwSwEi/Et1tSnNkELYIdCOTB
VimYXFhEHOPUHuodVwEM0LWBThc9olVZ/XUIwKp0zX4uZeDx1hHFRTpsKWsASehPer5va/R1Lcl3
zLbFiiShbKX6pbNt0bjUCB+hLFmYquqfI6de0w3HU9amBLCNsLpaYpZWYAH9tfD9/twkIQCf6XpS
9eRIyES5It736LaSCNraRzvoR54ZQ7irEV8rk04eAwMdU3BiElnzZBG3qKjq2uq/T0GgHgCCPHXC
QMzVNTbJyyiB+D3DnVBgzQwDLffczI5G3mKUkminx5H9OlOALeJrGJ+M1MKKqk7DKi5RVjVcDgL2
+n6CVj7kob9mFvwdaUap1vrHVD2EekRgEmd9mx8UgymJdGcdoBLmgeiuQNhR6igMS6JbmyRdE/bp
P6g1DpGJvjD/GBk+31PL2BB/Bm2Y8b0RHRkW3lExmRBb9Ntc1X9yovwMp6oieJTZXd72GkcACTaN
AFcpCdCJdRL5cqfwrIjQxthxH/PR5CC02FFtmoVwCimEcrLBnGV/wMBFE4LwvQVivNGt/gUHleRH
BDU7mvyzIYrqqsyHDaBb+hyKDO9G690J7rE4lNSkgIm2rmf3+qsqaab0c/dofLZ7Zi6p1bzqKtO6
ctP44tkv8JZiwTqoEp1H2oZvJPMxnIIZEJOuEOk9wypC272mqp455Cgw+WTCGap4qY22v9IMhKcq
WFxk7uq7YfUPU01PQ1rnpC6QAjQOcj4NAVmffIZ2lN9OSPVBCKOUnuexJlM4jTFc2Qcn0qg2RNQm
V0Oqnfwpch7IBDpSuKBESPErMCLtbBfaujCxUTUdUk2YevnDZKjvTklINHObT9PnkNasx9w1qWoa
zSfXt5fMovZigshGLVdUbb2jnGkOwUAMQ/QiVPIMiXDvuaBGJI/sm5ayGqeGU4bCZczx7UvS/IwM
Rn3AIMaG1VCD/ePSRWtCwOvoU0hkWvfu62T/6SjFC5/RyejXPq7rbheKlDAmh9MbJMI3Yga+gUef
GVvLyYrmkz+coyF9cYA0bicra07VIBz6XYq2tgB5Icip3rpebOdpBunG5uQBjZyOrktSZ8y4pSC2
ZtMRG8iJLj46uiuugpIUU9XRHku3Ym6YDQpST0xxZvvMxSu6S8DDr8w5P8sOXA9MNKr/qvnm5DAQ
iVJYD0WFLbUwHoTk/Jdrol6nQQmPWlW2aFR1ONLMH9KM6xw1noFzXz6oNdSRztpktTjU5AfsbJQH
Rmq3W19hEOrg5DR8UswZqOBHYJSkRgU++TmpIuSM4kixV0QLCjAoSUSJ3Z3B2OIAdfkjyhSX9JHy
dlIxdfa6MUBzZrYHfXCfZTkDeWF5pFts/ErddKOkZ+nm8my89whPMk78K2aEZLAw2Mvshq6D/93I
c8+ZDET6Hf2MMH6Db2jfOpSjmTWMV1ZnP7mI7zKsfnhexOiZpfITKNi2JxWJmZtyY7f1Z0DhzSvm
nNq+NKatixJjKinWVz7D7rlqDzGx2ADIT676MLB3BESfnWEgqNamR2r6IwM5ouPxqKAo9hU0CKPO
GUOjfhVMNXRdotpWdtu+BIHyFBe2uU4tZslhmT/r45TtdDM5+n6jgpDEfmi0s8hSApsf8fErPSfS
AvbjzmhuawU6rxEAbLUD8jqa11Zpj3Uz0k2aekwdVg2voGmJdQqVZt1peHnUfGrWhBHQ258oR5Am
VqxiMkp2sQ7MsNL5VpVB/bBa895oMvPFVdBYOXH5GlvDmyqVs15bJ661tz2/7FPpm4dBJdkmzBsU
Kw3HYJaKTZw/D8yKd34NR0ZBzZCfkh4jPwBoerKc/AnEQieIKZz5CNdnq/qAUsqAVHOQFxczeefP
F8OxvuvlbKgyzewwuGYR3yxPDyqyI2hUz5OIrh/XTPzzw9eT5mde7maVBRNhuf+1uLz8T9dfXj51
NZ/rct926DD2W03pf/KWBL3MaSrRfLMsLTcLx7peYgLnFcvdZcXy2OXunz32Z0/xoc2U3YdW+96Y
YBV2syE7+EnJfzPO/+LX4vLocn8i1IhBVgbtQ3eLB+YnxWG5Ye/CcXu5r0z+P+9Dq6R2SHz4s51N
5i6ZiB5S1EZfCUqZhzQB1B85itwLPyMCfHR2/kAos+PQPc26yjyEamgeptB31q7DkGa5K6vpHyuS
+Sm2Jeg8KMbu8oLlactdUmwQ3PXhcXkoMoU4DLqDk61VE4F/GW7P8rxlzXJDZixvzqTzPo4MjNsW
CH/mVnyMZbXUTXNf6B8E2JgIht0OdysZdesIitiRgQOUrZlWZFc08/2Ua3FV0v0VsXyQMQ2arh7J
zS0seVhu9EEiiAiLekLfOKEQgTpjF/JzUNBa5I5J9TPWomPCBVzUdMxCKOYoU5VVAmyMABOoUvEM
iiJhid1lvrvcZFmPdLu163pXE+tWaB32hmVNF+Ta5Pll/iPtqcpfXpc2IRfUsbUOPnC0bbJsYdl2
GSgzeUTpjvw70fbyfl/vsmz26znLqkHSSdF6snEvG0/++GTLs5cVv2z7L1dftlA6cbN122Z/ee4v
71kQUBIl9THVGADDzOL052SAFEw3XoeB+9ALhIu6hs/OHuUpofQMTgp6RufkNMOUiNLlWyK0amdX
Pl2BItzbyZjvrTCuT0rb01VK6OPLYNeFnRfLdK8E6FaqApQXiJW17ypvXa3+tESYAa6nEV+nDPVr
Ri7MOE1m2ZAKFMuiJkbPUveZebq5MUCAgUHUuc3Wp/ehwKP2gKVSeHMfGYAV56TnlAaOEumsCnRT
JiB6g67CrESzvstrhJ8OcxExADVoYHjk2Y8uiBSvLtFAMRZYt8l421KiW2OXR11kFY/EP1ArAmKJ
0gesC1WyNYNu+t0Sv2KUimBfDdqDbuc3DG+b1ZCqCBGieJdyCd51llZfyRwGj8a8TPUj5FQOfq6i
vU21gotZ5LfnQaOx1NLB1AzadO2sBk8DwkSKYVz7CaatWEFLbE7lxKEFFMdGqwz3Y0Qo6ZRKfVvQ
W/Tjm9Cf0hUhXkhoNPlpBonjTXFlr3VXOxYhESajIEAkavxD4GAAUW33e4KsUtIHWQdBhIOoRdGT
E9w4KW9tm4DtzZt31d4kAH5pNJp09JPktqmYbMdmOQfx4df1UYPqNNeOwny1TeNNT1rMsw3FNDFq
O9NCO07WwrgqbroEuaGdVt9xGRBh6MA5qWUQXFUOdVItiUwugc0EkIPzgyKKYV/ZzB0CerCJjOqj
3Stn+gR1Jx8rlXGxxsxU5jBMCC5d0Qw+94l26g2HCJWsJXrUKa4VaVSb3vRvFF2859Vct+XjKOzC
FEd0BY5mCzIwxxiT+PlPmzDV1O8xjgeVch3m1NC4nMEUiuYwy1Q/B1BGDLWrV3VDOaBCAjOWAeFZ
ifasSuOHlSg7cmFWKi8FCY9cuAmn20yxHjqrHm6pPeoBg7XERAFGvLC7s+HRVBRDDopQR1xTSbLX
HGZBuascbf8hEZ15J1P9p6nj4o/SbwEDFBz1Obpd8dI1KrgUOX0Pd0qgMU2Y9HgnklnXa8kPmoHz
xK9XyLVmriehjaZGm4KM5axmZNpEc4UxKymcTYQElsgsdU0bS/eKxP4Iujp8IjYB1bJbArSPNlUP
uM2fKm1DRPpBTaI9xcxveiX8fcU3pLiGQqmzML9phTylmYsGzuEkKrIeW50wd50ROjtZ+tdNGNUH
IcBxd0VG8h8Gc0xYQ9O9VGn9qpZ8gqxEBJv5d2Wh3TbhwNSP77tTvM5kKGi046eWWMp1HeET0BtK
eAohhE6IDiuJkIHHpv8cRoiqp1yFqRNmDDrxAMvQvy7m4G+V4wN6hPLBdA1FhbrPXQy+QXsUKOx6
jD1NDVKJ0/nG6KHxlQpJtkOcVe+ZRdmggZC4NizgewJ9m0ZpD/FL0mzsSfQPmaxRGcYIZfhuETDL
UDkzpgfgpyG6HfOjtKPg1m65Jge0hYSIAuJZtFcndlXUMDn6Sz35Noqo3TYJ03AttM1zF/ofkhJa
q5kgMXTkXUPL56ra+DaSJfjAycA967cc3UPXIYsZCQelMmUGiKa63t+Y06B7pS37R5CztC37R/JK
VLSl4Q/daA1CaQyQ8Saa30HTiTqw2ShdYjQu7exE7F1S4vFMp00m4Z3Euqd0N3xEfa2T+YBilNKH
GJpqm8OopI2PEpZgo2Me9BJ0HmpShBzbiRRDr48xVUADIpFIXhFilu11A7CQqYQ3kEV7NFozCYHu
3caPHUKqA/WmmtCF0az61k4ppqburm+aaaU71D7GUsNeqAaCqJr2I4aUegUR5XOIQRL2BLcwSlOf
FJX8SmnXeJBMSJmVHI+q6WBsa+1NF7eU8Avy2QPDnjGgOWaLangYpI4eXERUi5X1pJfTUSKuSc0g
u55FZuy5dtFFp6ScMq/OshN10htFXQTokfCK2CLytLLrbSvR//fDlBzGmh/anZqzCCLgNGXnU0YY
XuwEDUg6DDcJdftDX9JYyRxsXAPpyqSsuXt1SF56BK/2MLykRExsVSu+bicFffSI1cLSsTCptbEK
gI1vxm48kR+dHqrN2Gd3aalxTs3dNyLeKOZLLL5W/ZQ4aoRmpnywaGrlEznGlcWVOVPsT2s+VC2d
Fk6SneqeA4iaHaO9aXj31ercq2MJNIf/PsbxrhFgWDkZFuQqfNTcxtSQ6rrVHl1OViFEgALK5rJD
bwG3o82MDWp+bFkxObDxKls8Fo0Mjm5oPkcpZMO4VttDOxNs+vlG6xPMFEH+LVTC8BBmZGuNYngO
FUAVTU4qjMZoD3kJN7ViBp6ZISeI0UEdkyrX9pU7rfW5eug3+naYs2xUm+F/xTzSaQptq87Mz+VG
/2Npufv1EecXNKRjH3JveaAjA4KZx/zJnV57VBIS6nS7V9fEi3joIr9ngzyW+ZhvGT6S4daPRHKR
+sAijXQySq3cICtOAUBSu9scJmJWvxgB2n/NRee5DOmXG4KWJwg43Cx3Q3Lx6KvHaPUlUZmJ/xqQ
mzJ9fSijafrJk2NzF857ODEp+EriZLqyOFqYXDKJIBUFvvl8syz99ljnuFw3LQxGtR5TnFwmSErJ
kDYw5tjCxDwHbcuE7hLNviw188C5JcB6pdJxXomKZuduAZgviNSADDzCSdTtMGPZFzh6bJtImZb7
0UxhnSqqMW5q7CylS9DVz8FCC5k1q+876Wh7y4ZY5Mw3U4qQl+C3dNWr/UyqAhZ7aEtcZ3VhXoc2
cX2IwPTDOCcmLku1quiHsrcKihmUYoMZsl4ZxjwWM5lycG/5DMuSxVR3bQkkXGF0Kk3S4WTjaAd0
7F1o+YDyoZnoCaJfYi4xwaeamCOw72mLgKXXnGobxg5QtuZl6hnnMdfLVrQNyBJ0CnXtBwqWHbsx
DqWuGYfGiEnk4Bp6JWeiua1zqpzRybAuXTuHFgDxJvWhKZQISku6dWMj9JXRMZehj3lLBnG01UjO
pcTNlNeTkfJzocgvN+08o9F6HzH9ZFAY+icm184jZ022F56l2smPeadhX1K4oEH1Kl2EuOSjLTfU
V/eFnAjrmYOlpvlm+f6Xu0TSblPSeHd83QEAvfk3YOT2jxt3gKHioBVYTa6CAjdlQqSHBqLSnrQS
FC8VA153zuO+7IDL3ZH4AFoKk79uG+fBMPqXcs5Z7KZZKxlPcbMJ1eHdwB7Ped/e90N5/M9MdE0o
pDKcdWCEk7unuAN8k/hCQc0a+GSyLRIv8chr2Kmv02fIBCKmTOghr4bn6LmP1bvyWBxpTRErhDvd
nceCMJdjBsQrHE32Kfw2vYAX+xxu6Fj438LHDK0HqWEQTlfZTyCK80E5bCl70kEs8SXRChivDOHR
BIFuHQOOpBv+nM/AMRAkG07q0wM86boH9Lpp1S1Ux7DbqffTjfwouDsiG7wSiCFAHNEDfNE5fLU1
whz5zFtZ9OKQf5HpeY8ZjSZhhhsc4Y11it41ZjHYUwlMYg+k/LQjmwPvlIyJWL6qhy2OEF1sQvMD
MQywmhLQ6KP2cgfAyotuiTe0rrAZI7R4VKiUKhts5/EMmnJO40dwq59QpwEu8PDHQiRIab1+llzO
0pX1YH2aZ/1BeTUO/gP1eMZ6DXYsA/YuISMnxgycVvSX+Pt4438OeMO/9zCw5TY4adFeYOAnA5OT
tsVEciOqtUIXCzn5CfjsRH4Jtq9n9gMc8BPdCbpGp/QYv+O4LFe572liQ7SNgKNEIliEsRfAQ6tc
VREtrBXyOEBR/S0jMc4bSOLduxNqi+3wHlRX5v0PV27kiFT+NOLzdiouhjtR7Vz7QUm3v+Dab79Y
5/+Rt9ltEeWy+fvfdAeeO+NCoufz/eff/4bwRDVVhhOm7SBN1UzTYv3H232EdObvf9P+s6yGPk4N
DaOmeigVJCte8lM5FrvknYDCeyinpBsybPZvI3s9ZlvKimQ0XE8f7CGMa9HopTPbZbTW2qb2GTbt
lXTmpMbkQTp7P7+F2dmXMFTXhrJVXJ0eO+OGrY7k7xmiCcrAp+kndL9NtsleoHBc4wHdlU/dXXyf
PZZPkorDimy+H/EBYu1z+kYimbHtzumBaz86TJUdFmP9ztiOdCS29h0nM7QGO2Qz2KmRT+PbNzA2
jVu9X4k1R8cKzBvK0kngjpJP9jUY5oFq9snqPLfd/Ki7T+sxO4HjDX9iTMDQYP/EAWWSCXdklrYG
mPYSvyOGVD+pWyN/7R9oLDyScpxjtYFVzBqOangNCrJ+pGR7DLP+ybxjl5W0H+8Rm1XfkVg452Jz
xiiBV5facMr3d0ASRfgpg+xd+o5Wf6PcGU9QMDeuF/yY3i2M3cY2eiSSpz7rz47hRad2r+7CrTjj
CxWvJINhnyIibCXvwAAieM6+F5BFcL2gbPKQO2OO5Di1cQO8x94q2ucmuNYrjrDxZkYAPBrq6gdg
ssj2GB2s5Spa74BZAvukgx1iIDy2s/HiiE8BnLqn3dOs1EJGOidK5NDFZ3oDuy0yvvO4ZpSxVqod
RIY9/2KwMW61zyzbV7vhjSk4H5UL+NY8VC/j0X1hXrll5LZhbL5TcAytZ9DC+cV8RUmIQtQ7xFvH
+zd7vvpnO76lq5qwbMt1dfGvOz4g+wZFl96fdac741kK1/M5ht3rm+0+67PClEindf6KbQZlE0aj
bziSmpn4PWuV/82HIQjhvx2FmhAonlVB9sHvR6EZy8Gq3a4/Rzq1Qv6kug9zb+QrAtGGw4brxxqf
XQwdgz7YTSlvAhq42Cy/4R+JbpaP8//zLv5d3oUrCKL467iL/1NHU5G//UvgxfKSf+ZdqIRXCPYo
07EZyBqCfeqPvAvxXw67mmramu64xKT9kXhh2CReUM9zVOIDyNR17b/9xz8SLwztvwwdq4drG45m
uprzvwm80CyD/+ZfdjOX87yhuY7Dbs/uZvx2ss8qu2mGxOpPjpG2XjSn6S43RDtMBw1p9kGfBjSi
VCO/onK+Qo8YQf+SkBRN6fdcWsGG9hJ25SXswUeZeFiWsIxlDSixr2CEecD3FUkwF4ovg0CS6Khj
L2uUKiFGABeMOoCBCorxMSw6BjFLuoGKnrd+VvXppIfS3yyj/8uNRtE8QdvOpImKIoudyL4jIrW9
dh79M8bND6EtmRVZS6nbJO8dLjA4+CUsYrnRKzlMq2kgNQPh1z8XdXK/ogRbTNDk89h/Xo3+of/H
M0kBoFiaJvG4jruW8bP+RySQM6YkwgpOgpcYoq/VfZUdGzpNKvRZkh7MkZAHaTGpuNzFw8JVJVdC
wrMxdhckKOdYDVSYyywG/ZxLsiwuNwriabAWlVBXft6qK5RD9N3n//xyo1nzvx8szbJk/jUo0AKV
oHy1XkCm4TzitbsY/aMzTyavzGCRf88PL0+4PKuv9SezNxjPkui3GavqfhzZMSg2NAS9skQK2T+W
otZAaPvbajUacOwj0ss2yqA9+g7B34ksyWpanrjc17v5i/xl1WXrv2wzN+aEpxH5FrqoDIzLv757
+bX6jweXbXy907J4+ZzLC7NyW47MtBMl0Q9dysxqWVKE1A+GmTLGWxaXB5ebakpfHaHikp5fcbnJ
/rhrVuRg5UX89YzL45fnmg2Vh6LcZopWHIbc4Ztvgprbr+Xl4cuNPe8rX+uXB//0/i+bWhbJg403
iWk8Xl6yLH1t5/dN/PK+/20xdj+NrAdgdvmwv28ptUYALx0joF9e/efv9D9758uH/uX//mXbl/XL
0nLzy+pfFpdVkYWpVaTGhk5eQXEO3/Rl916W/vKxr+Pi99UYG/Ldbw8ufODliBqZX5IHMaOCLzdl
U9Sqp0wTP7OoB4tRsA/jiyNtec3lib9tdllhTXdAj00SLdgVllTiZUmbQ2Mud397rBC4c65wBFJg
+X1xeeqyallabpYNLZu83DWX6sdyP1u2sSwiCmbL/+93X5643CxvY4rwkZ4bRKz58+hJZXXPy2IX
h53qxQ3zerW3t8Yc8GOZ+A/Hrzl2i1hneXC5cVKd5I2vVcuzlkdl1DNGJ5u3uSJ9Fi+3JMT3uKya
1NiCQjBvVaVAWtz8shkdpwKMZVKPsyVn6WtbigHr5Ih6zmfuVpjrMcWCriCmK63hParFC5nKEpFR
fZWHmQ7/Av5LOivXSRxFG/qJyW6FNh8ztIIRcCxpqvVOdCzTovSQ/dNYgfebHQw7+DCmDuoj1x1o
hoBz/bqyvV8+5de/QZgzOsAIoms7X9K6+TzeLfWt+e5fPtb8sfbrKfMrltf+5V136RX/tun/wWbo
ZxFqI6CZzW/pLhfb5Z2+FpdHl81QiuS6v7zBX36STI0OpK/CTP/l0xB4tSn18b5crmTqrGJY9AvL
kpz/s8tjvz/nsvrynMtjZTWrPC73/2yz+iLqWF592cT/7m2WzV7e5bKZ5TE3Tl5oOZBt7qrYg+dL
lz5fTZel5bHlLlfwWy1WZ1c8z1ge78IGr8wvi8sqJK5cIZfX/LbF5W62XCGX1V/PXF40zRtdlr7W
X+5/bTMUuMUVk4RoDSeoXShnUy/No6a+IlLKjuGUnYoeCL+WYZcZ2n7YNnMWHylwZLSQOVU4CRBg
UuRXqZjlx2H5PmfIr52RGACuz+BpQ3uYa6Hudm5aNK5LPVSCTi7VDgKp82qIAJJwdEiaV0tx9lj9
sn3vVOQ9kKOJDeV+pOpOhoVC/7SpPuKpE+uOb8KLjLNjBdNtUPnbphwcsCvY79KoelRtRSChbZ4J
zCUvqYm2o4ZwspioK/fAxGJyfQLze+Pm7taNXNcjyxtdMLPuFi14SqGhSylaWdjUmir8SPzCZ0hM
RaLBAG/6vReKZJOVQ+N1GEc3uS12ZVLd+kr0M8mBFTDjwI5kWSemCIime7qSTZK8jSkMQhO1zDFi
RL52LPuQ6ur3zEhwhEblSSUSqGDsTnq0/dD1RUwZeOOGNFqqonI9ZDOAEyUIuq6P7i1tUtZWAIPu
rcsLOAxtEfJLqshXcPueon56LtLozZaTgXf0RW0e2qC8rQT0gWpXZMj1S3s+z6HxnpB8opTtaEZH
KqZeB3lP64MTslHjwla30l1ltey9Oh1KQ0JubJ3itegHWNmSmkhW+NAxQuNONz7TzqUa7ofdtxQa
mZOE431GwTCPqheT9PV1O8d3j3dBFhDIWh7jcvhZZhr6qIpKk1lWLb9FKTeabGbsGPVVPw+jvRxZ
m4z1Ne4KXImcVCvVIJ6UeXLWkhzkZFAa7cr9iDXILHqjU0dEqIuwLFibbkFLzdZfuvAO1T0g8yiC
+UfQ3ros5Vbz1a2gkeUZKytFYRFTKt60Ef+WNaHm7yGiEaN507XldNc+Ow8I87utHY0ooRvlhxLu
kCGUmzRUnwp3Kra1j64/oAvYTMYtYlBSSzaBWdoQiql6SxPEt4ZltCvDGT4JzkvOSqlcGKha0mZf
xbDWojiC6eLQWA7xaWNFswkvCrzezKqd4Uq49e1Pej7D2qhmIXVy0yGE9MaxMW9M7RiCwkhc/1wa
Eqxn4K9GF73kUH4qFr49rCYbAsypzhVgXWSrHdym/JlX4tZsfQ0KKruDF9YBCVhTVG7d5LaKUZ6Z
GH6J8qBUQT8lo49PqyDzowgi3FxGS5nZCJwMV06Av6ebtPtyQs4gNIvt+JB04v5FTsOdJa3Zyo5D
rtUJbZtfMZZhCEQErlrR3OZ+UL44JjRHje6njcOU46NJMhyZBAI1cXzXMtqnmpw6R0sL+9ntdpWo
1EqpBR2qYtSOehz7K/4fAqIC7WMwkWz6PTVbMxjL2yG39uOAN69OXXw1Dq3nIW3vSo4qUDpZx9W+
wFmuRRlh6PwSwiD8OxudbxPBix5e5rnUSBShbQR4cUzxqLdDdarQi+E0cnbTxJw1Qi461iWAmsJk
QsYQukqC5lp1yCkKze1gpLdDz/SvS9CfFigXQqWFqTONu65Pij3e96uupRolg7rxSrxHU9y9iRo0
wNDnCAE48FeFgn8beAdMAQgUig9lCN2znoBOZkf9hu4U1Y40xMmvaKW746vBYMQycIkidE5XilNw
dqvZQNTVphcggG5EtdGcY8LeuDexaLQm/kuTU4JZl2T7tun3Qh1X2HXIf+OTrQ3RXFc9mmSrkxWg
XXVGiWk50L3hWcoOxj2olpIf94pW2I+p83/kRXgdEe9gxcODn1e3jV+aW0e6R/JfcT1oxFxJxVCQ
HcvHQlfYKXwK06qShltpGA8wBcR6itw9faUZyjOMtz3VvisjApWXcNINwzTZyMx0IHzBeLDsciN9
ICZFNm2DlDimajj7hvWcuTFgrAQ4bUYGRlFML+sx1+8ru3zi6CNyoMa91rsqDGzuSRe5dw/If0zw
hQVTcIzJRxrILrlSx7xbDVnwLeIw3bbGm1YQXNXLAVVhRYochaeHwXdpuHUhlnEZ7ruYFoGGwDwJ
tEetpd8p3e6kmq9u6ucYFsKdKzHeZD4yA63OHgzcePAnURwrOVrFEKOg5UrzAZxh18G3bm+sqlKO
PQcYRxowtpi+EBmsuORKWh2Ze9RHHIL0CRwvsO66adDWUckx2fsNYqNK0fcD7KxWnqshqdf0xuch
a+tcBSQ5JvJ7zShqxaVR9TndSZm8MkEowOo2JAu6sOJ96IymVSZrkRgEKdVx5DGS3tcYs1vEUbcJ
NeQxFvFdEpBQntMrnsZRHKMCOwcHHh40Gic9KqyViOJrWuTgFHBHdDPw3RbbsfOfJgv2uhjcp1En
eU6kRAvgFV9hCHurW/PY6Wjbe4Lf0UJZP7I6xTk3jNGKIwVDOjMB+qf6Qz4AlsCtXHupfdQtJDK0
jmldDS7N5rBKPGSbkJYs/aVywBK6NdIb2+GhulSd3WgrhLjnBW578sSmjhFRa4GgM61vQzduLC1D
+j8gHgQ1mQb8wnZDFyN0p1PlCMlsvXnMW1EDd5zAWRnhOXHgOXQj4q9Ki/xV48y2FLpSRh7f1PdY
O4YzftuNHQ/yUHBs2InfbziRgGzs3rqWurwvyK60/Fv0I7THAh27bqLCcpG5V1O+6JNo3EWtwFIV
R0+Y2dPDFCtnuxXvosPJqk3BQXXCec8gUVBH4j+N1rmoaUWJaEI0MJ78+Zsute5c5OjTx5IzXw9E
tYQjgVWIHAgn+iy1iCAywUChiVII56oosOjOyGjFVVZ6V27bOH90KBC1nI8PVuBuwkbrr/M4ItLJ
1FtP9Pm5DVUykoySKC+1eGgYOVQI19dSylvXqOqroJsBjHp5Y1r6k16rx8LfDlYLrQrPGEbxslm3
wEmr5KFFhseT+NmMu8EkNWbKglOkd+9lz1upsUMQKnpA27QPdedXJ00P79GaduyjctPH4WcyPFk9
fUZ9+Jn2NCYrW9HR5Gn7Ju+BGAlaoLHIWi+zGgiJP42RE4iKW5dsHfHNcUPSSNTw7HcOVh5HIWrU
7hAGY3oAhUzoU5TkqNYYQqtAC/EZkVmqimaH3C3FeYpdwNi3IQmGLcGmvCNdnjpGE483VFSGiihx
2EzYa3ac47xMc/1rK4/vHdF9tHbEDkBHI3L44kJSEeIWNZLptscqBE3lVzS6yl2ejtHeBcQQoMw1
e+0o3SlnPF+tUrhYpY6y0y1KY8v0gebta19Uxk2jzafONE+21gBst+0+sK9zMglXfOM+oHrnER16
ybRuW2BuHwNBJKOb3Q8ipymY054y1Hu9z8A9qvmD2bafAR6flVqCPLTD5zRGse8MoY5NiHCOSG93
IVSRqaJ1W4RxeKSvck4oQw+TAghBgy4P3omToeXFSXniOshwy3L4unGAtYXrYvZhvxVYT4TRiG1V
udBuGnDUVU8+hvrayfFVAROB0AQSuFHcZ64DTVxCJ8zNAMc0aU+qjhdO9TEmIyuaPLXTb6Cm3KYB
F+PQUPZtYsfXZdyB6P2sHf1c97qF9cSmH0+7lfH2kFDrnuIfIywVlPa0LIVLMqZjTuyjM4bYFlRM
UgCf8v+ydx7bjStbtv2X18cdQCDgGq8jelKUKCmllLKDkTbgXcB/fU0gzz15Xo3nql8dJJ1SFAkT
e++15kJmPPh44jH8dcRmWBx8uJnxerEyebLEgDsjFA9Gxf9RtjCgVYjDPjFc+65Pwl1rQZRHQg1r
20wvcYvHyWvm3aCma9hE5r5Q2eeom9WhaHBcdtQ/gn7Fa1tepMA5y+HF6sAiKyIbaHeM7cwwLPra
TfEnU5XutgiHX6K17j2E8ydr6n+56pV2fLof9PRryEf7zYlQWKRId1hY4sceLA8saKm7q7tNLBEc
lQwvhlb3VQtdMOhAG/nGNQ+Gb8Gk0yudI5IXbHm2Rn3VqCg3zaxOiq7wkR79V6dkGj20M7JrE3l3
OB+8oPtZ+WgfAUhEZvy9F3j/aolzGi6RBH/anaKs/dHkIUFs43jxyaWIawHW3eWiUHnBd9SjWJwB
FTbB1fH0QcJO9wOwyjpUT7Cn3koBMd3yX6Xug7ueIpkspOlTE9Z8q92rpYA2WGGPv91MH3pT33OW
JlIVvZHfkJ8qyrdSCgLWh3sDUcUEeQa1NGrONJ4fSgOzVNpa2C6FFIcm4CsjB6hpU+NmIh+9VXOd
3WoEzUbgYQFeHhrG/tSMWXr9/RjIHgxS5ZCf/vyUwmC4zZsx2lfL/7Q+0c/2Vww+Izp4cMnR/KLr
F53J4TZYwwFdIlPRYojuhjnt0fUmCW9EvRpVrwxspjNBAh0azr4d70ZskZKjihbBQ2+N6qldNlMW
PjXDxi/yEkr54NzWDe3IxWk6sxLF1PT7sQLjGawbdJzm3491M4woIWNxqKG9lT4y6XzZQDAOKq++
cVAITvltsx9zIW7zsqE1Wx39CcfjehcMmn1LGi9+HJDhrA/9eVy78nPM8ve8PuQb4DGzapy3ORCy
3Z/X2iIUJ61ITFhf8o8nbKABLF/+POIIdOPxhP5i/cXrEyEadFZj9pbilDzF5U2uT8apWUD+m17W
h5y8Qh5CWtGgouSJXmGJWeHWWlb8NNQj/PUaoL9lX80pye7H0ZG3dePPi1S/dZ39n8eyqS8OocZt
lZpGAsyOtsu9baDOc1LnhqrM+f2zHaGIc4k/YYoISykKHyVSmEG+mR2Mwr/vN+Vc75uS7OlqfT6q
HMHKaLzh7HycEdcRxAZgO647Sah2ajw68UUtd2zKm98bSquPLolm5JEZv4Fwdr0dC5uLw9+vG9M+
OAI0WxKM+FnPLN2LyuMbrJ7uoSqn7e89aq6IyRsj0OZZrh9LVl9P0vAVGaHlSwX35rK+bN24dSnu
Qr+ojuvd9bWWjxLFqUmjXn9qfUyA4CLaL71m3ThuAlMFt6ywg5tKecO23X1RCIZv6+PCy/tHF9kD
4l800+vLwm46VZ6IrusrqAJvZmzZtG3Y/8opbhG+B+4NsbZ3qwqCbawIRA81lndbn7DaRJ/MCgPw
end9AjigfKhJH7WTtDVY+EftXuc2orN4YuXWO/d/XhvVqLGCVHtAOetk709Ec89GCP24cHzoaLCe
bC/EMOe1JGLaAd03fLzxU7dsZKvbEz0lorXG0bz7bxVB0cbt9P9QEQjLsZju/59lBNdYM99v4n/q
CP76ob+EBD46gsAJpCdcFqFM8f9SEQTOvzwvEIGLQf5v/YA0/+ValuWawvNtgYiLX/5v/YCLtIBF
uccLTN8OfPlfERAIIf6zaCbwPGFJmtO+b3s26rH/VTTTWC6n+1pFZ2z5BPiop8oq2kO6yGXxrbXn
Kc2cg5OGEHO4t27cCAeNSaa1OaXVqbd+rPrKdeOXE0r59abZoD00wQOlsNxDSccrbjP3mNA8bE3W
PIEqmnvIMdvIzn+6ZAsoQD5XlPO0JYJhP+XBuGnAGfLjyX04Ems9kq/tdhaU35qWlqvqexNbTdEM
SLUCrDeTRU3td/NLP1npoZrnS8dw6s5N3eAUGuQJoR0ftgTA1DoiDsZFqt5w0gFnN6aPabpzB+9c
A+b5bI7nosYa0AXZfZnyw0X4TVfARVUZ3gOd0zYOGlenAYM46CZlTAKM8Kdi61uCsLVuHM6CdidE
/KrfjQadllYF9pEWQGOFxE8RauXXJGIaMesLk5xQLA37LEjJ0oZmZwmIlir6asUopSgCcKtX5k9b
fAoAcO0T2hU7vQLfXAKXhUPTZPaXoASJTitLyLmu+tfKBK7Twnfb+WLad2TKA947JCr55Sbec1oL
cWpTtY17me5a27tlkbqxsjq1VjJuTbc6q7Sm8sbGYAk6nj6EE3+OHhV2iHhnesBd8CNfcGRVeMuH
8DqEQJrAzoUA37ybZ3gLIbzFbZXqx8aAIBFbCFj7lHcMYhDVeJh+mgtWYrE19Aijk3NePidWN3/V
Yj/WxGah3D/loUkUHpXvMOFl1pnp7LIye3GGgO4dqoKy0IvXjzCFQFHWp0FJ8eABlWM1FsKJhc0c
G8N4igxK4PGJpViEzJnlXooPIMgbNDCtcZK9f82byjjx0Vy8ukTp59g/QX6Q7QsAaTtYfL2GY9xi
CGK5Q5trQq5M0xXrYNYfvQZiZNB5/R1O+eQYSvLTVAWLYVbFhFZwindpYz0B0/Q2ZSKiT77h7dDs
642oMRbWGRCvvG2NR1PwYaapOsEO/Rg7BwkdEqNNhha3sGClYmwWA2A0X0IRxdFFAnA9EmQCISEm
/TnKsJSAqHmcB7pIkeG89mXAuxfO2UyGfFPaJtDDsT0ZgvaibTfPrsJ9E6H4jlqOM78Z+MQdZ3rG
yEWPX/7IQiv/EukT4JBLJ/OznHxaTX16L62ZDEb/k5qLD6vorC29YHmMYqKSgc+pCiJZSWkb2IRM
1QZXU+HKO2GT9hfF+d6JUvuQk0niD3x7kQH/0+wj4DjMWQz4hFZEzmOMoSjOqocSK09bNziuJ20c
KIgIUaSkuaF53wvH3buSqXzeS15QoJevRWQeWpTXXL/BrpXTPqpMovPclKSDRu0r2tc9AJWNsMHJ
Z1F6FVb8KMaq3C2JmfbwgOun1cZ8cCqGBYZ/FLmhXmxefsUI/4Ds68Pr/ZMeSBqwDATNOWu2nB05
z4P+UgnnmwmvkRFQdXA13zGBR/RgY27f+Y4ZUN68xoNeqvyG9LZcPwHe2LYgNpWKyAucSzIYih6D
DjivQ5in7BvObernmfAv/W700edEEr6tZTntZl2Xpwan7FI9Vk75rUGSaplutp9hXAuFilkVoByM
wPyqLKDR2JxzoH0ypN2k2/xXhNEB0/wPoFEhokmyXoZ+6QulSL6a0SN6byIESJhYf8KJ6Li6aeWd
Rr7ZFfVGSoNwhspv6F8M19aIj86ceDB6rcs8u492HFaH0q2qXdrpb+CNyj0F+s+4lu8dfJOTKAB1
xzR2rMmmxTzOBJEJszrYA6mSUkIu49S2nWAzR7Qz9tM0fZ3kRNJWNUN69vQRCkNPzyC62sq+DD28
KhaF9yUWsU1dDC1x8PkZZthRZ7G4EenY2OExYRF6oINNR2BSe1Gp6aFGVjy/eaNsIZ4TGuPP/o9h
IvGKTpK2wg7QSn2rPcZmSZn9qPv4e1L4ySXsIyh2RtHDefrstXhem8lPmJ7hppsgCkpn/trEJApZ
DWotbUGIrAwmqfRZsBzH2XBMzeHXhEtnZ6XyOuiAkJzW3NKLgSxfECtVjA3WiDh9MuVLzaQAzteb
G2fvrZemL0MMph8cyhJ3ptSGoeXPNsj7pyLpn0PHJb0sGGk+2cFFz8LYSCa6cXM/+CmRpxgpyUwa
Ic43Y050DkZQi6jUtspgxYQq2HqWDXCx4lNq+/577nxmXqdesJeSYqM5q+QPUyDsgzkT9EIc95ut
GcwwaXExW4Er7ardqJjdBd8sf8ZpNHkb5Q/9YYoBmpV5+iCiiBNzneLMHOlvYh3FF43mNcaZq8r6
izEBQLQzARsiwElo9tBZsrC04WqOr240v8eyqjYu8ydrIHqO/eNL6Qt7V5rtR+v6/mZ2qXdai4SU
NkvAMNNNtQl9qcDkEKU7q40VMTuYYk2ShxW/255IqNmMH44PXgNxHtlFCTmmcqFC4+quH+KJwPMB
1NyVCRozyv7k5619Ky1KcYiOwD6YWHcFafdT4qWLjWbnpro/O3JOdmjxiNaoHPeQs9igs8qVQpvh
gWvtI0a2s181LS6HMjqbArt6Zw/bUQXVfeU1lE6OPpJZDsi6y9y9V5pvndm/20SgFxPsLegbqF3S
CEZgan+PJhDojfNgaIC5uN0PRUUfVLicz6sCVlJnPLt+fxvYjWB1XcxGcxjH2vhOoKstB+NTYJLy
bPeAvXT7YLbbrJ1bImTjaRfFjG71NL+nFQevFJR2SiX4UAr9zlXH2RcMabejz8XMcxihNyYtu3Zp
O9mIajhtqsdSwfNkMhHS3jwbzUjORGmdi5YZumlg/+7dimaH/gLNF5rV5MXnxrF+xrSr6nAujglY
pIPjqX1tlwTGat88of0hMyxfUqh8yPeetKybZeJ+o1/xOiKJ3M8edj5PmCFtugLXGvbgjefN6X2a
EO6Ws1bYRO+GZb/zLqeNDiDJxZah3rRDkLYXMBv2bHjcLCKh39BCMiOCT50Ep9ZIDqU5gOsv55OZ
FXD6uVpvdZ5zBvPte8l8lAF4zFUQ+AHjRQhn1SBSmgDi7FCeIShGQ5Fb+3zGxNkEroulApWr5Rw1
0y4SMa2HJCBR3hzDbDs4kmYj4gkXSjrQXf/aOZ/YPzFOD4T+TYBntxJns9Hn/iYfOuvExZs9w26J
B1Htzg8YmyUMkHszugQ21pW8q1nAGOKnSsluBa/0RbZYYphtUccTOlqrcauK3mF4S2ZDlZJrBGxh
OxrKIeAn17uYz3NiLtmp5dSZMUsAFvJoV/LLKNhXYtlcEHslyLCcL4VPH3nydP+pZVi4FR2Xx/Vu
3WO+7ZdJHkwiriBBcEs6FqdATE4tB8e2S7pik2Ql+C5QyrkXwzw0l/N3FvibSlZM491GcRYsn2so
aa0AH5DClXvLFVobt3J2mOko26VOLoChr0nLgt1xIk0S/baunwxzqLZZ4UXE2uJgiylTtFuTdFQQ
5UGNgT2pIZuSrzxPOHPTzwnZCcs30BEu+Lv40c7nz5UhNRdhQ14sON+C6b0mvGsQw85zIY94CaOY
EEJsUIbJ/SzSb2Myg6qLGKi7IxF4WSAu0kIowULkMYh6SIQBeWsusYeY5/d+3GHsR8v9qOt7NbpE
rjHukwGdOdfr99Qc+vOcjayq8wy8ZcyigFlKOdqYliLyRNsBD7hVuvcDttqdTpuDxH0YMIESvnge
RfcBX/4kIu9jKhmAw/C26aYDNCmFwtvGaXS0go0KEoBpVbSd7TjinV4bY04fTIs/BIMqE/aZ3Uzr
3ay+RNWEPxYYeUgFQ+Hw3vgyOWjGkRvR9gdOjd/jBi5qZuWXhonsIpk52S24zaYq3LN0sA2fI+2F
h0j135cB5tXiwr4J4W4n0CReUAL+yAJdQwKK221MrrFq2rfIcfNDHP3QMIz2Xd2M95AhGTDT28Kz
K8cat/VH4NDwoZTBkB9fvRoPTG8wr4thjDUNQOF6fu/51r5OCbaeMS1+qZ2Z9HSLywm8s4WwvZ4x
a3gc0xGCHtET7ZyNZCjOwR78CLuSc/JM4jazRqhT48bHyu/Qjs8h0cDK/y5c8mMHwBBkBXNmhDf/
qiqdHB0ww/SydlHRBKTZsB/NwbMXdfeFMuBe1DPXAY/4UWlNB+nrZ8NkGAvIQH6F5Ib/G2ddYhQ/
BGYht7c4tCuclU5WbPhyOJKpgXdqSB/GiWRAFT82rchAjMScoB3+fgbw6L5H+tWGCE8AqB2QFYQ1
sA4vwCtn3nY2QSziii0PJK45iJUeK7hwXRxxiYwrdTDN/j5MR/uocy6rU9k+jsP8YVf5bQTefd/L
XuxjQQBrjvklK4tlYYUiIZQFhyOcG4WYHGbO9CR6e9gUZvaWe2RauBT3oxTuvnGmdld4REz0FYR+
SXpHlyvyHV3xubXjdBeFw4BVDSdeYH3Xvp9xnOa/krQGqJzEV6vvHwXFNqvM1IA2LfSpD/tPQWq5
l0Yy+4hSrvGj7W0V64L7QmCzznL8v7YdsrQs1bWq9M/KNdxdGbUkVXovcceHndgLW8O3TMakdAAg
x9fXOolIuGjeGg+SfcB5YD9KaIOW2VtXn9j01kQAUgdMhwjmHjNP7gKJSUjHzNwbAjkNCTnAFC8R
DJg73ZMna3jEQiOpihL8g7GHo0rx3pYR7U8dW68Q2OUJC5vdqIsZSvxiTKIOgGjuNFKKrOdkUgWd
c+hE+iyZwQs5YX2Ldb6jB9Fu3BBCPZDo8mKC5PamDo4bupq7uLRqbF3w8qqWiatTvIoy/jkL/rvc
RhTQkb2djeS3+ARJwVmn49Deq4F9uyg52syc1ArZVPIhwHHF6ejoTp5LBgt5jF7H4eDxJwDwRVRS
m59R0MKMUyzup2rj1M2j4X+Kh5SQYMwDGyR8t2IxXNeLzZrzFMm/6/15MWCvt9YN/NmwIxTFd3VP
HOZT3QA8DGB1nNdNvXity2Wz3uXkDX1BDNmmyDPc28smygbJ5aiJHlzXTQ5CRg6rtuAG8yc8rb9N
L29h3VR2rc+9x6z232/CbNHCOBk+kxE4Pc+xWW/97+7qxYdcGPrkLW/QzB3zrL2vJRaZ03pnfXgU
SJDTvvlpNlaxZQlC6T3NLJyWN7vesvv4MWOZv+/G0IYTsTxrwFtht1cn2C3inKtO/P6Q7KRAgyYA
t8gu8c9u2/WsRWwvAYJwa1uECl5LxARSwvbYNQW6mVkjQ2Cz3groz/2+1fA1ra9g7CjFTjRhDAwU
wx2r2fZMz6Q921pBVTfLYWt0vSL+KCHpxl5+DkwuBShfkwwD8wjwDFZwjf17iP7aAAwNMj6bfz/Y
c0VhLwG2QK17M5oUYrjp9SwjuRUsmz+PFazWjwXibXcMsYq71l+bzOibPaKUT6O7tNs861nVKPXp
/oELiBi+Vl1P/MGIMejPxsoQma8a8jpoh61vKk32hxufrKBGB2Ok1XHi8nxGllKfPdbo7NBI/WSD
G7/Ii2LDwqv7fddITWuJsKjvgCkM5yR3h3PKkXiy3I9ucbVD8yggPsX3o10O537ZrI+DocX9ngLM
YVxGyF3ZFssKePHKBwuroM4gV2CWanfpnH9YyXWQC7VhdDJ9BNLdnUFbJ/Br8TppVcFH+XuTATU7
p+407suxeFof5/cnZ4zUiTmjeVeWrcFddPpcFWZEFw/17zRZcOxL4O1Oiua3itAsaShpfzbF8ku1
XHhp64M35lT6bEFXPzNIYQda3gA4TkJ71/uNQehXkXkNavnyU+mw3yUSdYXBuFV5nCY9ogBskzKp
KEwmtgrpeNS+BQNj/zhIOadb8ks/1u1dkg70RWb3u6jpznqJfRpS4xr2+oSgEglxCBNkRihz5xjp
vEHjAFreCT98r3xSUXPozd7Zd4n1UtvBZxxEwy7E2hQnyBtqwDcTKGzQY+01anFo5a77IzFeZCCY
DucEJeJdeJscdW8nDPg7VuuEfJG9mU8/cligB5/jOO/p0sGNfcgM6ewTrMXHoehJQaRoOCYyFFvX
PxsiT3alnb0pcnLuJJOxFCpn2wUd9cWCK22yl7Ly4Unm7S+WdN2pc1iVGulbnEpYwgnnS/PQZxOy
K4dd0F3a5UwGGB2H/T7wve4xKflvfZSAdCnLqz0aBYqOIQWHUri4sElZaV0E3/aPFn5Z1gbUEy4y
/0QYsFXZL0pEyhxaxcYOx3DbD4RuuoH71cjedO4Rr9S4BvM8Ci7ho06AUIWMzjvpIHHOftIgx8oa
9+oVzSlN+reg6K99UzIIKynPJH8ZyRd1d9OEm2nDfq2BKZUdi+V8MD6XdoHnpASogl+8oVcGiBEA
gkRTNDvFrvzoAwLCbNSj2TkvGkbBWXemd09vA8GbZ1kfHSAlIhiERwrEKE5qeEvaoflEJ+vOFcMh
DYgKDLJhKTuzp1Eh49RFsnfIYtjUgQWWwOree8dnuVfTgGrdrwxssm9u330UHiM3y4u+MXzHWjIb
sD/BBEE/7UbYncU3PvDPAjavn3n7AFUT6cUlsTDiR5/3L/GAuR19iFLhbQ69aTt29D0DixTSgAYI
bQmC1sf40HiooXPpcwaH1dslZYCiz30shmNoji4xB2iabQbNh0AOOFhUEx2yUf20U9fBmA6NmVk0
3bX+aa6N+WgJsubqjsrORKdsldk9mq56a+vglQoB8N1IidmyRoj1F3oFXwbYnlvl4Ckd6DAyCuFS
EsXlbWLQRpdDm0cbYa2Yote+IUtDeyARAvqrG11El9y6Nc+z4A9HanplCf4x28hq3GqyKEh7GqH1
1h3L4WrbabJzBFrp5sqhxd7lyIcEwBpeAudD5nF+LLrnMoesNdrjGwwd6Ax9+yU0Oia/DpHorB4t
NMMRnYuEhU+JkT4qPhRfDHW4sy1VBKm0NWnbUDFqPzk1BdgGTKCkVtfLECoPP80T7zR0/HJveQnO
eCe6cnDdLaMMELjtTmINJeHCO9l2hgo8zgkegwH3LG9VHmdb3EDp0tqCkCDss1n7XxV8lvsQzA/l
ufNYiQpgbBKC/KXVN7mGutTJF6xBBmBHh5R5YszVEnYcZdYTSvV3N0kJRMUuHioUCQMxVr6lLpxb
d0XZQlznj21akgxGSrvIJVcoIlyr49p7cFr0jJNoPkUMVihNfhgG/4YR3op+NAg6yeqtNm0XXZLx
3ZEIT73e/NUQ0TUgG30rMRTsQRGSJSzzT+6AeMRNezoFYdrtPBkACA5H7KE9/eeA0zDr6RD2EiJw
N8qrx3EZrE/nKnJfh7QVN/NIOKEu2fPCqgbRWWqFjMj9WujytUAZmnoAb9PazvcQA8kckCQgp0iS
46k4djMndjiFCdEPPvhbLqfxwBm8I7WIWIl7YTsPnLDEXRJT3AgbREdGa5Li8iEiwrcH9+c29ZuY
k/Bs2P2+DhTyHyue34aeAAhEw3TWZufUCDSRk02LVuwru5mOmRXfk7bxllZxg24fCY+FaIF+SH6Y
pvjao+ql6MqxJFY7L5q+KUPPhyQEr5P17icWnp9N5GO0sUaETFz/y6jZ9S0Z7VmurmQN6J0ZfO7C
KYFqjZOFl7xFYUU32TvjuaEYqQILGoz3gh55N0/4Foh4uiN1jZSAnjiLSJVfy6z/XC9BIFYEndjr
v8blIKhrrWc9zgXdEag0cIzxbKjhvje7R51nP2kGSji82C0wk0n6Yswtiassw/i0gj/XJ9bNb2Dp
AvlJVPZGXzPZR8iRzuumrlmcdpx0/TyiLTYV6hi78mGY9B1u8+c8h72knE1TD+esJ4XsD1k1NFmu
rHensA3NTYQuFo65ta1GMILIjyoyIarO6C9TSKitz2ACVBXUL1PtYnqSjOkgTDL+rEmTorkqy/ns
ST0eszC95hkXniCoHqORyzjqb9/aFEMznqtMnlLThCMi4xGaMEYM+kWC8CPWr1wkNSsUFrEgoUiA
1YT4LY9jFBaHfIBt7vtPNe373dwxnozT5yFs3b1p58HZdgMW1ojDWwdFIB4BVkFQcgJGWSdvsUi7
GsME+QSIaY0SiqVpVrvJzMDjz352ma0uv0iFOZfKE85JjLt7cNvgrlYA4QKX2YwrYHpIxbLTXTbr
rXUD+IWSar1ZdCB/y30fIQ0syFy6jKltMR+2fladxIjpc2xnkgXcZMVoWpX+ocykwdrvwlEvdXNe
71LqkWltwL+aBvofCwzXw9Hx+9vysM8fJNzVevTqrS+Q/ZKiRsCV50007FExBhR/hFHzq+RY0Dsn
FWjm40jU8GTmSPdtTCDHJHR2+cSy8M/GLlgqagGXAPIdN9dnJrfeh4J6IU0jvGktKsu+iB+KqPpI
l31yMkdQxmncXI1iWOihfz/WuvraW3PCgUrl584tAETRM1Blj18BYust5tHtqSveBgD++HdHnEy9
4kiAo7xwt/4ABqylRJhnCUYgCtttYOf0ZpYqYqVLrbfWjZOMBOEOxH/rQccX0RuHpKBPHScQbuyF
zUBCdBFqdY6Dhl6ePcKiqWqfbvOyrJct8c/Ca9jHlqX+ugHdGeyF8h5W5Fgb+z/LiS4pl/WTx2i+
syOW4Szhiph9BydYd/aU9ihbRtoGi6aDgd1iSV8QaV3lAepfXN7I6Kl5/t4EvpkdLUxAJC8AL+Bz
zXcz2C/Zs+MYSVT/3gR/37LrgDxuj33UaSN/P8bdQ2oTaPpbLdLVuyx1qyNZwvOi+Ef2cmxduemX
GjFfqkVCGqlnFH3c9YtY0WlIcVFz6MZztz7jazof7cAQnyV5VY5cUZvCudQ2KmZGQDQooeEf5sVD
qpKZfmpQHX9jIlRV4s6Y5HHlR+RV+BwGQbFff8+Q54pjy1lOeZrchH1oD0+tPzPO8TrW6mFJ41e2
vNleHn08ZsNaCBnYxfq0fNcLVHtFspkLlE4G3l8wu+UCf66XZ1eQBdaH9oBzC7QkRV4P22Ib2iY5
ODMM4jt7qQWDqI65cnRUIHpmMhQxePJ7msJ2980V0/MKJRNLKeotLmrAhcQ5rPdH1dPzbGI+i77s
LmBu41NFW2GV4JCLGsF/WPbelcbXaBt2IxfS9a1H9fvkZs1pfaclWQ4QWkV7hfBPsFwqMIMbCzOi
zrYMZwPgV/EFF5B9itzj+l9O3UqXWP739T541t+/m1FVfV43ApPvwrj89/2+t9EkyvnJ6NIvkbIX
3Ld/0P0S9iWWvYs9BINTNBvAxZeTy/JYI2FbekwhtutfLL0lmXb9HBJDv8/S8rfJCFZt+XgivIap
/ZsF1+IPLIfU/n1srm+xn+qOLKCaOd1SlgO+/BZO5Wu2tEd0DZvHXVopy71win/0Y97vVj5gyPhw
I6NQb6BWc6gsb2s9Xta762aFCQ5dBN01oOe+vvNxMuq9bYv7QOM9lRnqEr7d31RChzzvysaNThHY
o1zu8zw9u0QAsRBmHl5N71zBiPl08+xQpc2TgXOvrl7szrfJ9+kerMKifFBkzVDTbEd6LagKm2sf
mzdWEDQjOXOJjMSzpifNk+hSUHEu7euaHAB25LMo+VQFTPmKvuZdiWjfr8R70rofbuY/1JUVbKko
JU7dgkA+x7nPknk+VAncSNNsz05VXrRXfTidzbzDMZ8hneq73EOVMxFchv3oiwow2na9yHcZJjJC
XJi40lnsbT891LF87aaLXYPHzSgnhTMQS9I9JEP2pdQZJ1t57aCo3Hlp+Z12vH7u6VWSsMfMGlNp
FprHlvWYr2qYVuC/SZVot6CYwgU6eKVNf/MTbKnek+WF466S6cTFHcRVxso4rjDK+JPc2YLCmEUq
C5V2OFVN+Z0jEs+pwaJMxCGoL5MARp2IZuNr5A9MC4rLVDtLykxxmoq6+1aaN8cL5XeCjUACT8uI
p2SN2udq6w/mm5LGI5aLBosRkGV3aH9ZOB6sOuqfxnoBpJZGsF8PRprO3TFJEoZvjbkEUhzWs8hv
ROZ6Mx2VgHpMgkuGomBqrUcrmw0cwkVwHnPPPP231vP/R+tpSahN/zetJ4FzcVHG+p9az79+6N9a
T+9flDy27a1UqH9oPa1/OSbyTx723QDRJbCmomza6H/+DymWp3gcU6zHO5D/IEa5/wpcjxkXDRSx
/o//FcWn41v/iQ8oESF6dgAjEDWqY69wqn/yAWM3lklm6egsu1eNJuc0hfSA0W0mm/dJNnTEckkf
KgY7DFBYIvXEM4jczt/LNP7hjtWvuW6NoxM1DAdgWGBI44wSB7dJ9/mZSJjg0DHn6Q3YuZWEvCf0
cJfHnbHJ1KWyEufNJBnG+q7swXsZa+d+NkYfK7o3Pw96JvQ2BwkoLACFTjcx4hLRgVkHXYKaGrxh
IYqovO33tl78/u8sr2oQnXSHe3GPVQJhRJMdrCH5HKBSIWNW4RfJcCl6Dh4jZULvb2AuWcS1HYyK
85pOsjd/UvPFtE9eUSA/VMehFdSXhMa9D+7Z6GgMTEXR3ERebCbHDu6RECBOpAFFTlDECAjen+Iy
PmSduG9Nbd/awseDHdl3c0gCqLNo91U8oFBMGtSlDdHRdGfR56BWY2I+MYSzsanHDvJFukNE+T6s
m9YVJ7+up11qwiqZ+DSYb+2nDqBgCu180xuJvcsZQR38JWNAMgnFa5Q8OPw+3VSo2KzhUjU4h7Cs
72prDncUECVJzbSxydPB2Uh7YFctEoJitqBcTT+bYTqZAUr+TAOP9JEZuuX4KJdwoYwTuvTS8dZk
PWa4geFVj2Ct7g1OZYk8zCnJtXCkgzNWojBWu0ZIb8f15VM+eHepMRYXiZfuLgYYvY/cAvXrUIbn
OXgE0SSawn5dw4By0AU76aAVLnNiU9vZ5xukcnWS/HMcqUc/i3oaONVlNLx3M7Qu6aDlkzE4iN5l
uyDeQ/vmCnB/hed/CZ0ISIONJbHLqkscsE6uISCwR7I6tgOsfTQHM0auhr6mJWpD2xXbgnj4dowZ
tXRtTiKYm/3e8Kdx4c5e+jgDxQ1CWTclSQ/VoxLFB6k923IMmYWLer4zfJKAhrA65rUfH/2YKB07
gpZZoH64lT3oSE8TIusIGKbkyo9pWl+VaT17bkNM+Nw++hgcLVvE15ToRq2o3kSHYLQ1hk+1N6kH
wl1ORoooIbNL/1uKDeI/uDqv5dTRdV1fkaqEUDxVJhkwYIY5URmboZxQRFe/HrnX3L32rOr2MMGg
8IcvvAFG4DaH4fv+amBJRUZOfqzZy1pa9fUieah6tCuCxV2OSjwiA0Rcwa/1+/q5OAj1Ar3TAuOH
SQRO26KIb0FzDWxxRDRDNehlxEd8hxJn7Igb+nbxredhbgv4FImpwi4+Zr5gGFg0gve0l0acW5O8
hTA9EoTJtCuGIOuxXadpDQ08daa2mx3UaMi8VGWrkwqYeQZRulbw6g5TPIVw3DP69dDH1POlb+WZ
nsuuZb8TC/76CavkVenXpNcbbmdADVLWVzqEFMi9EyKZoHTlAqb6qyoPIqpZmHgAbiljwypp/y5K
sKLhS9M8bEnXCNWD9rbh/bsBdC5VzrnvsF4iFVJL9RqAvBWArJ8zd77hFFUKQMhMooS+rADLDXdp
WX5ISJ9TXGl9movYcMolgaYwUlZho39DkfltmbPnZySWMFXmitaAat/sS5JDX7w/o09NVkf3ocIk
orL6Uwg55faXKdOUK/bZWA1W2hCw6wDKMr2PrWwCkhPLBIFBGY1m3xQI7gKCVwrMH8Qi+1uHwwkp
+BofLTsHQGgSe9p6MK5jUg7kyp/JinTxns3IRxRN7s+sXoXVSOjTDn/xq4htkdirzSrAY88Aw0Rq
JvgMhvYS20mzr2EQTnHhdYaGUVieHMDG4xhCJwaW4onE6i/BPn8l04WIF2pE8+F5KAghBfCUmXGO
EA8xI2W6GjJc2SoLMHyW/Jrx9mq6N7VqLrCKb3C3D00GSiukOopsNz2IamoQ+9W7W06Mvq7gH+uK
BFAG0RazR/YaxHuAhSseKSOkTAI60S76dTthyECBqHtWP8UjGkIg79m4ll7im9oqTORxuUlyfSdp
wMXzWXoGf80kUiRbp31OWg55EfQXWsT68gog4pZR4LC08PVTxSIZ1+vzBcTerfslcLhKAs4UX0dx
8RZFtN0XfypxSB1wfJLdyAT+oHBblIM1EQJ9c41L8KRdMKBNjDZGPQMtls10mor+Lx6tddCAzguC
o7IQMXIFzRlJf8sJoQ9MEnS/gpS/N5pQc9QMxcch0mgS/pEyNdmWGi4nzHXDHaNyOTej9qIBubzV
LVXCVVZ4FU5fPX8wvRytIkmeTst3mS06khJWmX2sf8Uxlc0FGOxFgCsya8tFeDYnaWBnDZL2ISvP
DVh7DFI0wR2NcB8q0I1Riq8KVu4kVoJNRI9hKJ6hLYEKc7Ne3OBsyGvMjyrN+1X64iDjv3GjfMmd
DgSEzKCWWgmBRGBpRg9JL8f6xPiTiPL7K6zJC8jszf5VgoqITyw9esOnA9qiOM2+gWvvpjCmywuS
AsEDGj4vdW8M+pci9B+qWOKLKD90diBXylJUVUjc8wGfzddnPSwFu0JnxgYhT7+L4hPdjRthRLnq
kqsWoz9cP9nVihqM5wtNmRwq6BuHV5ni8mUb9JSIMqBvL8VxhYUZ+Nl5DR+610VmYtjYSbdh/sNU
nVZCNLAXy9BIuMWvXCKUqTXPAKXoj01pEy1tcERCK7ovHsMyWxn1C9B4DB4vUMU/TaC8k27T3Knk
73o8BvVStSeVvLjLkZCNiaLCRok2nQbEaFK1bQVmHjEPgK/71wTWBJcLFHaWLF0UBLucrbRSF2Zn
WMtF5FRxxMLTaVZU53fJyPatAkXxWdylVrmFzcfY478aL7wC+OGMcDU7/RyA5o2gHGQ4NHfASQtV
A88ItUVEA4H4Y0rznfakcDw8v2irwMgeD0Ymv9MU3qFa/yPV6ooMHBYSMvjUwDului5eSCKrDDER
8UWIBD6j0a3EKaJPu+w9vDnQUir0e9H9baOmg4JOa4TibG6GWfk9BnCXvvHP8yIkF+xFqP1pimAH
5fNH1SSJ3oVG6futGnph1049DOuEIlmmGJ9UbQK4F1wxiKvVs1L8QRHCmcl7eGWtZgmBdouLaoNo
JcZCXbsL4U86egoikasEDtWQ9tGSZjuhHwMWLYT7hPAONjBH7Rne6VNd1ERY63NcKdagV37kZXhQ
FgxrIDkuHfg99som54T7osZGmkhgNhphVbKCl3RrBCFy4/yPUKWHaerwtAwcmApl/7IXcB0CbO/B
Xm0wQzppiQKDJhQv7WJ2wwC+aI65eO5elH10dZUOyWi143XKQaoTnAa+Ps5aBJqEhQ0K7pOqLKy4
NTz8IiZXMobCoq/OXSUTQGgFHvqki1hMIVcQRItr9hQw/u0XTm3I39A/vVaWbkba7pJQuGuR/g7Q
C7mjhWrh/UpvC/JXtpRXfYW1fFOioJOeAGcNFCqU8+JZVNaQtKg2Nzvq3Quvzbj9WBqB7ShWz5SF
To4LUPPQqtUl+2BeJYPTiEhjJ03oMWRocBXzJjPXtbu5rh3Vw5Mp8lvi1jvDlnGyxi+Ol/VQoHD+
+8rv47imqqp32fKf5/59QeLai9bv439//P7Jvw+hjrrB4hX7//X8//n63zf/Hth/vSdNk81S6goP
Y5gW6Yz5WNlh8dn+/ZV1v/nf4/x9XCsLX18OEcF6QNm+O9H3rbAv4JR+fyxm8bl/H/7+hgnL/32u
Q7wIVBXKZsELkr7+lf9+x++75P//rf88J69F4lTSZOrrDVI6a6RG8NbIu4VJxBjZSiBSUP198vc9
vz8UtJXA48KpadRzGYHB/6+///dhnyKh37VY09W0xjLad//5IjCslI64Qr9quL+OjBEYTUQrcZv4
fU7rRzRrMtx503FuIuFSMi5nx8NoLlNG+VwP/f21E8JD0eZoWnj1EG2FXSO/sVtNyo58Ikku2GWr
KNiZAR1+E8yCNX4Ox+UJ7su+tECN9hsiF+B1l5wKvlVdIQ1STkvM8hsHQlqTFpH0Oj4vanTc85O+
Van941FBFmTFZvxI9sZbgCDOtduNlXbMzvoBnrD5jbK9VLrP13ZBPGzhxUS9rLIrBGAezF9yFYh+
UmnlN9C1lGNVxCT8+Gtg4ckdMfegGGAlgsda7rXfhWJR9gI7QcO+7G9jYCGdD4YHMY57swvoyFuN
t7yylOBX7aI8gomcGXxU53TTI/kX2SCT6enPVOoTLJmOLW0HigV5trMsryM4cHiwyw6Mgrc8tA7Z
Xj+ApqPPnHpt54oL7KZIZqM9qrjvYeuW71iAPDOUEUxlW+CYPU3RSpL+0JcccSbTqdAJO34uEI4T
zObRI4uj4mLBx/TjirxHXcde7sF3aAQfsA0p62CxJRfPdM062uokmD5ELVLrtUSdMWVXt+Qz3XX5
PL4n4kX4OmDp1yJb4iuNtdxkp/zGAp0dYnPhl1Z2Kk71MbIEE8/ZzCQ1w3fElAhyTbwvvgz3j2bs
X3AxwYS/8HAL1pmLsImhrlvRimnypxIqbmYvW6SYNl7myRc4SP/pUMndV843iWm4NXaAyF5/Ct0S
bhTGtyFsq+N1tKQ9UKgtcvv0JR0UI+SlTXoIHcc6QMR/+rp9QPiPp025mn8CaoTVcwh+9FWPuD5G
sZ/BWYcQYXrqId6pK/WnuPMvJP7H86qusnt8WdRe8CN0bnuFXcVQDQ6hg0WISfjFBaCqjJzeLQLt
uwY+rNoP8VBcc0s9sCuWiB2sBGc0S5JRO74Fn9/GRT/oB7F3ZltOZ5RXQbg2ShuHBUk5UEQCpKJB
vrMz05M7CtVm6JSX+pHeWsFygeEu7Vv5tg/f/yjY0FK1tTZwRhd7lLOysrYVXx3pX5lQAoEU6pIN
08hCtdtbvL+Ai1/wX3h7LN/f434lWI+WNvm9gnlS2sk+dnBD1BZWdzkjRIUb1WYyESKbY5HjCBQG
i2s7Zy6BeEKnb7CwiwB0UwuP8FjsX067rfYlRvB+ehkQs9vErDjetInBjXH29EI2eFCuyktLMemG
n91/nqWg4YY0v+npU0t570pmAFSVxAZKYoa0C+36wucm+9qrH7jDM5at1geNUED3saqPZkuGIhkf
CF/Nzi4va/pmsH3vku3oPu0esqMZv3W75749AXemnrPXd6PMGP+IfSwLrch9oL3lA8TKDBtQvOb8
M1IeqeUZVkaOCjDUfl6/U+/p42RxpubD/l0Afkg4lNzSUZ6UbWRZ3uilI8RmMnjyeTpzMxllGwHT
jfV8MZvHasHLwwWuFDpaxb4qdkG40qhxrMN8I66Vb0DKo5WupuMMx/U7xCdUf6xX8Vt0QFsLibJy
hyrojSIJbhZXJK1MWBs3iLJrXCfjNXlOeSRg4spB19PNPj+6tOe1OzzL1BF30yqKNm4JKBwe8tut
rA7SsftLQ4er8gQGC6DJR6NIzR3aqvFbaVj1V/MWv89QAWYvRm036SfFa2TxQaRLKQsgV+xRn5zs
RbWwmMiV6o3TVkANTP7qfxRcy9pd3boIbxnmbbLFydL/xuIejsAdFxoVwSQb7dTaTS+QoIBg2HrM
M9hAKcUKJSEqUa0Z7SOKm7R27PyBVKSA0qCFnfWjUFaT5MAdYAmjh2vWOwZL6XFVnHCNxebrEv3p
joPXa3uuzrSprdJKZfN51230dsiNJGB4uovaJJ/PSI9eW7n/LHcLblFjJX/SHnEjD9cUal5rZmFo
laOZTVvmCFzu4h3Ivoe2jY3irqxvW5z23hPqNQsAU+bYmrw/96bSGbn1wwP3eDOZd4zT8s5myRZY
W+Mms0MWhyFclTfUwVKFh1yD2guPaHtk7nh/Eani9FjZlH9YoK353lOqKb/yNQguf2Eq4s/SJlma
1F3k9r48j70Ky5PuI/f6YL7tMSFeIr1TuMzOt4Zd8Cs8ZicEh/bvHKL4eJ444fmkdyw9Y7CKI5/5
tkrgrq4ad0BD4631e/Of/8NhNd0BpW9Cx20uo2hjdDrZ1FnfcAq1gmNxKC/lBWZlJPsYRXIlEFeE
fYz2Birf2bfYdab+mGQkN53aS1yOALdWLB4JwCFlii+2JIA5ieBJ4IUv+YOdgWXk2tUoAFrs5wNa
knvGOdtbsAYq7wDW9xlWyY/+V21cBcvaJ3sU+A2zYa7UHhuUy07KCY5mflzcC/hYXJXFXXrgcMdy
jr+BloPztALqc0jQJafWcCdlH69XMhuRCyDCVNDnz8y1Wns2IMnECtCF1N6S0JlR68FxWsUPpVOt
pJmVat4qoC+4GUZnA88pxsBbeibxvrdX8cJEfUS2wKq+Xm7qW2LXFosnawa+z5Kl3LXNMJlpaLrh
pvtS19WKafAn/Apuwma5qjehK9gUAHSrd9liMTc41A35uJkdpK9wgwXPSAXECjTnd2GyWZxsmKLP
yMo+DuBWTQp0Nbgmo3/j5jQXHTlOk8Yj7lsIsbBlIPZtn+dhWns9VSOz2oApjROH1XF2DzdbrK++
kHudWOtCrk3jwd1l5mN3tkHR1iJpEBYUKwiHpvKGRxcBz+zUlfuv/CD32UZm/xJSrJ1tNdj2LXRy
d5H7WnfSdOCFJ5zKoZLNvMdVyK1V0fKVNwlGQO+ppVkPT1ctwd/Yood/0FY4GQaaoUhVwk80F+7E
LV/Sbje723MfuYlxqHzN8QKXapYduJhYWozy96Udwx5whuO4D4Z9WN8zzcq/a+H8zNDT+QGOYc6s
dQGDQHGNJK0QN3h7HRYd2JU6d/Cen8o31WIs5z7IRPq6YzZ6gt9qX5nO4OhWFW7GWNhPZ7nKHBTo
StioZG7WqJ0ocSrBFrchGUMETyi+pfPzZYEZxpxRwpBTV3GMDXaBb/Q3GYslJlC4ZtlZ+Jlb7BN7
kv3lnbWN/YRAeqHlcK1Mpn/HncuPKCI+DZdwpb5Am6xHCmMrAlUm3p6VJzKHaN09aqu+TNB5rapi
4bAJQQmoq57F4x1VCOW9VrfU4wtlDUou7J3vadMHtGPQkUOO2QZV2zcoUDuTdEFOgcga/Q/mmN0W
R1hvjfU8TZVfufJDfgiV31jqY/CWOmHEJxQ9Qo0rwhkrsTH7FRUTCYVPjmcyqa6Y+ftCYQhbsIQo
Ej9nzLuXPqlAmyMl6BDBDNYKXD3cmFWMGQ8x31JPeNkR70jDBjVuiUoQ9k7FCjYjxpzrUd5TUpmy
HY7TwnuQvIWjRbPipv0JZOQg3kZgjJSAf4SF/c/1YO3DNrBLHZlj9tgTqnLF1c72AonHpklW1YnQ
hfKjCNFTxqCaCwcDmHvpMP279CNdg+1jPr8yyOoolphnefCBtqOvKlnq7rUWnb5zqgl5lMO4QaYO
wQDDbes1QLNIfAjyFjXQvLBvsWgJC0ckLJIc6HxAhE326ekPToDd2/PwuiCGOUiuWL73tVOnXgd7
urPFSxP7QmsCm36pBGmrpbpbNqeX8BGMn3pslVipEDMggXtrRZOI8NpSYSYEj8wSXQ0c7jCzNlzN
ADPhEGC8vLDbE6BOG/zOGPPKnkKjtu7YBURCDEiqJHW7YL56DCUAISchPdPUWb9qUx9Wyh2AajQc
Mhc50hKwEEkYOI/KXvh95T/zoxqtx8pfBmfo5gWrAYKkNPLn8AXZKBMlARgHDfoMAJlFUCBkW8sD
QjaEM+yPLQQTcLYP/TGMQM2d/mknL9fQvFp2U1ijWXmOAM5FglspVh2gnugA3u/2NGnDHjQJaxtM
BrhfbpGigu5r+Qbha5i3Y/eXPGFgnT1RC5GR3p7BhiY9uqViDQrFb7tIbDQXkM4NDOclbAswX7ID
YKwIvf08/HxjX9ANMzzaMSnE2e8qek9WheYvUD5dV8kWWs4chLGPKDadHrS9a+Swt5SjC0Rahm0K
2gxdBVxd3vFjsAGsAyK1VNTfiRH5L8mOLc3MCzdguhMNxiZWjmnKvlynhzz1Xp2NEnMv0C7ZRKyD
8peuHZ74GotrtuyFBAf4Ptxkalv3CgFLcpkHuxKSqA+U/Jal8+p8IBqOSvNrK0MuGwhiR+CPOHE9
WGxEjL0Td1i6bNO0jpHYlWP/RbwsXBTkhN3I8AFAFtfnwsmjnwC7vwdb0mgl5Soezxw0aw5yvUsE
c6iFsBURMLHWTRAHBLs/sz2wP5ntnnmjr5e0sN39gpdXUU093CXuaE+5T/3Kqs36LfxKv9rtrVqV
5q36Wfrj9XsiE/sEV9n+AKSEB7ogKY2/Yham146bcNWIaRiiH5QFGhORykPsx7v8mFQwCbB5Q/TR
DL+EEwpi40nlIn0t7X4/Ip/5TdiFYCnbmLY9V24l2Fib1xd99bz3V9bSwq6PQNJosVMxfALRIjWi
m0QXmSiVn8U+36VrTshsT4o/Fw+85+DOGy9V93siuCw3ZHrputgj1za8jz/dE/0QCu0AdEWQwaZC
MYJRXTt5c4M2IVROULqGRN1Dd5DrCxiZOH9c6B/Oj1Agllexvk3p5x7QRx9280YynphbfBOZu1df
WMbKY+cx4VKOrw4tnTVrW5yYvMzIzKVXTr2ANR1Bnc6UCJ8GP4JybI6rxRZqMaPs9cDv+QcBYNzi
NEcL7Bx1tjmRteq/4mVxZLrzLTlJw6G1u/QHOkX+iI/5UduUHiZVsG92v8cT9vvkW3SmLULJc9pM
kF9VfrYPun2RfE4a6FaXk8KLj4/LgTi+wUiYU6K5YdpdlgRUxjX5Q06uuYveVHzpQYFJuKcwkr61
yu6OkkOkwwJZoHRicx+K8cDQavdkqosr4aVqtZ/AxmXKBe5eXHHHNe+5p1aCRhaVp9gtakckouXi
xDSkrMU3hSN0zohFKVbT0c8CEpcIrV/EfOgIm/FN/WxQx6fBx/qHJehuFjwxzg846KEjXcbBJWnv
0eFACOuz9BY27qXgUmFYoliX7p/qPs7/gmy/8uXt4CKuDhVaR38WWe0WoVU7gmt9hiqEoyFbtbJt
DyEqrO/DWxa50gpNU5NoVkZ3I/DFT5Xah3rQmV8PBtAq8DgHyWpiiyWrs6Rp1dvp13OL2GV1xuZA
+A4gqy2tHOBC74SucYB29ZKtgMpLbYdbtXCv9bfiDdvhHG2C6/MysGHOwEMT+HKom9HRClvr9NSu
eOwuSutrXCfIz7Lr5K49qxkSQtgI96Q2m32NbtlX8Lc/lca2ZHhVPmWuND4NqD5D7GdEqOcYpZWW
qv226v8MX+xnfM0t92Cb1u3ntfqb456hUG8iZ5OFv1VDU9VKb9npXFrLcNsciUa6m8p2jfuRtMFn
lr8sSh/EBWXGljiW6kDzAH6PEpgOzNUG2IqO2MYz3onNNzlKXiF9Ubujhil9YoLpciPRNQ3fXsOq
k9yXtIH/k0xboCKSSzLB9lyciAXym/TyzhrdMEZqbVEBoYBBpYd1GnAddZC52PFInh6QRbvZvVKP
Z0VpIzCGxpVAQ6OB+0Ot2Um2TYoki59rlypwBvlQUqu5UvOtNNAw5kgcqjeb/EOHTf58567vRBrA
3SbtOdW9AVe6zO4lG0FNDS4JK7wBNrmGlcYfKnQoCYjaNiiwor/zHxUZGCnm/M/bMtjkqEUM1cXQ
jmOzUec4VI0Pvbn0q9I/I7euRz9ZbvfChu/oqPh7wd9iz6j/pjZiyN6ISsdK1xxET1jQtuT4c33E
VHs/cJF3W9qBzQc171qw0cFGk10tzeCTOh0hfEHNg4iXbImCJYjqwMKFmXaPWV+AkyuB1V7bK//M
FTdfuRrvdfGO8NUmgLry2Qk+idcb474lWPF63Mqd9tqz/EyVQxjGqrEn09CLLxEaH1uVXnAC9pjt
WFH5GsrXZG1MZuiODeFv7D79xE0qLKptY/jgw+4kl5hiAuHp9iH5OgVdaQP5LSfbNMer8MY2VNos
qgizqTR+CKIq1Kb8nKqNJ6VvcQrm1B39+YLcOKIGGQyIDCS6yZxFsyOCDoupYeh4M3Ao+Y7l9kSu
Xp1ysho1eRvvXK3+SqzFsgbWOzGjefSx6BGXBp/dJfomdSEuppbLAhm7LEuaj4gPicXmkVV28BnL
J0LMhKIfPSHEt6Y7q9v4J194Pe9BFGvagJJudhWwzRNFDaYWgs5mhiTs7vWiGuPDMImuC2xv7rhq
CNayojSDR0bqrUjtUcYFK+KJmNFcxYGZdgRSgQRKchZpU6aOEO8b3RHeuMhxbSXUCtEnpoezGy6y
A9GxNomrXSbZ8t6ewJJtKXjUVGsIQPVPonsgu/xK9Z9UiJBiQc2KGEHlHnyE5IqgOhyCkcXSR0Oo
AzVlQtj5mxkuEVWqWpTc5fUwOEpADYawBGRE0mPMYZePQbniVgXSKlwnqz/CiZooS4aXRmtKShwW
N0j2+uERUs75K7Mp1hBkkO6aIDGaQ+JxRQGmpKRI6ZokKfh8Qda7FvvUYW/75LKJyTUgziL/1qnQ
QM3FL1a8j6b+Gd/QtmNp4Gjyy3jnk1hWFBJ2dGomwtR9BnrqrJLUWjDu9HK7vMuzLK3V3aITPqrj
PALTjyAhSXCCXZLuNcXjw7LmxKolcWXILU5Lvz/lH3SSlde2tuBQMQh5f4UKNYP6jpuCcRo3TGSK
1SDB3vQdA5xKk87mU1ZUFB0uCGsX4kEUe0jU53QE7MbgGLqZgNZ9eWL6oTyv+cuj1UYzlPw1PfNe
Cjs1wUXqSAqSEx53o1doLjkjJSHS6hos1gHxG37h74bOJkD38Qwnkxi4TE/cViyjWIUUR5Ur3Rl9
VRifpfC3BR3zCuYyXIxwELqXt8Jw1dCv5BWRc7PcINAlsPRzzAIy5k9U2P3siUDhax488Zx5sGST
WgN+ASLBqCzo/TrcBxl5zv3Uk7Y5kWAL7AQMlROBiRxay1/XYo6eY+WT+WW5YDxTT+fu1hRI6/na
cL7t8sIXspJxPSqWlPHMq/nTahQ4pg7VRH4n5Sov4sydPifKzDbzaayXTO/opxp/uKjd8Mmf8z1z
uoIwoNmSnhfmcsNl5Yw4LxS1IOu9UltY+hzSgn49LTBenoDXzP0crT+wF3LFuV4y/H/DTUQbk3vC
INSCFMDhQBoo9pAXV9xFSpQ3RiefqY5H9r1A8EsRXS03o9hYz0xqjwcc/qyOOIcjCi/hSrVjpWTn
I6VeVGy482mSopTzKOGeca5kg4gvEzlyU9nnuaoSB01BAx9iZjwdb6Atlctdb3uLs2Js4atkBDZH
zzFyi1gVGEqBwgp3FJoTRhlefTNyizP6RqbI+OxLX4SNQ9l+p4f+ghpa71InoVTZ6c48aHVHXfxh
rPCQkqukzJ/9zzfzDRBROATg7NQ0ZJMzY0ySnlRL88lAHRwOlHN9gQhqSYa9sVpx+fl6Nv7i9EId
HCoiAt1kstzQED6fw7knsc1t5HQY9EuHo2IS8Qpv4XYM3ghnDUMwogDG+4jZloWtAZeOS8AxxjCE
Wckrm4/jzPkjjpdBMN8kvAg6uwDZht6kKZODmgia0L5BgGYbYCJF/469hyiJQould/ZrN9z44v5E
l0AgY3L5Xk6H/6bmxAeqlHmUN24PdeGUrFmWT5qyZ1Yo8oopny83rYIPw4uCtCnTBBZt8G/cRD5s
nhgwM5gMit3VNOvO2ga6fau73FgmCN/BG7ntnCGnKZucUa969TGUfIG1YUJ9/FgDk5z7B8BAiX7h
ijCVrYXh55U1Be5IV9ewF2c121A8EVKKCSfGPF8egHoWgHI6L+2QtAj+2ahPcz4DQ4l40NemLbeB
9xrTXEAJAKZQfpbmITVDX6m4E+4wVoF1XoaH8vTAjXKVOQrex21Y6Gtuw0RJQTOf2i4CMbm88AeR
uB2MLf06xge3csTPO4dD4vFN9NyjjIB7nQhMdZqAxgZ1+QVOFr8DnMOeELsiq+Oh1XYbBll76N5p
kIZPuOt2iF7MGZ4bVQ+M4qKasAWUjkeLTaeY7YYF0vVfYuFxdMxjHBSIHMfOhfooGha2Ydier94n
w2Y5Mbpj334mwMRQpyyzVS7vgLSJkqvjvSbtWj5+cl+FV4oIq3jG0gExliI2qLiicuUec5h9cGbu
ac2Jh5zujOCCGxn7xOXBwtd6tNLsBV4dDW2u+cKGGwjUrA8kTyAcp2r1e/nN3KGCUyxNxqReX+Rx
9c8VBrANiRJMJdcnLWxy4fSJTY2jf4wrsG6c2UtAeXCei1wfpfGYcMXcdbKeB/mDGh5Xo5mcMoWv
bzMKwRRoki0JDhesaPwod7l1XCi61ksM4yc3A/DJhWUF4vHs8kQiVTjYrHDV+fu0WHNNFygxSfPg
YEI2JrZgLjW5H86P+zpLn9G3k+f65JBtjHt9DDgnEicGY4y+DnDh+ZA4/xkQhGI5QFbVCSjmmyHE
ucAEHxnL62d+QYiZr58HQU8p0+q5nyOyQiBOPJkqJ1kZtHm6WM5oYGBBSc3seqwfjNryWD0tyPi5
BBboPVb/MBmNTfQNSjV/n8erYPHJ6LG+VDcpbmQPDDISXHJgmaytHM4pWizjFg09pxauIhjP32mn
IyzVz1d6yRVA0YQN8sieSWixbIDC2RVjrFjFitfUICqc+YKrtkxHyrCUD2QMZvom8C46jKCnbGTN
gtemXx6B9Ndn6mwgOQx9s0BUY4HCVXLUsgA6z7wUcvo1ziiSXQG/O0B7Ljt8gmxudV1vnjVJhW3Q
OAfD8hZ8cEVFaQeyK6FyL9nMgJI1RDKNxscaYNn4T/0+j+vlkXtJoVWkIUrbE1JTS6Ee0AucMWZW
17gALqnksgIVlEmBc+XIueFP8dLXrMOSZLD6k+LXbzAYqSqi/hLQI+99RfZyiPihw/JcymuGIWeB
mgAJtECgzgSF2URSciPdrZOVEb21IQBwNxSZPE6beFApmGkgMtFXKIcv4RvECsuY/IBCavij/p6X
TsM1Jbwx/mjPY4Wbj2HNI6lbgSxf0j8lSMGp1W64PNNmGb7R2QvrTR9tENtS+j99e567XpQSZqUH
YgQre65ZqyRKTrg1Ak1eUtiz5C/KCAZtGq+qfQYmt4IhC+KfklQRe683ZqBCrY8gSzOZIkV4YTNC
HoXRThNv0De8xNI+xxzRqjkKdx7r0YqPCqOzyilUK+4aO3khstuvhfQd6bX8NZ8F7ywra36IClfH
6uqhhBEBtp5tAf05kmbeC2A/P6mI8PVaYzPz+GQ6TuzbGdspBDlGI03/17yAzHt2RiVtxUoCQBnt
uaJwGTadcmRaAk4Pmg+cb7jvVb+W+Ch0WGL0lr4Z8PRAguWRqdvGLHY2AypK3kdOCLADs0Jo7AkJ
DtHDhxxuiTn13DAwMN1mqfjh4AsvV6R0HtqVcOTuDJlT9Rt58inkcLmF4ogHCGLGLFIsRkzW6pB9
MmaYUhwZK9GEWhxH8LucsxixcnCLQtETsxU3jZUnB7SiWuyPvI3lsvkCEMICxX4nKCve3nkDeTPx
cmblYNaQtYYHJ6OvuXvq4IyJzfH5sQgb+DK+lb2PYhkPuYYEZ8wWcSRHPdDBUQzK9nOTgdvKX+Uh
xBww4zsD6+CZkpOMA86MHwJYMuU+x3t8FCEIKupEP1MDvwOAMDZEZtEz+sPBErsVc4Z6Wrb8egcT
QEuGSIyz175Z5A/URknWyVfn7Xt2iOT8TJrNWD+gx92A+luBtKCYzOb8pMIUEJEjNCEsdFcfjRw4
qSzPsqEsHoqB2XU4i1fhATlyMefHwnP2te8VNeHjWWB/9boQFpFACSdESOrwhrxAAlOo1RCmpdi0
THrUOUFy4m6MKooqH+OZ9b7oEDMzZq0tETkl6Lr5CsLaDf514ubta/ZHZ0yJdboSh4hGtwCpJVbR
bPpXgivsghCBEkliJqFdYfWzrP9oUDh7znJcr2e6r2JVcBcTd6QZ5MugosEWBo0GsWJm8bfy0umj
cy3rJFIzb/3XVlqblB/8Qb6GgE2mWrI741DrdZqTENeEoV5gbIWa5NAi0ptqi9OoL0v3X0PsQFVf
bpDq+9+nnin6IsZSPP1+NOzblz9SufnVriokdLF+pasQ6+eSdT1OYmAq0//3A+0bgJi/j2Fr1+tO
qnRrUTNxn3JVI58f/efHsvEUpWQrGdDcE2HK/vuGRE2+9ZfaOcuZe//7A1k1uND/Pv79rW8YfnmR
r14zbz/WcOGEr8evs2owNO2ySnB2mTZCDbJTSJ9IB8kjrkiaxhyJwfsjayL/79HqAojQZ522GTA7
fv09hX/+cP5rkJ288u+TFaJ3CPng79dQ63nOQmK/3/z7I5nvTPp7OL+//j6pVPXVEOkkjkvYSmEu
1uSV7HS/SmS/P4b54X899/vC73NSF/nLRI29pTZscy1buEUf1kBd6soZEhK5KBRYAeqPpyg1ZlJH
mt3S35DCZrDFXlHQOwZlbmyRt1NnmcbSa4TqMlCZmQCLKfpc3k6oDBTj3ybD/C4QgjuKAxkRQb0u
A6N1hlqhMYKp3yqhhJZoPQCCvgj3KPVh9IhL4gLzHceIGmqelY7vhNbAbNLA8dcomqWvTkfHfjhU
LRtyLyoIQ6OsvcTKEOPRt+c4swl1+X/YO7PmuJEszf6Vsnoe5MABdyxt0/NAxsqI4CpRFF9g1IZ9
dey/fo4rK7uVyjZV9ZjN27xUFi1TimAEAHe/97vn5AzhB+shnINPpX7qYFVy44vqHWAAK+W4bqfl
ZPA3MI+dhkYIRRLZeQ+LI+5bG5W2Kwm+tlOEx5DtyULmcA91C+QYA1ocCajPAb93E2BTqWRJq8fh
UZOrbKhaBXkRXZDwHNV4NGYbmnBdu4nmga5hwFkrVIaaPlGHaiBTMty3LWc+6XjZaaQOm26oCOz5
RmPZcSJvv8yDxQIdsw3yqLbFDc10kAp061mEmD308VvoZCMyToUWXZm1aPQOFQcf6hhsppH6aGi7
u2YiEVIKThhlnT7D8j6Sp0+9iQZtxvm59n2geysZJOylwKhBQk0o6CLg32PNhwZXRlJ5fXZDzg7V
zG7TDj12UvNmLJlom1+ZD4Tr5Y8k/t2rxE1e2iUCCjUkEKGHWu6LOvuEAG+nRK4Os4vruSnYPCYV
DRjgY0Ay6Uet1HbsdJ3ItDG3v9ZDdSlb58kxpy5GIY4BJUSiXkzQ+iSPwjuwMtw1o+Xv7WT6WA+8
Y8vKCQVawXnoZ3Vrs3b5AxaHOQY4nhL2bJL8o9+zG7XVpzAL1TkeWOBKZAW4i+MPwuNkSI55wOOw
nIZkxPJlVxVQ55FBCTwOo6/qTSHM9l7UEdDXqrgwDjbV03jW3eheKqd5WKeBhBSNXkZQ1pPw1Uvr
uEQJQJQ0Qwq4Ygo2bbAvnDh+mKo7DdPmA9rGcVXwTN3gVM7VMUtreCmNQuYBDEBZ3cX3FVz7tn/1
YiV209SSVeHmvW4t/2EQgEaLdEk3RRyk5iLinJP6I9Uc/0uFMBgJJrNtmZRfWovtXFy6O1RgmhQd
CLsg9QkzgDYx1J9T4gt1nEjSZutSklSaGN7Lho95igu3XHswdoL1d5Ff/NifDlPHYB9jH7cuVIsb
N19voGew+0ciqlyPcY58ujCDH++XdyW+zVGK8Nw17Zl5mv7E3MoJlDa2R80ADXCWLUsAvQYCSb06
KSWyPTBidLBMHpWivbHXx95jeFbrDuIm4QjG/I7B6JNicxYOSU1WXIMo0PAUSyh9kfqCx6DcwzDf
R6JgJej0+6mrXicP8uw4iP3qFrfmSmdSN7S3yiqcs6FLBWCoNk6KVjBh5G1iRKUVej+z/5bhwYIf
PqUNI80eozZVSNajW6f0lLGOhD2QyzVi2HviVGxCi8RA/JYJ2Fb50OfZb+E7sw1k5qbEXcGUT7Rs
8iFprxkaPgrbWo/gD5YHmSSHrFEnLpHyUxE5l6AivN7X83tRco4bGHPzJjprk6ZsmHQfwVkcZNBb
pzUlpmGZAUm0bPHODfR76Efz0bXdM4wjlm5Au2MMUHEZ3K9q4nzDxNVETYBdkRDL7Ux/d4ozDkKp
Wu+UdD90ITL6cF3TY5e67AlrClFoGDgTMoTlNTl5s26cj7XwyA0mdJGtHYOw7qZ2GdOxW+8JLhDT
6rGc9mkUJtcLcI+bFb6oV9TnIW3cB5wV7yLYZkgjsOM62Xsvru3bPmrOYby6J6On9fLUedcvI00d
oli6s8Rp8l9xCH6ZQaUcyin9thjgi+Mm77FRMnJ6rINXQK3jOWzqS9QuxT5j6JjpAfutMBEJO6Kf
hR7gbDdNes5F8lx5I+c8OhlLIS4C2+SuCcZpZ+V+soV3/8xVet20VnPxyp7j+QjE2ApVASbLogsY
qydpocFdlbdlpPRrNkfnTDsgXZISX2rDtrOe0v5ccNotctourQEjBwaRPMBK7g00OWZCh8aDKZEw
OxwbtHIKY1nCWtaoHPYM9kcGwhwbHDOipHyrPOdDb1DNiYE2TwbfXMJxbg3QeZKgnXG+XwP/lLsS
6rMYwT/HcKAtP6Yp5mKOhCi2MVwNBh/DHvK4y96WR8tgkNKTDVzagTIN3fQj8ui7zuCnQwOiXiFS
S4Om7g2kuvamJ0nV8C7zr/nw6j2UTSTQfexv4IvgV8gXIi4GfB1BwHYMCrsWQLF7g8fWHkWF1iCz
Gf+5m2BoW2N+a2VAtX2D15Zs6NvvwG2D3hZgoRMD466gchfQudm/y7fIALu52B8rg/BuYHmnYHUP
pcF7e3C+rSV8FIb7bQDglg0KXDZI7ECDN6N+HxpY+Giw4cIAxDGvfk4NUrw2cPHWo07VgRv3DHg8
NwhyTL0LfgEDJhcjURO4TC0OUWpzAfxyZUOCkQZpjl78wtSjAZ0zuH81GPR5s760BoUeGyh6NfL7
e0y8rAaYviR3gQGo87RdDFBdLJwGnNMCZx1Lz3zuDHo9Sb7EBsU+fIeyW4+TgbTnIbj2CG57agDu
IZ0l2yDdpYG7oyD/HGtw79bRhf3eGgi808+UAeDCtyVb+hxSfGKQ8Qp2vIAh3xmYPIblbN/Bl08N
aB4UDOqhhdv41YdDLw2QXomRdjOMelCX+a2YL8hmkvMAxd4KwNlPIqRB6HPI4RjeG+T9auD3WFkS
RiX9j10aHidn+MiCgznDQbJliBLNfuI+3TZRpM5NCFlNrAB/KlNjgrsPYLE+ZuTgFoPktx0GfBUF
elzytAfh9lsTAP+uPSsD9Ifn1V4AE1DWX9iwUCEIvuP/8QC4AiFAjhlAGUVAbmQBk9EGLPgDAiMS
6IxSACTk3jOSAXC/EB4muz5MPozzDWckdRKzpXf+Ij6APL1bh8m7iKJ7ZmyddTIgvZkxkO44PHLm
heLeUoX3ucdXCSiCVJPjQvFL6HMaRYInHqiY9UWJp6VHobDiUqiMVEG26BUmD9FCgXEhG8f2WRsJ
Q0N/HbrDo2f0DLVE1NAZZcNo06VvRUVpuEPokGJ26I3iQSsG7pjoOuLvcY4SD4Q2QojBqCHYfFM5
8/X4jqNps9eMYRMH5sfSaCUK/BI4h7NNgnFiMuoJkFCvnWzvytrFvbyuwEu5ebx82XJ4xK2gPGky
uWxJrXJXefOykz2U0jZlG2HxZCqGbjOhyGRzKV9r9r5bt7TRi1f07O0JwPbUJae0PfhGqtEYvcaE
ZyM3wg1MuuIYjUg4XGwcs8djspqYtHCNqiPS71y7CC4w/zdV7dSHOjVjCAQ+K6HEaY5W/FKjODjA
IQ6cp91pNbsCout5bO9muRJnJBDGgfpG5F3+MKRhtk8Gmuu5GYuEiQ6h31vcsx3le1GO6EhaDOOh
mg16iFli8IxXATSEG7xlCesVUqwSyBo6L5ftyT5wi4XR7yV+DhTSqjWvmB2rxUv8UhhRSsamfuMZ
eYo2GhVgSKx5Rq2yGMnKxPKzi1Tx3jYCFk8Kcd8YKYs0ehZpRC2zUbY0Rt4isbgQA8z2jRG7JMbw
gumlXVC+hEb+0mKBGbzmuBotTGkEMSummMgoY0Ijj+koo1Uxv6zRyvSoW640ppnWXjkYKuQzU2AT
IzNCGitDTYMm7sWyUgBYDtqarEFg0y3E0Y3SJjBym9xoblbmX7DeWA76mwAPjmOEOBx3XSPIWTuj
ytGn0TPqHBw6Hi4d5OioATko+ANdTTti+S56uuiVf8thaFNh5JmMmocSi23U4ejZ45X8Vv8yRvMz
ZQfF8SngKYfjpzayn8lof6IBAdDqFMfcKIH8puPZgiVI0+m3OrRBuREIFZiEYL/6e2sFkgUDz5xC
bUzZ2iU4GdMzHNg6VwXJUOEyfSIQFflGWSSn8ThSHoFsmF4SozWSRnDE9cnj1EiPMqM/Yp/Gdhsj
ksNkwSnAkTSnLKu20SZxtXBDG5WSZ6RKHXYl/d2yxGN0MeKlJpYB/0H3sXYnd4sf99WG0UdTMeUW
hf2vkvVFpPb7JKNVuI605QOjeXKM8Cky6ieral+TFBmUa7RQHllzbURRSUv3w6ijViORmrFJYUUY
97YRTNnBehV8wny9Xi1JQ1TD8mD4GylVlzyAEnxef5dVUQAe8FdVeKxWfFZWgdiqUB/0OH6eM4Dd
AHlQk1Pm2PB2myuH2q2jofIbUdZCgkRgznLt4GbEpJV0Z1fYr50RbJVueILquuDkQr5VZuOjNjou
HF9fXSPoChRTIaORdmmj71Jp8eJNz43Req3yCWbdQznDAB6M+Cs3CrAEF9hopGA2drDZaMJArH8b
23A89CG9PLg1Iyv9Gu4hKOVUFkk0wm95s1Y6C8KbtuPC7JlFhm8r8g88sEa45pgRKRNlp2ZMP6fY
zBqjNYvhcaClHFBeMDjCqupjQAu1LbaeQYOk2NHehkDMt/ZgbcOSDwluRb1v0Tm0WNWMXU2gWfPR
rTXGu1YZA9sg5vM44mRzYpcNf3JZja0tHPG2eQjcZuga1zNKtzjD7UbZ7Vga25trBhON/y1c+oaC
OI69ZFrZTBlNnPHF9cYcl7TypUIl5xqnXDboT5XHNw6wDaeQEc8hoANK4O80Srrc52zXBIzSGFvd
YLx1HJGXbJaQQELmtvjWuX1kstHGd+cZ89084sBzuT2vUF9EtyOCvJQ2ZY8wTxlz3uAxg9oRYOZJ
g77gzSqJEwlj21vQ7qmUZpwlPbo03adKMAWFoG/RxtQncfYxOU/9G43foPXLPOL1K9R9aDx/uTH+
wfzAt2IsgJbFjllTS8fQzveoH3pjDEwm3IH/H/T2r4DesN4ar+6vpL5V9VXX/duPpLd//Kk/SG/h
bzIA9KaUDF3hfSe6/SH29X9zXINrCzzbVewpeK0/YG/hby6STuVLxQSOg7/oP/S+0gUdF7oq5AQV
KLwb6r8FexPA5pq6WGJc5F/+/e/KDgXQQ8dnd8H7sx1h7L+f3x7TKtb//nfxP9wkh4YvK/tU2Vad
YBVv/LFzT7UcKbDjUOujk9f07tdoTlYmoAK/YFCKjWXiv2szp4y/+cKdqFEkXm29l5HXBs8TK5L+
FuP9rt9W3x2tL2MWRB1BUcrHq7vS2Jh5wLAeg7QTHDpmn1uvbjxyWpQ5F2djK62fUwfvwZZJs2Rg
NLTn2Z7EZi0J4e1En1UyzDRSPCd2Tk0yFne5FQBbiiYroUJTW+xmpD3MbOXDsP0uok3FlR0kC0Mb
QxsBFi0C5eydYcQjym8SQzMaiurVDgILLx1gdo+ZY8XEDzy00KzZsUztfWH14quzzDmj8doiAzMn
cdkQUp97skWRHFiO0kF756UY8jG5o4jlzNZ26pFRaV4tW2x9TGLFTrHMCpWKNz/pSL3RqiGMb1Nv
Jqo6wXg4Tgmgkn2UyEc5ecTz3JXxKnZwor92oc5b6Nmj/BPkvMGlVhIWyaWPR7D3gOcjpzvYUhZU
jdZkpsGvvDD6WJVapzs70quJO7mlS3iB0xnrBOsATgSTZ/H8Jbwf1sSf3rtT0LoEYlyebl4yJ+/j
cGIUbJ1XTSy0ZUIq67qGBJSSir9KuRT1knyIthDTotsy7E3oOHLfsXMFUC9UxSk083lWD5VdB9e8
LH0i6ciHyiuAzAu7rSkgiZpkqW4j//3gNxFYtrHp54dwcApxnVgGf+lAZBI3XcevGl8Nbp4PG6Ed
ycjL2nvN/TprxYwsZS10Xa1uvM0CLYNoqc6M63VIVr1cpZQM78OitYJvyp9cWnXhOtGoM1IZsoew
TucrP0XOBCoujVPrVMYe/J7S8WxoQE2zBs2GQouPBTfUE/kCx5fBPgvoCwCqKixKBDYijtu4GRbn
kMFscXYe5zz7tmlG8ZTJxsn2mIum9lL0Oo4v1hzP/nOlrNA5LG0YBDcRTxSyB0PswbPfpnbDt0I2
OdcTxT7Yw87SZmyux/QmX2PrpZHl8jT6rvsoOh1vrYj+vs7ldG8DgjtzB2Q0W5W6Ew3eZ37PIv1S
SCd/B6xp2k8VBEXlTOmndvTi/Ww56lTaQYPNU9LGCMpq7zRzv/UtPuY18OqGjXXVbRMwGifZifaS
xvBB1qpy77CmWJswteZ3CDyc/ZQGNYHr1j/PcMb3IVgXLGa+BwSKrmGn4unJa2OgrL0Cv5WJ7BDD
iz3aUQwEcmkjZrao4d3q1f0KhWl5G3TR3UprlA/1MEUP07jSUBeiemgoI/N56OQaRZB+COp4+DQW
ojkONvvAJLc1k2WDn1wCVBeQsFqPJOIkXsqKQTK3zYCvLtwqxZDknMRTJo6CrCRXElTRQadxDrsO
4WNnefEZjlkaAGYT2WPBE/KuW0mWVLNkenQIY0KGNPAH/NJbX/n9LgU9Ap977g4UfPVBDk31EKLa
YKC47y4ul+J+RASwk2uu7kcZWW9OilKj5SD7PEKivQ8wHO66isZ64WeY6SDrH72MQaQoQdupVCrv
bdXTYlWJLG/zwKo2SZbZ30o7q566odRUNYIEerjhjV4NdsnpWa9kXeCkXfrRLxgtWxaP6H+SN/cJ
pcmHcMRqsyyMIjouHubYDUfENE24zWqH7pYFpHnr2iPzoxm3+SD6+XH1WlBVEZhub4oW+FHIzg5R
7ATXTjGF+7yE1BRoRWWwhHlwlQ6gxSe1Vp8HwQECOi2PW8CCT2PdebTAlL6t2wQWF9/PwUkbdUR1
PB+dBsCfRM25A53p3rSpmA95QQotKPENWnhzWK2IcYGOG/izIXNqkfI/d5Nk17y26dl2mZwzLu+t
T5GD2EbtbdyUIBHOgO426HrqIkuTvI90sVySIVi2jmNnu3ad532fWdkWSL97o5C7Xmcl95gnQXoV
3Er7IZH+pSiX4DnQA8GWIFOMXMztpc9He++sExCu0u5u+Qx8HsnQ1PbEC+t9aNtEIxvhHUCOU5WO
Ame/dEgNamclDlmSeas6meysWBDLdZgjEdipbv2FI64qluEmyUsT91ATMV0283Psuxu7pkqwemN0
GURMKtb1CXTKItjP3NGkd4FMtw3KlUja+YUDmPOliKfuVmWkURp6NASD6TkEdpJeNzl0GKsklhAE
E8MZeUokax0AcGWEDV1/4BtflvGY0D470LKo4Fm74mzZvn1EdRJ+oMfsvc+7wLkDi8WcQcKhdArh
e5bYxG4iAJWkxFweov0SbZEe0MVSybJrpRt8S6QdnzgK5gQnre4xoBd+ZatBbLOJEV4xCtoH5QoX
YDXxjcVjvJhi4A0lHUYkx2G6CyxkG9ZQjreCJ8d+jTJy6L4XXa+ziSlJt9hWqV9tS3sddspK6NnV
bjof0pigEJuk7GbUDUMAYZFuSuEOmwSk+WYOiT+5Nd2ocBg7mAQFNK249gqz4NrbloPepvTGmuqi
h4Yig+TmrWK+pmuXbXwQr9tZcGeUslp2WfldqBpyDaddt+sz8m5eNcEVy+xhn0ylWUBwDS2sd6Qf
6RbPDemZqaSlXaBzu84z6q5Xk+rpjRGjgEdmF+d0GYZHy8pgSJRUUFbASMd+SfudpRDzRJAeyVjy
mNFuaFGm0mqrQjjYKTZwIK3eGF7JJddvNW2uTWaPco+vjwRYMQ8T/bC2SR5Gr2iORRBA7Y4C3X1o
UC7tKEg1t7IA0r3LpXT8DSIHhneZ4dHRZU5lLzZ2GhfDLhFeQBNVgCGD7QlJ75pQh9e/o4bVJDv2
l12/QQw4XVjUC6riImET58mlgFfUOkO6y2QomPCviEOoqAEVNliLfR78QH6K11E6a7X5f3IK2n+t
b9/Kr/p//c/P8799rpsF3l/S/+8//6h//zn+Wm/e+rc//bD9fjJ5GL52y+NXPRT8Uf6if/yX/+q/
/NvXf+V843peIH91vvmQ6s+UvtLqx/PNP/7UH+cb77fA9hyOL44KvuOs//63P843zm8BX50Thtyp
krbADzBr/zc7cB1A0/wbx/dd3oYGzvo755qTkm9TBpGOjXVY/nfON+LPKGsZhCHaLdd2pMtfJzyX
9/Dj8YbzDntSlXinMK4ZfI56QMX9oxJVB4aVum5Qj8mtIkfXUOI8YuYj1W5zCIfQuB/kdPnh47v/
/Vj1t2oo7+u06s35yZym/vO09fvb8dklhlIoEN+C3/vHt5PzoeB0KhVhOScAPZswO+F8Hhcf1Ef1
FjZMIJq1hRW2uZvYb9/8+vXD/+rl2cTbIUfIIHB+OuyFGbzakL3qqZujj3UwDk9qxrnZ6+o0UZ3c
YpFhoq3pzxoN0v7Xry3MR/3T786lwrWilMfDX/70u3fJlMRDLuQpLyf1VkdM/XmQF0rSMBwl6Ixa
WXyiep3XPt6TLPvilcUNvOWSrrTEj6GhWcSJDRsVCPjhn7y5Px+Dv38xXKs42YLAFqH//c3/cAye
KJkuttVJWvmayKpuPypkCru2ZaCr1Ck+WJ3EiINiUoYV+dwUzthAFTUfnaeitpZjpTm3zcHu1+9L
ctD/+UPjbhDUADwRYKb/6UNDjqFLnwfnKeFwuY/bCABA3wCsjcJvdp4TQrWJJDtEZrNVThtdjOqm
aEt1A1U+3ecHnUnn4GqGWIp2OS1L7+8sO0JU4sfZHeeoMByBHA7dk1vzNF18Cb82TulLezOnPuJE
Q/3Ra7WPUUIe0hUlNoDf+hXb0Ht2W/IRveU9N1lOKLLa2H1GE4jtEoG85mYIl4chjr7BHe4eohqq
W6oDOsmZ/9Gi4Ws7VXj+9aclxF8+LQ9RvOfZAUcIXzrm0/zhW8xEEg1FHMlTWhNQIC0oCd0IOi98
jAjBEa6vcwtCoPbiK3jon+uI0ML/7RsRhGJcwZ3ODfXTjRZntHGSBY+uCpDSDHZyKe3IfVyHed84
TGys+V41iz7JiBmtvjz2AQemX38Yf71yPBvrgFTKt8msKapLP34Wad9wWKkHCdQk+WY5B+lXK9MR
y/fWmUyzHd/RP3u8/fVpy2t6jghD/smS8NPVao+ZRA5byJNrs7h3tQL/7TzVccBAdmkBqrHha0Cf
d3pK9vnqX/AickoX7nPXqX9y6zh/fd5QV3N85OYuFQgR/HQxEAAT42oJall5D4Vkcs8odjj+kefI
ivDRDhbE4RbbusoHlp1O424dq4uY6/Wo1yplTKIRF9YsxoyQzd9MqPxg4xePrs2ofr2A5mg7so9B
X5/Zwi27nAz3924yt9s/SrC/r+z/xcLh/PXJ7dmSdcw2D08JCfnP32bkCCeKvFyesNzUp4oa/l3X
xfRf56Tcz5kNBDoMzo2lGSNSeMsKrTgALd6ri/3gUZtUXEM1uhlyaAAU5a7dqYNjQuXsOEzuaVSO
dVtQOIjsJNx4pQAWOdAOtZYYTabPdDKiaUaeGp3uM+rWh19fq7grfnrK8UtJ0+A2l6tv/3S75EXo
zWXecN3kqiUD2DDXYJs2XTVQuhtfBnyu21+/pKnk/uU1Pc8NFAVQ4To/3x8zNf+681vwKyqcH8s4
Xu7x9t2LBpxDqGDVhGWQ7JOCLNv3/wnMSNyXvK3Kf7Io/1yCdQIp7dD2QzbEphj78ztpaG8WbdtY
N31E7CgV9pMswmLvezHQ+jkljj5lNjEeAvJkQVxYt5qVUHcuyimNbr6INzFqrKdKjN0/WbTVn5+o
bEKIV7AbY9PHLU1F2txkPzxRm3wlfyP88KZl5sKzCppFHDRoJ5dMh8UhUIOBKWre28X2HX0S/QDY
MgruzLoST4xSOiY9Fo+udSLkEV15c3pQtH12JKVOeaTCfVdzGVeV8g8zQ3YhuzKQNzrczg5/MFuU
vHKWiATFoM7Q8eNLmLXiNki99rD0QbiZZfRgx0wnxkG4rbS66bsmZgQssJkppFUXmH0fOjhoivkM
dQGGFtsjwA5r6mwy4jfCouUr48a+nw6pqOvTr68zvsI/X2mKra9v6vQUWW0XNYT309VN1D6Tc+nK
mzgWjMMp7z2E6nVXm3y7V5V3rrFQF+1gbzKrJ0HKeyeMREqfHRpxsKhDXp0Rrr+BfV9t04AOlF0z
v4xhPT9mRO0Lk7nHUASfgRh+SWFtNbn8ZJb11XdN3WKEddDHH2aT4y9Mol9a9bgRjGTkuePfVAGM
RyL2t62ZBEAhDMPJQnCYyHi57sKIXv93m913sV1W4r/EZsZIwfef56xwNzok3mx3LosMyaVgFzGa
4HKWO1rFiEiPrv4pTcBScsgNGeg7RMO03FZIQ6MCm6EzxdV173j9ju0BlxAsn74lxrUuwYHnRvrg
9ShMKBxBa6w+IGsZj3RnH+tAPfJcS3CBbTTKkdclnemxJfopcdoGNolNQaW1gE94XnSXK9zydokw
gWfo3WT19WZsV2IOdoPcSaz7Nkv0udQmeKzgE+WkHUBi6vDcx13DANLESJeCtiWrgbzQyni0Pzds
e0qrAtAkmOJ3XnyCilzAgwlnzm+aRfipKF6zKnthPqZYRboVA84tf0zns5YAA5Fof6gJlx4Hod6G
nmmeBqEUg2sL5X4REU73C1hRvk1XohzdG8IKrYG8ppJ09i1CP++CNXm/zvV4qsx8SB9iAI1XCkhe
RIq67/chObCbZV3eZ1U6nUlxHRxlJww6el+rORh3Ogkx8PlMRro1BG1JmpkQfR/fjyN4N5toolvo
5JW0x50MqkMZpeMj5bONnlw28v3wiOo1P0cFWsFYRSjhs4Jpvjp5J/PWf0gEPlEkO0dZlh3DOV4P
pgdnXErmWHs6frTG6FtkO+A9VF4y1FHQsu7J7mpVrJcqfs6bsLupedakQ8UAWQRcx1mD4IU+k6Hj
XNps8k80Spo9G9XhOo/8aSuKEfv1snTvBjBkWCb3AxQNwnXLI/bRvcKIcWspMBwU8bZrY5Nf4rLG
2c7UJRk4sQ2aW6ddK4BPaj1wrREF7ZiQtgTfjRvi10qcivgzxcdNGw8MHpgrvKtsQr4RV2rI/2PY
41uYdvpUr/UXQqDM/BFeuafmeMuTjAm/hOY8MzaMOGl4kOHgiY3WnyxujfeR+zGrpseQxOh5xWB0
7XKShtMmsxM68AsS493ULu2TduM9odTovoe1kS0aC0lWIpH3vsK9J91WUlIi2QmmFIbtsURipAuS
sjLLEuZesvhhydo36c6MCmqUiDou3ozhgQdGeDtK2d7zC9YopDuCLE70JkPmGPuy/mbJcbrEg7AZ
aneBS/OtXjG0kb6LFVdYlZJGSZdncnydA8kpHgb/S39W65g81sQlrpqAjbf03e5OV4wBe2XJpErl
IiL/Fk7CuhRKv+mib+8kc7XlAInTrqabalj0VuUYsXF4vmDVKFAifNB195oyDKVrldx5NcD2OIol
/r4whzqLM2PyqdhqXnCumQTsSY3t15YCANbB20F24Bosvi27DFuGp2C3V7Qjz3VrPXcch/dq8lsC
2ZqplrD+jNKdcUHwbqUQzT25YX0k6XFmICG6OAnacApPT/acRDsvdI+jtb4maoEqRXSJ+TC/wKUI
36UdX0EVZdTm92HFSJPhXscQFcm1DsI7p4E4LBTMspC5O5dhBWrCO6/HdY1Og9GACfFFpxnasWpH
vIO1FtOvfDeYHI8qyvedzIifijx6bqX8GtuEToJ1yTlG805GxEUPRQMzt/Sm8HkI8xrYDU+kDKPo
pkpshX/Pqg6pL6/mrmCUJWo/zOzQroSMu0M3DPO5HLGzLG3K/Tbu3VnIO4vB3lmWjATMCPHcSi3v
4vNsEyQvJUMRfmzfpnWYvzKnQ94oi3cCExXsGXXUurWOY8/MSsSYaysHmIw6uFjrhYDpBBSIU2LF
yXjn9PBvaDkm6PGCFDzuwNzI5KwF+8WnVTtEnmfZHkOeTg8kKHqyLgSeAwUhYgXkjj25o6G8K0t8
ZHam31Ec809xGdTEocLXqPTqx3INmTXukQQgsKYGTpD4wyjBJzTZvJ0tHk7umrNCOPrrSo6a4J47
HquIJpXFaYgSbDvg2d5PnBk2SSKXLTT6mYvEeYgtjRxXcZYInSjh1s3V1vd6iQaleOdbc3F29XkZ
O7jldTtsiDPFjG6sDafFZr7XxNA6CVY8Qetxbhzrfdhh0YmskfxzHKv9PDQc43M0p0nnW9vi+zRK
hzLNssgY2r5750w5iFwfhmo7hS+tXl7GIu0OcymHvRO2H62WbTYt+/U6EqW3tWNYflVrR4eckjkz
QRwuAgamvyx0ynlAMmKRk3+ELkbVqJXVt1K76BAsRUA/8R96ry3vAi1gqPTNDAQ9IOvTdw/sw1de
LjTzwmpXNKQkCy2p4YuuvrHUrvHn6sZKOL+4y1bZhNe9OkFWjQZN7wLX3k4JwxKkqzldEqiUIc2z
dBVEH5nmsejAoSaayRV1WcZwMWV2WqWKfRDDgFpSvxFtgIsYe7qaZ0xfo8OoxTpONzyHbcb6QCou
PufxEXNT3TMiE3p3Xd2212OdpeTzkp4xcmHj6S1uw6H7wkTM8poSaCt6Z9+RlbvQXtnSnhpudeSl
m0jk4bYbw9usdSn0rU29nysXYlVPyQtPscfi72S7HqPjJl94LMZjHhwiAqXbsQR7GWgH1UwI3zxz
ywj0RJpdloKCAxweeszfX5HxtoHJzJTupvpYxGI6Z0SOrqnkSTKCmTon60iKveycsyxuXLIe1321
KAL9FaOng5dfyMQPe9fDmTR3AbmlwqJJ4InttIZf/Z4eTD2S0w/k61h5X5om47grcehh99kgj/iU
02vmSFJiA7DG+7Hs1S7sZq5/B9xHx/x31K203cZbWgscVGT/0bHCYw8lfeH6LkWDI0i8koLh7nI8
7DVzthdzytohKa8jrpBj+TLUeXIYSUkCpAODJrzHuZznXRQob9NWCZCzkymGzUxtQZTD6SPUt7la
kTE45SdSrR8UMxn0GIF9zCHcrTJmE6d2jLxAiYH7MXPLbrVfpddT86qDJt+XZLa3Swm6i2jHsQjj
aEccedMtQ2lMJhfZdtH1mOmL5QTzwa52FW3QXfBunGDsdbP7HPDPRfC1Tf3yqubc26XJfAyUMXsr
EtHxWL/ZJR1tet7DIj6rLd0scIc27riFRC9zg5KsgTyU3bM1pOAzcsbuU4UUtFNfnIKJBJ0TX8wE
VNmhyJmetT/VkjZ3EJLTqxsCEM3/oe7Mdttmtq37RNxgkcXu5lyolyz3cWLnhnDshH3f8+nPYDn7
U7aRfwPn8gcMgaRaS2yq1ppzTPxjU08Q1FBBwJ8QQq/NssGQHGv8LLhoh6mQa9ih90vjKHKmbivM
lgAkOLFuuU70KeLrAa5V49LAxHquRnfcJLhSYXaRnZanFaNfm2SNDkeZLhuCzoubIpbtlvxFxxBQ
bcb2sSsR36aV0R8hByyRcfRu1g1hcTAY0rug7dNdP8P4XrxIyD2ZewTWNrRKJjttc0DOzkUWo4HW
W2CaNEzReEUQcZcNXoe4hRoJ5ktEQtsy6StaHIaps4QuehHusvm2wodhJi9don8nd56MSnsE+dMB
7LLyW82p952vt+ve44TOTG3DGNHdeQ0hGERxwkSKfjLjPcgcWG8t/XzT1/IrF4Y7xqLvcrbhK4dc
uQNM5Iw7h43EyeZqUbQ3Grkza4jv+Vxh9ReotXOAiokbQsrD2N8mR+TnGadQznKOfii16udkMcUw
C3QSbfmt9geQYJSS0OowrAw0AeLJeNRDzhZZ1nmr2SmuJCIFtKXJI7OK0zw0S3IjTBA+6D4PkKzY
hQ37BCcYxoIlwjPwkDjgNfOTdze04MlaXDNMHS3kRPj56HyJcBltkyrkQoCCIctCMA5BcNaFSVBx
Cxy2d3t6jJl/n5WQ3NzhoWQQzPkDXbPUvDcCJ6Gf1ZTpafvAAsGL72pvI0xDs7cezQH5gD74ONjM
d7PMiiuzo3COiXdTV1G/gQw1erC7hI0RvkAXjtaCfa1Fqyu6H2Z+N6ch3DFPszaJsw00ez3MxBom
llmAo6BvXRQ/Ug2SRYu+7ZAgnu+Hhp49qVgpPUZHq7Ziyptz4cIqa8VLbxB5ZbcpFkoJcSXtD7mD
flVapcOZdgy/zfu2am5c34LgMXgIzmRzbxi8pubj+OeDHC2f/6LRkWj1oBM0Xg5gViLLmgR2bFWu
c5/3YbOxTQhcukhPlv2CjZdcN0lo5gQNMDYAP8WACuI+1FaDw3fMruvy/cMs64NsW+PPWUuKVVuZ
yZPLbIJTxY/oezF6gBfH8TWNQi71HiNlFzqq22FqIDWiJVRVWlmMnpV8DbdymHEFD9LuanLVzG7l
T6GxbQL7HNdcXTNh7ZPU+YZWnlbsvkdqdzBQqTl2/1pbz6nRvpOtx/CkPS2XMAPH2iZo5BUGrnTN
LMfcF7M4R3VHko6OB5j87pMcQljDwddcL3+JgNNzN0LoHzymw5a7bt30JuAq5xtZuE48+05DM7Iz
oczOlKcPjo2K3NC9B3yKm7TJ+zMl0OEx8AqxZW4BV8ajSoQqrt5a2Ai4+iTxVpBLbwoBndHE8O97
8jsVT/1U+2C8aBf4m7DvluR616GEhRGp03K4tuTIYxhzpp0zRMZ+LKqflucKMBPFuec0fBIRA23S
23Z6X+MP1At768oxvuF14hu1lI55fIMS8M4kwv542d60YPs0lOWcdYqIGZXugiTmuFCr6oZJSYm/
0uaKW5oE+XVk767Gpm/3fVqFNyXRsahpiO46VYAU22VbrbZNbfge5hkhBmMd3AyGdgh0lOhOFQY3
6gbDzO8lUsNJ1A3AAo6Bi7LPfpap2WNRHik6pc3gIUnUzvR8WHWGiuBSi10ICYIn6BNUEUS0KC2/
p7ui7BAPaml2yKN+YJo4uUAEcIJ1WuKvjUz/zqx4JPJyht5a4plDQK0LQkaz8r3JYywJCXCLxu/v
Ie96KBK5WssEuLBGeUUwhgl1cTU1XL912znxL/X4OzormdaUtq9rNC5h38ablOYhJ84McDwWBMuq
z7MM4TMH1McsLjOJ1T3GcXDbpaG+lwWqaF3cUpQB3jIzm/OEl65WdGmTXRTDtkFD8KWpzNcpauwN
05NfHe4KHCp4reVSYwxNRv+4jzKLKjVodn5THAD1sZFz+OAKXNM4Nu+6xYSGkH2Q+X6MqIiajQ26
lTMl8iqTK3fAsDaPzSt02xYFkUY/WgmzwWJucHhgfYIr1LVnF1vTau6wVM/RfFMSVLfnIjXuI5OD
x48J8EX/cpDGQPBkWBF+qI/WVZrN75NZhI90L64dow3PrkscHjonxgWT790iQM+tpr7XYVBCBYph
j2UCSr/FxcQPRL/RkBFdNVZ221i4BdIgHQ5xNmUHXI8eZ+x23Du5x4im5BANq+AEFiA+jsgKNW3h
5bdkEvRNGO1roydPlVIZfizAJpkHhS2eUVsN37JQCza0N6xzk+fI/qpbK4qTc4GApqkc+3ogVnDn
GnzkHN3YnuvmsLeru1xvnG3ou+LeCh+S1K22A8nB3/omu3FLEf7Akd+6SPeIrXY25UJm0Iy233K0
AEdM00OWtpjVxgo6y5RignKeYqfl9D6M8zXvlSZoihGc1cy9o/oxjYHfSdzqYfFWV3Vzi4o5Osy9
W1IK5OpqWON3XApfZ8MYaQDhOuRfD/dlZvTbcSTCYDBPDFQTXIcLEcqT9tUIfMdhcptIL7gepjsD
tRNHI0YBWpIejm+bXJoGCyIdQZykVj09lAzvkbBVV0VQfDMII4Y7k1oHh9DZs1vlj96UgNkqKvBl
XP9bXHfnIqN+EvRMfIjZ/FaX/qvmGtHJLtyHCZ7GGcHFk0hxkYnRAMZOje5UztqTPoXFgzDNI9Nt
ItIqSAJq8mkUVXBse/uaSlFw1zWwp0kR5ERtBhCvqB9el3qvX6cyFteNnhYr+rFQExt9nlZqo3rM
kFv9tfuYwzbG8dDco+cKH4chIdqAHjAFK4YACDYZmeRZe997sj1yKUyRhC8ZT0AXrDOhseAlkN/C
D5M5hIGRToDZDVRHYNA77hdRYsKVMWWMGbtqkeOhqJj+HIbB/oJOyztUdTZtnAKDH2VRwjfQ1pEA
SzEFCMCqNQY8Z3BuJA51jFYJQrQmfAhn8ayPzyi3CENLo2YtTVxtmO/4DUgmm8oRdmBAlp2ZM/Tk
hAXzQWzrGuwXRyOflpOcgdQ19hnZke48xDZcVHCWEbY/9qSNIfNr2vkIyyMr32XSA/l26zEhA8o2
4d2qkvDNtEOxnTVtOsVwZ7rQ9g5uoxknaXT2UQ++ln03ndQNx9HDLOM3qbmcSV3sQYZOqWV2qdF3
Q02gx7JUjBIAUIlJG6ERoapxGxRXOpP+jWf6IwesPTEut/hWUpeSJt7a4dSn2prR2GkWTUTq29KU
Y94/QEfqCgD2LizIoSfXL4DQXvQY/M0lZNE1wWVzbOicmvVAG3deKI6ZGToryDsgdGsmIcaEq36w
30imtdaxrc6v4stQjZA9RXk/1DiNRk7X29Eab6M4oCbVr0K/4Ws2e3L0uihnOsn5qzGxh2tdfApJ
fF87Zttsw44ELdh6Do48bR7oVTFU39iZdUwSqtFABH5ZdaIBe/MOVOGAr3RyQvILh5op32Sbwz7v
6vTklt5TOTvRfQRSy7WCn52s7FMx8YlHCzUomkUulM0S2lAH18LGY1VmHhhxDfJ3ibsbMblvHpjF
Biney4oz56qM/ImgSQxGYZ1eU2gisKrNGBxSiljpifcVx4RxNaTa41hDPYHY4miBvfWcJWYraGGk
DN6tnlCg8tL6e89cEtAGhXUBQ8bB/0XTjGDzTm670SKmrEE82aV4FIyYAJwBJz6lnl02GdOJaScy
v3i+M8VRG8ZmT5V/H9jyoaSltbbmrkI6ibCkg/jQRt62i3Xw/dIO95lGH8Mq5SZmTKJPWroWzkxh
UzNfImHoey2tr1tZZ8eU6DaatwR7lOmeloK7DskI3hrjG6U5jdkaJT2bYSj1RSdgvuPO1btOkShL
HUq41VLyGcGch+WrkxjhTTjez+EkyQHV70RQtnuUM8Qn5e5NlEnzWBihv+m0DuDRQFpKUdPGFjEO
3JogOyPG5hhlm3DWC2yaHf+bGzKqy7nelPZP9OgdeSDJvck8m4kPkCyt+GZzYdgFA7MeQc6T5b9k
no6LWnhYGTMQs1kyW6uC8xJwhMUl7WzGiXk1L0YzJTHIqSuL+z7x/Z0ofzQUww+2NxyKEBhbZj8E
JAVtWsN/r23tpxUgRu19F0QXudYReh5sCQyuZUorrXKYB0UkkuhVKXecIJ5CkT3qhksEmO2/DJmN
MbOHzTPWVAkgakRUlAa5r3P6NG3mHFLd3BJx/tUPghevhqBQmlNJCK8bbCZ8IJvCizgrMFsNIwL2
iG2DUelvWq0iPTAfUzDgVNgb00B4HH9tQ2DXQ1I/xHX3No8tu+KvIWK0UNF2MqKhvPLz0uFMsXNj
iiJRt53157mOKOGTm8rLLwB3d9rNHuHtGhJsnBYJOEQMhcObVy4lDjrSm4EE8biusr1WBAzTCV6P
9T0dYa54wCl2lSAFkxLFDhnZkzXm6WZo0q+WXS+ociywmcWg2SuhKUWZXW2S1L6fNfl90kHW2dI1
Tqj4tpMti61nmAsTDz7U5EtOFuaye2u/LNw6m7qu0q09SUjNEtt3Lq4qiX2I5ivn+Kl6RyLG4eE2
7zhryAxugcK1cQhUtwMFLigCDczHPYcB+NxTyNBdSLDzk5YV997s7j1Nbw9NO+inqiTfppTTeEcC
drwMJCl+wY2LInqkVLVpxI01EjARP45M4a+GYmOinQMurCUn04sZk9rg71DWxBtOq9aaYFh5siKC
Ewm8f3GCtn2Ko9C6tcP+tuu94N5oSF+yhuRLunZprNZ+bZ+HlHOCr4ELMzT6yYPOID6TU381MLYz
nKDYddkRoWV5bqp97llPueu+otAtD+7kHICGObcl3BaPOv1ujkhO0VMmFhlpygBY0ltQJldZZ46P
GS3DBYT0BfMKEeAyd8+yQ+/PUT+Ynr+fO+mBwGCgVGYNWHoKoNTvmR1lIITnqNoWjU07fwJVTt+A
/a8TT6k/IGiGm5UnwO56GTxac/Sz01BtM2mGw1SMN1bnDvvJQLmul9lbPsNioYjXHEzNfUWyZayC
0tS/wm6DsR8BicyT5lBGmJYSl+gic7zLGXARlkXlRXrfiqXZ4RvBd3MsvmHXIqPbGYIDo9I3KDLF
FqYWKNMMGmgyY5tqY5TmRduSzmmLOzgHOuwc4CCMAAl6xNIl+m0aJtEu9wD5uQFQpxygqEepCaJq
odMKpkvU80ZfrCB/L5zuTVa4alpfXFuF7Z7NCFoSapJj7WKjLsx0nZLrvjdECp3b4gpND8ndNGHp
MJoog0PO01d54qbrvAtwgutuQ80KphC6mB/0o2FZxtW9y7l4b0IGxL1dQc1qoMDkeRuvYnu6yVLN
WyeRz89D9TKySjpco7wPBFmzJvPPrILIH9e4pTm7dZLBz+RnjLYk1uDAg8hRTmIPp+Chqy395Acw
I4Nx4bKRRttUGbEoA9ylKTmh1Qm2cLLIGs072pL0w0VIzJsXcNH1w8kBsmy8+D2/XIg4IjXIxRhG
EIScOaFD0RSloJtYbXqce/Z2LBMQ8KhCMoamIrhp4ubgV1p4Ip2EbNeUfiYu6/BriXes1RmKFHRu
1jq61G0/J9QLHMK0O802jzjbxM7Q627dz8ijvNkur6CXQPtvj5Afn2sH/1S/9AalTg6v5ce/pgig
LJSxH6OV6DC555NMJ2boVRBsWvjxVVCl5zqRqBRH2GxOFAZHqGDao1/BZrM2dQSEiXJ0dms7DnzS
nw4k2WAs5bloR3uDRIU8Pw39p20ZxFXscn6lWy1nqGrWXLxRz4Atqw9a5xANim9jGw6kO9FZaxso
BqENabMIAftQBsWUCJfYHwVas4rpdWMvqUlud4wTJlQa06LAoCWuoVOCxrRUchyIIFHG5DNw5Nao
E49wZDu+Q0T1RUeVtoJpcZNiyNm5LSO42Kj8vcDKbz8bIyRd6jPZWdJf18b4hVk2XDfp6Tu/tn5V
bo7xw0UyKIAlYYegAxItl40GJbU3nLiA3vRpu5dMS28t4Hl065uzUdc1PtEACW1Xnnu7vu4rv92Z
xXQl+yK9qWbB/HMWDpUDuDktWvIVzoh+Y/fga5yggUmqT4KU8erJmThUsJQ8lXpHjIk/UC/Xm6u5
AacCfoirfW/NN92CRGri9iQd3rpsoH/OnktE0RTQVIu6I7qYQ2C0B9OrDGa40D0pSEB7Lpm7xjVO
b0fi4/QCZFeLan4VErGiT1BSYgEOd4qd6W6wdAadPhEShMSfUS2021zOd5pNQJfJLAzvJcCV2SGX
0WuwhdUlSKF+IqqqNpwRHmLLFNR0/VPSf43XOBMNgnVx4Y4YF3cO+X246ABCdxXBV5Ky+zTSyQGz
Yu3crH8IkAo+ZpBnkprvrRKxf/IX5PbYEWTQk6YGo08PyG8qFx9OAPZ79J6sOf4hQDcyLoRqHMV/
3qht/X/eobZpKXTIYeFEugsxUpY0oxXicgFLxgosGS2LaqO6qRyQHE0Di7JbqJQFEk1/4VbGRgz6
cl7glWr9stFZKJeVAl6qRfXIxmc/CxcyZoaBiYbawsv0F3KmemIGTNNfqJoLg2Op18HaDNXHUYv6
wuLEe8AFBG7n5aZS8M7LurOwPSMgn1oMDrTi3zvNCwB0IYHKhQmqGQ34OO67PEBfGKKtAU20Wbii
6tMCFwA2qhbVTbj8sw5Q0n6hk6aQIU4Y5LhZvvaBwz9daKbO7MNNBXBaJZBOrWXNA37qLRRUdZ/a
NCyM1CaQjzKLM86ghGgESUK8GRXWliI8gNViIa32C3O1Ar5qA2FVT0+WX6ZcCK1gKxv85I5Ct2oe
kgelsls8NFhffgtkcc2wTtPvw1PzafV/vhQZf/9ptPnPZ/zPdfRWF03xq/2vj/r/yMKzCEaRCv8X
REGRt6/5J0CBes5vA4/Q5b90A4qhRLFtmLpEm/vbwCOE/S/dEsLRTRpyqPh5pwugAAEu1kQDm5Yl
MSZcDDzyX3htLM8xlVjZluL/YuAxTPGf4mBLpyJoC5M/03LRo362QJRzkaB9hitmT829L2rOe0mR
H3I8matM049zXjg7JIgMLEGtpn30nQ5eezJHm4ZZEq4pg191OtIPsDQQPvJfbkkkX9laL4bbPtCo
iddOz5xiQgRNrgYVhNbLD13lfG2s4h6vyq0XGsRJcqjoX5Kp/THPKUhJipoM0qdVUpsvYTK+5Ua+
t2XW3qbJpN+HEMlz+pOJlpBV4AN8tez5IFJJa78lnn0oxcZM7qp5/qpZ2Tdz4mpd/AoG2okTdGd3
gufbgb8CDoAuEdsd7ON0H/A0Rj10yeMI5lKKIoim7fu4xPDw7a3dWgZLrXJFKxYAsDedgv51nHXg
MW2x7Tz0cs1cx2fHcK7InpaHbvYNGoIT2ccDYtHIi96rzr3K+xTOgqVjf98I9Fp73S32tJvoP5PJ
lcmGqPm0QJgMSga4DDFaIW6TEHIk8B+iVV3+c1wlHRmfCHMt2u5aSpZYiUCoo9xhIL/jwj8xJtjl
6WjdIqreGCUDm1ZSIYhM75EOKpFMtX7X9kQ80aZpoU1ReLPLx4Z9YKsJri6GTJ+xu2OWNtJX0VHj
ht0GOIpJDbpXyCg+QlQzbl5wmxq0gkl7zDv9ZHjFcC6rcCdcrKyC5PksrQvQsHW3D/gGCFfvCOVx
viMifLBnKXdGzBUgRwu7cnuDQfE8h4hzp9uKGdpV5Ka/GAwRiJ65ciOnY9h68jDhPt3OSf2Vfiys
BwrhEMnJLi6s8WBa1IpjpPdpEiIfTUmrSynV8MMiSjSrfh3PRL6DrENJBZ0KjabYRw5naFu/RqP0
QwDF2duJ8z2fub4X4CRW/dQSJnxDfQlsp1m+ovMA7tOC3Nab+KYSiP3B6ti7ERcE+GMNBi+TNCaN
bkoaQGr8QvlWHsOse9ajdN7CIGbsadH3QPmyMWvaiq0dXLX2oSneEuAapzgHdmeHRb5HNT6ddd2B
8hAa914Bcz6s+/whDL/6IfA7WSGNJW9g4POE8LYyuuqNoHhOdNwYPZBmqNsh3nn5ZjGlDFGQ6/Wt
ow35LhDI1Agxg5eDopToWi7t9Fh6VE4yOU5u8c0zoRmUFnD2iDi02kNMqEnnNav995YT2FqfgbLX
k7GLQI4104juebJ+Ovl4jYuD146J28uqriOta2BX7+Gd9Q2RDAtsesf8Z9V7ZXnQqmIzMSsIMHnV
wjyFIn6uLJfyYmnOd/UAOKKjC133zFAQwW2BAjKJDot6O2OI3tBx5FdDVDw6wV6npwD1Xf8egTws
FiS0ayLbNsmytt75xkmrag1xlQx3bQsRSLj8ti10QA1o/ZTL48g+WwckyZKfDEiDIVg0wAI1dmgw
xoPVMWCfbRpKeGPQbUb0q9K+GI6xET6XxC+A3qg34cLy6gt2uSjBSybTDrJvznC/kARoo4mfgFLs
dICF+xLZv9YB4vC4ahOc8hyAPVjQ2Oa+6vxbpo9QObYd/pfjSBs7lXItAAMwaNReXTOjXxO+Wnl0
m5Omt4gtQBT6TYtkdrqPOxz2T1G0TVOBqT1u2/WoE2IUtPsKIcNOtyN3b4Ri1U6df6jlxAB5pK98
hKVG7HVsJKfWJg87R+GLRCyaeuLB56E+RYVVn1Lo2yeoYuneC3T8YP/epB5BZrVuVBSjlud83Lc8
8Y91IwxrPAIl+6ir9TA2KIWrJTGYd7Nmv5uJv49DU+yNVP+tg7csl7HesqpuktrOtjT9frU94GIm
jM24R0NKGAEM8DYp9FUzWhwL7hDQ62uOtkFJpEdlsK5CeYaSU2/sEN++azjExCEy0WeIr0DHQNLA
ej+5rcE0SS2qm6asaZ3zL61ny8oYR3KTA907gX2BVfvPNmgNAqHnUjOnvH4vuIziBmw24XImjOf6
wQTvTNuSzE5j/lK4pGwlhXszo4MOmyg9TLK71QEIn9QNSnkaEkF47JrM3ue1IPjdumK/Sk6hZd+h
HfmGYvu+GYMWmd9IdwJ4Hk3VI66TAfNXGWSHOiEHTCy/nMV0vG6Dx9Eucp1aFtuaavnpali4Q/uU
Ae84uaSHJs10CDKqqUYe7MbRfW2JEW4hElxBg/hVTJO11VybNDqnuVWjWDUsVwNS3blhUD4fJTLX
Ao0DA3THePN6JrZ0+HaBDWe7akNrFQh05+qGKl19ok/AB1aLouX0WAdFu61Myl4aMqyqtenik2BA
XZQE0VIWnHEDjV+oW75+Cql4BJIEUcS9Y42AZrP+lDFnsIFBRHYIzUPoZ6BDPZmR/Xdd6AV8BPsY
DVVGDU0cshwRCM5XgaKW6mnvk070sQeYekeIluwJaE3d3++k3k7dfNpmBNQwm8EApD60yIrU5IkK
20j9mmau+pbqCFpaFlU/L/MUtQTu+M+5zMe94At2DlMWNXlTN3M7MSGPasD4M85Yqo+LtJnaWAnI
aETy51FOV3M4izEVlVpCKsDVbHHyPefJmKrdYdY4fANJmbnSjV/GZPTk0CLUyv09Rrwo/BGm4Zs2
hu60rpbvFzBodnIpQ50uq1nS59lB3TM6Yz1v1V1ZZVOKmfvaIbZ3Sorfj1D31ZrcSdp/TCBpMlxe
qc/7bGMbzELVq5nL4aeWPl7m4y2WT6CW/ngbtd5l3RNoIPbTfx6iltTLfHycy1tdHqO2Fb61lZPm
BvssBhX9zwt8esKnVfW4T9s+PurH26n7Pzao7+yPf+OPRfUo3+1mRiBjMp7TWis+vs7LS//x8L/+
J3+//68P/duHdtAnrxy328mUgXllNuEVKt/wqpjEGOwqXexRl9YHdYc/iZJMleUxWRCB+y2WRbVu
ZU8cJBzyofXoNGm1C2hanFwItlzU/7rYlAzxAJAudCGgiNRnho05tma6cgom05qROoTILE9V6+pG
hHl/qH2xGUUv6kOZuu2mbMYOOudVPiz/BHALkiQN8sO4jCJs7bEcpHaGKrUsSBwfqSRILkSbICpv
naw6hTE7dLGcw91ll1OrY6Sz517W1UZt2fPV0qenFEPaHvqWYRHN2ZO6qfsAsfWyagCS3MiYcQDA
q+ykXqSAfjWt1SLGYZ+G+vL2mdqqFv/YSmXgGSWX3No0Qk4TzIGtW1Qvtpg5GYfIO7tYSxERlPG8
JuuAwI/EeIr68DUwbOZBy3GrbtplKWYwTKaPF4O2Sn/kONo8iv47gGNXqOmMVeN1B9rzxQn9wqnt
qTa5ZbsJCzyry3djtu/ZoGVH9YK4aLOPl/abTYvH8UjuxPs8eHcV5sSV+j/8xKacOpCgp04Iapv6
Gjj3YnZpgGv++/MZyxWznwhMu3yLxHkwPgfokJ+gjxN6adHCrY2REormPfeCdls5e+hL1EOgjBen
2kyfy1FYWx07yfyRkqJriO0m1zlOvvkw1nCDLEF5jgoNeLjxME4zP1NX4aqLREBjzjEw9yw/lpe0
6MASc6deX30uJOcjWXG3s5m3jN7M+48H/vPTqtW8695iyjUriKHJairiBFf48i7dcoXqlyWtCfnX
1Hoyo40D2UQROZnIQWsGbE2ZncN7a/PhutMdeUi7tDq5y9hngFV9Yl/4VYYZRq7l+1O/RKNe+p9V
dUfkmj9TQtzk5NEcgELIUYItOVblNLf3AQ1wLS35ytQvo3brQO+JWmJ64ZM3rv4bdZ+6waL9+1C5
/JIfO/Sy/6oHf1pVj1Pb/vtLtTnBAAPO8WU3U/ua+jBqNSvSxQq2HKaXI/JjIyEG00oPULaqlw+0
zj7oNIvVg9XbMtfkSFaLozrUPhbV8a0+HCO/fx+AEAx4o8tHDsocewfjRM3rvgB24vhZjo1Q8zUC
u5ZFyiZk8mLp+F7UOazUsE/guYXgidTDPxahzGWniChRWBY0hzgxqD1VLV1uLtumOaP7LNADimh9
+Y/V/6Ru2l5wyVeLnhqfqsWPT1/O460VL34Dpfe+bYpp3tnjklxVpU1xtOUPV30QWZ8M4CVH9WUj
3v39tV+++8s2Z4nezgO4YpcHq7e8rKqly83lZ7xsu7zep+dG+VOXaA3nML4adeIEIVfnB7Wujjy+
8aS9UusfH36GYQhgkFwF9VrqN1W/m7rx5tdA0/Kj2l0jAzofhxK/QdjBGiPXjiP774vq2R+nqrGY
moNLHgeYDYrgyw1carKe/llS2y6r6l4VafV/epx68OC/DaLOCef792HUqx30csz4S/TK6mNnVls9
I+9IovznCWrp41Fq8fO6etLHq/7xqM9v8PlZmiDcvbW/iFlH4rx8h+oyopbUc/+27fIQda+hRoFq
8XKjfo/LqlpSz/t/vmopXL6By1PUAz+91d+2fXrVT+8ULCf8Ud/WXdgxR1+G9lQSTCzLe3WsX25m
yKd4OZZ94LJRLV22zVnGIa7Wq9Zk8eOR6nSrXvzy0D/uUYu+DHoCPRCzqD3annPv9zlPHUF/rH8s
ft6q1tVT1XH2+xDzaEChbumSWVDSY3BcvcEVtw1d3qUQyJg8tTuL9jcCfIpv3vCU4J2i+dzpT5xO
RmKsSueeujDyKIRKTyXaColeaDVjI3nJZX6wK1N7MoTv3fWIGTeG3z8mMcDSoh49HIBJeKSvP+q2
9ZCPdDCFibqxaNLyPE/0Jem0x0es9GfUX5QbqZOsQ+wTa7fPqj2W0JXoR3unqXPc53/443Qy59Oq
WyZVS/6Hmw18aeryqi6slxvvcrX945KrFv/28E/b1KVbbft4h7897+MdhsQ7281epymVqSHdcuOq
Y/eyjjuHSQylc8pi6vhd1ofl4PrY+Nf7Pz3dRpGGLtspVxo+N6o2y9Mz18njW/XIHnjsjkbQvboD
0yPHzt8XIcUFayst3kRU22tRENraTMM6HVoUXhHxm/EQvjn5uSO+zRDF1wH8zCHKn5MsJemrqQ8U
7JzToKODYB516t1Wfm3K6E4gdCFx5cbM+9fIjcvvLglmWNisF6uzHvxRfysN3yI/U3e2EUP/wyAI
+mxmJ1zJKCeHKp+JIRWETGgYOzdV0zVQV7IUrHtLXZM6477VuqualKvQIieJkSGo2Za3uAtSPTj4
A/D8dEKRGs1YJYYQcl5EbrDn07gVFi1trrMHLvHPiW3Mm6hwMJ5r/le7616CEOVpkGZkPJrIjaiz
UeUD15dTCF/h9qcC76PzB/bAgTGOJpWC6aaHuXhAq4DSTc8KEg7JAPIpWkwYmNcWAGEZDPM+aHB+
ywZHZy6Ld014t3LBlM9YEexS+5Vp+OoyzYi2JbqkKLW+pgD56FUzBS/Jmu7D+DWc+oC2oklWL1KB
wv/W2ehHiN5w46iiC8+3iu90bfwwvby96aYWenml76zY2jm1T+ZQlr9Pbnm0AKAhQcDixyS5I7I8
v6sK3btl3vfmeKF20gvHPTgF+ASD+rUYFuRNH5Zrh2zEJkcbBsiqme14Z/h5tg5c+E+eRhB46lA5
J+SqKnL7kNaSvmpv77KRmL+hQG2m00QAMJ0h10PDBdo3711tnwSLU1HWG7Ol4qnl5uNQVO6VNVU4
EJBVABp+ArJgbhwn8LbS9R7jsZ3wzzXRfWx1z2FIozgbtS8FUQqr2RVftCL31o4BWJoTVHzVCf86
n+t8B++XgjbyPHJVYHLXFom8vSAhEC2f61WvU0Z2G3Y66AGjdFGqZs3ZETB8bS1/6dybHPMExFUw
IrQkKJQL5ymbxCuzT2aVcolKbPrD6NfYEgE6rv2cMlOnkUsv+h8kbMJllsWi+bXPlTnsTIfsheXs
H5rLWY9602bMCQ/tqMmm+bnugn0ILeLYDi0S2iPdRW2rldGLBGe8SyiwVl19yCDuoaBEUYMWQdQv
s9m8Z57VbFNhk4VMm6fJ351FyT+Z+o+4HKHW9kl8yi08uHYhkPNH4qadqJXTb1nLerjy5sh9HFJx
dgamJ74sd8WA37yGFTtYXFcKOmydUSAc6n4GTpTfJQN+NwHgBW/nNq5RLuetfTPV4dqwh0ej03+Q
5WZcc6ZA2YO4HJOPfEnwOK0MoEBIm6pnYprkNvJq3Pp1xOQwPloTOxu5Z68wKsuVZ6YnryBNsfbl
c0HAIvHSid18twdaCfH0HAzOtJpb42wPxnfN7bxtocFAh6yrNw9T+ZZXVngf6xm64TIfd/B9KDaF
2ro36/rsQKZFhj28GI7NTkKNeIqwrnqa8ybAAO96LUtubYTzkY1OwykEwAjd+UJeWbbQsVGi+WO6
1iYCdRvOGIbOPhvrAkIKvcS0zHD0ld57RqktGwdCV6b5nIb5vVMlV5Rjx63jHBObuaZIv3koNilU
u3nN7qeBN3FRtVApPRQGdc/csvZI5e8NNyXoNMILiu09QXpfOceA33E7VY+FXhtvAe7Uvvj2v+yd
SXLbzNqlt1IbwA0AiXYKgr1EUZRESZ5kyJaMRN+3q68HX92qv4moiFpATTyyaQkEEm9zznPGAsWu
5Sl9N2YIvjIupGZk5zEZpk3DfwfD427aw7s/wg/L5hksEIc/BeY1t3NkJRykQsPna1UYoTyrc/B4
89T2lkBt4Nr3wS6RVsr3ZWF9BL1I5O3dot4JTN8lnGExz15DaI2VyGdTxtuykcnO6zuMrEt1brJ1
SK5rXITSePTgoIAknS7WpMkwtlreEDPvpTxC8AsIZ36gngnqoflrlZZzqAfSKODnLrLy9oNIczp4
vNfWUhy7psHDOvbwfC06Qse0ECNDENhEpYE/05zHfceXOtfj+CirrsY11ZDjxtIm9qvmEIO1X+ER
zFdiILaqH9lnM9iFCJ9wurjki6Mu70LP/6w6dqZmwyoo0qO/WtT9AY5KeK54HkbhHkVJ+JXVYLq0
kLSpKef7U9GjWMw3W6/qoJjT9IyA8iTmr7qtQIRhHckqhWxd0zBQEGNyZCkXlPbgbKAcEejJYcnR
QFz7gD0aHn0AeeHsIfEPeub975yPZ8fPo02kc6MWMykb6PUD09AqWMLpjWk8cuUy3utcsTBF17oX
qfqVGOUl8UoD9MaY8pHkuDPLfzRxnC9dciYIpAl76fymYyaRnWEtSWQsxc2NjUYxYK3HIlRGj6ZD
THxfexepaxhtG0xL/YBtm3HUsx3b2Hgyi1+rXA54df3zyajYBYP4mc669pYZXN1ozXDypWNtRPyu
txCrAKZItvraApJlgs29wn8O8XwfdKfaDNpznaXxCbzj8zSLPYu5VEG/YnhEmLU5P/gjj3gNuqol
8hgocf+L7TYPqOSDSgsVnQR8b+fGWzqr7jmSOEzMkiAmNR7xfCMn43Bp/Ck5w8/3A01um+phnFr/
FsXRSKAIajuClUwHnaxLHsyYl2UoUaAnAGdSNspZAVwgsq+zEw8c4yINeUOdTPD9mzGjHl8t14UZ
l9DjoRLI2ODoW+KXHvx8MOcO1XStre4dH4K/Bj/O1ByKtLp+k8bVXbJLOpIT5WLvX9LNDBEJtTvQ
aLVMW92Z1sGPbbOLSirCf+b1toWE0sf92R5MQNTp2dI+sCy4UHJGnvoMd+0Qt58gk7BeieV1mrVr
jEoUOWo6BtwkZsi7a09+KSFYnv05o9SY8uo8aplBnqHWBmLKM3wkI5BudTDcoj52STNtHDclbVsc
pYtNrPRUf/SdmRTtiIIZ1X0waVfVE6NE3VT5USiMarklYsdkOFMaXjr4Jq4mp4sc652fsnwyE8r9
Zv5i0iaJ3FbfFYFmk3Dlln0tVyI2dupYutHCFwTTPdfDSrygkgA2GNsaMnJeqJkD5i2FDl1Xy4m3
EpvgvuYRJKdK5u3HgPoijOzq0yOl1+9dg/gID4O9+pvP6SdKEz3QmUs8NEV3M2cwMgp14gED6G+V
p682uV5bBDFogl2v27UZYXqRYb8o9z2n/2Ed7ZUEYODVMEiWzO1HV/vlRqrexz3V/KydtXEZH8Z1
VzVrzq4tqVuijlKM05QMB3WLh/bslot7dGXE1h77fDxzKNcm6KcZ1WCWjcPGAEqS5VdTCAIvxv7u
zd7fpsb8XeWO2PgDeUNqfsSEi8ymJi7U6+Z9Y+MYW5AvpH11jLWrbzo1ymTexZ7ZHE0Xh6pKeg0Z
sXM0W+JxaS7oGfD12PJEnqh+yLySIPuPYjQp1Eu/PJsxy/TcO/I2tF5iTgfXO3Kiv+WLFzqMqc56
c00nnXS1fPyDNP2vLLDYYNHYxgnyodx67DKVhEs1HBJwcrs6KUPyv3iEbX8+jlJe9JYI2Kg+uuuu
MGbfucQ9HqOkbkJdgXCLYvJhMUhxAnH4iXa89tN08qmDqKpI/WnnLuRCct/7I0V4isVm6odAdPph
SnLrmfQpRC8sQtXB19RnMa+g+ai5wPpASqIa7Qk2yK6pip2jquqCfyIwPL24pPFEtt3amoz1Bjfv
rzyHOdKKFGG249Xc/d6bwjwxUwFMsrqhPd2XhrW3BpBBCPkrhrHo8zNnfMhIe4tYS4aJY97n2kAD
CCC3snFC4Z4i788WObpD5IiO9VHDaQgIs4Ia4bRrwC657iOvT2Op8QU3EG1QEvjQ7Pn5T+bSv42I
Fk5Fcu11rOu+56iNV+RfRe4+AKNJNrZfpxuflL8A2fpwZg7vBEN0zHruwtHslouf5S9T7/2xPXv8
KD3/vW4yUuFE9h2D0AtljwqYcheuDPdXZl2a1DbvWQNeCmUPC1IDP6aTnZbCDFUhig2kvnEHj68D
ph4djCK5V52Vv2DlsMM8y3GuIXbCrftWJDhUWuLmZEkUse4xRS+M5R24Lh6EKdspoBWaYyfcOWUb
RuTObQnahs5FPdDMZRV6CNPwMp1mQ4VEbV9GgfWrFhlwoHnA0gRWXhtwURKRskcyPB/gegEEmcg/
cch/jC0KHXOaYEvZuhe6DeyPAfMH75sd8WjsYTJeuSmaLxBGOuNNxCpGsCxmtCtt2fM664gWrlsP
5CSGJ4J/1mxdpo28/U8IVQ9jWnU8+hWh5R3D54zwXL1WJDx09ntOu4RzD54hqrSN3WBGkUjYlqFG
BIPr7YBdEuQMa7GpwTLsJO0QksBogelrnjB6O1NG88FJlqXtyXZne6fyjJSAfCYyZBmzAJDiauah
Sx68dp+TyJbl+Qw9K3nOHbfcKp9oQ1AL20SuEXvYUwoJk8WbhLaBI7xxq2Z4TjBr2RLxlnItNicN
6jT45ElId84Dxx24M0DPIf+xjZPyhdrJObvrCUmwoCmDUTna3ncV2xFg+KemvE1je/fim7K6O/kY
BSEuablJvR32SOfIt9FErYOVe6P5EV+ehTQ8xUjSOX3NA+0KKHw6MnPl31WF+py997NhRs4eRVmx
d606sI0kxS5qoRFcDOPJAKCAEY9ixmgw2uArnl31N+NaEmo6Y6OJ0594dH6zv9+vP+IxcfpfNlOu
QDrZWzONTMPm7mB30Z6UTDz6ElPl2H+Yst0Nrv8Q+7vIxkRDbrd9/gt6KD1JCfWIV8TNpAUJRJRU
OyvKV/AaNgEUzGiyhh19RRChn7/0EL0DexqSkMEwGrym5zXQvy1m/5EbkXkpuXpP3dJc9AmzkwMR
gSkIQnYAbQUwIfFCfBQ7WMclAKFbZxDzU1+XgO0MoYdxPQG0EUAG3D7JiCLsgv+vLf5/igcwrJVf
/3/XFr+sxP7/sflqyiz+rxJj8b/+6b8lxq73L5uPch0eqDXmDPb6vxXGnvgXIWeeYwmSUBH3rpDe
fyuMhf0v9MMGkl+xovv5W/9HYSzMf+kWnFwXpCqQaQFJ/n+HJPwXpfh/KMf/M5PfFP8NrmxbPgIV
G+UzH+oI7pn/BmgFrpQWxFSXh6bkGTDk4D7Edf+aQwzZuNN7Mw7tbaCo3TTTMBBRadgPyXweFnJX
etIc9+zq/XJneTIHvPEsqQRDf/GXfakZJ1FG7NiVlNCYGTjQvg26/ydZCZkEDq8n3NqJoGkIYirZ
AIUMyd8XL8+SFz8Fd9UU4m2WGTYEjiwkzL0MYS1u7TkV+w4ZQWhHnrfJGg+mSFOVsLHIw9ahrgR2
USQHs8zAcE3+zmVJdvZtZLAcIKlpAFHhBw0aGsQteEwWPDI+gVGYwkanFBBN5O+LKt6mM7Z+2UUy
iEbn0lrQQtsqeyHIuwnAkdLnpsuBEKMyJIynOus0GaIevWMezzbqvenNV54KiixpHjR7309efK4m
cjxnf2w/NQG3oYUdEyWJv0MjbF1kxwkkuV9Ozlh8N+lMwHTJQHkAdUjuGEWwBqKbw8A2t1bcflAu
Ac7T1L3LikOCwRENcC32fu0fTe6qM2ePccqwWjVtTI5oWwP5jI4ugWSvfg2trYzrY2ESLQ5JJX+I
iEPoMfSdDGuINvCPYIl9LQPMP/Fm+7Z/FhrCDUzPN0G60gEErAqcNbEXTGU0uDHgzfwmEbsSFN5a
5IDD4m19erlUSWsjI1c/2712Tp05I7eniy/J4NMK+dXb4ChMST2AfcIw7YesKudAKVB+g4SI2JCg
LBHrCjUSBQVPn7jbd0Rs9YPeuHcOzA6aFUloM6XrbUxh1w0M9WQN7h0C1IiFEDDEPK4lNIFNeHnt
u8RYhPVYHDFH36w5Frsah59HtMu2zourLh15Fg7D1cmMwSUrZ1lJimtGmv3cuCK9cUGB0zkHqFPj
a6X5oI19vdtqmWJGMCQO5fBI3Z6WI/UdPW/UfBv8ugEjLPcKJA9ArfisAMB9zRuRPGRyKJ4Rpa+5
fby54Ig47yq2ISfM5ApVTKxKN3tyHRKI06kCJBIRWeXV82OuXO1K1rMT6dWZGcbNK8wt1ceL5ZvL
iRnf1lOROpOw9OC3UpzYzdoHtAZsjyrMnWYeHY0iOuDsbx5i6iTewVjJAUAcE6DM2w6x7qqLawLX
7tszJc5zXbJLX/y0Pi/fVG3LiRK05QbKX5ypu5hZPD+XkfzGj4Cs3dV1vlfExm1ENpKqcX4nNM54
2ATp2hQ9nmUiayUZ9aAZ0G9MiaPtFzl8r3Xc1E+pZKtQ23u+KDVi3pwTj51/O25LA9ir17f+iaTn
N7DGG832fXIHC6JE0DR6on+azCl7KvZQgFznXDqMCfB8aZs40lEBJOapN5g8+BoUT19V486mypRA
aPbpkKhtO5nN07hMG7+jqRWFem3Me7EOvDwQP4VuxJcocqEe++Zmgm16laXzyhHkXunk/qpWgCMo
JGngSIq2DuFMD3qB1H6oMKL3PZmtuuXsaYCKjYefg+lmfZmi2MXCiP838zTa5Dijku167dHy+lte
1Whw0UqG3jgXm5GguK2W1GI1/8VcH/OX4dI0ZOA897rqv1sn3bFAMvdalKWHRLT071bz4/Zw/KeR
PqXTNbUdEy+/hvOQeuexYciTSMTia/uTVyXJWw5QonJm3KQi7bqoZN4ukxq2imwqWLj3Rijo50Yh
2Pg71r58n0H1XWZvhWvUUvJzT7hHqo3CHH+rix9YNP1b02NMmWAnWL590K2k3+LkDAwmhJM3brqI
oVpDTcfECok9Rr8pHAb6NabzKLdXdvT8I6siZtCFdrQxQIl3bf2e2Ea6iQFUhTp/xy+Kj4aemUjv
qARHML0VZPKG89S5EGbkg2IqjN+3+LN49akvycjQivEP1Vi+MdPu2DfJsHVnhJBllm3x7JCER3tB
gCiDdYEUj6oLxUUHPyWadyZ+1i3opns1o+YvBePhGLdGELEz3vGjHyZfHWsvdR8sS5uukBHhnC3H
qXH0U++WvB4WDg4aL3KxojHnmJ8sIGD5vG21dyuO3uYWtoJdQdSd/RbH8PgbEhNTG+FNex+1O47K
+hPT9m9PZfK5aY7OZA23lvH9nNrPnm7FV0JNUE51A8Q0J7GR8/NLtFb8jIWUI27m0WxyEYU98cpF
aj3CQ2HcAgxuZ7D82TTC2AAR9E+ZAeeOHIN2u2R5F+r6o4fl86lzSe1iYacfvCLBIGRHcKQQpSwW
w/LE35c6HnUXW3LU2sUlx/28Afmx0FJgqcsd0zy5BSJ2gojs7azm7uQs9VayWjuQu8JcUDTvonPU
wexiDEAF3IJkLL4YCW6mzk+OC9mB9A+LHZr2xF3CDQZukQPWbf1jWV2ByUNfY5qYT/V2UdFyaBfr
m56e2GVE7EEGm1wzur9zzmqKJYpe5h+GO1Y3EBfvZb38gQUBQaPjnmE4FGJMbJ8wMGeaAD1CqKOm
nYy++fSctD7UJMnhaMdOIe2E2V/rOnRHS/5imN0xlczgYs7vXW1L8yr5BUQD2QnL4TbBsfyxEu0n
uASeaeITckG7WsUkgeZF3TuwrBcvnp7bwlBMv4xNYdcmOJvefvWk9saxFFRcknfXiL6VNZDEmqbt
xY37Btwso7uoK/VDStJqmKKkeLFIVQu9jKCxWufM02vGEwDg5cfkzL/MuesuRlxYoZ88OJFpfQ2k
DLAQHCUuGAIIatZzSjGIxFvpfkH2/ZAgl5S+wEMB0/da9BVRclBfHlSzWK+D24AS1nle1jw+4FzR
jbwAWkGl8sMyM57sYs0CnT+lp96eblY+DI9iaIrQXLTq4EQHkATqp9ZgkkG4SF5SuPl7qCTGUfZY
K5KR60Gf69AvmeoganWs0tH6W0YJR2P2MJrzD5OGB1e5OPQnRROpG7ulrqI9TF1WlRC0981soP7D
Jg8ItAPgc0vzhlGDqk5MVppXv+MmJpJ4+MN0hfFQfYs9FtY1luFjtWb3leULlwqfShuTu9mJNRBy
yR8EbJyzVydfcUSCdlJ7PV+KDU+d9D57itUr7vC1zhryhYx36exdVdhooeo33r07p4lAt9YxPhrd
vvVVezXHoywb75cnWfO1xuK/LC6p9mzRi8eYcpWzmr1ytoBPjeWPyct/Y3Ws/KqC9HptvXFII0y2
KVCRAJ6Ay2Mn/iYtgxvVsbjJC/3qwUxd2ncLA8m36P1PyRrwQwdCthnmihdcYhE5CI1OKLDOUXkn
7bENSQ8zIQQQP9vmDAAne1Gf8lqI+BEy6PQTVSWgC7V8zq0gmN7+3fpFeStASOOoeOQ84gTxRLbP
rJodoRc/GdyWOItG1u/jh40GYSWaRBvsH9UW2GLzIzu+R7eNnSdvsM6LyrWtrv0VhDOf8cpD7tGT
EgwIDf7UOu3WcFPEexr0uswcu02xyPjqWMxbYu3u9daJOg6Ir1fpT6XU1NFgZ1p5azrjaMwHFojv
NdzxukLf58+L/5kOzaOs+fETEl0OdoM4PrbuWO66jcsicczRQlD3MLfs9f4kYpJnaBO+RTEFyBr6
M5toM9ArnO6mGd//EYXSeoAHZSkV2uu/+ecfwi4j49LKYXvi+WeqK1+qEdUF+kYQqPsyyWDa6+qO
GcrdWMOEiQreTGISUpthymAPgHBC1wCXVmI49VFEHtP6B+fzUenVMxIePSyzBXxUjPeCO85MnEtp
DMOeAuxxMnsUxhUjNaufxtM/f4x+PJ1YInwaZJQiCTEitq0rMdG33M3cbAcHt1AaOT7eKzPfLBHT
6mLGVqK7XY3nZbVtyzEpwrSqRFBXyTuCDyhNXX3RWjfeG8BsNiqF/xGb1Sra6s+Ri8aEgNeWjnNl
qer9jEYym08jtSVbzXEtm53fhGZoW1I33Y2fLXBYZfdKyh3IeA/5hVgiLD2g2vLZHcJuVs+17To7
O+q9I+XJUrs3gCVbV/3+J8+h+1ZQYugf0O2gi8HCx9pZGsQZTFl0lJptPUwDqvVY36ed4x+jylKP
hgbevEiTw2J7yZPn6iRXY+6LcC/genP9x2HJ7qBR6mBKrfiWjhnwB5Kze58CWaXJzcjdfWXXPyuJ
/0VLYOuMiYZapmC/kMqEEIhl+NRQesOnKvRdGnkf7KfqoOxQSPhsGUceSWAeCociC9hRdC9LgnFV
i7zPZCoPczMocM3ZR5+5n1bi7LtqlRFgKLGBv6e59a41j8pCxtMxTJY1bkMz4aU1yOWp7+ZPEqJ3
C0h7lpk4JGuNlAlHnlhwOhS0MOr04Uhjck6LBKbHJYsBWsOHXeMeLFuf9yNdcaMGOLMTW7heM/ft
DIVB8s4K8sWm3KUHDBoQy4e+rsC3kBEDWu3JciaXTOgH4C/WSfT115As/aaP7ZvWsv719UrfQqJN
CVm5pyNIHgjFPLvXok/fpaick49n05j0C+mAfUhh/88HlctkHOoqPdQShB5J6wdRCYMQqCaw3eUd
5ZIJ5YDnWDUebeHQyQ1ZFORVrLdfn+YjXRDjg9XlKX3fPMoGCBzz1/2ci0NWZw4DYj/bp6n2NIyY
lGwMjP6c11s3J8w8Mvmd2oHZoJGZQxj7Xhvqc//CwfMc94IaJ6eIzKXJzrGhHdmSLsq4NX+KQd2f
I+Bq81M1JcYRYJR26oGnnAmUlkcNVG1P09v4br/J+16jCSTbd5q9XZwCv5jz6R+KjnXKNYPU19J7
pbOyT5ao7VNC8XbyVS/2Np9XQS9AAGNnG93QQNesZ5rfjy/Wkn8iaHky+5gM8HGcw1KjjqKWeTVq
LEUF6oIdgB+m/iqCaDWSKhJFuE+VvddN+20kuDX0B+1WSKAe/c3wjHSbduy2BzffLpBx9aVjnbJU
yYbX6113MIRrjnpET/6de5mBEblgh8XqQKdWNtOspz/ABe5asI/SftpbQ0XYjS7fYNoqxGrzz1h8
tvWUv5jmj7P493yKo52JO33EtoqMBXGYmMkeztRTPo9ErDgumyOtZM/chlJNxjlxu9+QWg54dMN6
YdOO+PGaRMavntySorePVq9/YoMzTqUHH3Be3KDr++RQopiT0LVVwhBZGF8+EwlgMt0e1I29jVJ6
m2aup01k/gDB9h/Rhfn+L5NJmYeuDvfUbmQyFnnR2Wmho/ntPAS12bGeIGdaoXEJIzQSfSrGp25S
2JD1xNwxz4fCmicPJqX+BhFCtNWznlO7hYNobW2UCdaMF2S2je9xAheeESixa5iMcF86Z6lFLgs+
b9iWwqifRv5WYpdvekXKLoAfOBf2ErZTyS4SkPCGqAB3q2GDfHLJemdOM6bh0Jt9KNMYqm1ZCiw1
Mxo0OuCa2/rQZBP+kOyarhvoqfyp6XWDSUXkbrAo0bLpqXpTbrcfQTnmqrn7mtWwa86urZ+12zb+
ZSpW5boN9z1fwwRz9011HGglo5DFvPBcozmqTujJf6qO2wHiFWGD9cwOZnxUa3AE+1/kg3O4gCRB
PlN86QBm6tp5qYnHg0cLVVsipzUtfYJV3X9hTzoMgrecL9qLybskyGnjXAejZbc8orXhvVBSswhW
2vQfsfXtJeqbuSEspJcpQsWXCsEX1CBqTD/Jmvppu6PV8M0ZBG1a6PJsaT+riF+4GbKvUhmPA2tw
9ls5AIUxTJV2dDsJ5Lj49poa9iw0IuKiT7LAQZ6oYmtRKQe57uBt7vSj1cnqgabqrCfatSpJKa7a
p6hJXuOhevEU6ypO+F1CfUNxdOMZ6aLqGarxj2PmIMcN5z0apguZzoHFiKJJqhsDplNsar9jKZzA
QmJKNPZJ93qdEoC7BjKj1LcApfIdh5oWCEtcm47tpj9x4g6Womp9X/zmD6iFn2Rp33LLYQM/gTQa
7+RFsPec/mD6r0OjmR+1WPzGG/SyjDkxA/H3oBs3FyyA7hN9lRafZNvnQVIyP7Ix3Pd99kVsHtKU
cfo2ujKQ4IUGj++BRuUCL5TXUC+Ofowq1I6MN+HYR8SfxwjYn99iXKq6z7K2X0e6gLEkwJPDPCvT
QzsgdGGnsyhtn5MEr1ip8cseVFAimU0FLP60whCu6QKevI/LzFgQFMQosLoVxQfuK5HtjbDRvY5w
PSDnsg4zE3+oV/1mDHxVpEJ9lwRaaU3zKJqRFyt0j2Ah44Mt7PxYdvXvzrTO0p6xINiMVabiPtko
4zsDQ3pKXdbpzD3L7Ge2joWGX8bO1u7GyzEq7yfD+4aj/2kNaOMSg/qxJPbCqYqnGn2XJq6ZtcUm
e0d890pM5NXnnoJAkdeEd9RdUC8jX2wKI8NeU9MRP3WCOa45AOVvY7F1XDhck5WhJ21a2AAkBgfK
1l4KRRckE+ueirc09U6+zfyDPPcAUxDxG5rBMHT6W1ngsavUf8N2Sqy1t3wq7x+Vglig4OqbJGXa
gkCIBFVx6WysIjVT7d7rt2jgCCpQhf5Ylz8zczCnqLaxUAJqqacdnP5WY9Qh4AsXnhWjHyLK0RrX
b6S/tT5KwAyH1bHz1aNMW0VXnu2yheAuqBtPCLcoTBnmFHVcgenl6DWIMQdFMe6bQRdHQw0Nqrbp
d4Qwq6ghSsXqDPQr39CFAwLNx403NyeN4ekZQWmmDmCNhv2gy4JeMQpJLIj3Gu7pjVXx1Gm9CayW
NM3F540HumVtiiGOkmDOqIql+YPGY2VmAJTjvGYmy168dSvraGFJgLnRU3jmLaLc5MtRaJ4mHSVA
7scbjVufrWOqbzzXjgMztp2HKd2LyQsWU1vjH3IG/C5MJI8aqEeOMNhvkcFVHi+ObXwV2Z9aDuIN
yvaxaFr0R1JPzu1sEE3g2iAVyqgg6ZZVLbTTnUEQfCBjkxrDYC4prK0qqLSKAZlQa8a3JSEigyyX
7hjVDD8JO6BTjzTA1oq8ELs6NEPTX+ynpf+jV8Ii16D0eMvNlI0KvBxpcOE4DK+zqSPz0m5LJWou
AyMJHT30ViVIbAp/XeyMKGrISImrdNrzXrQO5tRrodWlbejbLrpQWdxnpnBNFL0Sa78a0uL3tGuY
Po3W08ChtQar72PHv+q19WqomVArT8WPTgMeEUm+2HSDfavapDnOCnh7nw6/GxW9dg5BSFYbce5E
zFVLk5yltn3xss7jNPDd0A0zEIE0kyTRFzgpmAAFScUbomJQv2sWnk7yvIugtXRqEaH8qwX9HT9k
F8xRzZ0i9YfGX4Zt1JlgDrFXmJ73t0hAVBScVc5CxsZQOwdVg4COk/dm1qqrxaLaIAopIxFi20Ny
3uorTxbBROzrdwrcBg2Am55MZiJUINmfvtTMoDTfotStj6lPE2b7uXjSo+VXa+egUzJRIqhvdnlW
v+WSSCVhy2yDGJgmb6xCLZdfVb8AIzVMmOiCWIZqzsBE8LHpQL9dD3em/T0b9h8SuTBW5N9jN4So
dLGla86n5RRPSxRtnZJAuwHpZjIsH0VLZqPjFy8TSlxff/bQvq/AZirekXr4l+mOL17BCMM3sGhW
NgOFKOUZAKKOuj6oszrIK9CAVg+UtYkIcGlmvQr0eJdYBYkIBMAZbs+Dj9rF6mCAzqhxmxfJSCee
OLjdhAZONyGIjfJZk+5LK+QTZQGj/8XfMsbE/5Sgf+cZ91tzpNeEG+OnDBTYQ9xmeC2Qdpmlgwr/
Uvxl2IbI1L7tuXl0dWmGRsXaT8TVDXuBgegTbsY+n5NLlTe/mrHjjs0+bcpdh3gnGD8b5r9EAlQz
wzAXjakYrgRVBaNYtpQzj13+7kxsDhUCbHqj+mfJBtqUnC6FcZcA2tY/m9P4znZxS3JV2BCBiZHy
78IlGWzrx5sydFkVnwLNE31vGIsvIdutmebfgCSnyH8uZ2faGMhJXX98MEkWshrZbfPBeW7AGC0Q
kvwo3bpO9FjH7a8W0QxksjtVHs4UdPr95D5qToLeh651zQV5Hfruo0Khtn5WY6ePRWmdqVj3nfio
fTI5xnXlNJ0M3q2xNe5lXJBe9lS7xYcPSWnUnZvfY3aWe/JHPkzTfeCbJEE+NOdibyfAe22XOoXT
R2znAmwJRyR6sT5sSnubcUih86Yk1pcmKBdanWp+FBVHJeDMF29eXuO2+JgYdHQCSKA7PORQLsVY
vmXWK1ct5Ck9xnqz7dmH4K96ssf+af2+gNMekzx54r+86OlGL51n2bW/xoqp1pIgX3J6eu1phJNN
Mowm8caMB0STJHllZG42sGcDi9l6JRry++b62cn699pruNwtbwDzBqAMnxFALGe5OiR+oXVeZW6f
iS3g1ST1c+s/F4ZzqWcFFXVG/pbtC8riYKzte9yTq7diR3tSJBt8MFWqvU5F03HlnpOESZXmgvIp
FcbsLEvukzZ9s1VExdaijyMgU/TpTffIvayIjpm65myBswpaDSlRCtu9GqynGiFV0qvvMltJjjVS
xim+M3sGDGzAyHDNjrwj8IvORVq/GGyds3kww2JiaD0kB92P9ugUD6uCBo3fyPFo9dcI+3zHPaIZ
82NsAYdK4K8k6tVMKLw1sQPBsU/b6iCltkN9v5EOW5cKG22FUBlAgfTkmkLVv0iGwJ1GT+uTWWGV
7G18/cEskSLGxct643da8lVmTD14p5XDhbwoDAl12Aj3A7/+udH8C6lSW8II31i0f4xpGSb2dKbD
5riq9XcDGW6gz38LQeLOlLfPM498YDgRX84wapvRKM6UHg/1YB1hqO7zFh2eJV9Npg8V9UuZm5cp
ji9FUn2xvv5sJ+8AKojduJnv3fEPRr+wYO1paUvYULiQswcYR/sNrv67z6232fTeWsXcnWHEN56P
1zl1tppmHp2uvrPH/LVQK/byl27LZ2tp/5J89IaYeJfa6TM75+OIOTmdWbSir/BxsOkDMOr61VHI
oSYeZT/7bersgR3xUkTxNrb7P4xhDksHlzn9ajRYjln7ufrRtKJ66FXyYVbj59hp7iayRDik7iHN
8+vCCpb4DsabZrOrU15A5CJ4uQ9TMiFXqj16TvRmCuNa8p0IzyN5CrcXbhjVgriEbsEmzeH9WRv5
NZle2S/9yNkjzde8tFn6C8l+ELnJIVPRQ7xMF89Bc6IVj4v4n+ydx5bbWpZtf6VGth9y4MCe08gO
PWjDS6EOhkwI3nt8fU1QVambN6sy3+u/DgbJCFEMEDhm77Xmsk61WX5EfYLboj/ZWvfZ5KZyQFw4
k8hIDIJUpD+mTfSeZwYYHkLFYja4HYMJN9gnW7PPdhRtdIqNpVutwqi8hiSMmD3NFL0dbuZc3gaj
PrazedUyQfmZ+VIGx8ZPzp0YXiguPdfMKauZjkhBKnyA/rEtuLQZPW209pPk9syMh44oYf8JGjAx
uOsAN+Xa6doTAffsvup6mx712b3Zk4Fi2Eb8ovIpXC8XCykMD37wQAbtLiwlrB3qV4wzGqUSEoMx
QFG0ykGCwvNGPYGRqK5R+t0Asx9Um78IS2570hzcwjZJ4am2rV7eyFvedu6zGQ94gEzECVT4A+Oz
PeUmuXGUgNzp2YVptnIHwpbs+jb31iWejAelVd/MMTwE5NGG2Xz26aKSzX7NkuZL1kVPEC5VGPoI
Ud1PaHF9xMOEH3wvtJJOijCubZM8+Ws5j6+DqL4O3a6vm/PQNJ9Da3p3O7HNEkSDklsut0jhaNrv
k4ERgio4bZF9qRd0McGAUqcqvBEzV6QFh8QlFDVo6Wygi4kQSgxEd0cZzeikuMThTFQYayRGjC0p
QmzMEPW5o0NKhkZ8VCdyINwaIHnrGeN/sOld8Up366LwFaAOOLLHOURW+mb13PbDHPDu80mn/EDW
0QHPIpcfhSfbemDN+zHxc18QAq6m3ShuhEi+FGmN+P9xnKNPzVA/O7a9W3KC6A5QLsevixeFNeRO
00IK1LbaOsL6ufy/yeQ86qY6hVV4CQV14dpAqrP8h5klnt3MjjZRqM5j0D2pEJZWw5USRq9GZuwg
Dr6561rMF1uQGemPEJibsN+ntjxpIf3n5ZfGrPrUuQHbvejDaEKQvZnzUhjlI8pdSHjmsEmL/Fki
KbE65J2Z+gZtHXmnaT/pM4HCSm1mNnCIgmMqwyP5lM78Zs4d1u6GOKRm35AA5lgURbSaIjeLHUJs
DArMTaJdcOYWq2RiOhiHQ+325IY4lAktzx+a26S5lykwvSBs9/FsetbnvqOIPb3g2wAqOB2k7G5W
9B4spcyh+IgH+Y1qq0d2BbIJnSQP91ulXmnRHEBOfviWvACnuLO/Pak3X8mSfvKzeDt0oSdzKjid
ueY/AAHdIOyfGSLLLNlTwlt3E4RCumkbmw55mkJuQebNH0A0xcystXYJ2t24tFXJXMUd1SMboAOV
r/GPsbbNjPdlyAya8bOTVWAOM6AoWnPDA4AzINarY1IclMHwiGriYk/hoWU9ccy1/y///Pi/kX8y
mzjiX8k/rx/Df7wTzvSX//j1ft6Pv/3lv/7Rfws/xV+lLQyaZpZwlcM2++/KT1f91XV0WlKWsgDe
3UWh/82Wtf+KTFTaOhFfwpSOiyh0wVyHf/uLpf/VgiJkK0Sakk4zb/j/oPwU/DllkU5BkS+f1bak
7ZiWa3PT0Z2TqFP5+fevT8TgNX/7i/g/oneqXkdD6U16kN56PW2ffHKEWa2tho7V1ix8MD3KQsDt
/7SdBLZqOsjNH07af+lR/6g/Fdb/8CmkEjqniXMhFpTuHz9F3+jaXEmRe3mqKlwS/nOvsgtlWXG1
ZwhIU1ZfavJYerbfTkBIRmCj1BjLcB+C1F5ZAM5/XfL/AFP+40cy/oTcXU6MpVtsEnTXMpQp/3Ri
as003BJ7iGdMZU89QUPp0s1inabuj6yN9QeAtAe6we3eNINvlk3SF0JYwPMSH42tPfm56267fCBX
1rZ93oCKqrtYwHKaH3SHNTymZsUIULTBVpY+YgAXHP2AfRdgA3TS8fXfnGTnn0+yjQLZQmbsuGS1
/OkkV2BQSQGGY6KrWT+Z7gg9bwF0EsZDYpGiSuLXKKqS0TiI0sKs3eENWTtFW0IKyF+w4Bu33JCf
fOov23/z2bgL/nwZ2lzopuWYy02yXO9/vADaBgvaIN3Mwyb95A/knmD58Qp6PvtAV86qUagRJrN6
t1XXHlPboGM+VF7qhCPVnGS+Zdot0Kd/+7n+6cJEXa0jwuODKZ0vajmnf7g9YthUpdHU6gBstWpJ
26brDE5ZYyZH8nZuwaMit1Fb6i7x3giGtzJDUQMGf1wBixSXDAfsvz5V9vI1/cMdi1LbdKSBkpHv
0pDLR/7DR5oaoc+BP/YHMxboFWNfOzlLyI8htYsi0Po59S9UTYPHakjjF/Z928keQ7RkOBWzmmWH
zhboCt7AZftBtlE/ptZxMgMvL2YdoXewcnu/Zl1M8DkSREKQEuvFmUZxdnqd5j8yYRHXFzHeYmnb
Hu0xezWXC6OBvvuEq2QLbuFb0ZEHJDU1YosrzlaDOLguG4+Q0vewbSlaYjtapbE4mFpzNZEd7oqi
nq6IfeQ0/YziytjqodOxzybW20UARR9tHLeOwniOrpwIrhx5FVubl399eg1L/NN94tpC8Dr3PXhv
A2n9P5zgPFMyiLO2OxhDhzE5I1Ut8E8VW6yTEZu1FwMYXiWV7B9G7I4jmQMnuhH5A/2XB23xJTst
BsBcaMFJ9fVHnZGqOVWcoKn7AeeCv32q/FPiz4S++O73skI/FkGS5/xCtHAskrddrXz3W+zIoURA
MQLAL3zqM4NhPSTSeFFT2Hth4+pXreZwf0SZLgAG2z30Ci8gohwH5aAIb/dDGqqr8GXhDYXwt51T
nNwmf+Jr7K4paeGHprXFS2/l02Po38aV2z3kbSb2OmCal7np1klThzcVY4ceJh11IPbgDd1MB2n9
2m7xs5WknK2FIJ/dLppqFy7zD9lfHri/5NKqMrkY9repM/LNSAXlYhBKuZuxC3tMcBuAE/GOmzta
62RlHGDMWKh/qJKfySVEhEVX5YpoJLoIQugyIwgesxiVadMdmNqaVSjmCUxEL644fKkST1eyhB+k
XZHNVtYSeneuzkNY1R5xAu4x1Ud3JYpSeEzs8abV6TcM1lSchER24IRRc+4ixXpsnshht8YzPBxM
j515SBr/a973r7Is5PH+HTlpSC4VCNyNCztoZ5r6ux0qcSS7hFbmYGOSgGBsZtqVPni+dTW0cMyq
nqrc6NFt5SlrMxMhahI9kmQfPeox+ZKFXl3ZnVR7TavEc5e7PiOzzNcIOnfCcIKzXfI3om6argNK
po1BYBJmt+lsuLFrrQKrQksYxV5h1hSfyvZL1Ab5uRlFvpmoj607F1thYo/HyUVra07M8rFGxi4C
KsowYxqfreXQTLpJKSq8JrPrs+NgqxEWgmFWjk8oL1HJ2SK6jTq08bi3yvXc6dEqd+rU60OQ0AWi
mAefNnEUxZFXTd3Xsa6mhw6EykPfZm8KW/2MQO4wi9F8svRKu0UDee3LM9PSX/J55CSLQt0mqphO
icjbTmevC5R7ux+wdkYenBL868trs8rlrx8kNn8HAfZye3+N2j5LbjDG+8wo5vP9l02lI+GUubVV
tD6wouv9ugya4BFbWvBIkqj0uEloSixPiWDjB2Y4Xqza2d9fsvScAuwgjg2yo7WuZLhHrBk8J3mI
UTuxQNhApXm6H/TYPobpNF/15TcQIHaYb/ETmuUFyZ7zcD+0wGKOkzV9vz/Lajlf+fM2IwtHwGY9
JdkoTJ/vh7H33+Xs5jsSVYNV07UjkcsLyMJtwWJj/TvOY1U+QOtEgDCq9jnI3S0T7Hym5H6MO1O9
CfBlwBea4Rn6wUYUwRuAdhe0pDsdOjtuV4XToPrvCAnQVaNdOzYsq242ivXoV5itwbNHzo8hSqLX
duIi1hGaWsBwhN2otSwy1xMWbdGustxNRc5dWnTqAVYG6MYvMqNQvRB6uumtc9qT5XSIHUniccj8
zfOgP0ytoI2k7E3cIapJfTJWuS+2mEkoUw2pZwOK3zZDaxOpa5+7mvzQiJSZfQLbZRvQIF5Psqan
Ww3TnoyPmew6+vd9nAgPqd1Pg6GNYN6BpgZspk06ME7UhgSutIfVS9ufOMusHv3HMM2+IOAMdxaD
7yGLceHUlK2LO8IdJ0qj99leL2NcB5PxGrdQFhi6qgcnzB8jfXjxR83BJqqAFNqYIpUo8k0Kk3vr
y+CShlH362ym9Oy9OaciiM8LxSr9Uxo3dte1D3rrbGL0qb/GpzmV5svEtVw3n6Wu0anP1DUzZ1gw
EbotIUcqLkO07+zTyD5kP6e8ytLdoSA8QqYcxi8Wcb07LEPXzhgCRDsMEuRabCz24kSe0ma3YgjX
FC8OwgzBFKn8PUhnFK2BdY4Csqbz3Cz2CQx4nQRGTDuRRmoMiJ2mXquQsEu+vwcZRMOpDdwHt4Sr
neg+8TgTSUkydA+QrGrcS4QlsxTe535OLVf6DgsNkyi8TFZsz2lsayGW3loT33Qtr1mvdtsyjjOY
611xivul/B6R7zua4tSGcjhbAfr8fL7SgDzlRayBOjnggyZHzQjZ7Ed4H+irXOeOcEA2ZOnerfJo
Z5F0RZN9FybE9RQww+Xov8DcWAeJbj8nAX3HjmIAl6P2FnS0GcOx2OMicjeTHcwPsqLNEYuj3yAi
csux5L+nva23kom1n09yrBMvnMZlIhDpTc8kCrR0vkQowklNHbwEAc2xlBkr8ICZdSoLdcYkoc5g
XnAY1UcCm+wjZVF3rdNdKr7rEqC2PpTxwezKC3q64qqrj3BA0+n75mcWNWR72vVHFCP3qfD5IQNT
N9GZ7hElEqgRwj8J4YwR3bnm+EQeqDjlrsV0LJGgzAaQCR1xykPd+aRe5I71tYAV9B654VufDPbR
bGgiDlYZbQiowjtMXAl6pwAsOJZfh3qebOilSqoYnl7RbsA+UULoyaEHUBlBEZY4DwKj8V5Tm7Is
C69SdK9at8CSHdO9la5fe/cPr7VB81h2ig5eCeiKAEC0VAU09C7SL4rayhxQSA3VS9+TfR5lfeSZ
LckGrJbDgx3F71U4aRf6vTTyOLNa3d6wF1JhsqLsNIb4A1Tc+buCNWrV9eZBmdUtpft8GBu8fVrp
FT0cg378qO28uAyFHDazX/8sZ0lsScAEHtvlOpsrDx4KIV5BUR/SwjSPTGpocPjyoDw1VP+DnHow
1cVN0zAUduiHDSS463DiT0goMNJrLDTPIH70/h6tT+8wz0W15wryTETtKzXHoMmMAG8ImKhgoNEw
IrPB+qMUvCDnnOW4JPxSO6cLjmCmbbbpCIvmMjE2xAlEsfORWtH8AHzCiCAYGK2S+zpeaqOTPHZl
Z1C/kzHhGsDbe5qijerTl24g2K2S5JXU1WkYNjhUzJfFtCMDPI9jV3zyKYPu2ki9GJ2/QNwIHR0q
IFo5QhbGjZpYZhm/dpP+E0EiRunJjZ/qLuPDTebXvtfm9SyykrAZzHiIsUCXtH15SiP+n9Tm1m3p
qWN1jq9O47I2NbP4oIUjQPnladf145mZhVPcy1PYMkdBaRmfuyzzEk3RAh+ciwTwfyodm5DFyfFp
iFJmdGlffhah/0CyY/9huo1H7eEiQRqtDYvoyDrLnZMhFT7Rpuu2em+AyxDcILwSDYNzApc9oYkx
k22cRiUkmuUn5f1fddCSiG9eWRnVzzSPhgUOViLZT6gNZ+1wctwJUQLwuq1VGzzV/B9kDqW7YSj1
XWRnX2o2ZKcebM35/uh+cMMeRbqOjBPFj0YYJoCxk6JTXKGnwmnPv8DVeRyrVtvTh/7ptotWVJ+u
mh2bR4eI6V+HPOXbq8h920SL3NRl+zVhB4s3tl6kNzlH73oVT8gpr4It3aNVPYyp4zxo6I2GAuqF
nhpYBqngrDT0/0/313BpEBle93LflKbGUlojq3kK66clc0i2bfVwf0bZXhwdSWDx/WlwIC6w3XEZ
55vKyaIt+UrllkvGfKTiaj5OCaydJAVtGs7Yl2qqLR4ZA+GaNKPxqg/tuSPY+RnpDRoe88kV9FKK
qcoO1pJmWNeiOkuVvAp/cM+ilZ60Bndj6SVxHkEontpE6E8hfBV6A9WD3yprVww6OzAj2FKaAhTR
LbePzLdG6R7YbhRnyfiLBMJGOKZpN4HH8zjNun5EoDLjWlueo8Yh+wCVz0aC3YjZIJ20CVeykaVo
sSmiHS0teDI7gsBm5DenMkRJ37Ow68hgJ5+aA3jjDnbH35+HE4JXGYywizjPTJmT8xEJcrYdcXBc
LCmryn5My64/utxEJ9bl/WqxnGVZqTCV1DGKpACMSFNdDR/dO+qfz5pOwDLc9nzDusEbcyfe5pEk
lTLIzkaXfq4L5xsK5uCEnofGa+zwbtG5LyCzzFPwqA/xFfDclQbR2mmNF1Z4B7S7tCf5qBOGYdAT
giESt03LLABnRCOKefxSEem5roz4k0Z6spiJesGm/OLkbL1qmHms0fqFJwW9NeIWVN/t2frqzu5h
kP2rlodLrOQ7qsZ5A8SJTs1LWPoo+9u42OcL0ShczIYD1D8ogIfYah9ZnHyC8VJ4KTIBAi0aok42
ZXUwROwFKXbfENWp45MaygrXgNKO+xWl+1AQPTMFZ7Ro3uA2GzBaR73RvxbdE+t87OsV+tV5ZFUj
ahdvLLmna7sfD71lJXvsxuKQOtxTlYhOkV7Ua4SRH5bm4gGyk6/j4hyGqvPJgJ7v5biIYWDy/aaO
R6mN6K10E1NTOrrLcHk/gFRHcOTQ7FUfzczfGXfNvjIdT8gW86plPzrRqECBJWsD3B36LwLxpAVH
rpfZKjE1/D6xcYgd7UkzwwZOVQ9Npki/japjEb+UdzK5rhL5psOw2PqORBDajGrj4G2hZxfAn4wA
1zF10ppgO1Rk4ifhycR20maeNeZtTbAQaJPqa/JuxmX2QL8aCRES66Xfv8Kd3f5g4LgxDC1IR0Pd
pEZSUz641cHMip+DjXLbj5fQsVHZb4FjXlVle0XUKiqgRK7naWixvwrNV0eVn+suSo9RyRYY42m2
DtWAtrlqTk0FBzdxl9VXXn+J8qLEaGZdtBR3atWTfVxXX2mVxuCkIAfjciJGuYe1F4WJjkzSfGLT
DmjLFUQspiYFM9cMr1qqgNAb9bVNUnfXtNpbz/CTR+za46mX27Jk+pJ+WW8MsUQn1z7tl1RT+1l/
UiRgllGxR6RXPkYRFUOsQVmXoJl1XJdNuWPsezGt0ORmZ+AzBpulV120+lknuQpXLDy4nCTquDPQ
U1SIKsraSqH3oQARGv4KZbfoDokWG2RzLBBu7Rj3GL9s/Wamwn0IKVDnmvMgY6+3Jv1ruQAN5sC1
TnEKHifW8y9I8HCt9PJRn50LGWjROrGFvceZinOyV/YOblm7TV9w3wJOjeJ+Q5W6uhVV9IzCfqPN
vjzzrZHUhcb1RPalu5VLIEtcZNidZudkJdz9Hm6+ilBfF3ftMm8EmvGqJtv0WCiciwSfZNLw6VMr
fpTO4L8Wcb4j/fDNVfQP88AYUE6QwS7DevHs4xdanBFCIyIhHyHwILW1AZFhEhrwsja+v8ZwLqGx
VLe+aK6JlmE8JnoBED1r2kj3iVVOqwNieoO+N9p3ahOQaBG5FAiLg3I0cXEWzJuZCyPWnV/vUP+l
dD0j1pPlsRERdiQ89KuoBZrbpYCB9BdIpjsAThaSmkYKkoNS40irHWkrYc5p9U3O6beYAsURdgVQ
ot6w5fH+PDd6JO9RSDgD6QglzKbjPUDh/vR+sO5JEv/rj/3SKZA98I/vh8FVzW4awmdp5HtRDuuq
d97dpOow+qaGs3VId8mmPDn0VaYO9fILVKYA5ZMqVtm4blRNGvtizrof+nhCr/CD3icIrvXIYu2M
5zLyUg3vgHPrSro1XdQ/5ujMExXLIxlXKGvLDEjrGKw0s5Fc9rhPZuPWZAqG96zJrZvUBBc7cByC
IJ6ffFgLKxeX5E4MwaO7rxs/e8YD8Frr0tz/jlBAcgYiqTZOk5g35p64W/e5q2mrqF5+0seseFGg
sF9mFxZOgMqhHzxy1RPsYXK6hlOE09LFNJfgigsUSMGqT4lsDfVD0CKaHxpC/zg13mzh64JSisRD
GzX40EhsFw3kM6qmvCTTSRXzjzutC+YGho8BroE04nYTldNnTIXqCprN3KfKKdkoruNoZjaum4Id
4GTB8JCUdVMqK10aFGQBNBdJbO6p6vK94kreaHqu+C2QeagkBLDvrSHnhP5vVpMoT7HBR4a2aeiX
nZM0v5qi0N5KJYcd8T7SS9ugfyR9A5m1PbffxyTcu3O77+fWesbqXOy5BXLa/GH+VuT+CTyK9rUD
Hru2pOivYxamV6ZoNkowWQE/ElNSUuNBrFu4o/XeB+Gj40fuRxYOm76tQRxrzi31zf6cB5Aha306
VFbjfMvQOrH1svledQrpaRc+qZGGDvC+aM2G2t0UQZN4hjagl8ysGeAIrBhSLLPNZKYmc0vbUJqb
N0U5IJuvsLhHqjk2OXTmNuyca1AFKfXAhYwLZO7s1lqwmRplbdjs/zSr5sCG0vGcyowR/eQ3AvPE
C8W2Y0BBgTWKmk42O7gJvdFz3frddnnmVrTjuqx1ry09XrrvMwHOVtdurSl/CdkjrOOOXXBQZ9Ea
V0yxt/R27fhYCztW5o9jcJli273EC5lT15zvtWwmz/6Sj9iokVaLcdRWoL6MU2mWnBglLG+IRw2p
Xu9ehjq7yDiPziKFIuLq44nuZOExZl56ESPVzJyvuAXXoZVmm4KK70OsN9rawHDQCjSKFYL3rmEy
bgIIZ6Ocf8CE7A+Wb8UrjeIqWLMQ8J1OA7cmlz6ugxANS9RcTJkMm3jo2CXM+mpIpvrQddM7YWss
0YdaXO9lKWWbe9pGzpPQv1YmsOG8AMHZt/KzUyYA8MrQPKYRINepLHedYXCNjTVdz2B+I+c7P8Bz
febbAsWSK/ZASU+gktFZK1dOUAzdzoAvrc87wQXGEJGunVgRdkl1uCn4/RDvv2rddN3TRqomvTuR
cX2mzGmfR4HoJ7vldlM/hjNU5hyb/EVDDQ+6iMXkQOKcPb2D2rmqHGFfkAAO4vQeATx+Tmc5nHrH
OcUGflcgZ5+CXCseusrHJN5xBw4Oes2Rlg1ampvC7L9ODAfHRdDcFgdU4NKxsYYu2s24YE9t1D3N
TkIl3f5RmeM2t5FmDIHGYju2ADlg52OnjrASEjrr42zbDaa7dxxICePQfteHKTzNeKc3TY9Lsz8U
NYmi4He6S1iRfJYGVNK0+TJU0t6bU20iz4VUc68cNFkGwK/FiksWPHqYIffQkhCNKjGrTQmnw7Ks
awSC/r1+nRiUbb+9kShWH6c+eQ7g21zxSpGk2IqNU1n6dpwQDCVhWVx8bS0Uu0hlGM5Bs6IdgHML
cg/Cxa7TwTKy/adUXH5itGcVrse72YzzL+3sTVF07EwrujoavWYWSSDf9NrXbxEhbyuXztND2DAc
mnWrneNa402N4GGwKQYQVXaRli8OXdMlO8EmZBvQlVg7M+ePha1zCgvZQTZS+AhVta+M2l+T0WG+
uta0YeDhHxFvC5mxQ3xe4IY7jX780ZupsyvTWDvm3VM0yu5zP+mfuyU4z83nfB8KvmJsTWJfAsb1
gg4jbUh/fspojYnYMfcFAXBAQ/T+CrsVTDULv7i1znNQup4aizdLxOHZbgxwnLmhtmnpm+spawIu
Qi15lLzFJpIjOiYz9tEa7bs5WPeje4jY/5+axcwOLhNQDWtGv6VwlPRGu2eHW12QEnfHMaRqakNi
jkLnDeBNd2CseqNVAWgzLwgVGJelhahp+Bqyob5kcPUZsiRTchoswEVDtGV20FqaJgmFE1/se6Ze
Im/gBCFU6/dWNJ0Fa4mzuRwigxG5DroTmYz2rtTlEkSrVcfIodlcRuJlAOey92Mt2mjViUpqdgrM
XKybQfuZ+oDem84vX0xL9jctwaMn33V7sl8arXZeZor+2D3fI71vL24q6jMq1IM7oHgUM3HqnBHy
ONkntlNpX6tqpp8nifHyKZydkJNmpzDAXJPX+BMqUeWnUTPYIGbjRYtZ8oU64tLUdrpxYwTRhxNX
6a4Lbeu4wKo81b5lQUHngOD2BX2LAcxhYqfcSgjCqk6D+RglZAD6lCxWTsOAwQccj3lDVwC7mNiN
fUDRz40nvFBaAAGAulA9YCI+lF1TbfzeHoleHrFNRcwvMzRjgxmxHK6hLTEmpjTi+7xF0BoNh3zA
1U1HmxZTmpvDBRX6rBiSk8a91diqbu1yuA87KXcwOpTk4I43mpas1atW5ld3aVNbo2gu9ngzAjs8
yJgRPs4R9UyTSG7h8siNtA/S/gBmtoNzGFJBbxSlY1+nvObnF6cA82XF6V6yjD3Vzmhj0ExSL4wz
dgphSJfVZQeqzNe8TpkmLRhKmuXHzNyBcxnaMT4MmX5JiIRTTZ6d1EDCSKWjC2fcm7emwkM1MTbv
02L+GrpmwA45U8+diC55W+vvvjmTbDU4+ZbQ2oeuYeOfZV2JBiUZ101UEbQLt/5Y6umXxVmySQZ1
KnPSsOiau28KDSvr/aOrm8FL3QoKduN0CuwOXGnsQkw15XfcOvV+8othi3TzFNI3eh91kp8d9KE1
S9KrwIxzscYYtTQJxRYFlGMPmFW4hfiWQDbGoUP3gEVoLqn+kRtQ09s0qOzANzfsVVY16iXOFTAp
6NGsXc+AAs5aj3BYCFBWlV7cKNFvk8Qov469/gF54LtdEMLp4+l9gQRxorTwEpVmdBhaikv36+F+
Zfh6ubdYcmzLNi02Rpb5XkpSwpqLmyu+SV6tusLnRTlj3yx4tJyd6RQa/ko3p5Z0KWnSh/rSh4QJ
C+YNwgHy+hzE4oUGuL5Jc/o5PXu3HZUttn20O7HWw/wDB4Bvj0pFPM5Ys+tifMuV/aE1My+lqb5n
nWm8zh2r1nw25v19EDYLukqRZE1nj+13/O/RJavJ0J76JUY4p7NZx4aGM8K1L3PjvoVF0b7kurIu
oWm8JdWjQ///2Uns6EXBgVqFeST2YayQCShiSK2hJIsG8QbT13IwkTX9ejQDafn1NJwsZFZRpJjr
YOe1Uaw8Mt5dtOxLWNv9kOfDJ1En6WZEgmGpqATFVNK515cA218PE9ra3jBdKDYXx/vBXjZbatl2
3R/pXcTsUbQUwLnlY7JyicOTABeJKrvn4/16nEfwzoLajG0kCqnnL6Ey92Ta+0HdM2ic6iQI1/Aa
s/uRtCAC4nv03LAE0uHQzI/3RyIpkO8r51Ps2ih/+3vk0f0hhDbCRJcErMplNArxam3oKxPNu6SW
gj79p+hSG8/itkro1d4zSO9vcH/DX2+1ZKjdH9UWWl0oWsCT6hquTAKA1h6Ht/sPk/tr9zdI7llK
94/wpzdMSsRZiBnfKmqkR9zvfBFaHFbHX8+XF4NQm6k1E9Od92azlmmer8HtEo26nPH7o99P/VBj
oUqg7p9ev5/+P732++nvf2/S5sFh9/d3ThfAAf3BjqU9X2D4+1u8P9e0kpSNqAmOXPw6jcvIOvoW
2Skp6FvcgHaGIEMl+2Eg1pd96f0XNOubMprSG92xbE5KLPGVy/u68z09annoL8lu95/cH4lQYs6L
2++/X7q/Lu8BcMuhgRCxn9zC+/1299/49Z7FSOHPKtHPZWjcj1Tw2mMMnenXo/vT+w+6iB14igp5
HZXPiuan15Z4MKfeSWHhcUelVdYcWRetjMBMvfvXHN6vsd9fa5rs+uWmut9J4xJ7eD/0yyPLwTFZ
QXHcasEwHqsyH48G5XmKejz9fbi/loUzO0MA4HGCX33VprDy7n9IsGQK3g+TWwdQEuoRuYjMX1Xc
I3VCL5AC+AShiPpz0TWFIzHNRPE6ZbmaIsp9Sp+2EpiKCcmYEMoXIkdq0L4g97J8ZIom9aaqfmRR
+Cry/MlMKMECg55o5a8onYMuCwSyg2nPAo2QDJstvkjEemKHh4e6f00j45YZMbSciWgVxX6HRvir
U/AfZu3SWSTViXzlT3IyvT5vrHUOCWPfmObF4nJboQK7JEGF+sge34zKvrVGHJwDK9iBdqfYHEG9
TJzw6PIBV6DTpuYbtTh65TRGVwjAktLnm+EN0WSsmgZDRov7NCOQh+om/s4UBHfJStvzHfPiW8AT
zO4yLr3hrs1WjYNM3VUna2r8NdW6vq3okXbTxm66T1YK7H3y953/KvRAbMJJfi/tT62TOWvYhF4T
JN8ZrTc0Afl7gmgfE8+LVGH6PhNEolkZXzeNWTmBtAlK+9UY3K844XSgUOvRbb+Tfj2sJuWS8iDo
F/gNCZzZRAcnNNgsMI3jl8BF3uXrqEssvCr6ttNt+xL40ZcqqlK2HvA/hDF6BWKLmM5Nn7G39P2H
SNJPDPD7hTkZIG6J21dtzCXSgm4OBRkQvLuBAqq1WL7Qo8xs3USL1EE+p8S1CJMz17ATO/pG72lB
Fy99hXCHx4L+uRLvhbM3FNssM2OJX5Ih1PT+Y9Re82IytwVR85YCvi9Z12zQ6PfsadNGxvDS4eqh
BF9ZJnm9iG1WY1V1dKyoShr4U1RtPk+tAVzIabs12ognSlSX/6TszJrbRtos/V/6Hj2ZiT1iui+4
7xK1WLZvELItY993/Pp5wKr+VFZ945qJimCRNEmBIJDIfN9znsN3r3EhzmR+gB4bO2TvVZjxInMC
+mZlnzg7f8ItbCbqpPB+6nmCvzd8Di4p1c6bDHoYAPWnLizXViu+sYCoOWWVrFYc29GK+SFRSrOH
HL5t8TI2OpE0efgtLKCfoIleoZD01pOJrUlP5cNomz9goq7M/oBLECJEwz5uK6HWWIxIv8hSAGqD
sSO0Y1gKlDsboZXxpgma4VklGA0HTRvXzJLVNsO5v6qgiO4if3CXBtixp2GEXQGQ8TjBy1g4aWo+
TZmsr3TVN9O8bLg95cO8qtpePohs1LgK4Xipy+mL8pR5TqfG3tsRGMnIoFww+YrIHXOwn7Q2IHPD
88SGviKCTtN7GlAX710WiYu8zDhBdVylmWVK5D6GWnl8gxokyNWwsukxIAgrr2aSGHTZLTWcaeOi
8UPXgl5Jp41GZQL86gBn6kLU7zMXig67KDfNcBiGWjxG+Sn0+CRgnT9KR3dZY3n9kw2vGESZz6Vw
ekvCsD2osA/vQ12DSZNu9MJTjFWJu7PtaT5NtPDBD2xQYPoppzELd7E7lpNJjwBC6CK1H/RGtx8G
GW7GZOruRasey6z6HojU5Z8AtRPAkt1ZRoMRSch+D3JHZ9Qg/aPKydyVaVWsUxc7nVHrF8nKrsuz
5ojw+5X5TryJKCNS9xtCpotGf7KjT2kROcz++2rtASfyVP+E0KNZqK7vF4BVmToVTAsTIA2WY5xN
NRrnTCFXHNA1bCxttDiTIxMgvpVQ9rfBsgbyZEjjWnYd3SULNAjlKoyS2os+dNZZb5zTgO5qN03w
KdI0GFY4JYpVFRKJhBgvgKvavI2JekRZETw2lOcDr0mfrf44TrX7aAYW40r8ksqxP+EtK86RJh9u
qpuyoioZEpXkT2B3LP7875XFcnYM/CLcBu5l2jpubCVxs360WkyditzQ1otdLJ1413c0vZvU0xZo
Bp8dRIuPeEMrkP7jxpzFHYPVhP+wCepvbg/HAYeoC2gVgkag/kHO7gKbbCME/btUQ+7kterO9hkB
tD4IV1zIviSK+TmCgGJDfmNwMVx/6aoUx1yRd8saOiTKOOxxs9hUdDK9A3PwBEB52rNcFZdZBXqr
Rv1+x6lZcP1hx0FJE7gn0OEbqN5/FWTjZkj0KB/YcW5DPp4pnb3feRepT8je88TYmh1BLUMn9x2M
qC3LppiEtZ004m9hP4KONtxXUEPSCb5ZSnzKKeZQ/DHfEKiYhC9VTIGpxtzXOYiMNAynwz9s/9/M
Dex1l7Q0y3EtvsZNcP6LYj/CMyOtnKEuY+puaPkqbGq+hImvDUH1HlVGBhyr7jZTYn/urJDhAbdk
4zbrXEFqQtt/wqJmxlG1myznsztXQMqo+MKZh9e1KLZDAWK6TkFrNZFxMZqkXd6+xP/6xRBT35xE
3+mvVZxozYeH//2E9zJP//f8nn+95td3/Pc5/I6HP//Z/PZV27f88pq+1R9f9Msn89f/3LrVa/P6
y4P1zbx1bd+q8eGtbpPmfxxQ8yv/X//xT8vW01i8/dd/vDLLy1YhCOvwe/NXN5dOdvtvLWAvr3WA
W4oMi3/ztj9NYFJa/4lfiwPYdLBumQZmo5nt9F//oSEB/k9bt/QZ/M9x8z/+L/c/Bc4Dx8YtZElu
38n/hkmSAA1HFxMyLGdSBv6//F+/mh1wOWG3kbQahCWFpf5mCkLAUrYo6a0rmkdYz1U87uvGx4Yj
CEtpU9gQuklzSEFtdWW8tfr8mAmRI5khOrUuHLDYuGOipBW02+Of/3Dm6L+c+betc124YYLJpMUO
+mAL4tJtJDZTgytCcNYTuXFO8A/PCCVzHybymhvegykR3KD6nAlIdA5sS1I1Jj9laacO7H5f1mTc
VWhEzOjkTUydxUiIqS774K71sMTQfMwngFl67n37h83/1arz5+aTpSBmx5XF7//rwFX5TdxzYTWu
UCuKL9WUR5dyispljCxgWUxMM3wJ4gWRaav3X0ZfNPeNVMfUsoOTHhjhSdHl+qO+h9HCgQHZOI18
dgtkkrnmrJhvpZuQmfa+I55B2ao+er5cICoAjVQIGyVpcv2H7zTv8vfBeP5OtjIUlw8XEI0uP34n
6pV+5kaJfuVAz+jVClx5lY22qvf3lJRaVk5kQ0C8l5sidrAU56V2wEVMNKDh9VsaEs8OBpijneob
NyrlxXCeFDMfEJOx8WAlrK38jO6bi+Tx95t+cxH+bdM5d7D2SM4q/cPRlBWZhyDPVVeJTkZYWvQw
ym2fllDlUjxwtt9R4Zzm3J4xPnfEB30t6iUrlY1JFusuIgaXcERaMoM/Ecra5nT7Y/TWfcBaj69w
1CJ11pDvLUe7dokczALkLsyvkJdBvXXrlW2jUYpCGNoeIP8NxwYGI3C4TLXBXOmSKRRtZ3ddhlO0
BBwTbCA1A4rqi3xn63cIAMUyMXI8mCTdXAvPW5VM26nIu5IqpH+hKeDOnQH3jLHF7qx0a0JpAGsg
zuNQhnsz1BqaKTSDcEojZM3Hr4AIESH14QthCS2TISNZM1QM21ogcXAiGW0oOXZ3t3t9DGImIm5S
YNp60NWsPy69PYGNW6dUKxd9JOEd8ZM1GejwBsQgmjQwyEUzqq4WBOpoxQ+YMS7JGPVnlWEdnwbH
uAay2JnMfXa//73VvztULWpKJtZaKTCN/Hr6OT3cncEO1FVT7amzWwwIDj4Br54jS0nLdWxFkpTh
7AmTfyZnAZobBDKI1bm/pGAvzwH4odal/xVXhIG28tprq7kKsdCh/6K1dc+umbkv/7DZv84T/zjD
LII0MGkyJPP/Xzfb0oQdDWYlr5NJM0pYwQOL+DvdJupQWamzKTPailDEXATTTkbGY02eQ/xYu6+z
ne1oifDnbRbWO4a+R3XBejxI13pJ0tgYtOH295s759N8HBB06egO+uDZwftxjO7gpsRlPMhr6jnl
vRip3I3x17BPTiDM2qXjZCXrTOeA2+Ykpyw+SZ8FUuw0+99viP7rNPG233TpYtd1BFtjfjQRozBu
uDTxK2E9fCxjaZyqF3ig1iknZiIQWvsp7b4Qs0C8HaY0yKvusumVurvtyhH7Vjj2CQ5E1jjoTpcs
ymgb7osSqV5VS3MVRtqJHwfeQZahDcflosKOArmRXzKw9r0nCYnyZL2s7FKAHsrwj0XJZ1LWtT8m
Y7/MxX4xJ/+bQwQvGXQ3U+Ld/ttIhreIFGXhiSuhAN8NfBzHnsL/Yqpw0xHS+zDW8U8rd6606qJ1
4Q3JVxqPZ0l9DxG4Pm2KqGm3ozNV+4DKlmpw8CwmbdhimNJWpFn6i9//NtbfL+S2zeSCawb/2eZt
iv+XKTBoKwGUp1PXqm4cmhdht2WQ3k52+70YSSSjSA4FGsHJgqKZCVlE5McUlTq1cLVqY/OeiAe5
NvKB8LoO3VkAs9J08q+GgOvABZjEEkfHbqEi4jp0ykpWpyP8fbEa39kJ9AOQEhDMZvwFWso6EWYz
9ZtosU0ldHgp0k4x5o3pCfqV7vr4I9XwEM/z7ibuXERtldxpg42qsttkk9NR7SX2VeucO9oiOMMz
dZ/VvvlTi9plFhbyqrX2QY9alMmRfJSurz+TfY3Hh+n8waxzUIL0KSnMaQfQpmv6o85JVXq3+f1+
N+ax4sMlz1acEkIapu4yoPw6lkRoBlqqcKQLoF6YlvbUPYzBlB8nu8JxBRf9QXO7fhnaeXIax6ld
BD11tJxafael1S4Vhrdpa+MwOXJrZDjBiKqFsQ+glKoFTc8yWPkO4ZCF/9xiAvN0h6ilsi1Wlo7k
xWuYGxJwiwXNcjddFN1RNbKeHPJXCF09TnqrUD+B7CxHrz8r0OwTiK/CybG6obEndQW1GqGjm4Hr
IBBsm+qEGVO/yqv2H45Q+esi7TZ62KwuWRUb7C/zYwCWBuS8szxDXsm6fTFKWrBOG3yOEw7EupQI
i6hWoBBGgHnrP5sjJKsWIntsDMWRdCpyVeGFZbo9rn7/G1ofZ5EWMV8GK8h52S4c+XHL0sZXkYjH
+toXOvanPq7vXRNpFRp3b1aSVLZ2GjQjWxA7Xq2klWRbj6LQwrGKWZvL4VtQ2t4BnSIgQ2n6uXIM
2JJtJ06j556x9WkYkqxka6hC20BJDDdxPcWrBvXDOtN3fmuIh15/6S2ui0Sekl1YWMYutptXLUv6
vfQWmTahVJl9ebkB1nAgmHEs0RAHJWJJg4AEk44/xVUrW4rZAENI4WrwAjLUQzfY0FytoOfE5jLw
3WKjp8S99KYOJ1mOlzh+jeKxPYV4wBKGZuYeOXN1uoSplJvO0atFhxSXehyA6cA1fBRQCk48LLW1
HuY+4fRh8k/jL2kmH04slkuCE0pnVFOGTfHq1xNrcmLXLkMk8SgB80uqTd3GwN27NKnmLHPtZJrl
j9Abmo09jQ4Bu+HhFh/UTDSMezPGZmh/mx1iF3NsDWOh7Gla0QRj2ijF3rYrJ1j2zdhQCjLqZWR9
S2qftU3UeWukTOKS1+GmbYCbC/kFn4V8iL3huekscW7z+8iNgXShiGOHCdqm1fewtbYpQlX0zaYZ
PPSdsh7TRjvEug/TM1Idlu710BGE6nBKL/Q8bM/ZyFfqDAxueYRX0PXFiitOdGyjCL1S8mCHCX6j
gFlSZ7k7y/HpnFXFoQiceGE5VOBFVQgi2zDj1pndoyeJ8VLf7qn2OqTGwfaABfih550wdq9FPMR3
Zkm0ax5TbsbZvrWTbFX4RELWpsjWoKvkzo8V6moAjARmWe0pQzO8akrSA3roGRGtTwrk+XqayXNU
0jjSkqmmF0AjHcv1nY+ffkHhpNvaUW1v+Vh94UPKXzU9AEYOdHLhaOKuBH6SBYEW8lImn8eKhJE2
a2riMARMykEdulIbT24h03UFiZqgoR2E3eHqORjgUetFxB/lEQJ/11qTtvx9auNxl1UB39M0LoPR
kgPH1iSQ2f3qTg/Bboq4lqtO7/UFRMsMhHOTryH3Lom7eIsQNx9FX1/Sjn675XgE1LWEbkxaezV6
jh5+3mRbpPYPGWlU4Gfv24Te2/SQKUWdq99jlfha69NrhicK3nNiXUfQoVwzKJk51j3cxs8VnKv7
MO8pf6e05yUHRGRoG62oc/LtKM9i7P+BhljRzgS5gulHILLI93ktpiM/2wybpVXrjnKnmyg7kjq+
hBrmlahAxiDiBHPXaN0XnCq7oXCbc7Fi/eNt3Sw4OXn75sjcoZZQR+eEJAgu4Hq9IVe3vngjftWk
ogGdthUVayc9KndcU84ol7QY6JaUJG9PdZ8SFF+f29Am9JnQqatdw48olLbsMr6WFTbjnUOBE8pw
ANQ3RA6Zm2iB7T6lGj621qrzWIX5094WMr70yc884QQbElhuJItfXLaZBgKxZvVwHgkDWrWmYa1C
RU1nUTIDZ0CGNqDp1rGxunbbk0k+P1XdBbNe0EgQTEy6YrcGIjkSK+2vc9NAO2lYHGpi+GTwrpMm
BKRHVNIvKEMDr5t2ON8bJIeGuE+aRtyP00jNb29mCJ/Dhp1UR6hJ25QmTuoWxDcEoX8pOu/Q5IZ5
SgMLfW9McpRNRGEzWHcy6Ur0N9hUPMh1xK1M6GuoSq9V5c7yGPI69K+D52jbLqphjg/kBC1sjvz1
gIPlAPScsTZo3uwmGi7ufGMDCVyUDkUh1nb2EVJWTMc0+TGmvn8/NX2z15R3nzveUisnA618fa4q
kuhDgigXrVt1OwndPQX5h9EYUY6GVx5rgk3tAXYs+V8ah+23cJp+jJ5mb7FcxQvZuN1pKiSxWYyU
SGuGI21GZKj1IZ7wGkE4WxjuZN/f5jJ+FN7VhExePLu6+OCGd35Bqwq8LQa4RGd+19E0ZSCw1kHd
5Yfetpel5dn3bY53ifZ5QlzQoxEba88kRKbTp89mMJZ0j213IdsyBmhr50+wg4sIqkpcyjvGKSIH
sOrWikaNTabSxsbQqKPjXjaWxdu6odoFnfaGIEff42K/13MsNrXbGs807561gID4wSH8YwxNyMRo
jNG4vN9l9c7j7aBQFdxa8LfGO8uiOfsAgYsC9nNb55YHJ3LvGJVxfs8SFzNzJkGEG2P1H4/hrEBt
rh0ydRC1lP8SumBUPCu7tunasVvbEkfy+03lHkRYmHs7Mzg+BkbZte2oH9hAkOdgllpYtgc+H6IA
Oj5uiHmnp1rgHrRUt8MhRSAbmo8AoDPohHQf+XQG07F7/ePpIDwFloq3UDPaQzXfpLrXHNoQVb5l
kEt8EyikhreyWdLvyCyE4E/wXH243QRSrw8A2esDoeTfrbSvNoSjgzhEZLVWuRg3fZY802p/rqy2
2jpdzHQqSxM49IgykhFUsB4grdY7rFx2xskywf1eFNP4qAIG6hRbH1MhVKSDiYN0lt3MWpnbzYeH
0xxyM2mlieK7BhlnFAj/alq3Wp8xOfBy5CDc3NQ57w+rUTN2XR1BeUMjcxPKcC0uDreHt3t+r6N3
uz0m02VTSa1e6kjdq0E+Ronh4/3mkmwntrbtGexXKkCfGCh31VoxkUFW/iQN6qCdDzG3i8d7EUbV
SnOaI01ZbW3LN1Eg6euxZZPrY7Gm7ciMwqKzaMqpJA8EI+lgWGLdlD3qsR7geR/ll8R9aqixb3zb
i9eaSl57t95OfWguGCuhlHQxMmWMw7ZF4wsX3xJFJkC/MTcWNQm7ix5PPDbKID30lfipudqrq2IY
jSBL/IAVbtwk+yrq15B68WrHxF50/dpminNyYrwbZg6Qr+Taj4S33JHYS57aBitnO+OI0TygtlvC
cD2RCXlbq4NqTzSIiqR70iaknIlYYZUil8IaUB8pDe2yxOGAgLWJ+mfWYYEczA5cvvauX9Xb21PR
LM26ve527/bc+2v/eO//9Z/fP8EMKA42ICWXH/9mWjOkLt7/TFGKcOuOw/Evnw3DntcoPC1bmcGc
HMdZrzRv7O19xTwr8oLyrapBNa1v/5AzPKGG6xp+EVqef/yV27+8v++2KbeHRABCHJ/jp/1Rw9AS
tWgTh01EosAxdyCDjvT2F07e/IhQNmsDuRnM06aVcsleW+AawWEw30wKlGYbYQEFNMKAj8FIjR1R
XNKBbowfGp9VzPISkf5RWLGzit2OFYehKIYV6js0F2sfisA8ZB1RNWAJZi6H6YoNWI7H3nE4k2//
fLtpWQcdHBtjtyoLqDcEkSF5mt/NVdA8jFF0rNAKb2+vuz11u7k9TM3M2GmmuUJd8OfrzYSInNsr
ikRQNQBLsnp/AzP5hCsxnYe0GJ0dDFzEgFqzT+NmOpgVF08PBBs6/gkWBkFHu+iz33uPZmo6a8pP
5I5CtQO2N9/NUgSWIDmws2DT5onbTW8JMo6iWeGXz3Fcbam7K2/Wld1u6Nn+ee/2MJjlU/ZNifj+
Gudfr35/7va+26s/fMzg1+jBaochqBeTsWptRRFBzadEbGCJm+fsTz6a8g1OAsROLlDpw/tNVlrW
X58cTfOv//zh4e19TR2ih/vXx/hj4BC19q/H/+4tTAdASEsyQ4KWWscfr07T3P3zLnZrtuL9nbjl
m63JJQd0O6O8grd9U1/e/sr7y97/qDZrNd8f/rvX3bph7+/9yxe//cuHt/QYQNaTfnb14r6ifNoQ
pzl/xaG1dYkrad5NhTfVzSOapxT0L3jk3W3PFHGXoX0QIERTmwiS+Rd+/0VvD10SiQjEwUzOrr/d
vz39/tLbvdsPHeadP1Fkmd/QdbBrl5mdTls9CgnoVsz7+4mYvZrQhpKFODyI7FCNvYkffT4ChklF
9edhHmLc2+Bj4Rtfy5IorqGu5+htWAyz9jCbpYi3m6oGn7B4f+yZvrbU6sAEpmcVa3syWWHMHz1/
KDINJLZK+tQlvOPNcTiDYEMBtOq2V2+/C4mlaoNq4algVbe/uSHJagas3iDPa9a3Hfhh99+e+8tP
VNwO0z/2+vtdLy44bMK2xeTpf7c1SDemGeZHgnBh+7VOgY3Hzq7t4OEs0WDdTkRW5nEcY49mxSWc
jaPVJGFEBRYfzwP2M/cw8cRCxLfbABV3U287F4lbzlRyEampOtOCOA+lKl/Me83y9JOTXT1p+qQd
jHtf+PZyynFft4H8BtvbuJS5eDJ72CcKg1ksqiPImytgeLWj0PIt3IS1OV4MO07WBkMw1zy6RDWy
vFyV1jlsg6epAu9ng6+P+jLaWqXzDQUb1pAkEouw71Bvhlzrh9D9WlbA6/MWJfxg6N5ejBpgJsIc
a0t8dQPH2iBumXaNI7+YeL6I2cbQrHCj5X5TYFwoNyRL9fB5vWEDErOkJTG+QuH+mhGHeLwhX4Rg
8USHSTE3cMH/1zEr/NhGmqbnA2rX4ftEA3jTpzisPbBc9zgjA8Aqs9Q98sdPmJDt/ZjZPzIvHTei
bt2dZ6JCsoVL6rAfPtj1VG6LLnruUqNZ0xxOVnIkRFsfc2cdpb35CpuFSBQ5Ian0w33PyXDn51Sr
QG91mzLMzyB3X0x05VxiPXcZYnFdsdsxjjk4rarsu5aJ7NyRx8alMdpRB71nQCJ0arKCfRImFzyJ
HczK+Gq4In1qO1KFTMP4NqhRfKqSHQDK/Jhrtr1Bg0suqxq37axDaqYu2gONWvdjzKUwKt0Dqr5y
ye/xfbL1S+cW0EnAw2TeEOOri36mOXXKWKDWFCTFLk3ckotDSh/oRCB39smJWYvpTwM8n9fEDzWQ
6y3QT6Ja8TYsi2ZoT7HFoGBKcFZqzhA2a7lNaumeSiJZHLSTzLO9aY1+767Dn73DOo+mBkOPCYwc
VT+GxWaghKKP9ChTJz76Dew+O4lY6HGh0xz7gs8W5mREExMVosQTu22bK/Ik+DWd4YCzKT75oLT3
Rg4+riOep4XjQ9xX4UC5R+HndCOgq177ir80Nq7jELunJABaKtKgO4bym6aRn611tBPG2idCYWpm
eSV4Ad0yty6cxMUEMxPFXXFxKWKvvdypf6SujxXOlZ/o3zCDZYW+kbJfc3bnl6HkwBqhZOlplc0+
jccA7eQpfZ1oOX9q4FsX4wO+Qu8qiSPRSZy+J6rTBE4ynmnhpRfTxrHPXIVw63wgIzavP1VDZT6q
Mj4nqoK5J4bvWUWNCueZdcYqA4anp49EqPxqorn+5GjJuhcR3sI0rnaQlT7hbi72rE/3iCKgmOjD
CcM//YuwgyVmsv7NqmMnCShRKmLr2MGLyjO0HUS656hIqifM7wR+D/cx8fQW2CUHeysYkIMWmgml
YrqiMrGZIiVqiR9h2FahIbY0bYbZQI03U/PFyQmsfEuAaLsoCfmER2YRTKwPlDVjghzx4elIT47N
5L4MnUrAgU7TslNQwcVEjXAURMUQKqUfmXgNsHJUtJOlvuwRBHoSSb6ZRp9HhILzal8DTNF81nI4
aAqGw1mzs7exyT4Hhb3hJdlGV1AA8MoVx3Jo2wekB4+qUtQTeIhgmeh1g1kZvfhv0LhgRhYkkQRx
vR9t7YtgVXxpCnTvY6CWBRa4Q5wQ30vb9bsSGMyH+om0b2eD3W+Xm9M5SovPuVYRllQNW+HRa3WH
LwLEDHJRAqciROGICnVK328i2vfSrV7lZ4UQ9KwFGtLGfQGy/ikcvyIM1Pd5R/yFasm9jLqHxox+
3hRfQ0LfxESnm6TBqmMt+1TToV7Qaaj26fjghKVYd4NlLW9S1b6jwqijSM10q97arFoTK9KepRKI
SE8qidQTye0k84747UrVEuvg2stU03xyBjpxHH2BqLradOb4MhllDZysbi5ml0XrPC/dtWs/it7A
OZRBoQKlhXcG/o9GZskS7Lq/jahHLSzM/zMAKROJdjax/WMQfVS1Q0lLL+6Ctk8xasv2lE7f8n6s
rqRQXFvVPzKVA5lH92BI+vGzXsdnHZRMrUfBo4vXaSuDCMdIXRXgMfrgWdO97moLCmETbIFxstpr
N34PlVF902prJr6QydDEHLRUIwFWRr1a2PYwLqvO76kBxcV1bLimOUldLOFN0SlJqCa007VrjPZw
e8bT/eqIxPeNDPNkZyEkT0dE4GLITo5harupZg6lsDqsao8TpshBaRX8HSPqirMfDSQ3mj3nRYs2
XEZx9DzOVjM/D6AUEgqD+bzisE7peLgVN0N2N6RmcqhCBOccE8vaUse25sKAraFeFc34wzKby5hL
SU5EiKq+QuKczcM2DitibfB7V0wqmXpV7gaLLaX7EdFD2wDu1tJ722q2B13kgHth+wK4Khv6p4b2
mGDJdQzjZza2/afCjA6xwLFkeEn4UEMqWEC524ocUhmolFfwsvm57jKiv+lTH5qrZtMEtEpjEzHQ
b2m7sJQ37G1JyBX17pRrGFVRZe07nD/PlFY4fIlMXFSmvsx13zhAJp/nSv0rxXmxTSKW8E7Zu2cj
AvspUbu7Qzxcqv7qF1/4k9O+Zy9sAEF8DqzKWIwiKJax1hGJPJJU4RmUTElwtZdFZj8TpaEthWZW
iFc90K9x/OInjUdHT+ES7VW9qayR0pygt1t4BBKIGlwyM9XPhpE8d73B5JUSq0sa3moMe4v5wPAU
m5lCXEb2V9/7d0NF9TOy2IhI01ExO8muJ0l0S1mY4goWJmG90rwj/4eMR3aknqb9Fz2r5Rrz95tf
0ZlDdG5cZ0SAW4I2tN37we8s7FvJY+5zKHehQz6WZPhnCsNRMU53Ep81xLmSRpGNHx345hq99KeQ
VTMV5Cl88qz27PueuSzB/22xxiH5NcBGuz/Ccki2ouN0bRAQrSO7vmhxU62Qh68jUHUvwvjJrI78
D5wbKxyWHC5t8UYz58FslfihayGFZDxoXL2KdTzaKwmq+lokRHBOKd5OAoEXbTQRZKaXzBm72AEH
Y2GYVqW2JQWLJFezn30kYFJ08UmU2Tcbt60b1v3BC6G6jAZ231R5LdZqQioKK72TFmGgE+qRdQiD
ZFfHrDQq5tInluKtG9tXrZ5nXl4CTaKFryed64T6fYelLtySzkKXTRb5JknI2uzJAQt8o6UsDJko
wHXQYT+KFx6pw19cP/nqBGm6MBOrPPWyW/X94B8FcdGLOO7FDuCRC4FPv3ey1Lk3SQX0bCoYSQ/3
aSQtq8TOEhvTl9Kdc48ZDGraMSvZUobLdezNaNu8Q9nqDxGamSUe5WZXatAcoJVgts3mvJ2Bhl3C
ZD9IdKwUrjohSqBebAxiET0XtuYtGtEk68YWCJFc574Y3PEQK/FlSJNilUguKDZN1WwAzTHP6Wsu
fLvCHn6Uprwbxg0eMcZqDIrHMnbvUYHeKUmxBRv1Ht4vCY1pTQKKad+XUf6lkIQqt4W2FVIRMwgP
eBHRfYOkxOYwrYrQRDQQqWX6EI0adCKnJVJUc34y4dGPGkCXReUa037AcmBxbbtTlruvyp5ZRedk
lHCHVwsN6srQ2vDZFPFdatTYJjymTVY9bcKqnJOBSc/OdZOT3miWTQKvIdBJy4u/gkO23zLYzEb+
JdQFYMtI3CWt/iVHWnpnu8ULdjt5aJSRgnSrR+abhO2UkWnuyD4+5nFfrAntqZdBJtPzTIjSubAg
t+xSYCi4LebPxESaLMEjly4wwqTY6ZqX0mmbHEA5Jq0v4TzEjL/JCH01yUGjQM6JWK2UMyK2U1tp
DPCI8+kntfEH8CvsrBwsrw3QxCqscYcd50vee2emR/XB0eEMRz7I4BC1QQUwOT7ZfvqlNHp5D/Kj
WMiyJHAsz6e7gV9iQTSYt3aw0Hl6ixWuAdYxNvdj47QAQb1DbjxaZWKcZQOZcvBlflZBd02gu+El
xXzkwagrUE1tElkcfFcGSzLgg+1NnumHiVqDSk02jK9wxVVNkwMH8zCY4MGCDu/FPBmPteHyrdPp
37R4p2/ykhRkvyOETWJW/V06ZF3SoD51Tr8TTg3J2cohP0pyCv1wyvhkwvLmYxyZ7Iq0l2Lfh/1P
ZIhAGeBK0nyh20+zZjEo2tXI9xmwDbA5yVvpNxCsh0kwOcrjg4V61PJwK5H3RBCQdqJLk1/84atW
INR0KELeI4gmdq7ken+7iRG7nst0fOlju90x80tPU2ruoNGyPstIczMilEiJ00BfwaTG8uapdkhf
jT/XlYFU0iW4HNI18ajoRtZ9zxrk1nbKVXeIek8/R1756c/SQKIRSxNrR3KFWKydeF0HyDk+T2bh
nkhXgJfHwpnc4bLB7uD8oOO/YzBoj2UdX8s4loR+W8YGXsBx1G1+cGFqZ8Ptp6VXKmsFu/HB6Mc3
1tf1ThvNb2rI4MrB0Nv1QS6JzWThbpqfafABRowDF0Gu+JFPgKBwkGrQcc362LZzmI9b7Iouj+mI
afXcWvFWZB+i0jXatZ4Z1IUIrtgZVYJ5qy9jmJ8kk1ICVvuy4WFQDAY6glEciI8LubrF+brOcJHg
++63rIgxz3NyLSnbJDB7RQRjY7q34MquZqFNW9G7yUIS0qU7IEZaZ6iv1nXXzlk/+ouZ/yClb22P
eX9qWI2Rr1e8cMyAgtMfGqoa1zh2L1pBlaYRIoX7IIb7kSzKpgnwauFYJJnJMK6mqx2pL8CFjbJz
0ugbMID6zhJgAVkSBpupcJkieG26VFReDyrSQBEmNfN5ZF0bH6rnCqTsS01N8WxWBJmb/hzXDJh0
nQS2uw1GAv/QYfZbzWaeWaD6PfJho+Fxio3luLNqwqPbCpe+NhdIkqb+UYSddx4K/1753V0Qeu6n
YQZiJ5mQR667uO4LpwZpF50EwsBDZkimpNAwdqD0dSzWQLANs13T9S0vaQJGvol10onHIl1rejSs
gPFaWqMejDF6y3t6rH6dDdvYM9sTZF0XRHOSLLNG/tRqoYMoJ4u9hVzQ9329siC6TByl2BCddpcR
z/kHDCfwEkm2GYT8PDgV/4e9M+luFEu79V/51p2TFzi0g28ihCSrsWWH7WgmLEdjejj0za+/Dziy
MiIqq2LVHdcglUghS0ICzjnvu/ezaXkhhCS5jv7QeCxJh7xGc3K0qM8o0XA3NNaTlMrFIuOQ0Gv8
ix1GMcQd06VNXGPT5mF3scFVKFWtetayIAkrM7nN5+79vGRL9an+deghmOeuvgkI4HwauCTiDYof
e7gPG6O3b6tGrz65eb+Dm/dF192Q9ThmOFOJD0T9qpg4BWYf0eX3ncWMpO3DXYDH2y/duWFmLl2K
FcUV+aUgHI2zgfg4n8kYDEaMx75N7cFDrZNs0VIuSwYYQDUtzwZUwWD3F32sEEWVum9jlzzUksBk
wTUNxXdBfrI6sVpfJiWJpiVHoHPdjvYlnXZZHyqcokQkI3aUYngUpLnRm8VJ6uSB7o9Y5dBnHYMR
miOZAFsD+O4+6bSODgYWhqY1Yvp36ou7cPGqmu84lR/6NFWOHSyiB03QDJG+Y9STt1oSiPSbPdXA
+BrJsNj24ZJkk/a0GfEZMl2NlOI1n4BcCpbkDjQTr4nc3J96BJdNV3Ddx9vn1Sz1PPooyq7PYgzb
BH/aBWhGZ7pTJkLJyxLnoUVMA4DoJwU6hp86sXJDC54cTpr0m5ao7qNT0rNvcoPgshZkJ+50fQcP
FEZJSHKgfV8glORErenlBcqdDiA87WvDDxNwUGrqbEzs3052DdsxuoHUJKA2GIbX2pHcl331Doij
gwj8ImjhkzeIT94tjN1bfU1tHhKXGXUt3elumlku1EoGx6gI3k8SS2SoO+HGyAhPF8OV0Sg+K439
YS3BZPYCko907ZB+FGWm0c1FEFR6LafbTKjZSQDXwC7dEff8La6BDIzEHFyJkfhKku7JJdbdbxIV
pX42wKsYzXdmU0DvLk1kE9XE7KB073sXclYqa9asYgyokspXdvteVPFTDiNx21Ay9YSJDb6QJpOj
nirKsEg4okD91GpJsnVgmiO7bTHwCRjXelRYd3pHlvtk7MaZ2B+JiHtrzcW8U6IAUKpdUv6zmVkL
IbMHXcuenD4G4hYaNyHAEd/omYBYODF3qltC0M3N27Gxu5OkiaDeQsyfjqYU3zokFmcNkOlIYuWW
RJvGj9Waw821Bi/BJky0OCMcUM1uO8f2yDpZg4/nLBOMHo1jI83LShVK0uBuKNQdob/myyAv+hw5
Z5FTR8oT3CdmMn9NlTr0crXjeKpBc8PlCJhzl99WMTwJaZ8LaTXvN9SqEjygDvgldtKPOOHvrAHf
u/5kjuPwOguShlgxIY4zYIBrn5lwxXdYrKn71WMGMK28rha9rMzELiHoZpdyNntUm72csMNLOThn
AuaLB+q2uqfFlr1lNvXUJlW8p92MeiA2nTOCo48G/KhTFeKR6GwjJrwhIA26yVp/qhoUD85I66O2
zhbRdpOao0lKAG32nUpnG2em7YbR40RLAqku+pCCZMOksswtquLu0Kjaec6kcQmQRY84VYzp3ZRF
8saM6nCHkdD01tJjEsKBVdqrno5U6ZUp3Rlt8qFiMXyGG/vcB/RfHDSfpzCVd028iBddZasLuqeQ
S8Lj4D5IO7FP602Gt3EfNflDZgcC5abxDRJignAY9dxmUIoX7NHMksszJPjxfRoTABpEfqFF2BuK
1H2Uhvsu40Q4hUQNWI27nNUpxbgxo8SVRu0dSrjmTpfO3g3UjGu8rzqUXRVMNrabvVZur/qEDjCQ
NfIi0lw90WRpb2DfMyEpo/ZIHgZmDuVcZV32FI9Jel8TSljti7hMnxidtTOZmfGmrvaGoifvVJT1
PlZhWjaaMV1crfaUOW1AKmcOIo563q+1Ba1+YImiHGCux/sZ4kwV0f9QnTo+qF/HSIlOVc/VHiDv
u6Llnt6Z26nV3AsYeBCVMSEZSl0dMcB9iqvO8bFhc0Y5FewBhypvDERqYFK7pCAd8DhQw4p0AYmu
AvZrxIcJpD6XIC04oBBBLjTl1JZy2NO9VZA4URIioQTVO7UR437QIuz4eMQLe9qLFq1e6Wi3eZHC
a1sUNL1sHooUI/wwlMhOu+QkS9O5SYD1bbS4bE+VEu3LUVcBSpXPfAXSN2am4JPQriJi9ws6lB7i
9nxXATvzSK8xtoIZ8R6Nbn10qLCQooBkz9LPU6Z8Vobe2oNSmnd2WRc7GT+3YT4eogD+QFtYUNZM
gkULUN8hfPtz5sAkDsYuv63Tzy55GrGj5y8JV9ONQL6C4ye8yLQd/EIXyc7UEq5GVoylecTEoQya
+GD2FIfT9n1aZsExa5RHIVt524Rct2xDC/ZVDe0Cd/p9PfbFNRhfC5ryfh+xuqDkM10tWKh3Ywo2
2i4+1KqEvotlDGmeiowmnns0skV76Qqp+73J+kF3NhpW7wumI/NiuekXEoUJNnMm5Y5m/zs3o/VB
ua6+HQeoEYSLUgx6x5jjggfJ7VMDWgHk2EbBpXno3Qfq3uk7Bbba1JZ7eoa9B0FCexhkCgkxRDup
ZihxwpijLYmjs5WKO1jk5Z2r2flt1jy93dF7jgsk2Z4SI9izjMI+KQLBqlIMhh8bBl8yi7NHoLoc
JFrYn0VL0FnfwWcYarDcq+FCH5hB6Q0rSlpF5d5RkTcmlkOMMS0rPVTK8zAl7zuoc46qqdeShlUT
dfi3x0rxbKnVVKL0w7pSZBdQ/SbKwW5aft8Eihy0FQS2lr3X47mDhzmBdwHQoI3JeDVDVpxhcF9H
hJDxCZihk2qdDXrmp0E5+mh+9yU/FvSTQtuiDrUv1ly9zHnS78YOCUcVaktYefoxXK4n9pLYDj7/
HgN2gj59Gg/oGJUt00j70E/EK4jufuVw0TdQ9tVAxFe1tB1lw7A/uGj2DPmGWkOp2B2QxCQb2TE4
UOxyNgr+C4BrRDr3TXkCDErxiXG40ho0WXbhJ0FzqswOioVENtf3+M3YJzSJbb93Ogpy4ag9AzOm
OTJ8oYCZHiYDIkkwwO7WZL0kmiPnF3orznLQTlIlf5R1smQpEJuErpj0IgpZYhYNKbguQV8U9Be6
KzXWg2kP06ORQF8OuWSF04SoxZ7eDQ3wM6kSjYT22evlMj2LNWB4OkR9lKYzwL/NVE7ONqg7dDlY
aCYt0h9twZ4i4YW9ib1GUOYdHPnNEqlxozAvvi0GcqJig9iL2PpEjIttkyBvd6LlwgR+F9QxuC6b
hCSV302B0VzLyWLyp6UAw+L6oJc29bscZidrlNSOCMPAGATGiRIhTawj0dDJtaee4Vkjpd6mTdqj
RG5BT9O6lQ5AhZkF17m29PeB9WkMrfaZH+spHpyBfkU9bEzRoS6wRtadamTsIkN/6kX52dCr4TZw
9nruNqyfWQDJwGX+YeUPc4QheayhMnbyo24r/pDH73J9KHyls9rrXOY3RpV4Jawub+3MpRmnuiQU
/NBqE7+eHocMOLp2qxsQ+6fHzkCAPpWZywUym+7KaESgZQ0f4ZSzk26w1UtxUFgpnTPjs4Icd084
zZamRMWw2dlbOpihN5GMeGpLlSuHlgbPOekfToR7pNBa2sTVPPhxHVMNCVEwZ7MRbptJSELhKcG2
w6mb+uH6GCJWOplEBufJM1OnaouYOWFAroHxWPPBCQStEsUSN3qRPyGVHk+uMcLZoFM0NqY4dkNa
XWoEK3vXmT9D+ytOqi7y07pVmrI4Dan2HFa13AUC9GJIaMJx3RqBncyjMlFLypoL0GYfHly8b02c
KrUWTJ6uIxtzYkD5RJE8DNiH6CTzMxd9hCwxcdVNacOXWfPrwFeS0QaXw6tDBwTmQlkkM8pb7WUF
7dV3c/IFIdZdZQTWx4b1CgluH+VoA/0n4uNkDxXm90EC3FHsk0gXU0FMMbAp54vet8O9SD4hSzTf
tYQAGBNA9FjtVC8/lbLpCNfSdS9tX8s4/xAx89/TfqCqi3qdQXm2dxAzIXQlzL/yGHbb+MFQgQPB
ARu3rkPYNDLvl1UfMYYgtYIhri6zMYREy+hLdnFBIdNxSN6J+sfITfSzEnGlpAz1AvfUS9DqbVBT
wAgyAYuanMa1ai16lfYEIP8518YH5HnuNiRdCFB1vtcChVBFUzuas3kxSAzcgkyoblyj2ybxxMLQ
6U/1mkACuF7CEN0OEhuvUTLrFm2HXcMtod+JpxDf+5FpkrVt6XJTPWV0aMkdeZPI1vptLCexixel
cqE4cuE2t17W5Y0n8dH56LudXZNTPYkHocBSjegly8cucyo/dLhKFMRKeagCQDEX4A3TjsDzZqRg
Dh+JsuLQBtjS08Rv8q6ntVeaYPitDH2qeZNc0EAGT6KpaMZztfdcC0VKbGfURosJ4nVeHVQ4z4pi
XShlMe3XFT8mQuLJyUBfV+iiGDf3OZ2XHNQnqncHIA7pjzezaTIOTOUBYdVwGJAgFBGF56o/iEFV
D0r+GaNLCVQnvosoyG5wljSHpiGp0Rr2aZfYXwaAx7U/zEP3UOr1nRMNEGFMBS5ZR/0TsIS1wJPF
NkpdgIiMP3cV8NTEwLaclx9ySmob7EQ21xcYaBCv2t0QsMqzEU1MLklBBzdr8b1Y9kj+ijui6Muz
y1h0X8ZEoy4ZpDdisp+gqcpdZafKZjSSJUMpH/xWmhRUaVcykwaz6riEm9K1rQOtPkqz/hgK9VYv
m/zakuYg4iG8QMK/Tl0Eqx0U1JYL4XSMQgz1aqHSD6P/xPpv0TwOt4phqzf13DysfoLWgEkZmeVN
2zIvMozkHcC1/jAX1nO7UJ1aSaCmUSpfzYGRIo/SylcmFzZ8MGDTo+vkWZkmzkXbvoR11Z7ifloE
pOab8fm/RJTfEFF0svBww/3fH5kr31kqt0Bd/vf/3H77XL806cuPPJTvf/Sdh+KafwgN4DTaU9NS
UX7zen/yUFTjD/yOpFITUWzDPcAN+ScURQBFAZRCcBnuXMzr/NM/QrH/IwiKbv9s58NWiePT1Awc
fUCRTD7az3a+THQKU8yIZllvtCNZQ4B8Lyua8xdS5//nYyvF8I3yub7Cv3yZ2oiIwg3Lrja2GqFX
u/X9y1WXuP5Rb8C07+3YoKB7UwfZfZDBZMncZZasD3vkf4jkh/oxGp5Lp9RvinmwcaygZYQM9TFX
qM9boMsTM+uORVG/z48GgrNEVu3GeCGqgXLdvBnN2NrQ4etBVKN2FP28p8T6GDjRB4lCi0wmpOqK
IBkg8vIGnRuqLLGpSxwHQ11Ox6DoL1nSPzuk92VZbaGcqzUIMgmBdwO+eUHeb0S9Fdic6ms1XgCV
Mu82zMn9sF6GgYWTEVDp6jCMMgMkv04dVFa8ysecNdQmh0Vz0wkQgp34qqGnyAeYxrwPHBWdCsYI
m45M84uLJc1LS+orgWN3d2oZ9Ls2ntWNNUce9e+CEbJB4L2zExR88EdAy0isGUl4YJrY3RhK/zoY
ES4DZgmpmvSbrkNoEhDmvWNBxCANLk9kzyE/FPYXRNG4CEvB1G4s+nSLZTzeSFxWaB6L24I4RWQM
SLdimu/F9JUMQEzRjosqNDGy3WyGZ+w7z26Yu0xBGej6+rGwrK9t6KpwINT2MsUqhb0yu9ZRBTq8
3c15gRdCuO97XOazVZq0oOS+sfP7WTofe4DgnqHQjC7CqgCaB3ParTF9IJS4GVOFwAFxI+j/YnkX
X2AETv5AjhhMbOMTHlJI24NMvMx6VgcB8aeAPWmoFMM7m7VCROA5Tsctmh9mlNotqVEk5ZKslxj4
/dKlcTKhQaQZiKHar1T3pYcr4hcy0nfEdGxqiQRDU7+UPYvRxHxR8EjtMjWX2xh31FSnpHj1ZB1g
dmnRbNQo6yGOtnEp72TuWtvCSRQO6ajyY8u4m2HwHXOzY3JJ3z5vcVTFTNn6AV1faJXPRWnLQ6dL
4kr6fqBmr9xYuQAcmDNZYnquz+bDOGnQKmlakk5M78qcOAVGBreqznHIDTTBOgzQXRkw7ls0rFQ9
umVNhY8yUw6ahRORjxrRQrc/Z3X+Oaq6bWmA9+wN+yFps2+qisI6MrGSSoJYzEkeFeOlsGfsdU1s
+r2OpXQwb5B20PUbA1+09wb+N9iAwM3SzLnXUsLJ0CakEQgWbfw8Z/3HaKwQXaZQN7FKvThySpYu
AMkr4mkJlSfjk99K0SvTT9qT4n4eNfluub5unMlw+dHAJPXFhazU8dB2FgIRAmmUAYVfMQby1Abx
K4EG5JYhWHfDZF9iQ/PjwfUUywJwHenY8n2jE496IR/rtAgOimriE8JF9XZjoyvLjfdxPi0zSP2a
1KCmWgIgE9wo2MKRiLDyU48WoMNAia+Y5PYDWpKNZqknloPQa5AHjSXnBFQUloGFQwwLpBqRPrZ5
9yXh7DKUmcgrfjGN+giafjps+aI3RGUv5vi9iTaByWczb5JqyPBXECqbZ/WWVsWsdztTDOZGTQDF
JdBM2Zevc9gbF5GT7R0HHBp6degWe2A7XivUshs7bOyDnYvYs9OnSWGiFdoSrL8Ln9R2PgP/GM61
eRidNDmoQWNvqIo8lGiCdmFGbv1Q2b7ZIUwzxZ1KBsEm6a0ZuK0z+YoZcIrNzXQf90NxF1Smh/BT
oo7xLD35aLj9MZeC2gch18hcl2YUfagI4C+mVlCkzhyBzv8maV7jJR32zUh9AcbuJxAgXtNdahSJ
FbkRgP7lVgIt8KLcvBpotRGzomDWAk8fun7TpPCMRR0/aFbnVRPkcKerTdCEyufOICQM46VOXiIJ
l1kQQw7su3grHfdaBEB1lfAI3p1MCGiM1CzJSgPz6EfEqXh9Z4N1VXcU79ut6AyiERJ8kZxa49wN
Z4Qwk58mX/VcvQlM41jPOt5Oi5DOrlS+VUP/gQsSj1LGcTvtXEblV1kOdwwGZ5Z22SaJuOhGRnbv
qtTQye1zk6nc1sNrrC+2g7z+FllRTreJZrfevk7B1B2bNHpM2kYe+q7allo471qrfU1G5K0KDPPW
sUm+NeWHwtT8FMs7w17cbS1L4yhPstFXAud1bnPqHrgYkK+HNxRXDgkutlxhfaG5MAW7zAS1q1hg
R02av2NUXiJD+zyM+kM9Tec2HLqbqJ+Kcx/s2jBsNq6ePWtMg49FKvp9W9BPYvV1dYLiqVILhQoZ
a12TwB1ztvQdyVYzIpJ8M6EfaWmZE9rKiTxsBV52v2xpnAf5NzcuyD6qFOYOOrFCs3FyEab5hTN+
bIdU3Qe1eAmqwDM6Xju0u1fpshDVgZBRQJ7PcxPfT/kzIDiNoMKrbWAMsNUsRPxlvZrZaO8c3Lwo
XfptENV8Tab9wEvuK6zvLMfU5BqTmQ3/JDyD0VfOfRedVOliHM4j92CkCEZLfc+TyZWqqunktBQ1
mWVAdt/2clGoLrk4KucTLSJWInhXbrsJppbUtG+LksOFXuENlvyQV8S79Unxim+MHAqVBjhTOm82
ARu4SBb6BglQk/dUKmIS52vYtkbd18wuagpqCtqLRsu2TtX0nsWFLcwRdZHvs4tTXLhm7Ot8YLq5
/ZV5JDYX0ru2eNjB5XI59hvSHFrkTEEb0I0sMc/i6f8WHhXUPoeGHse2nJWPOumHNBFolzFXsCBe
I6foqQKzM6LdVqNRglivPmsEad3UTnsIFCvFGU5JoXHuplYfvFnkODlD2h0WDaUuh8+O3Xk/hXkL
jzbfTy3ZRA0/1qZHCIqwU27VCWEuXH/GbzNKgDVU37qOC4agBbC1Y5uehEIcb04h77YyYej0VTXC
K1aSfWvn5aWNkB3hLdx0lsoBNCaYR0X+zZ4Etee441pEAyT+SiwbpD59Yn6VDzf2FCOAzZBjEq48
nYE0iJ1jUl82FZ3TSNFpdU3mniDNkGqt7SdJqoNqWEobM7xs4rR3GOLpcOLX3bbkq5XmqCL0E3Jj
VFGLclOrMapHD6QdpGdTkfqubJgwGEgfOQaYg2Q31aymfgWZaSOL/qvdpF/nRP3cIN8PIiJlpDEy
ZcbnU6Hm8qelPlwn9KsmxndyoaYnsCrJYc0VqQPxiKkRFnA5aR7uczPovxroU/Ae5lsu6s2mxwm9
qaGQMoYNPr2HUyG6L3obmneuHQPXpdYJl+Uxzx15byZeHJg4VjW0EgX9D8LCL7SXy22iMZDPoUSW
6hQqP3fYnRsW7UjbKq9q7BoDdIyUZ0Kekg35nVmow9606WwS/pZ7FOntXTgr/aMymndlXd+mWRQe
NGGUBzUzKJ8wrqlBuYsi7JNoQPE8lARwzqVOE1qhaGEpOWAlqXHylqTH0XyLMK9HBHcWaCPWgBg1
Cftdn1bfVESopyYR1WndQsh9J0xVu9EVjMmlvTIthonZAmrfsBzeK1OOKTmdzuhUzFt0Mplnxi19
rKm7GRg2sU3CsElAmBC9lZBKloobG9M6AgtX2bBylBSCI9VTiOqYNPJdkFqbyKwJXzCm4MBAca4b
u8WhNCETDeb7aVFRjSkV4QE9HwBysUnHaj62vf2Az6TYurGR3gRJpT7njrgmmkHW3dT6qR6i+khs
f9Jwe06qOHWYey5V4FxyLiSdVp6pAqrXsYrwDU3RuRPWxzbG8A83adFtlY9VMxMrJ6t3piu3s1rY
Bz1/aFRnvs5IUv1qzqudA8fRd2ln7WMdGX9CaQvTMooZpCnv1By0RsDKYleQZKlnqva+pbfEzA0G
Rz7cDvAn7orhHAYDgBKHyWlZVMwTlpsZNOHbzS+POWn2JQ6ZcQSq3R+l0zMshl1ABqpSpyhwl0dV
SS255HomF3o/9fThqGZFmhN69Of9HlrujaUv6wedUjMM9sovivA1UWeWa+BJmuN6U+YhzUXwX6ew
Ei/IWTrPWrkBClr+o+vmIASUhRzwdr+tKMKJmQ7wVB1p11IpI5RmPMRmtK0jm07p8g/rTSwqciXD
7kDVHNcPF3LzYCboT8YcSVy2OGWBBCxJActmn4eO32nN+9VbuFoN/7oZFpvtehcn831lAOftmkD1
uhCikbV49NfXWG9ULuwsQOz9Xw+9vUFN01brIwUlNRbG9dUw/cIGWTf/etClb1vqKtECi+FVXWye
zLWobK+btQuFJNTOby7O1bD5g5Vz9W5WKbCeKVLuUC6xY0arzH6LmHlPvxl8E7ZLlxR3vi4yNSQY
A9XT0Emy4sdrs6lCciFKFF8bnIjdNsKWclxvlOVbss5phaLFJ/qEQrnq7lI94Vdafqp1a8zFrPm4
xgSj9ltcpVjAEvVCjpCq2c+eMdofOq7gvliSVKDiSgzL3VweYM7RuXPVA+MC9Aehk8RSZEspdLmv
10p1ZH4yI68lrQY1KMVTsBPrFv26jn5Vt+20oT42y826lUGh91t9/NgvTw3Ubdvm0TFeCBDrwbdu
xU7MfvfUdz0tyVL8Qewy+m9X89cd50daDkRicRKbbO942eM1AbNzTcDTQ57BUdIskCF4odcbc8Ex
yIVhMTQB9uiwAEPNQ/Nsl1vAUayBiycIcSkH/pLB4ixHEDET8rjeRUGJxIWgF5PG6c6d2vuqFbj0
ksX1mqwxKm+by/0J1zs++BxcymLCdUOFi2SzbK7315v17qwQxoYQ0S2g2bEMj5eFmIoggkVcsFsP
HIUlgx8FdCPwbGWbetmDdYfWfRkfulJLj5WAOr+h6g4zQ19yY7ggyGNCmMze6qwjWVzN0VbsBpuK
S1C0YyRcSvQHE30ySpQpJXWkbMGmLDcpJ8q2Ri+5KZZjfb3hnP6+NVkt+/LX/fWf1fVBt08H351Y
I//j78gvVGd/vd8ik60//PJqcyPym0b9NsoFflIZHHdvm0blZlzFO+Ymy4MJfaJNjpPN++GZfUMz
AmkHh+Bysz6xHxmHqd5MXqhySOgJFDLTyg/rPXCbHETL466oP1Rda/vrvTql1OarIVicYQYoIZUi
3iZlryOI5SRanwNN6XtQ0V93LY0MUIuryuCwSN389fJCNMo2NWT69t2uXyuYxea4ftXrDdZQ8Cj/
uPnlKVEJbqAvuKKby7lImYnDkMgU4rvC2jrYFDxZZhs53UYuniMmbupnIbqDNTAHOydH5rpJ1tUl
thNr547XcjL7m7dkmtVCvibSOOsmZdxqO5P8tWnLe2X9NbvlR/xhk14J3vWalXQc9XsMr1wkGcK5
LRHmHVIDAu7SHRLWkrWsqO8Z+oDX/OPjr3fX/tG6td5EsvpI60T4+nI9UhacDVpRrv5/3UdYotJW
V/Zvu7NcPNctCHYoznQUOybhGLqpEifwj38kXHLcSGpQ2yGcWOFN1P6W6wsnEJbXdXNEQOFR06aJ
tVx815SdNXlnvTuGNSvQPE66Y5u9RFhKbnqUjFy3uRGM+lybls1BU25RKf96EC6HoxV2349Jk/rb
TkNE+MPxvW62MaXQdLDI9F4OcikiUsk17fTD89YjW22XVE9F7H44+Nfn/PUelUbAFu3gyFsfi6OQ
86kYmcHGhvP9A65/0uBemPG220voCbgPUkgWVsky+sXLSR4tW7/cXf9BpKX9huX7b0fmNx0Z0PJw
Pf91Q2Yb06SFa/8/5ev/eCVN1M/xT82Zt7//3puxQdWrruU6hmPRbFmp9N97M7b9h6bZ2EFVISxX
M1Roo997M8L5wwWSCN1VAKunDck/fe/N8E+O6pLt7jqWaevMYP+TXo3+M6eTjhEJCqoBeFw3TLj5
y57LH0iyk1akwMRHuqkUCam95eGrOZ+6EAI5hB8NCY1qEGxD7SbQvpkNRK3+XadGG3X+qpP9i6EE
80i4CXOyCofrIA8q4s7qg7bU/uPrD1/z9Y2z+hOn1/m7TyuoBgnB16O72sL2/OHTlia9FkTWfNpR
PS7pXiic5VVdouoD48PkynPTp37IUG0Ssp6rDzajoZzhBwLJUtrPOkW+3kAmlat+CDrCwPEcA8ob
hHWDvHmD2YRSCNRcait4ncS3hiV8it4zCu54mapoNil26LCQ1+XlJisn9pzHeEZaw/qryi/Lc/Dn
0flIUAgTtWK6iJoCSkTEFfNWLYhICYui79aHlqcsL1lJbb98AkcOu+WlBpNwdKfzVfnF4NX//FCV
QVg1n2n5gOsHroZdqZq+Zefe8pyYlwurhawKGIqVWFNS3nLrjR6jNWe7YrsZAsJQse/l6Q4ptY9l
5W55TpRbfm3uq2iJviVaCcpjKPmT5akhjyU6LYhi67R31JdudMrCVc9/decvf23E7kHNg09WswT5
8BoxesIqktAJmCXwtywBUETtCS/bDrl7WV5OB3/ZNwcDUO/yjDQe7iueXbZTioKMn6NVX3U6cOi9
PWHc4aUxyl3DX6QFL8B7rJ+LN680e/fnri7v16CEtmnpt7Bwix4RgELlJVr/Px5MqhV0F/Sq89cd
4HUM2W0ol5PFWUPZNdZ9XvbBUBK/Ivx22V6+QqSTu+WDNcDqXcoK6aPKRyME6NkABqov0Tp6hl5A
D9V9LmCLGJwaKEsstntIojom0nyrQsdX22PsIuNHDbncXZ7caEScNs5hUuEykNpVEThmUJztktzr
uuK0PL5EL/Q9jIf5U8x7LK/b4LONkVWkvNzyEkhfgNCgOSVmfPlUlk7G2vc/dbAcVYnBqIbrEwdn
wPbyb9Xysr402DNejWDspWsFLwdQB6V/+FL8zjx1yHaW+1ETip/iw+jhN/RMLqi4ly85E1KX6D7D
orYId7WVpC0QSCqi7Qtwb6/u0odRCR6ZbLeUzeSnFCdMRoCpO4lrkGfPg7SSLcSWDR2JPS2BUzPZ
F+SjlG06r13WoJF+6aiM0arqNOSc+6FtmYo4zmNafNCbDL1lzHI9TZyJfRq+FMiw8qhA8o8aFd1W
dEXGgOcp5DjDczW098yAPImEvisxRSLt5CIW/ncM/bamxfxmDNUICIBs/68H0V1W1vHXn8bN73/z
feB01D9UBj9Lpc+0JA78Q9Lg2H8wklomSSbAe3Fh8U9/DpvaImkAiU7ukPVdCPF92CQXxtQZZh30
DraFIdb8j4bNn+H4DJvEjxjC0EyT5p5QV4r/DwNRiFN3dmTJCjrNKDGz9rmjr5icGlndtWNP6ncW
Rfs4V1JyyqjvdjCVvBKyZSKvhpwX0Xp3q7RpwwW/pn/CIvNstlwkM2KGoRg1N63WXxqzcg61WlTk
3/42QOsXjYapEojDhEToKgR5C0XJz2NpVYWzi7Ol3av8VLSzwFQr4CCVgOpRgSnUmysdI7j91SYH
5jcQbm2ZVvwFUjff3tx1TPyqBgEDK6T7h++vFkmv4WNp93UV7Zy+3FeZQE47RX6ma8OG2tmdpK67
SenVBYI4kx+Otb+ZSfzt+/OzucIiDcgyfk3umrUxlYyf7T53mqswBtQFg0bkU4H4wQ6RRaY3VTxw
pc4b3zGL+Hd49F+On3X/KdqqhIZxWP5TuMLYt12aEea7N8028pK6fwjJN9mIydSYcEUObYQ2xMlN
PlTvkM84TQZ9X1ThkGrEwkavfxeC8PefSDDX5OSij7ag73/4RbB5BQHi/XavlAbBjcm4OEmM6vyb
L/6XGRw7buqcLhieDUtfUi5+fpsmdERDPle3H2eN7GKnTPx6tJJnSRcxtdrwSOUnuJ0bvM56T/LQ
oAxXuyZRL7Mr/SyFEe2z0bJOCQun30RvLAf8z8ck+DOuD7rQFlXUr6Ils+p1EWkkOTTVVzsAJmUp
0Rc0TlhAgkcoPZgnA3o+//4L+eev3dR13dVNw4FqxFXr5+8jiNKEXJWyoz5vmiSaUryXWMD8f/8u
f/etEzPEmgE+FxP95d9/+HExiOsJSll2LURSMjvsBkyihoFYq35zav3dt/jjW/3yA1uGGlYhaqi9
M6Er7bIeDnjyVSYpSRA2Hb6JGUEcTZd/v4PC/psfj3wWyxTI6TiAGXx+3MMpgrA1DJzQOnr3TaS0
xcFdDEuxnWM71o1ND7SXjshFyuGxtQ0M0uhIuTS4G6nY6bbPIDMNiUI6kAWYE8cVn1vfrcGFTtej
jcJeXtEtw7fh9j6Txdc6FDOkHv0STGPvFXX42mgIuaf0WpPh4IUpHRRt0uMzQTlhe691yieDZurh
N3u+fKG/HLZCRdGpUfe19X86bJ0mtHQKg+0+09t0p43xvWgLElpC9kqBS9Au87uB5o/du49NRhIs
bZ3rUPT2FuhA71vFu6xpK6acRKF2Nm09p6TZPYFxD0EtFf+PsjNZbhvZtugXIQJ9AlP2vUT19gRh
yxKQ6NtE8/VvgR7ULbvCjjdhSZRLpEgwM885e6+tuFhMBfgIgxaIcMBdHvDrcnZtVPoKmIx1oriM
z0PzLjO8lqHX67vgbXRhMdDgO+H8ev3zn2wYv+9djqWzd82LFdpGc/5U/c/1DDoI6q5DoGZRiWzN
3PXYV/HHUCCEavrnKS6SJUxBbdk7zrDLR14OzflkvH3RW7kB9amdwuJHnvBfXf9iShdZQ2l8iYK5
EQ+tf+mTW+p2Di2o1t0Q2SyeaP/vfP07wbwR0SMoYHoxT1mqjiqG1axlWIN3SIeV3mZHbA2MhTV+
ZsfZdVDe1S9K1H0nA6eTncMn9CxxNluGejkW5OEYTyFD8EiYcALpgHfqGpY9FtFjMvj1ssgQhBT2
I6X8s+ekj3XsODvf1SCN5926VaDAC6i6SU7b0dbEZpr1M4UJra+z5Qv4Mc+gndQOm8kLn8FR3ndC
3dWoFlOpCIYd+/exZNqvlTkc+LDKeO3I8k0OpncvVtS4WKXK7snW8cL2WnuHteWYNHZGv+u5kojQ
RxuORKHSg60jd4snzDmjUzN4VtoDg3qfFuR7VDvvhajvHfvJLRrkHJXz1TTcJ3uy30SGswXS1z4z
XBAMAgIHwWzIIlX37IaAegBkyG2BVodQL1Qged3epdH4l6vq94XL41ximSzFHO+E+GUFIfqZ8Sk1
xbaz202ZDVtP4Vw25PAUDLAU4SUvAzLU/7L+/+ejzkJzBLN0c/xfHhVIFZLFCcKmpr80Vn/tivSz
q93LMGnPtZ28Jr779pdPz+9nL88R7ARgOXAI2+YvW04T+irX0o6zl62gKzCCHIf4sdbaZl1/c4Sa
1j6s4JYKtHSm+z8/+O8fXM/xzPl47vtz2+uXD27YOSruVcGfK4q3sjY38WhqexuP+KZszYPe7oT2
A29T9peX2bB+WyV5YNv1OOdalsVL/e8VI9MDLUOY06JIExefT9jayhjJpyHwgCSX3zJqhqWj8FWk
0YSBEdIeQPBvrnqJHcrNP78Kxu+7Ps+GqYVnOsIQvwUxJlKbDLeE5T0MnILw/y108GlrP0QDlnn4
AtO+MS6N0NUCG88dDaJVmnqYZ6P+qXBNZmOpvvrzczL/663hPGw4nuFYBu3If79CVUXEi1Si2Zr0
MZdpqq1Ld4bESPVShuOnanp30VRFgJTQDNn30tfMKsiwDmahqvGFyLJwsUMscgASQ9OsM+wFjDWs
e625avXwyYjNcyvh13AUUVtMW4h6snM1RZ8R4uQ1g7ngLy/z7Vjz761xzldE9o63x6dW++UsEtrw
WYLIgttnT/42X9F7uxgiyNa5mtPrjKRA2SQrCCZIYRiJJ+DnaFymzvzBBzu1agCNmRNHF5fA+WXS
YM8p25Xr46eeMmsl+jTd6IhFIOwEaGTJXtTx1CGRxaYx2DiMav/kI5DYOQV/8Gz2t9hWhzTdoTlc
FBJtyZ/fxTlM9ZfTAH+yb9AhJX6J5Wz++f/sjNhH/Gz0eli4Cd6QKNpFaAQFIRC7qTJOqkWM5kT2
PurJ9uzgWcEc+ozBqoF7iNaqg2TJ8Zx2STC4TJxMHJSWPS0mBbUCu/xbNlRIk+Zito3cTZt+17z+
uY5S75ASLb5mSM35x7VWWVlj1nUU1AMT5KurkoMX9iHhaehGIzl+gx/vLACN1oSONNbK1JvHvnB/
/PnVuJ36frsA/ufV+OVT37dpb4fEEeLpg4MwpmONNBn6SyFAgZKnSeAxsnngDmTsGLhVfROguBDO
s4rbuz8/F+e/VnoO4GzSrEKG+HXp80Zl96PTNVuEgLMo1xuPtpm8dgHefIDQyCIVSBvZAfcKQxaE
1LjLhiKZiVsYxlIiuo36FBQ6LynAfErV8Sh8lJLISHErzWecOIcuTEqzA8ZkAeznW2t00MNC7LQB
geHECthP/NonYDOQVsSsVyWQnGDxhFxaT36meQvsT5h32O+CDTyNtwwr0sLz21mOF0C1YYQ5Wvo+
MlmiyDBEpAXraTP4HR1q/dWyg2+ETz3jc2dvL/21aKvXjqAfqyKAQoIgtevwh4di4C+R0L+XN/SJ
dCwwnIFRy82dp/+96DGQigQRZ7P17ORbGLREcE/MKJjSWn8ppP5jkSRrnP4PhTK/VZ/f5P/5eDVg
HXOseM0WL/QnLo9lhnqKpfPeQycG9SVCF2tjhsjtpz9fPv9x5OVvNAm+9m16qPqvhTOpil0pAofl
OQdxRJjMovMGe5+0zbtpQfpAq7QSZtcuXGgQCyfUUceNVPIB5/plksI7Fd4PFGIgFcoBAEZUQyCV
m8AFHvjnp/ofF7qr2yYpNxaHCwrbf79GbSgrM4j1ZpuTP4Y+G5ll/E3p6f1AQA4Sp89GIJH882Pe
Di2/fNLp+Jk+E7Y5Gdj55RLwFbRCKfl0Gaq76JZO617DD41D2RWn0AtAbblNudF8eFRt+ADtZ282
OShCPwnQEdj3g1W3qyhqQRwFHDQnOT5Joz8iBPrLEej3eo030mHrFLwvtv7r8Ut2rXKQJzfIEgqi
Dks8iCne6wViDAl3Iv788yvzn1csJRIOQtptdPr+/W64fgwpqRuarZWf+9Y82zaPauYuDNrEIqlX
lEt/GtKV9rcL9veK3GNQN5u/5jcEg9m/HzhujJCs5rLZZlP7CjzoagiqwyCChhgN9R3lytIIqT8T
JFaMxVsgiE6zihT0kR7pHIimxl1autroXoIMyC3/slX+ElE49yB5gjC96MHZAhPtL5cMGVXOFDXw
R0yMI6wqikKmjTdJ2ZypGz8iyelY2d7GJeTKw8VfMlAI7Amwfs28kVXs0xp5Cf/8dv2ShPfzWXFC
5p2iusVH98uzasM5NivX6+3YhfFGz8Zor8ELTZspRgXH4RWYgY9+PdQ3odLDFQfHPUCBiCGNl92P
2TY3HfloDcNHF0f9Y2eE11vuF3ZxX7OmY+VFl4mV5lT5OGrcgNRpyUHzkrMv+LFxBjpP5IcfkWSI
N22VK45wUp8tB66vXpvqnJdUCHiuui3a/PZbOjhvU5cWe2ho4sWswh9TRU64MqJtP3vDU4Ntzaqn
8lSUq6biDPDnF+w/rm/Pd12XxZhMVGH8cn1HmidHJ3errQqdJf6UeN3Zk1r3OV66onOeZNRdXa3+
jPu/NrH/46zls+sIXxeGTib5LwudxO2Gm0lUW5dUsx3gLHsntSDYmkCCll7hGvu+rg8KWekhDehv
WjPmJ2Le9f9+BailHPQD8zTit52hzMupLT272iZyvKvtTC2qRNexFeUFQzPj2+DhJxuL/BTb4Eb/
/Nj/0Uj3eHC6uRQxgl7+L59ycwowu3c8eCtGh1StaGt6xfe4DMMTaBYTXaOfL8Np2scg4Up8dn/5
FP/HKuPrtPxs13AN+7d0Z05KeetHDhls3ZQtS38PajT2Goh+cWauav2vfzGl0H/Ukpwpdd8XRMBa
rOP/Xtk8Ioq7cDJ4TJX53wtTxLDVWxfEMMN72daPKebElTFU/pOGHpHLMPhhiSg6iiGotjDs/ftY
+5bHerTushGoB+l55JNb4X1ntqfGqOwFjlXCRgVmiFRY2rMXYOSfA0c5J2NdSAbx0tBiQn0BBzxK
X5tRAdxp6vhbO/gbC7nbtSHNaDYjOOyAOmVvPsjnvC0hVZSIrRFUWa8JYQnKhfrRg7Xkk95559CY
fxHknm8JSVexWgI61x/o5mhPdsAxUvTOi/QT2OuiC86BhFhfFLZ27+iqvhLyjVyxt64MNqrn9hMn
RLeQg3JfPeulm4z4A2TLsgbgW3fySVBBXCEmaue+DtSyzHJqbi8K/IdYkEAYhuOReO37aRqNlyY3
yDIeLf8taOJ8a4mCFhFOrLvcT184yXT7G98VkNLRKTsYAa3/lSIoOZcQbk4zVW/BDpm/ID980uuw
WyFn9je+0Y5fIs5tGfh9cLdOytpBPlY7YTRNZvTPiEfxMZbi3YzK6V1PjGvupV/aTGrkQtjyPIpO
MpRuf5Rj0y+jrk+nhZcV3Tor5US9l6oDMggqsDadcMgl9biIjWxw11IBaklnTW1Rcqrv0teWrOOt
MX93u0vgnlhOgZ1h9xfyws4uL21RtAf8KgDH+c7wSufQeuY2ndHw8XxT6Lb6+dXtviAZVo2qgy22
OGIqLQccV+Webl/9c9NnIaN/EDWEmRL8OkrBtmcWcKL6UZ5De6DXGaJED4OkOEaDrhULX2sBMYv6
6wBOb42YGzEDrqvD7aspI/gtTU2dcOdwutOKerrryNLC6Hl3u4fJ33gn09jeeVOyKyCytXng3P9z
U5FRIDmrXAQhWiunSQb8vRTnzZgPnHFL+3lIUHNgo0ED0EGA7AM7QNNgewdfVS+A4HFiCBGiL3CC
R9srNsaYG69aVJCwMluLNI7JellqD21paA9DUV1VKtpzEefavVHTO/Zluw3QIK6c0AmeQpgIh6hp
QnikfJtxxD+PZCx0zbCvocXBdRBJf88xoe6hcC2Ip+3um2QliHc1EfBdKzgZsyYl3asST5hB/PIm
1t34ahcqvtJgUuthlJCnR5f2u6uio6VLdSRdIV62lvBf0jEmkbQoQRznZvDixsCmcjgSnK088BPD
9DLamF5wkEznHBDKCyIQ7LCGf830moyQr+l8pw36CvA4mHmLFB3Q8NUz4vHx0QViUwujeq7Gulo1
SQg5DNDc2i3IKhopie/cRlp3t684uvbUGgvhEZlr9C1npHi06pOooK+IKvlqzaFeCDfxD0epy/WN
kqgNigsikBA+cVtvHSPCCVGK57lHiVzFE4vIwfsS55aBPyMnoVIRFVk2a3/iz/ZV4D8rCIsrffDE
1kp4YMIZAXwagAsh5E7HoSS30yRCpAcGQ6f+2irVfQ0H+w3bJhikPAdJaFrE/HKdFCYwGK3O2nPT
4xV3y+hH5GYj3rzQoQehV/ACnGyNr40XNG+zR4JSr6M3uF+y2MsRkJTDXhu05s0ZXhxHZC+EoK2t
UqNxnMdqG2SV96WLDpU5ul+Z/0IGqad212hh8ua4DNrn+wkqt9ZpSTwZzmQGY1jbnl0bPzPRGuOu
g5lX4st8yUf5lYUk/ZpbAf88eSSRt773jMR9ieIN2N3sZej67mp58hyNL6VdGU8e0XR3XjY8h4Rg
PjtySi5xq73fvkttKc95Q6xaFkAd6XONd4Pe65VNBh+uG8yxEMHjCHqHvhCexpQR6KqMTeBieUdm
Cs2lXWka47MfEPguZWkxbyvG5xTM6ToV+vehR+tTFXHz2A1kGePLeKgRbD22840x0D8YCs9chmHS
Lgvl0HbO/f7Q5yYzqvnbuGvjR5nDwuxJQspqBYFhELve9d9I4SDxs3f5LJqg5YGc7Iwwkd+bD97o
fqe0vmPz8ez7wBXU4/hr08a5MJbLUNom3tarWsYUfV2tWfBczG1euXZagiYGGY53oVeNd7evVMRB
piBS2pm0eDMOFvM8shHvB+S7d2764leIIzPl+LTG4HPryoIShuBrISox4cFzzYM76yb9yp92/gh1
zqK/lpTRRYyiOIZGUh7tEgFi08T+FqgbPB0n3zCiba6m1JOVNdjiWJleecxcm6tUTNHdbbMrbH4a
gcBe0XSdLrcbh7mBkfj6Vm/q8GT71doLDXOPX+rbJNujG7UZJuWPQlPvbmCw59Bn4w84+jALOuTW
GypqXJRiQInchkcDnfrKySGu5UV2MMdpV1NGLBxwmpryt9BLf8gkeUiSwGK2O2KKkx/aWG9rYjgd
jO6YCWyeBec+NTTrQni7yZwYvgaE8UTNa4ufJzDrH7E6gYjeUsAsh9b+oqT7oGswe2l/XTnOr/IB
SYog8xWEohOuKs6QWmafvK59NSGxT/08VS7vUhHOuy6TpcBGSSJQfSavHhF09uS8myauwQZjqHkI
lM+ypn1i+bqMpvdjaodhkaMwx/LGoVUQgVanxnLQ23LJKBRfWFiotegmAJVYoyiG4oNRTC8dicuA
gacVVtJ9Uk/QfdKryhd2R8mUlv1+iMmNjwdjY+XTtpHaelTmNkE86aSMHMX4QcV5JbmiX40CVkBW
2nQgM6B0ecOR1eHPKnPOynpyVK3qT275nCQVxtnYeYhtfVp2ja1jiMKJZOGUxYcMDFd6755BwqqU
GMSntL3mfvDgjhNOLhAM2ybmZILZdW4yCrItGj6e3l0aA8acpp6YBT/bt01+yHAGMJvU7gh/JUvM
JaB6MlZ6PfIHWcbXvNQvtEpgnHnbXDdXYqL29JvpB2xOjeGfuW+Bm4JTZqhSaZiD6rr2NqNWnU1I
HysUIQUaV+terzVr0ThpvFQGMAzzzey8y9gg/FEOl2pC3MLaTOIGCWl16YWWb/TBqDeMqhQKTQzp
YWFeHI06Iq9LiRjU9I+jy5Jgiw+tBZ9feNanlls6uZcFvsTJvyRquuqNT4WMChqyvLu2TULvExJ3
gFfDQ6Xxr5OHCpdMSa1bj4KhhTudRaS6wxBFcvaLbqu+OJmGfG4ngqdJ8DjQCfzMaSWDLV80Xfbh
xfGn1cD57aecBA1OFguh6k2S8R7DKnxxlfUVHwACA8DCzoN9JzWG0aGvWOt6cn+wUC0k8drwx3QE
DA4cQBgTcLuKpMFu3HfpWQXhZjLdb6g4YKhVToJhF3dk1Sm2XQNcfdx7i2psTxYElFWsD2+OoWlb
0fewmMFcSSafZB1ApCvYl0ol9pkp621A8q0V6tMe9Mx7zgYYl6O8tmN9R0IAYmhJMFxelcMx6UlJ
vX3VSH1Vh363x3B3pp1j4zkOy2M5AMWTgjKXPqMDNOuYejBsvTE6gssqFpUu6rUv/XxV6PSMPbJ8
MRHWRzIBa1QGTaiWhUML/nZnN1tgyzY8WUPvbZndVEdDq+koQnBY3ayxJvUNkvW+xOquAzmfH7CC
5EO4j2D1NEgTTmpvUQzEtw2F7S1vzz3KBmKtRPzOaEAe43CQR5faHWIhgDlV4yvidSaElwz5o4Ps
FXnfLPuoCV8nNuZC8sDODGtt3QTZdxVCYxFhQgy66opjN78ICel3eNiRO2uB1h0jR4w7zD3biGF7
Npj9PvNCejnsmQuNIhDXDgn1losnyfPJSyiRjfRgxrC/mPCu5xvmghvRmP6u1kA0Npnc162DxbbK
0nyZRsz/q9rLj9LRXmuiozbN/N3tLkrwk8xFvJ7q7CiLKj9OaGKP3jB99YgWBO6BsIxGVLnuXLda
FMHUFot4fpWrpilWRjnlR54eLDZQPAIwwz722PjnyPU2rNNjMn9l9NF2ciISFvLuzVP4oPkuONxu
iglomp0bL3kaonyuHbG43R+nPkvl7UtsSkQzmWJ3CzsbkwTA7y32LJog/rhUQb29aWyj38lSbUVd
wedUdfUalc2w+fmtFvnpkUuqW9qWM6GkoMoj+DLVZEzUJTej5sjjULymRZj9vNtrbW+Ru2BuMZWl
+aa1rYZaA2JIBrbpQEbKdzyRwZphhnewOpWyjquLlfjDIRLNGfg0NCaPGZreM/GcfaqCy4fQA+A1
vOOLMpPJzqCCW5u9TdRkqkHX1b1zSsfqnA6Yz+AqgoXDY8+HPEGw0Yh6E0Yfk2cER5p89Tol7R4a
/D52K33jEIcFj8kjKRAWUJ943sJm9qBV1Kppor/3HfF8RsvCOur+j9FsN4MXDRBcJVdTmy8B+UVE
4M4mIi+j6/3T8Ag9FBTqzTXr3u79aYZUs83odu/NDOlURry2AloV2misJ12PIFXyiywiXvhQzFY0
3e08CFK3u283//gpwR3ZSwBI3s+f/nycn7e3/7XQjBz0n1Yvf955+9/L29P959eVtUCC32M+++e5
Dbcnf/s3P5+JM6avjjkB6Jqf0j//kIh6l4QV+7UwgQovbz9NNGfXOAPbdIh79xaievsqNYf//fb2
g9t9v/w7pBxkKHb58+3+201/s6X986sg2zibaojubndNMp3WdVZ8b1ry1905ij7zwTnfvv3nZoop
pAkQ4t2+fcma3h1sn4AWL7UOhcFZPKoaZ+n3RIbXRXVSumaf0VC6q3JyGuDpcbYdMiNYlYPwFvo8
Cxzi0V4ijvsES9jOiTXOUmbuOxtRCVcbukJSR3sry6eVCDvrvh0N2FFBPpzdOYmzZMidZXP0INEs
W7tEdd8jsDKT/iPVB307RRnjU5CJsbPSujngU//uUbrcRbQ6qLMfM4GNUGE2ZyFfVNkklk0GdU23
WXuIaPpohvZSO+YVwQqyz0GmME+C14KOPfH2Eykqk/jqi3vH0DfFUH0PhjA9BCP2DdArVP9B+5zG
lHQdwFngP3KLzX4f1ZO71X0HRDjiIpjSO0qr+2mGZPqKiPQwCIDpmvCYwWDXwDK9TifhGJW15QZq
kQDasXqGwLLwV0BX66USWQ01pfouH3tVXSVsskVJoBzo+HsiVe/NuPhsbWcNNJLI2lF+KAX/Omop
PDwoJKqxD/FUUVXETBEGFBYUdjSL6LHQEas5IbUUpZpaG0XhnTKr/DJ0d52eP5A70hOkjgGLZqR/
L1TxnfDAiMyH6kcZdk9aC2es0yEBy3wgzSbCirHRMkDGujfLEjt7hS+lXmdVtxVF7h/DGm2C5Gxk
5L0GxOvDzQNjF6nnCPnWA6B9kAQyOGnoU47kJIyqQI1k6SffJ9os8WO5lF0hV3qV5StCAQy250tc
/ijscCDcOI83ROyGCxIWU9jEGDyUrsR2jndfZAnpiWNYLI2mYrOvE9paRnLRCBqYuRIfaByTiwC6
frBrKA9qAIrsqP5qITyTJNJoREYchd0NzDqItzKwW51Byu4wiuv7MZHYurIXjacAZtdA1xmQFQF0
dVhPdgoBXsTBrjHLb1S3asUMp9iGwlR3oPn0jiNfrjGWLztiGDFmQslhvIkgvWKimAkKwoLanRZY
tq7pDvAD+URBM24lYyICP7EmkZ2IjsnnZMLZAKnB0a3dZ2XiUUswpGjAjRx9FXeZtp8Q1C/lkNv7
zM3LUy5LdqKM4MwRIpkVoO8G35Siioq+4A1mh58suQLIXp9a+kMNoaULMgDrZemEqNN77w0KWXrw
vidgDu8qEkyCGtqJY146opyWzTCHtOjFRTdQfyjHYOmPooFELdImXKfxt2hffRCohGWmOqknthst
CfDSL5jMQsqK5WTIV2tAXCpzUPtxQeEUFRxS6zBPl9AGNpqWNnQ/ZLkSRd/TxsrHLYCCe8ckdXFO
J/Tpc+27Dvap3pDBKlPIMHlBBemZl9RkLJzoNkd713WWQcHCnOrfZg1YSUJtTOzQXNfR0U+nz5xR
Moj/L1pRfnb9YMMswFfHSZ58Nxe5VjaVm9AhUwXdIRatAbYHzp93cn82Q+5ANoV4t4qkL85RH0Xo
n2WFQww5pwNtcUXf74TOyQO7azpsnVBC7HoYdzXJYNu4lSD8zP6HlMV4ZQVECKO6blFXQ3eQSQy5
tlcJrJjM3WtUcwaK72NG7U7eYHE0FAcwSzdfbA10QIavZV8YHZEck+bvRkVuXBf3q9CPo8d2sH4E
zrkoLySZYClXcF44R8TArwk5iAqAycTnrow646M9f4p6q+r31WDcCdznauEruNOCmGxrRJbJQflc
zTcEhEQ2rbm8FYdW+PaWPKBT45fJ+eeNydrYWv5nUEUcsBhCrHW/Z/QHPZlfJqroVOTIVBwZk7Xk
rgUjQJqDgBCdPumODcL5IwXlsDI95hdZGNRQ1HNJc52Vaj5NmlunDvd+TWfFlBl6BOjuC2Bd6xwu
vDuSllXLan8L8Bzyb7YRgwSyiEDovchcvZCO6W5SRFi0toJlF5EmBc8iRObKaq2NMY0hv9/Zevdt
zKdoLwLF78qWWuA3a/YVc829a6+U5brszHDpNT6wKtGmR4lzGtqY3LgybN77TL2b+rCUCYedXJfU
sQNZEbk7fhSmtR9dazuC6KIX6kEp18oTKuet4gR7D4prEVPLLDqkmwuzs1DX1NObNInbiWX+OrXx
OQoYaoR9Fm+Z5Whcbhg9sq7YhXS9Niiv6vGpmQMk06h1cOOFX2g2koYX+Wh3zHyhDZPJNMevj3my
9Wtzm7cma1THJ9Pnd1pzok7V1YTt3nFMBcvY6ZCtoRgts2Q2SMbPtLwxH/mbLrfu/MkDG+iIlJY6
IDZRAr8Ji4YTg++t+2yusbyUrOSUeAGtG+6j5tiSeVmYrXeXcAIMU62+1lb5LhOfi85WyXlImrek
AsY10nzZFJ3aOHTN1pyTQ+ygCOPqsfQ2VWIAbKMKKUK57ElgOAqG6euURXtFjBjwwVodVDQAs6JT
v3RQP981PpuLpR5IE0c/F8MeK2dLjCrB6I9fZg76g2KAhCMzB8GY58TA0/LaFDYCNq/dnAY04nsV
Jj8IWSmXluHa8CASBjyp9T1NfXNr9zVrLL2unVFPwboVQMEZqO3py4x7p6uTI4SrpWrLYK8Rk4Mq
aviuOb51rGZ0/OD7IWl/NGeA7DFsG6CQCnR/F1oB+ilJq6XRBTGEAWrYYDTvDL+AVKh1RXx/BVo4
LRLGq7vQAaTBaquTNuUO5g7nVn1vBQ+qtrLHMg2hYofmPRqF/BFtfALoqG1XRvel7oLyyYnj7gw9
7Qsft+qp9TqO9Q7pq37waao4e5OdAihVasRfzt+ijMtWrWsmB0sRCB8R2buqSP7ph56oMpkevbJd
1yCtwcCIt4zI71kESJdEUKuOxXDn4cnD3tBSE9BKcoI43oF27FfC6CdynRCDOrGd7VPcmsuRXwST
It2MVfTVGQhtjz11Ld2INNuQhOihzJ4IId3RgjKQo6Wf5GMQjtgRrWNn+mdCUg0i/lPVf6ch0ZyT
GJtWC9Hfj3L/EGcdkVGdZa5jOex1o+n4dOnYN7ROHWOGWT0KmG2GqIfZFsfOceZo+KpnSELxkoeB
3Fmly9LOMYV8METI5rvEee2MykKFFxprWwYUuEH71bSKi2tmxcUxaBcGWTvsQW7ue2KyB4lZKRnJ
eyoj917FDux6TOUMbXdA7R8ce04ZjmudHcQgtaUgiCzM2F0Dhxi33Iq2lq77p7TiDNvnb7UJJ9ik
eYmq0t9lpfldtLq192PrPFi0EazBWrt9V2/1sVOHlHnTwmoiinjPPmVD+IG1joaoED38x4mMECJV
U71w920koaKlbYfEHxalCG023ACoW90ORNkWG6ECqIJ1H98pVl1DGjPo3QHoGUAvzMrY3pg5HRGN
ERhCkxEiG9RJvW+63UTc0h4pz36KUnOVeimyKlaKvnY3Fq0q0jX1cl8nDgT9YHyJKsMB/o/lLQM1
QkRM5kOAAnQ4NLJ8NNJsDQkDcSrqlm3pZvGCQRWBGugd73za4wuzgjooGLwZerNnRRqQfriKxoeK
HjwyFnRk1Y3jfxh2ABvEojPcWM6iJd5pG/ZxuTKpskHVSU4LHtuontna2rS7M3iscZN1FaGylMvH
iSoXuWvAkMCRX01arHvb878Sb6DONVj9KI7IpMcsknYe5yRXzzhcCDoqJdUdFW290xFrW0OVk95y
QDhN4UeeG4Jcp95axMogwkRx7g77IKlxfzag2HviVVd9ch/HlbjUlbtEfDI8680yiGvt1RiYyoj6
Go9VsNGs4X3krHgiGw+/uC5OXhxMa0AvxZY3hqg8+zUonGCNM1r76vY/ApG7r0b8Xo4zIs0ZxpPt
KW8/x+iZSJjZ1JPoTBSRXBp2Thja0JwD0tcfVP9UkobL4azTzlHsJZesZSWhlb9NEJxcs6ijPZRK
96zSi+NRy4Ueqmkvg76ZZ017DTjBfI5pLS6ahPCrHMSrLlAnSSzsIS1pLygH1pLIJtxE801jh+AI
xSQWHBv9i69fGXudslHfEYWQ7OppeiqjNj4xohgfansiSYq8VnVzqjv228yJu95uaNvtoCB+lIXF
8E5PBSJUIZec3TEDhePTFMTDmf1APdhKP0Rm9LWnTUzXmvCrJkKVJjS/OU/Qv6gLtHqFGoiX1cqv
hZUYS03Aha16YgMZ0xG+naJ9BuHg7TkxlHTlgvrenFads/HRLq7t3BrXwtVzEjSz+GRFzbpNvOmY
0ygGkqWTxqrP2D9NMc5xGDcDDtsaY9BfE3QjPUPKKh68E97RAWoV4m2i0T9kRRiyNUAHA60wHBwK
1kJK4pOiClttFsKzjMxwY3i0FY1jkoblYw7SExiuhWmJVBT8H1YebYieDuBEOJzfA5CcrRaEJ+nl
90lkyV3EgIEO6Lh0rfKN4TuriJ3LzRDHGSmW7XhHNmlLNLobb8w06NZ5F9fLaGQYZDjf0aJqBKWR
MzYY8oDeoD7ebrQa8nE58MKU5HlcyVxZw0kxnhSfeJhSTYeLQFeHUXpf8iD80DBv3qeWhVQyL/eI
qQjnCqyeI2Nerqcky1ZjbwGJrk0mx5Ub7rM2HJZ1VoVbMXXVzilhNwcunbtxHOi9RvOMH/K242xa
UoO2bc/psJLe29RM5xQoAKT2vj5C6SkZiuRvGGNbLglfriPN+D7aOuffMe0PcNjn7EmvWsVudjWn
rr5kSg53QVAcx9EwV2NGznLOKrTNQcOuFFhJ1EPR6/h/7J3HkqTKlq7fpedsw9EMehJap86sqglW
Eq0cRz79/SB336xT1n229bwnWCQhkgjA3de/ftFogkEya7akt0frwEtYCiU9cRMgEnd2+NU3ftVu
Z775ZQ+vz8k+lxr60IFEm8/g6tU64BLrLedIYe0weiP46yOzhjJgyl2U98+5SMjPY0lh5/G+dRQ2
1YyjRyQwoAP7VHXxAY39cxFF1SbwCUHr3Z61h/Ic/BBUe0xSrOSUr9c3MiFz96fXGpA368DeGPb4
bDm5dWxVi1NRA1nBgIScFwVnVGEIWXrwBFoIb1BtlL2KNQe/zHD64ViwcEua41SPpKsZWA/uS02R
TNRBfEcMosKSAJsEG7SpdqGsUxWlCvN0BQkPXGsyOPsBOYqSdJQ0Fl/rYNsIwgRRehwsVfn7rMJw
I/DLQ2VhV5yXUYsVqt3ts2CaPbuqzVBBesexmXQzup/V3rFK61evH9GP4OSi40Iam/eaEN0pIIWO
0J/tkjFkDOA/ToCJX64RCz58Dw2wkLzFnqKYRgytJkscS228mzrXv1ZaKi+iVHjBwsygoUkTtRZi
V5hGvGW+n2/dYo1xjNyZw6ekJJMucU+1yhnvrXojnbpmqnfJyfQT4rFZTsVjvy17MuuUiULeCQwo
l0AyrCXg1xE4rEq6ucR+eas0ibBP00BqwfgpUuHzVCOl3ODdMjmNmAoS5x6M7jm0d0I0cMe1htjw
Yg4as32FFVBs4DRWEHstg5xuSIa9oa1+gIdj9mXWmJyYUb/tabJlafmVNpmDVa4JrKUhrWEVRMJn
ZK5iLMdzOy1W+PIFjzXg0jjQr21RL5y1TmF7VajHOo1wGUhD6BCtZj1huu4aVnaCBtutFOa5s4WM
fcB9D+42wFqnYvOAT6Miaw3Vgg0UjuY2AUavWTnm7luk+R7wYlXsa7IWNnU1kW8Q4KfMaHjmZA3o
GiS1iV6bd10hTsjv8GKz9J61LCRxaeCHjhDKWkdRY14sWDnHvM/vfVcRs1gkID8N9q+uy5rTUcOF
QZh4hyD177IYHCQGW4uT2sZyTD2zgiLEtjAhy0TNkWyOZGOh5af5GW5DJf39pOfQKTA2rkt3o+W1
vLXu9CzolM2IlHsSxmzY35YjNTU/XF+NlP/OnFUfiOc6ndSJEe5kjQ4ZZmn/te0NIisTQp0aE3gv
2lqBj99qzfItLMW3KFMZXY7iR0PRvidFgOS+8meRNtEFip23c+3kR0+UCASZMDskSO5try83uDD5
O8sLvhkGFurJgtsCZI8GfbKG4MRLy1WN35xzFHh2rwef/gtGmw0G75V2buyEhSzSQmxcyIcFm/5J
n5ciK2f5EkyEy2gdYJGnJQAL1XA11RcwjHXCQuTN7Y+jkuTXCiXWwk44Ox5Zd1WU11sE/Cd/Mr9K
N9F3sR6lGBM6CiK/2Bpx1x7rImkp0BlKWEc+FMEv4cryQbfs2bLdk+QmJMneCbkzXR+rIItxw6fa
qHxkI6E5T6y5f0yz/rPKZHwO1fhQFcRryroiJkzTyHIs6RBO1MNeAw2rx7cmLFkPxBlg0Jha3wMB
RGOlirPc2wdce7uVYw/ZKu1882R72rcMIbGOpnUH5Mh80I3eeTD5egTbO+hHarXJA0tuQlqOd/4Y
HUwXShcIbbix6sDcuzRb0sg5hTnR6f0oyiN59dk+AfbbddZnfdS8cz0ovIXjPj661g3DbFhHjDi4
sYaC4NzewJVKMxpu5Ey+mS6GtAj7yn016c66pP00WA4NfbOuYJFUjPuW8s/LhmjdHxXYGthfXO8A
L2IyQUl39CrrEknzG2tK/XsmrQc70KNbNNbeTkTx1e1wHarjjnDClOTKIqD+QXHGCW6CjFrTwTss
i98Sv7xNfTtghm9fk2puj6nwWUFnZcGUJSejyI912mQYP4byWAz2g1m4w96oGbSmtKa9t2bKiMJu
lcHz+K5YrrXSewsIkdhEvZnuh9RK17mvDawDzJfELQ5523wlbCl9roCE9rTLYHh0JnnfrXxmUTUe
B9K306nIXgvWSGNEHkbnk9yBEHxLgiBlWhU1jEhkF3cpgOnoIbCvg3EVKSM6SZ1ZtB0CasMa2/u4
SSkFJlQYJEyesAb3yOG0dzORfYvbt/fQROS6a0Olk2Tvf3Ehrq11J0Q4PqA9QLrVrrGjPNTk1p2H
MbRXPrWYSoDfUmwRABp6sZMmNc1U6ld/EsyDbrXPyQFdjamWrIDGCHD0031T+pQ66Ms5x8HjLQsy
Z5f4rbG18CtdNZUBQhMVwTXXh4M+WP4pYy197DJU5k7VwHcyslvUEdYxhDuOg7pcSx5HkuLg24zR
zUcyGBGltTNCke1z+pS0oIbmOFUWpbJ2TcrGXONNl2xMMVVHVah+RwCr2My5nchBOiBN51PGvXJP
ZqxkqRAdCxhUd3ml3fJRdsfWSZsb8XxYH1RRdu25LyNzECc7LyGbDAFGCHDhovQWKatdN5kdX9Kg
4vR0ytjLYgko05P1MvB7HdWkq1XZqlSGcWTuuMUjS0W9ru7LMLkzDUDfyeo2mZZ0RL7RxMq5Lrdh
VemHKm2voPL1WtbSeQrwdN1E0ngqCeol9AXyUZfSGepi8a1IquI+dpstYTLWZw+gZY0UiENC37Et
6tx81buD6n6qSlnPtamrey9Rz0UDf4p6GIs0TG1f7Sz6WTpO97Mswffs0V9NEj6srVEKx9N46eYU
wcYY0qtnWPslmZxpsICDaCQ4d5XRqTUl6Hg7urcohVMShGW+Hrp2EwrSVDVa6UFsPDex/xjlExeR
TnU+lma1RiA9QlnMzZuSzB9Bouy7riI2NcKIoATKu6vnzajn5Eni8nlPgqEBPqBbLxOs8RUpSujk
/LnG9YiXze7HyhwOzVD9yivy37CArh2KfghF1jjc974Ib1LXc9oNj0VA5Qt0455tcM6Nh5gB+B7n
fYMghK0WEtVIaW0f60bGiADQtk0V634JlzZhUQsPrsRDQVHUGb2GjjdMvwhb3KFO1vbINqOdISG5
Mdx/ccVksyIv1TEu+3CjYpluJyN1UFBFmNWhdXpK8+lXxfUde13xbPmteaipo1cp9/Kkd/pdPzD8
JG4KZ3XCR9yM0/Kay5nYYnktrdUpOOeyossyxRcEjenNEJdQ0twuifmAQOI/qCws73qnxCS646pD
MdScPSfQr51VNDfszo56XT6ZNnECHcqcoyclCxplrw2XFZfwQ/NlGP1HwH516rxoYyERIGI0DJ7g
CL9ac0KnntbpuXbIvDIabvgS1+mNa8YgZKB5REyVgH8GAt0hMvILPVpqrKo75ISn79pEGQ/lsIiC
7U3dZs5lcMLm1ur6VTBmbJq2NLbZPItoGdCtQ4TubYTb1NPAsrOpBBds1WOolfqDH50aZ4/YKvue
Ak8RNao39013X6osu2SICyg8U/EJYiICbiEVWrCpJwHnoeuvQWV5n82E8F5W5uZeAP+wOnTpLs2h
nU3Yfi2GBOqiU1mnXDRfqAj0syGZE/zY3OrIwd1+LM8KPjlnhcEpzbrovh/M59JjrWdhjXlZNh4N
Kiw32oeE+fseGcSDIK7XwSPkRKQfLKJExOduJFhD1eiNGpsA1CDsuWrZhIp6W5v6/pC17b7rUnGs
fTt5DCDGOXq9dRkXcQDsprMDgHEYnbAHkslPPSFOq8o3w1cZA7uGeRNcOOsFCsZ6DqFIiy9ZwEIE
s474IS9aY9/QHX2ltw1N7wFkz7HSOyOHcJeT2+q51WveztUz7gKyO2jIhq5WqL+QGZj/Ks2aKdC1
750WpK9rdD418MwbXaGHFL/Go6eCcUvYSrApyYsupy5m/USJXqaVftXB+meXxicFQZnftYjfohp4
p/bQi/Wj3FliNKloxdpmEdrlXUWuNJlBOaxM+lA+g3BiB/cyd7565EvtI6d7MrTwTkYQbtu0GPaB
01C0BfwbSSKNPXremT59SSe4T8BJsuBQZBj/EAnbPfSoS3p0B58cCfCZpvGDQG1Io8RwVtyTqDyC
I+q/ndMYzo8WnYITbNMSbGrZJLZwb1Zo6VfcmDbhRqMf9Cmzanl2Mi54kRb6JyWx7+zyyCNxBHpf
20R412tdfiXbAu62bbcvERc3YG/6Cpkq2QMfUlJNoXskjxOnROLfvo20iMZY6JcowfqAwB/7ZJgT
ZoclHpFmQ6vezM3vHlShlwYIh9WATUiMix+mXvXD4zg65VlTwc8BOOiRaKVpV5FAt/YXvKqAY0o4
mEnvBvjKkU1+8cZfrqsNw8Y0YXZiKiPWONy1+1rNqoM4MV9sEg7WsdGZpybozJea0N73P52K+Q63
uHEns4444RJaeFYM+XHsR8QCefiF6Lj4JasefRJLXzsjCB97s4dzkSQPfo+vPsYH+yoKnkF1xktj
+hH0PN99IOIqehVLL6IdqlNHdLSP7vM5yqaL8m0XOCUdn9MSpA2R2VlmkDAoc8xz7yKJCn1Zf5oC
WliIC6oT2sxuLyWYgw+bDWOBFrN9PMotGxJ2MdPLJ1sO+ybvPfQlWXGzCSW5FCad3BGq+bbDWHBH
dxdGpd2UxG/mv4AavH1t6DAYCOg+siLnlmCxsRpyGvzBqM3ZwDB5dTVMu9anlmVtPV4dFvxrwpQ6
1neaOPjCUnfdRMlbpaHxOtJ7UK3XPnJgv0Yp/c0EPWTbplF/KKChraRKgwu0b7Wlq0mDNZDOXQqj
2EvXqmuDcxey4M2b9henE4AwbBoupNbcFXk6T8XCvKfSte4pK1skP/Y510guUkOJ4e3baOfpcx1q
8pn1W7jCaDTa2xXro76gxu4nNd3sAaBMje5ba+rtCxRbSlw3Hx9o7YgbvvubNnUJpS4rmw7k+EU6
SlyXjdYJmj1oIMEv2Eeb7CBrn9zteDpzrrITbD3xGNinuG3Th6oJzHOQD4xpgrLGcc3nSTwpXzPe
xPesaW/e4IevkWaEdziKvA0OkR+Z7Zbo26L+rpVNf5d70wUFbOCfsLzBoHQCN9gVI0vUCeErbeJC
3zW1bBZHgzP5xczKJgnndhUb962VfU18uJdDUplv8KQiSHZPiny5U+KIcFeanbxGTXHnWp12R8EA
CSjqwHimRJ5FqJ2aijOPacqbM4n2YJEiuUvd7jOVhTgiHDPPQHbhYRhEjr87mhmZTcXWhwcKcJJa
zkCpGrlbIwyIykI7h9pMvkag4mua3V8zy4hepvbeIQtni/C/305N+7Or1ONYCW8zWGV/xani1JWm
jXlc+BL6tX5uc2Wt7FGbNswT3r43rO5dcPl/ruD/4GiKz5iBEPR/djS9/1kUzZh1X3EL+pes1vc3
/pcfuPXX7E9nYQgusDCzfQSzf/uB43hqQ0UQPD37k5qzm8nfxqaW8Re7HMxDMCf0TdNGBd2UrYr+
8z9M/y+XhsTsYyneg1z/N8amyDf/UNRaRLBZpklTCcq8EM6fuv0Mf8kpr/TxMGTVE/DrhMwgebLG
sUS8T5y04+9CTdwx3U47fJ76FUVGs8vRuTaUVAe/drPHyljlCDW5H4no9icl50ZhuM1xv6cvrrNy
yrrhUrrNQ++D1ueaApaFRr7xIpC3S9453C3BHD0JSxxvZOosc3hEXFQi2nxjUZVsghiaBWXC/Flp
RFwaVv/wJk7Wrca95B4NsuzgSacl3J6GkaH3owO++5D/yXKH/E/d2dSgwFbaevvRtYo1wrc3Hx79
KtPs9tT6WYyez8GiulEvRGLFiaz25JHD6Uu6Q2i4+MXRgRVgW6w0f/UsYhtTBFvwjnU2Vv7FKpHR
pMagrbQsO2VThLJ2zl3Pu0xf146JZm1AJarPcHYYF8YaSaS+CloxbqYodda6NqRH15DfzDH+FQX0
F0qkwI7b1VsStwhPnQ0Wu8w75h2ZqrFjXOkmBis/8ZJjbFGOm9d+UC5cxvBYRF28NtFasSicyKnG
EIHIUvIAXb+tj5Ohk3vqp6zRyTuHmOyfSqe7xqGlzsL5BtEtvZgdIY4atnWOiy/1kDTtVlZVupdZ
n4JP1MamQwW5MxvwA1ZmcIRqtR4rlLe+wlmn06FbW4Wt7TGge7PAmVfRQMuI2hrpCvAJQ2BOEJvb
PDtTde4kTkJ+5cFLXKUziq1rCkyt/CpZSa2GybnDmZacrjmlznVG4FOdYHLVqOuEc9URmvedDeFk
TsMwbnQ2kJ1Zn12Rq7sgrC5D5VdA0PkGiTepsrpJIDhCShP0/jloCWZrBhLd0h5pyQRhvU+J3Q09
dx20wcvg9+SXlq67bSxGZggkq12h0FRqTN8rw6EY9sKabEBaiofcM4YD3VhorSin93X0Q+LEImM0
f3nedHuBO6VdEMaYWthLQe+ZuyKQp0LzUXk7TJrcYzJ1Gzn7KBYNzdSgH6odad/iwltqfL65TgKg
MZZ5CjcHK7xvEd1uyUJsAVo6uUk69ws2UCkIDi7YWeWE26aG4zgp/dNArMe6M+CiWkN91d36R18E
vGVonnwHOlzYBF9yrb/kevE0RYIrroivlhdiBE6NUKSps8XeBA/IzvzE7P7UTHqDJftIwxPmDDHE
fFVq9X05Otdy1hSNq24g43c0nojeJfWl6B/IFN7poj60OBRvmjEP91mM4rbXfnrIROjH9PR67PGI
exgctPRpdIiozRXt8EoUv3KZrqbGVetoCkyulwDfJKITRSgvtoeq1ZMChm7DuDUWzZmDpZgZpm9x
0p/KIhbrggEJx2H3W+2WGAz69R3BA88So6WGHi9LEpsKzc/VWaUvPg0dZBl77JvdFRmO+QMIwtD9
QBTDQQzII0mup6QHvegrVW8Zv4cVkb60Eacp+RTAeMB7y1tDnpxXWi1Rkeisyc1xrHOABTJF2iBW
Q5oiDqutb6aTTSe6hLti6PA6d3HRCAKKJ/rIxBhDYRFuTFdxJnbpVtxvBwgHac29xKodhiVdKQIU
d3ppw9FCuIBfZ34wbAYjDC0Q65DkBokqHPfA837xkhmNfyzzeg/pN23rfSSHlUZi39r299hIGwcs
TzbUGDlGUfUnGgNYoWUmrTvSDmrdfCvp4bNkxES6Bfs79CZtF1vY8tAO6SsWcsGmb2Ls7oukh5x/
JEfARflnN6+TxUDXq2dFWOka+RJdwonhApXKuasJUGU5BNnOenA7YwdXbKSXV7mrMhlfqgwIHLG6
9/iJ1jvgS9BOdLwgLGMdCWUXOR8S7AFTHSyr8OPQT2aS6ZfCX+Hsfer7NLlNI/39lgzea+rEzkbZ
3+t5uAbP2SDcTDd+7n7XfPsA5BzsNYP+eyd1Y0sicLCqU1Kxnf6kOQFeWvYPKxePWDyi/AoSbStd
LMAdwoyJH/w2KZO45bh4U1tFGagBObNoFTPwKTcqcLxjcHBb/ZvexfVWwQXSJoskzkocwtKzYHC1
Ry2ak6iSiRGGqNfQ/FU7xWtqM2DAraKJLGeWLiRC4ZHL2Np6s0IRcw2m9BHckktBGf6a/NAnuo9X
26KpN9Z1e4DGAzPGFPtOhxAXF+GmAgnaTO24s8lOG818U9aKWPE8hU+HTDFRN2R+D/AaIGYZ9dr0
Zyaesy998bmOIPsOKPkQsbSY8RvdUemwXiJDqK2NsWefeU96iQAhJ69jZ0Mgge7QHSfPM3YI0pmK
M8qQAP4EnkRxwW88QwF1ysLDCcIHKaZjQYakFVUPQzYdy4RLbixaeJZB/KXDPvkaavo2aVO+it2i
eMkwXqgHUix885b7xUFryO6e/T5Wkw/a6ytAML/vv3sdkdXS2xtJ8DUc0aWPPgbctdwCjAzkfZXY
kI/fUw0Wo0J0zenp98K3sBNMv/e+Cw6dO/Ap3uLR+25HOYQL+QpLe4/d5L2w+jcQt3GT1A0W8RcG
BQwAXP+snOSOynWlioSmT3vVLEsidzCvdZg6xzhjknU7tcWxwVpTmqyY28atCupqxWoDwDs4xt3R
prxahVgW4+LafKOTmGOToaVOdDKkdxGYDWwjK9y1RLBfSPG+Ix38NR1xiKEXfA0VFxdcgWsZROE+
gY++1hPjGJblm2xnuQej29ot3X0smhfflxC6xvSHMdDOwRrhjvRPnHZh+eIsLXDMVZt+cI25V7bn
4t56ACCruqo47y3rlRpxb5Y9FnH0UtT1D61zUEZi54CQfI+OUK4yDyAV6Rv33D7QYZZFPTy3iKvP
SuUupr/O2qoy0U7mNi6srQNaGiTdSfeKl5CsJPPAzB5uy17kp2UD7SCHYZ6X2zRVTLg9/KA2AN8G
khtOcubKfGyWfUso47KPC4AlJ66FDOCERWX/f+PZHsl8OresRtOjIeJwiZWLXRtMYPmbmxObB1Sl
eZ03hJ+QaTZ1M+ZUwTcPoI4fExQxKf3jLpZQ12e50YeEKG2cv/9cnoCy4myWL6IpgyibQOTk1ZUd
QVBJkOMFUhwRxjX7Zb83P7k8WjbLK5q2/m4nLLE/di2Pls94/8yPjxMVYTbnakyrY1J/mxIHvVH3
FMa6f3RcI93DabhFYQEdPQ9i67S8wJ0IAIu94Ohimocqfz42b4LCNnP+SSibN8HcsxqYs96TzOUc
BCZzF9PF5eFv8eYe+Xp/7Fs+4Y99AfSmvDFBF+aP+nj/x59eAJKcJFPDuMVAHi25jRbZfHLevAf0
Ob07rZe/Ldd+zeiub5fQyo/TCt2WmMqP9MBskJIM3Pm0O0P/mqdZQMtu3qe7YXloiA3+ePPy6I8P
lCDcMLKjeLukFn5sdLerTsa8WfbFjU3YpJthFzMfwvJR6XKNLR/4/jAMnDcjLVG2zWq9RQa3PEqn
kZ82U7TJFYmIi9rNzyKxAYHmbnUKd1yPc1wceWvEYjaJvXIT0Oz30xaGNe9+f7z89onDaA79I9jo
sFgYsObfHI5NeVoeOTF6nWXTq2takTVuTBYpjfog+UbLwxC/k1PmhXu71oicd9XbchstG9dNOAvV
fEcVtho3XkxRg3ekjQkLt44Je/BEG5SbaP5zeaTPf1pdUusgJjz0uySlEqUVW7jQoKryMxyQ9lzG
XQhu5cCNaKBRQ5NptEo+28SAk8y+NUCuGsQycHaHR9FA9ZDpoxfbqBSCT/D2AKu0nkRZltJo6mq5
w32R0ByFWYVVPRegLjv8Qx8Ks5ptYYpkH5Uj02VLg5nxkmLOicctabasPIw5sNQm+zFqWaDVXpYc
msn5bgiRHDp6hWaKB7OYXIgBiX6jmyJI0DWhsYAcH8XAKiJMtaNHRMe6cZr03M8o/uwCcDOMkhnS
mVi7oNxDj+akpwDx6UAm9J1uDxvH1o1zO3SfOwO6nlURVhIhxdommWFu6nBMT05f/OIOf7aY6I/S
py7TtBh9p66j+mvbEQrWJipUc68auBGo58PjqI3W1Ud17DMrYDSPq4JhsiIUUiI2JQczP6SGqtEv
UmpWsxQzn0dlTPUYsjrJ1LI8/Nj5x2uWZ/2YAe7jdWXjfMZRoFpL078uz2W14zDKzC+bOrpq5WDc
ByVX2uSRVijmzfLn+4ayZO1nKfN8axFYSTlDnu1UO8eIFKVqSFkktP4GcweCDjv/nniXDrt0PqPp
uY6XRzIlMRHXh+HoDPcfzwVFUW86DenWsq+eS3z88s7LG9v53R8f8fFn0cCENsY4x8BhjlRMgyg7
jOi50gzhcpXlIfvmhx8bDKAxjXT6Y5JBfbTswsQQcL7+4fqfxgzWECWoeN/38cTyaNk40u/RsxRQ
qtuC3Ob5vcsmTMevBlojBpL/2lU1lbUWrPNW1fx7Lb9LUrnwHAPrXOHizBXtWJcMTubOnU/Bch4c
L+aJ5byGeemP6+WhMc9LGNi9CdOEj6lrBjMomxkiPRnIw9adxOyq88lcaHO+mrRD4wRL28AgatzA
Cypx02G8WR75cwzlH/ssQ3hrA0JLRosX5r/ga9BMb070WeavnErcqhysAQmvLueQZW1y6HiwiOzH
KymsDFRz1uzyqMvzkV5OfwhN0nSxBxr3dmccKFzDreTWWFHkIAtajmBaBsRyPrblAGVPU7os9Ai7
BP774Iz2rqzMmzkH8SYZ/Xmv+zLOgt6+HfcwB4x9ME+QhhPTIvO8B3P+rktQpkS0oHCO4e8hG0pk
fIGfbJMhjKFW2XmFXQ9MPgtKxtFLf6pZjb1sEuVb+aGdZwQ912SDInQs976enfp537JpFK141AEB
PiZcYcv7lifaJTAUWhMzQLJs21SOm4j069Vvr5o/6OM/Lv9refv/uM9bUiw/PmF5tLzvY9/Hnx8f
83F4H/uSmps1ADNfNW7yGnx88vJifJ1Zerwf+8d78KeODhMisI9d7y/RDAKQHRvXd3TLZHvPaoqq
C51dJemckg92KkdCOlumXkp8buUlBBXwKioP1hyKuuwsp+GlVyraWUniHKY+XLtzOnGJvcSGhpGA
zTdfMsuVu1wnHxsk2jcJ2WKH3VOlb/sHCHby5LmzcRzqK7xEiD+eihyHjqKEvIMwBmF34jKZiPl4
loPQZffUGw4eQkSQk9mRH5w5TNidA2pxE8FnI4d3zVcopVInM6+RR1sycddaHyRYgLACjUdxLzKF
KI4pe6UE6bfLZzCLT8i9pzmpSWSMS4TLxir/JVVUv1tJ/l9j4R8aCzZ+7f+ur7D+msW/SvlHV+H9
XX83FYSw/hKmJ1z8LzG4sC0w/b+bCsKw/iKZQ8er0hHAqi4mpR9NBZ0EAtzidfKYTMCvj6aC8Zdt
mh4oML6mxOz64n/TVPgzWkDnsOCROx4tPLx2DeuP+CE1YdNSt+1wK3rTR5qr7yr0RjgXVMM+rJCe
l9ZQYJ8fe5s6tj2E8NiOCxVX+zhonzAUyZ9zPfvOnHLpBj/aBWZxi50IbjACRmipyGm1U2CNX2JM
vcCusu44+NYBXetL73nDXZGMwx3lvrP77UT8NzFi9uxu+pvr9PzFLN03XJxPwa+JHeL53+zAiXKp
Uj9qu1uIAnHfw2MwlPV9sqR9iFRY0OFwo43I22RfYMxCimPjXWQ/iFsVWT9VBNDtD91dyQLkaois
OJitpnae0TlXmVZbvZftPQi2tfZJKDuImVQkvQBcxwt+kOYdA+oWjzR5xbObY5gljIZkoqTqzug2
1B6dyS9I4T0GLh44EeIFrUAoHHYI5M22T86paqjL3MaFCJmGW2fAeARi932gad5mYQC0A0iI71rR
OdqCU9NHGD3tCYDepFE9dvi4yfgfflPnj/7T8psiSp2dzm0M1v/0x7ZiN8LvdVQ3Jji16zDD2/md
1UKZdsPnLtRp3jLzAZFxsDGZnVB5v6iy/+FZYbOP/drAPKWCzZPqd10HM0uVCj2KA125TvZykPZT
QsfoEYx4xQ9tgGygT5aB/QldHLrTjI5WV3XFORzIiLUohGDmT6si1nt4CDJcRU7yNGT4EWK7AhiU
RcBQ7iwKtAY8j2ua9bC1wOS00svuUDVt6EyoZIP7Vgjy3Ytn0+W39Kd7L3LyV4iTWA1gGKTsKrqm
orwbu/bkVnG6jkd8AyPDfkxjDw0TDLZXQ91qu60vppk9xTno48em8+OB+ghJwr+/xv80nud8uJap
u1zlDvcwdtn/eo27cBx6eJHNrbC/peFUnr1Uku3QJdpBRpiLJIEB9Qla3HXorHi2Etk6QbGtjehM
2TTzde1bqyz9Eqtia0aw7dTGJzrq9d8f5+zz/Put6Arsnz3XpJmjz5v5svrtVrT1IbTg1hQ33dCa
U5La18LJ7a2NP9kGXZL/D/9uiUf88//5dAxcgp1hqnh/3PoV1/9Uy6i8bVDxRHea+FkrjB40DecA
IYV1GxUChdic/KeaGwq3k4ZWAh5Rvq5WYWvpj+6jOUJwUKaeH8GvGM7cbwnxGpmKtdcyyjA8w4p+
XwY6wjWfNFQ6ZJShBolLGP86/5CgtoxV//qFuNeQGVumNScs//mFXKh/gDs5XrOW+cUlvvKMBy3k
CE9IhquQ4BAn1bdQDrrZA1O7mIxEZzkRkoY/0WOM0H3T4WissNsEKGQ0bCpxv2xSCyEmTMQjbgtI
38WETkmfwvMwFeRYoFoxWsnILvh2bjGRfYwZVxLU/QmmPrHGeSdOk2aKkx7XGEEBi9x0l/Uf8gH3
zUfgg1bjNIoguolkzi9TmYfBr4IdNDUMAXiDhijyVoGdDletzzBJ8olRFMZwEi5uNRo8mrm2vWlS
V+uACfXd1sSboXTAsOkQOllzDsqiX1WWKm7//rr9MxcE2RIpiEyPJrwAi4lkNjj/7cLV4RAWth1o
19FbK5xhVkKz+wfPlp/gTTHwdiQj99LrN0Y0/kiR8f00gZixm+m/1qkriKq0nLtIS/Rj2iMcVIYb
PCYj4Ho8v7Zr1oOpjT8g3Nys1DwOhpN8SUoycskZwicgGsd7goaB4uyMkahwLKwXApfF6qNVY6KZ
YfqDiyH0L6Me75MKFv6UTu0GtE87hoVg4ZlaO3wgrAOOxXNoqA7QbmMiV1hIiuPC2Wpa0R+Gid6G
5RTZLbTRIwXyc5cOODiSZPlquQ/SaIY3r7HVVRf/YBBv0LP9c2wwLZMRgcwpmFbMKix0fv+JHenF
uoS1f1UAl+sa8TaWW604682gz713sc8mxzssTyybwQsCba3Nr6HmG+vdx3tEoH2vpkr+tuu3l8BC
EvVq+fCPT+uanAa4O8JxWD53eTrIEv7Fb6+cHPjrRYy9GleKSaQ1R4lXYH7UMJr67Y3LE+//cjnA
iGyrHaEhr+/7MLbjCD7++einnIyA/tIROevmv/1OH6/++3PFjzz0xtP7Mcy/wvLot4OdD+79mJZn
3v9pW/0/ts5jSVJly6JfhBlaTEPrSK0mWGZVXTQOuCO/vhfU63fN2nqChUoygggc93P2Xru4pwZl
oK7dYyLUz2J+2fIChHPE8S03l2eWzbgc/uUmsuhNViPU9yISPPDlhzK6aFZ4Tgywdw70CNleO4Oh
rwvwvqdaFe4U9JU1zhvrrXOmfyBfZrtRvY5a/08nsOK1mXVJ7ekffVDupoPXo7KYtAK8HXE2/FCo
BGVDjgqeR2R1w3BuwbG9hgQspNKkfCrdaD815buZMF0VDlzlFqZ+Y0QUT4ozF/xq1Rp0WGFGby2I
/0TEAyWv0MUTwM40IQtNynO9WI/DY49ZDfMQQQo5KtDebTd9OHN1VEjCLXbxyLfznTkTU3x9eO4p
IGzbjn0kPtRMPf3D7GxaQ9W0tkVysmmdSpZ77xJ4jpv8rtPu1s2CvMTSjnxtape5zYPRmfc2CkYA
ABhKdVVWmBepr3qtti84DTYo8JM9QIOn2Gq5IGGe5/T9svMvv2jExhmrapV0/tqxpL2v6bmtU6DA
nQgC3hVY6oJeN3ieZpVlJDtktbuVSRyAATE+phmA4lunzPJuUSRjRKrYZ3Ixbn0HwGHjNltZNubF
qSOytkT2kdG2jyXsHCMffqdO9YzqHB+vaz6lUXMNakyUU1A8TZHNAZYVKe2SFNjupJXhS0jTfwPC
cS2QsJRt98tD4NrkAFIU61m64vj8LPsrg+waUorZq7FaXCIrX6Js19xyj+DYgB3IyIgoNh/RDM1U
PfeM9tg9ccWmH47tu43zZJf6zcbJACgh9VtP6fArqfOnwiu1K/Er21HY1qHyhl1kaPCoPEQg2sAP
DK4Bsht1gfTSEqfpQElA5IFlPWkidUD4zOU9rgkXHffu2IXHtk4pUxJxv0oUtV8I9uYK80tEXzZl
dlMwFGfeK04NsZrMqFzNvSY6E7OXCyTaJDwOPggbQJbHxtNQYvWApSdz+Mfrs1M+vNkY/UB7UzBF
8+rY6VMJSefiO96JcKlxLXoafFjat6nZ/RBbQJEPt5iWPCmu8yvE65cSHQZ5oKTISpCi8LqNfjRX
RFSFmnEmO+ptSOP63lNBrGI6exVifjgGtLpZ6U26eI6tyly3OFi2UVPdNOKqtiIFo5VIA01jFOy6
2o5OQWhsu7R8sbpqr/tJtJGigq6j2wJLBnb0EaDTStkMremU/8aa46/MSiGEUOup0qM1hj2sCUZ3
QxNJtbLXL+S1wtXW8rk8e3NMvdm5hFMa8IVW0AmjU4+zoUy9nw7lOQMWSC2ZvY2tlrGyq8ZDaVqn
MRxxnWb6qYhMkjs9FLSJGz3aIoRM36bbOCRJUKNFz2RjR9bujtW6OuljtfPdaLx1L16aQ0eJtzoD
4mpEb7OeJhp70m/7rTOkt1baJqZiesGpI1/qjvWgMRkX4hJ7mhmcykNZwdowIOcF4pXJ1i5Ng9ce
f9iuzMUFHAY4X7P+5DeEcKb0/YOVFfWKiiGq5n4yuEA7n5rP8RsIANqi4DJ3tkCaUbRItci49fGc
bJF4GStiPZ5NZqhUesvy0OkmxSFwk5s08P/0kgg43mG50RLvzHLox6FhLeYjnTjutLV97U0jSnWN
meG982xcD2DbcBwECGb3MKSutJH7NUJmmjiApFKBsUAH6XN2SsbJnFXRlNrpY44prjNHDCF4JdIG
v3mDn8PJrGbvulW2qUKiBUIScXZIqFeDSnEEqOwr63CfcyAlLYJ1rt4RsCF3I/OvIQkQpFPWIBEH
yOI8iFozj0MIryutXLntp8HYxO6jmkx/a0FvxoQcnMEWtSu0YqA1qckNuW7tEc4D/K61c3fvO988
F+jQAuU8J3q+xwlar+Mmi0iELSBrNMVzGebMQBX6BtZFB2R65d5wvkgSvqA7zlZZab04pn/BhAkf
VcXUiWN/PYaQQGQyPZvIk/hwQ702hTHsOuubEwxHe5u8Zgyc8HWkidIQ2Q6z6imj9Vn1GOmGmXuT
p6sh0MvN2LSEPqfcbTCCkBDztKrE9An+eUX0IqGqAcAtzXI/4Jnd8Apvq2Lat6HZ7jwPTKkg1awt
HH+VxHm267M+XNmJtkcHWMBlHsYHQc1hqyfBsbcMZtCW9WzM0vIkBBNUmfgFRqFeWs1CFGBo9abQ
am8X4CilNe/sKUw8eOnwnHbTQYj4qnfhn7bM/hg4K+h0DQdnIt3FMIYPvSSeyIgBWyU20jCUgw7A
7faKpq3Z2H0rWFtNa+WU7y58aMgH9PA7B8Zyw6opdupjjJcpoNoenaDX27/6BPzaGBofpgN8MdDt
HnV9oN1KKfT18opls9zFARrddTcezqFDxNDyZ/PfGxyYX37E/+6miVCJoR0OFYkS+yiL0pdE6f8s
+5A0G+iotu8111P0MzpNDnQod9iAJXp19lH6j12Rqx83zQj8dYz4NighL3lrhRsraLTProATMr9t
b0KM5HENfzS1Ae8vGsB9W/TinCJ5X01e/o2XsfltFsbZTaT6IAui3NKIFBfKLv1Vm73xgd4WX3AZ
dstLOfS4VDMyENK4G1m99dkxRsH/iN8GB/uyt+6aEi3zy6Qzus5JLb3rpa9Ofgxpi9g16zWsgg9n
fqXeZsCqvfhjbHW5HfQovvStQqCTccmo7GD8mqJ82xtu/XvwZo5HW7fPTHkwtKpsO8JrP3SdYTzq
bYjYcH6Zbr9bdmX/wMyAjJyUzX2MZqunVPWu15vkjbi+t+WVzmTf0iI239sI9GPiYRssNBnd4k2m
2eXGCDrtq5zNgLXT/PajBDuNa6XPQdNoe3MczYOnXO3Rrk2cavNnsWNOGb1EXiMCG7yfH99bTwQn
ly7JrtMbxQref1kOEBj2By5X9XsObmjLedCf6wxbv+P1KcRrs/kWgtyXea+VC7PJFsJ5qrIwP7gC
tWjZJvVTbpG2uLwkYLbrx374DbsYn7mh2TfyW7MztEVtW/vCecPf/7y8NGrx2xDj+SZq3UeX68A6
4Hd3AxymMVVr7W9wWf85kL6GN20qYamFkzz4UVwdyPHQn+hEdX//cd+RpNT6pLdH7MORhbtBlFxd
pF7bNzVCgYn1Qvzq7XdA7+Y3yCh9U6OMuwiMyTeT6uDfF5TaGSNy/pMmaFOhfIY4U7X4BoDLX4cw
Z34FgvVlb/wUGMw3tt2L62j31rUTJIQs/2J2pfKD013EcrmvpivZDvLaI7ja1Ono/SDg+vtWmpbq
qoK74asmuRpVi0BE+FyTpZVfwu6wvIopn7NW/K+bQMB0WV6gI5f+HrWn5f24odTXkGv1W5bb6hJI
x0IYPMnvDinB3zcUo+8VIghvuDBSnCtesCmV4395fFnLK6hDNDDci/rO4Omc4xHPrQKO8yUHEE7z
p3ZmBTGLTuOes5w+q8CrtjEj3mfMr3LZB1EOs2qxBC7lO8SJz0PTvLj/dBPBSzn2k+LrwcAvH0Bn
+CcCjqDl2Xn8WeJrW/5LaEGyMIV7SFItYW1QT6cuKYMtP6bxIx3s/bIfpTnGit5o9uiMDcIYrrk7
19XSjy4qj8t+4oFSQgwO4lHiyDuN/lTvnJTTi+kBFF4+D41KYp44JR6nurKPJn7xXSrcdQvz/01g
w4GyTKSADxvV0cfkXDvCfHJqkNUEWX1z8gBXD93wjmKsueoxJQ1v/gPdzC/UJR20qZCsEIioXRib
/Zchz8sfmqAltoq6xonreb619FjuXMRgy5OV8LGujZV76xEC34bKQU437zXNpqe+19uXtJHuEeOg
vRXkpn27PZMbNyI/qyl2rR6LY5Dr9atJgW95+7qrCHCD5HOFGDfcjTxBNTPvsOuGL+V42XMrLYu0
J1Kal8dLZOS5VP1nNeKzn8pUHfrBMd8mzz4sb1FYY7QhWcm4QBa1HpwoVn/36GY+Encv9x+T1DVx
lTJWL7t08SOaeRt/+IMy9oS3THs9cLMPPbE3yy67IUZBMyUUDvSGFJyxTFaByyJNg3f5UJWGWtWy
Nh7QW1gXvBnaevnsQxUfKfNMb6J0WJ8Z0FLSIZg+4cSsDPqyD7Q52pVrh9l2qBrzlKR28dz62uff
dzUjUxC29Xc9cWx88PQFlickQdpZ5JWv3eTi7w8y1rh4Fb+VjhaPb76FjLGtZeJAH8RzB8mTGrEp
nv4eHVDCa8TwkrE89G5OLPEqzMe7MdrXnsLoM260/DRYOVSc+QvMtbPJhf4L8X27s6ySn8wg3Fe/
SVie8rxmaMZ6+Ym14Nvuy89u9FkamukeofOvoePSTTgLZC3bbKCdGx8qJJpIVHm7Ui2BH03qfmkG
NB5wTjVYpYipSWl1Mz/Iw87qOjvfQ/tedx1X1fYp0B1xTD0LAKHOYtWwjT0++HjVBEhWmfn591RN
TxBO7KsAUqr7MEhKVrBcYn5cSA0PZmJPW6t3HYDlvb0JBnfc0H758vyK9gxsPlZ2vngVfnBE0A58
KaytmWdzaErWgCijvatnsaqO7NZcBwmNt8nsnrXc/qKMcQDB6Ly1JuoL0+w69PfKJDSLc1Q61bCN
u6Y9TSoDV1l71d9NVJjQI6gnzV9aefIWscdyc5iVPW1nnpuhjnH7oQf59/H/+7rlxcvGmoUhf++2
dryPyum8/Nmyg+XxaVELLTf/fZBhHAwpesNVa6dIq6SdIQLsEMzYFYhOTVIu8OV4ZV8C2aGWb7us
fCs9m/pLwgoIetC0F756S+KPgg4XE+Iix7GI9EcuYpd5A3mMuW6F6n4ss/5khJKYIpVwcHXCsv2J
tDQO0S53vz2lj5CYDBhJcMRXky0qgrTzlovAkG79DvtgCxF4fkE30lfPBE34Yt4stzIShEYQlIP5
DG9m7WC2OSmdwB6NDxTP+o9lMwboqdAdrOjGmLugV9uY7MBtUncfiYzE2SOxbo7fkx5AF9up74Vn
XeABy/1yeDjLJLkqSGpFhqjH1VgwpHX3unw4qqPVaTZb6dVcchTTSdk/GSCuMynv4a70klejg4wh
pXrRU9DRclZCqVnahNmAWJpUGZfEENpueWx5tpQze9aqNnE7ZjP+ah1j/lyVMFqZKESVsgBN873F
VgqvrmIVJxbN05RiqR1caDzNi8x42JLaQ1yE3RZ2/81Okw1JAW+aF1hbSOXy5PuIn6qRJD0RceFF
fNNhcWrDU5jF2YbqFcFr8//5u3enQbq53C8SgxTVwWlXIG2ORogkj5YhIpG23EYMVbRY0KtOdK3R
h1BySBOC3ZzJI6qW7GVAsM1ja5ftXkemfEYkDIBGeheXLCSghpkXruhC0xCpAm03Nf1bYic7T9T+
QUSYq1gs2jABTrGO2MOYhY1NN1CEJAdp7fi4QNK5t1dVgvE3hbJpxJZ70obwVy/l75QAe2j1EGlV
bd1skGb7Rrh3xGzRxkSVuug9UcMXpyWCYbnV0IOgxK/15FzEdgd10J0OZWO9TUngXsP8Aujfe9BE
HZ8nM2d+mFb+sZ0l9bLvunUuA3vX1Brr9NSxt9CZ0k1iJO0+9JqDbF1YuaHprs0uQyxldMHWwggM
6XFKj9HUvSmnnc4qtfIz6VDV0zTW2SYZI/fquMLapRY09LGFHUUT0tuFIrROXWtYp3BQq2Ac5gjJ
kKUxl4Z1MGrWHjVBefdhKpY1BeIoY2Zdkdmkjy+R3YcPmUAoZeW5gLeeT09aSZWR/4Nsu6Vmm8Vp
coL44lFfqSdICAaAnCI3T7EdXEdVeTtCDBlOFrFtW4t8L63svIi8l00xWA+B1A2Ws+ZlUVwvOut/
N9mcZtFDvuDjELuWJa964MOvh7GDGrp9c2NtK7OBZgMFEU+v5UnXOOW97svxM4O8MfMhnpVnngQB
XfjpIbZY6GxrZv6c190ssMw4QKbR7HtLoOofTTBg/7sRLhqBqYGAp5E0EcJaQTc0luvY9f8q1Rf9
8NDhWmsrIhmw/benZUPJCYy594ZsezgugnSl0nuCpXP3/8VfdJDK6So4b5PGCZgPw5hjfec0TOYN
1Ahtq3vDR5TRE6daA8IHkri0IyzcGGQoB5NFSL7e/Duf44EZDbVg7E6OZq1VNOnH3s/GM/aLS5aK
YKWbIZOjWRVFlGL7d7Pc1dGwoKyan9Epn7uiF8d+/iTLprA0ZzPrMyl2/W8gTRV1+RZYBgIqHTxC
OYmb6PSXoGGUj0PewrLxEWT/vRX+9xY7s1aAudJNliqwj67Rn5Zb9gA769+7yy0d7VWRutVhET8v
G/gqXFfq4jWyzXQXzyLFZVP81yjw72N+BuYtjSN7rdWyOYVWx8UgLbD1gPFYMRy8tpE70QK1xpU/
ewwyk6Ektiaxdop6WGu2Nxwngi48g0wkI/DzCmQBCTx03SiN+ozteD4pQ9MCNXdTL97sbqJQY+uP
oSoBhoSVOPcG6U9qZLyI5h6sphRyh2ZulHKslo3LbB1eDyrW5UC0RQZwLA+oUs6/iuXjZA3nUMhy
XdcOsPBaSMnZt47S8Ox0JLuNxPos0vVl2Go5OzfYBSMaIeED5bV2Rdcj30Yxlg3HtocTQhf8VkFf
rgSK8BP80eiYwT9gicSgXXicamYJMejv/QDpehS2+dGE0QzPHLy2XWBfqIPq1DblNreILqVWoE6q
Na0ckArZl9h6X/L/yu6X4WAR4P+fxyKXH2KgSD42+V20iiTUCrXBNZ2KFIJ7g8lYZOWFXmFAGACU
Ni0ms4fYtGHvFbqiu8tizBT2S1Zm9U4fUv8+uOauZZn7TQ+m2BQBCVFBpia+jbA/9rV2qelJX9sh
mXHLEY9b0cH1Jsy5qHigVUp8MnFNbqJ5xXLXvBTgLs5+h701e46dYHgqJXloJRoDYcHdTQMaglZM
bwm0m74Chyf34xyG2NcVpFelQa/y4V2vkEHhZzR72jQzH0ciI4DrCnQHp9FD0WcFGVtmgbS8iCgp
k8UC+9y5oXjpH00qvNvBr8Ge5n3/6DkOyyhDDw+xO+7MSSsfiqakSuxC1fHrco0ZEU8xLiaP4ssH
Lisoa/U8WqfQr5ysyy4GOjFgjcCqXTPPLl4V4TeNffzHRRS85F36G/p3dV3uUYtnCigYVPI0yNYy
cOz32ec0ap7x1dqau4WAgvrCLJL3wa63y+Ne1dFFMGPj6FpZ89YUzV6I1HkKevHZjJG5CTKLmlKt
3IM5IoAxJwdwnNO82/T5j1VikAwblfJdwJHaDFFJU2h+1idkjlQfcmWqoNzJIoJfnxsAs3XArUTF
jc2754YnpvPBT20bfB8WKOdCZHtdVzGlnF1SgH1RtwzO1X3ZWJIIPJMpLH6dDKVEJYxvBZWfooHz
ErX4BlmqEZLn5OMDkBjqv8FbrTT/zYI5dgBGe6WR0m41EZsP0XwL3GWxjZNBgDguOXUclZ1kZo+P
cd5oaxAJOEcmqKpovxSHWhKrlqe4IomynrPCwpM3MQLl7dhAUHPMA0SAP0XT6jiHq+ot6DJ6G4mk
2GZP2sa0EJ2RLN7tmDcQyDuHeXbRc5B1h6iy9LfBT05yyGJgi1ENrWTIof11JGI5z9ST9ZuUmsOb
IOcjNdwBjRwo9gEs4TXOCVshWChc5ZCfB4x+8rGpi/Y8GCL8Y2XkDEqJlGgLK56I9rp6a2hwYAPN
7/aUIvoarBvclSc6U+ZLElvqxSVjy4NnkIwqPTZDK+8EkTy73lhAY1XlZTnTE9e3zvDVvZFW18jf
8K1xqSuf8jJvr5bZXJd7hodoT9NrOjcekn0ritdWSEzIgXxg+90b8n0zieKnD6izhV0a3bp8+Kxx
b19oi1L7dizv6Pkgtp15M3XTxUmpoxckqLBiwQtt1vzIgjRXD2if1i3SCojuTY991x0fiUerjt0c
WkNI/SYUiEVA6xdnM2TuGXal9WFSrMSbr5MIYcQ/PnhYDe8pfe32E92VuxmkdE5hEImXABSW49b+
VzSXEihVVhcaRGDliwAFdebotD7G8Zefu1t/iqfPIOhQROVxsYl8QM2VLuROs0f1jFWJEbSekl/o
22f/p/tHm3XeO63roz3TM/8kiCNgIIs/EUASv+rHmENaPXhsR+CZzvC+EM9qRwczGXEhMGPdfHXC
+j93l2fpcNIkdZgqChnWz+7A4DyM9gfEnWlfhxGSlflu3QwfHWbTQ2r2/0iHoNWOBJuoC3KMyAny
tzRggmtTAXbcIrtTtYQH0ET0SpORugnlXd39RXQtc+I8jYlNpxFAl2Q8RLrvPZHuMLdhRL2yral/
KfeOE9n/6Kr7ETST38ty7DaId4p7HjFLwgKvrYomoY8zZulHj00AbWL6aifDp54JKI0k2+LdgHXu
m/UfeHG0ZkLcopM4UPwh+01mOHwr0nkR01EidTKCsrGZnEbPdV9CtOrblBnBXvOIFok8mMHW0PWk
cxufeRJNZBCBVLAnb2O4afVWMbIXqf3auW7/XMw2BwuwUaJFxLOOvnHkRwRpw/HFttGzAgpAS165
7TrnqlPPos5fjNpS29SavnJTQAj2TdY1UiVPUpPGpmk77QDKuHvnbz6yhgguVXNiNLSK12TrAshR
1LfGgMjFyLb992kO0ZjBCdJyPyw6/EV5HGrduIMo3udRrO9qGxZ5TFiJRSkJiDlge8ft7UPZlfp8
fRUEAmXONjapy1hhLu90hVkwduawtokG3YrS9J6bkdRMKUr3lGcWPT1HeCcFV+pI9WgidQVKKXko
n3GUwgHItZ/Y0OjRpdgUrGjUNiMj8i85/AaFSA+2tyowGrYgvrQzCPhp3wYNCIAvCueStvKrAT7w
DKMd89Jc33T9xvn2PwdRRXupHOOlBwoMELUwnkounitG05yZb2m9TpP3jSN6Q8q5AkznmlsiG6Oj
gS9gLVNot3KiMOfj5z4SKOSv0tlchgWYXEMNq7WpR+MFqQx1hQTLL90vcbXbABq4DaoTkfaWfnH1
VDWgxX0l8Lf9/QaVmeNHN1/cQg4bP8jkt0xSMNQ0U5w+zo++mI+Kbj3XWWIRbJsTEhrSxzUMubE6
Z3iKp0G7GarbL/ccFww41xR5laVCAjKREEFza+N4ifU7m8TvxjHsXcG3v40kpuBcet89klgSVJiK
kfxCaqxSNDLqenqVA8ILjGD2Z9C9lnE6XtzeJ5kqlNrV0u0COjtOOK3SzxLM5X82jdgTd/OHTsZD
n4YICzWLqUUyDWdNjBdslOlroo3eWUM+t4rLNLiPWRvcOStJ71YGATpotv4MDowX8pYmPF1D+pwX
x6aR/qkZXe8U6dqztCJ+hVJSIXXN6SbK7Fo6LMXkUMKuCvGSEOIAXyeuzdWymJZFq85hbh77XgbP
uaEhgEmSh7ZA9gAZS94YojwB4LtnWVXNnxD9k3atQyZYdb9N+9dCH9srxQv/JpUHL73unLcmjvdF
MM4Ia6M60jSuNlMtxTYp+Vvl1MGJ3b1mOrxFFlVv5hBZIEjK7YAP/XPuPH4ncV1u7LR3t4T4MkMr
aCDwafKrXfUQvKkvnLR+VCDGyl9UeAFxJeYjMe0+7skhxR2Y6vvWJ8TWAbUDVkOeSruWb65OLT0q
4jVcNuPWScLCzKQeHrPR+dGrwp2X8P0jEvvibDO1h0xkJEQDy72C2cUnD18ja0BdhI71VzjPKLXh
4GKGAAtqrwVGK6v2cB933c+cc+NCbttSL8qRBxnJw9TN/ftQ2+jm1L5q2D4LKRIudSEVpUlEa4vx
bxeXGdBqaT3bHl0WN9GmuwnPddMjwj5EwRASCBStaeHL76KnCdQ2xT/UaOiqQX259D6zJXxfTzWh
VJvcTsXB8bt+DY0OBYDr5Ge7ECMEfZCBmp5jLvYNg2PfIhebtH4iKniwDjbgn8oT+btT6pRYqNeX
CuAFxdzgR+dioccRyUFeem88SRZe5wb3xLTUvvLi7jyKJILCR3SaIeinmi29LLf7LEQd0bwtcpIP
iI8OFNewJPpwIq/nDYeovrWNMCp5hRi4zUFeEDlsdeWDmTqwC/WM/pPBUoiPzZuyXomgU+gboscq
zSDSI8CFZsbwVdSp/sQJ3AyrTNEZtW0WfnZzWaTiRUlioQYpeQNPByJwEBOlWOmkwVsKWVRrNmer
Vg1ORK7yohmPEQL8PTOOcAVeK9/qZd6siSBszo0/NGfWyjfNRZMVqv51aPJrnbXWkblJuSltkzJf
Gltnpllc3eRnrOr0YWgdcjgy7ZrHZnbzMwIiMb3GVypfkKBzPSbUKd/bhZJnIwmPhl5oD2E0wW/p
OJVzqmHvTUaPsmzfVLQDa13clG/lN62ejKNy4oflIWK5kNMW5tqs8vFWmdkLZnvvpdOVgbw0eIcQ
4D4m9Xs37AdKJ09pIigAw1rad4OQ28rOtr6gTuIZBxULTphq2nRWQ7C6xlSncPYm7Yovy6Xjmwrn
y3Hb+imtGO1lUbg/YPfWloii52z0zLWlsNFEyVfadsGudtzyoCI1vCt0SWk5BOuisEEDa7Z8zhx+
sLQ/Dn4QSXC9TkTpryB3wg7LZ44GRSnsYWeUMPBlfhSxk4VufZE6SkDaEIaHHiLxKUmyywhJ+C4a
wErMZZpvhay407MSiR0ciTaGqBh0HIl0bId3jCcEjKKnoMHkDe/MWRBShs1TC6bHBOb7yBqi3PRl
E2xdohoPDgWMuXYQXZdNMljstzS6TRDBkbeV97JsMkq7o9ms+qQY3vsCMVSdRuk+sWK8LW6ABUfT
T2FM9jYI5oEAFxQwxqCyQ65i/ZSFvbkB5FR9Ual6UFb4oTngsD3ZMbViKEhblq9+6+e38sscGe7S
NkqQU/liR6CZiyAl15BtkS08FgHIFNo+L2qiUROwEuhqbcVVyriFlVZQsbdZqyfFixZk4qxTrU0j
pNuKBU1AZhFERWLe/aqpzrjNWahEOhry3raOCtFeqQzjOkqWmSL3auYmMzWY1Sm/SdZtQ58/tq6t
rrBtL5E7gEJuBSKzgoYzEWXU3dBmqwqyOtSlLpCcaBmIUBvS+dXz6VFRxAye4OBjsI6+pOUFb63w
KmKpKjKWNBG+TYNT7t5Y5Je4W/LyjsBk23lmfwFeqYPqiuI6e3XiZNMZen+FbE43sJDGvYls71j7
5YfRxMYdHcu5VGQEWq1bvnqEN5RDndKQqaNtMg5EmPhp8jOMJ5XuiXYNX+p+7F8AiLIMyX7Tx1JX
jcTMR1bABf29INwMoUZ5AVo4Zp+0vno9jVdd9oCEHSItMGp4wKM80jMF/HEGj/ygVNAwwWCDEZ/i
mEUeeqIXFydr0gNzIFTRw0D5TBC64PW68xIrdSf5oCDLxbcQfyFIaaLnypoAf7eZ+CyriAaO5/yx
aLO7ZVAxEXWYxcNdqks/PRWOMK6UqfRrQavlihwPAkGjXVRZw4aR6pNA2HFbE+xFnF74rqgJH+jg
Ue5j+U7N+SFpsDHB4n0Jldk+WhphmgXJoybz0EJv9O9WIxiIjGzj3Bo64ja6pkcHAypy7JlG7lvJ
Lhk1yv+ZY76ZLnKBYfTy574wKNX78je5R69ehUyna5OJ5SvxLjS17R11vcYww4s0Op8E4OoaL9mp
k3MaIFemYzMeEoeRbkXRg9mbHlk7c4YED50esSaQ764U9n15iCgOf1uKjqTXSlAz5KqZJ3q45bIK
ELUiyK5DZnkZTeeXTUlrTUjVe1FPA+CRun8APDg8GE5F2AsWQDo3LSIiusmp46P7H/T8jRXfDasS
qStJi80u0OF7Ibw80H23qHxE7iU167uHBEL5ZnTtsWs9KeoZOBq1V69Vu0k69g5rWrqzFkJem5wR
OFdPJD7A7wKDZmoErWFPpykyUpyEmmoffCMO9ngbzY2Wi1dzIs8umoqHGmfK1rZhcee+8eomSX2I
oowJgyHQMozVga4YYkQYclvS2qNrbgf/2SRBE5zAxBYF41T1TRCxe142miRdKMEXSMkFizxybMoI
on5G7G88ei1xWgQv5Ksqyl3yTViHIoBIZqaZbz+OKb2DRj2m86aG6KzZKJC8GuIEXdWNYZzjXs8+
jRJpI2FH3dYdJ+OkmK1Q6p5ZUow1aG6g8FpFWh7oRRvb3Cd8qhkq8540MJBx+6lDp1E2HHut38tx
ICiSSioGntI/lX3s74ykfm5dzz9T0vbPQRQDbyRNGbC3KAh9kOKSaOX0LNMXcKw5AIDE33dF37wg
DWEhL5W5JoPkd+EiM7HHeNpUcPRODkQFVlgSEp2MT9izUcGU35JciuvYLWLQsb33CSdmqL9aXauu
YYb0KqtN7agZ0dM4ad5tEK37MirO9wSj2N91dReP05qONDVqNHCq+QrqbvqEkM4vOLTS3XIXgcjF
FRMacUoEK12UQJsGw75XFpFItjHZ69KpPiyprIe+/933RvswyQgrA8GWBD6bzpW15A7+m8BONeas
ToN6A9zz4NikZ6f20O2yXgfHkrQPnGh08k2924T/w955LDeSpln2Vcp672WuxZj1xhU0SBAESXDj
RgZJ11r7088BsqYqKjtt2nrfGwRFMBhQ/n/i3nN79KJ6Exgr6fZSjcrKlvFEbMehBhI03BbYMYiH
6X4zHZn61NuO1WppR8h51uhtt3oqi8d8jDu3GYuXXB7hgBWmctXrZZ0vin6CFgHmrtyUpaJ/qWGI
rrhPpqfRqPdUB9Z6jOGTJWWaXFgHWsf4Jic3lWarNdTWpmqpYNOJbyaBhklrtCX9L2oSgtiCBC2k
UvWrYp7Y8cvFV1yHtDxxe8ySEVBaGA0biYHK1oATrqiy9YRuGrZ4GhFuePsUsRfRz1hz4XdIYCAL
NGtDo8Al4r2iCOIBNTO8qKnSnWHOxEMJzP+QkcBh5wlHoqSE7Xnqr7kgx0+y0bbnkhJZCOUrRD7x
Eus8FKFQ/OOj+9eEAV73khPY0gnIJzFdnZXMOjBGGa6kRqV+NQ8Im6SGdDkiUEiR4ZJBtK+PGbVn
hRjO7wxGz8rYTOe4Jjx5yFIMADqC5X7MmwetlWM7ISHaWdpBuxAwhKy81Ls37hKLsTgpP/rOvDRh
eIp5q68ibWG+SK5Ev2A/Yc1C2w6CbnG0aDI/by5ZOTFQaEdhtslENE9igXiHaVzwrLZop2UyZ4wo
m47KLaUuitubc6DMNphsm60sSsE29TNFHfdJNhSu2fXBRwdE0egr/Y1UTMMvO/1rNJj8Sn2G8kVG
gFVnovDECLlyxKVIrwgXX0OWk7ti4Z8Y6cY3eoc8obSE8MT1E7l9io0vQ27EjJJVQVZP0fl+I8xE
e4XQ3bbymNdw+ayFqAcj3t9v4p4FRx2RGnSb4EboLCUhhHnX998yl8hNHT52XL3WqTD164T5K/v0
wfQCnTWzIgheyaYNebWECzKGGFctUr5CiYXbKshZ6g7dwD4rFWjwYN2aJC+sxERg/qQK2uqWA0VC
h1g7acMar44sWiA2k2vzEw8aeQ8MuIgoMfMV6wAoMC0xz6XGQBnWuXYbD9fqKP8vceGbApDZ+lx9
/+d/fHzlceFSFTbxr+7fiMwKOITfXJruR/fxtz9+8viR85PH7/Fv64+8aqO4+f6Ln/x/LGfx77oE
dhkGgC7DNPgHcsEAnqCZukKko67cuMy/IRe0vyuiLkF8MFD/qpqCU7H9g+MM4hnoM6iFG3tZw4qr
/E+QC9rN0vibmxeKMxIYBXqzKYJwQB3575ZHVltTWJsGEF1c8WmsH5Q88jBTCJd6n60NHUOQXxvb
gIlI7fbP3Yf6i5ClF5K/C7wC1iqY/Wlhlk3hvyPdUtLRugEHdTQQT6RnJAj4XZw/0SVFU1hsquCJ
jB9X9osPokQUVisJW0s3ukhf9c5yjQ3az+SPl++v6f+E3+XjH3fmb0WfYx2AL/Wf/yGJf3UfYfJb
GjsP/oCX/butswnkmeQ/vPHiYrwQQ/YU9QzyTeWRw+BX3/Q/gkDnW6XxVYulp99eEH/xywF2/8Vv
V3mmEJqJhqgpf/rtJaly9IrKsjYv1rgTf8qn5gGThPje+Tm4ZvI/bAD9Z/WJhbW6I1EzPQu+ebDO
9LvLQ1156klqDoB8t/JHflw26Snt3faIHn089ZXTetCYPyA00npoZyNZLUjI19Ov8iXaK4/iqjK/
Q6ianoBuM/1OR09/VK9QWRHT4wvjZzC7YgSwEYzZ/Xt9yS9YgQVlAxQxNzxGPZihpMqROJ04tNgk
7KkxffELKC3MBDxktYtWC3md6Tbn+ijhztu1K3OruPl7eWE9Gf1Knrk7Pr35z7ISnhYahUOw1knt
lO3hIzTX475/SDzR9HEwrlkHuAuCNfYPlf0jo/RzOrxFCfvP0G4/IZv2hi24+WeLeoCE4U3zTh5h
LnvNxUQuotqy7MkQa5/L0rYuAQP+5DQ/4ksOD8wfGvO5PKXfoYrKwRYO5bO2Wp7Mwi5eicEk3K9M
XB6OcD+/FR86OxKH1Yj2kzAxPuj6BnEDB1KR0POvB9MfKT0TNrc2ucHARPX5bch5TR8WCYWA5BXi
SSWbC//PqXkfd/pn+chck7yI88hKQ8EkuY5Dhz7EeoIVemRRdQy3GFvCR31HYsns6oQAKk71kW1r
0+6ZIp9KV/lh8Ujj7ef4EXJ7/OyIahr8CJiR7hLl8gbDsSof4+cuOpg7FSMns0KC8jwQobtlpfqR
xyYE5VNMXsRV+goOFUmZh+WN4G7LzR8CJ3uPDvJBIdBkQ9Y38FqmVTnKXcYqK2OP6AyG3bwzXxlE
FCryJjf7bk5sEqcjFYb6IF5l3IJP4cYA+WbYCo5LfOmAP58HHglA5x3ZJPu6s+V18tFvGD89yE8S
GcCX8FPH1rbrBDt+DS7maYltXtqQpzuCcW1lox/zh3EDvy9HsXgiCAPFZrUuPkcf02qyrtfZm+Vy
PbHWRHkmB+vRellq3GkrMLEowJ2cd4edfaMO5NHcyckzJrD6odzoD23mI9QkFiaPCX7Zjm/y7UkD
xEB5SOBm4GZe94FC3sUOJ3kWk3evRRPtWydtC04vOrSVQ0ukjZtbCLit/2pYQXEHdb/wjA053EgP
WMJI4yo5zOugWqsMlR3iX3On30DzoPRUuQYqoKFFZ4DNIjKadQfQoqItfWWXyMvWyjUFfroC0LKe
Htlc6qsZ6vImuXTvs7ue19FFFR2hsovQCR+Mzg07W3sOPtofKBeYK+XDMGzm12rLcAr77Qk9wsTG
dnXbwKMiX6H2QeppPij9xToNh+4abRNScK7zk/jKCsyNVFt8YtIy/jcX5xvS59/OH1OSNdXEiy+x
kZa0G67jN6qBnJE9OupyvW7DDq/xssK3+mrC7fz/X4b/y0X49ms02CSWyGEn67cj4rdfg2cHh1EA
P1yTGPXwKxAMbli5fC9tDOQYCoS41Bzx/4x1+ItLv4x+57/eO1UWTQ3GHRMuS/wT/EMJa+I7rLZd
S0L+Cp4/8LSpSNbVBFSm0BXhXdJaO7MyP6hekhBUsGR+lMqInkZnhGYI+kat5ucywJmymDJvtawk
Pka7eXkVcZ/208MUEjcC/6L1JWXWnBiNv2dOsuk3slT5qCyIf6zbYwfo3c+WzLVKdQfHPnkoFqXe
q+NsugqBsqnuIwtqX+Sq1xydstUexN5yMmBinmIuT9TVgc+r3BDCeS0rRIShKMfO0J9DOouDlRW7
+jY4yFOAyQ0z6A1iiv1kFIQo34n4YsVyrdyEGgvr3PAz7RfyeqdGX+c3uoDwDgVXmZP4iwuWcfdK
EZeN0ReLr6cJJuiiWQHQxsbfNA5aWSICR2yoUjE8xkx8XZ52qEW0NIXV+nUjCViUc3LiIutVxsnr
NtZSuVIT//RE5hzlsWlt7PrnVA9UFFC1itFJx68jyxVjagFS7LzW6uakZ/jxxTlHiwa/+kZS5D9p
/sjPkRRwTS1u5jgwGjZEIKzwyBptGd7QSq1z0Mekdwsysz8lEY1D1xqHRF1IzxVHDj5DfZgbBR+3
oN4EHBi2OvImUFDBFcjWwyDDgYF6jmJN8qYxeSRx4Jcl8z8rtAUD6AcSeAbqZv7VwDFk2qVzni3y
QzIgahGwsHQlLgM51l/6WMNkS1M0BqwhM50iYWAWL5GEzvZIP2tLeBarhhAD6SgCvxOwukrTVz1p
T0slYF8NZwJ1bhv97AM/m0iSAf6kpykqzkkQPssxOmOTBdrCC3hR+xRd+uvtY3X0pDE2vSUWEl/L
Faz3ZElpIhPqIFXXA0dCYfWetuiKI6uyq8p57+VJojgNSpao0i6xvBwE0hocFYMNCoBtSWLtClcC
iyWcx8lwy8tLGRA0/UjcZu6IJhCFqWJjKEzfMy91IoueGR4RZj9viZ9quPDBTxXTlZD2Myq2vuGg
0B9FwwS4xMnQHQeegTkIqSJQ/C4HvGxuxTywH88VKdodM1dTxkvcZwibolUh9u7tORMDwZ+yb4ba
PhJ+R4k09guMphjddma9Vh/1igU8wNSB1q0oa6dKGcDkvaNJgQ0LmxU7dmUiolHhBNK7NgiO0ZA2
RuFVaN9J9LFM52XQXBQXF7Md95aC79cQfRXfqpFiV11mu6VEG6aYQZ7RMKEIQ3UV5xDxIy3B6RoY
soewm0Oj6ZV9IJApxRb4uCj4qedxo8GpZ6yH+3UupHqDEmBeJ3nPBDFQK/D8U78r6uZJYHC8UlkE
YRgmtb3UImkbtkzxMGqKMGVN0hYHOVzPAy4W/OmgLWCYV6gwTEmMt6wRfYNoSRTL3OizLG+zuKFm
k1kdrurOfAy6oXAKQWvdRGobW52VyhsjMd1NYM22ho4pK6BovX8pNl+LAVsIgfDZ7v4VLbJA3t7+
+iD/4h2R7BaAOY4RSiJCzps4lSGiHcEdAFZkZcE26uXvOpQFH2NL7D3GpLHY4sPyxIKEcpESoFrj
nzmUJ6zP8QqHByVjcJUvy1q+JpXXus0hO0wH6SPDW7JrU0e3XOtxEWyu3el1PvPer/cYGqYf0l88
pmn5XjmaV7s8RaYtXhkXqg/RR7tX/emA9C04lp/5jpKdZHGESW88R/qbuWvP0ZrUFpX1Ctf5ByJa
jZbkRQe2T67yQDkiQHXVbVrHOIqPQC0lylPoyfqWcvZmR8xs09hIJ2h5pHipdnOVCKIx9hLXBNU1
KBAdFurap/lofpmb+jsersw9UzKoO3Dz/ODwUyue9jLiQMfzaAuWU6RUPU7audnRWhkv5TOFfPiI
vuDFWBkr8SFesVUkuyAoKDSUn+x9gWvnmJ/LO4A0Y8UAkRhzRElkjacceYyId/AtyJQw/WEHbqkM
twBTJhEza3KEa9kwFpF2Y0pcuD+DCIKWQHU1egpLVXWjJdwdr+l2xBSLh2ZAxuchKStVu63tqvZu
SHhSH1Rb8Eb9UZOcibuHDspbdrk3ejH5KSS6kpQecp44iEynmqGxE1Ze+JqxAnc1itMjW0VDoQit
MPm+ydVKIaJ9dMrZAcpAQKxAbPuDvDXjDTeHgrvXIoezNdM3cRW44xuPccr7a17hamsUkiIYZ++n
3pdH5B92jktcsLvOjr34VPJoUV1+awGC913ziQaMpweO6eSxuCcgPnuwdKbmNl2IXjyNN4jhVThy
CbOOmrbVrwLGojUvi1wgdw8ALEExZ+OofhHwLqYeLVmHyWFgKwXlgZoRU/KxaOw2OZrxTv/SPOG0
vAQP9E/ttWGSXzx1z0Qu8bvDd0rfN+Rwm+GLnqxoHfUbuelRP+QfPQQaxe5ex0s8OWgErSNvmxRL
69ocHbRF5aXym3NEq8Wq88o7QPnMadYSdnlODwqJBRsv8As7OtXVjqz5KFUXV8aXnnhW5REV9zoY
djgikrU70NyU6wd8ZrwnKaEEaB62IdrPTerUNcCFVX2RInsOkTDe/umBmFDpjXidwrRNcw81Ik4R
tDk8iAaN5DFtHJTKJGzugq1JB2rS1/BMEUdNfofLE4QoPHjp05dwIUHU0VOYCjvhU0WmiBdwDUng
toejEDsi88k9Ecn1dJg2wz5t7TL0eeWq0A/seoXGIPWnLZ4uxFIulU32RTZ48iZae/zHiEsNWw+c
gmK72JSfGKHIMmCkTm0S2sYbrysWBlPMDs3BxSCsZa4Z/Wfi3TRCdObRuiCk3HTTNxQqukMxQAOG
RvklxtDy0K0wBAlkXiso11CZY+jD8OmAPDPoGXRv3CMiYpK6HCxeNbSozAW87L0hCmZ0Js2JTnTk
gKbT5wHpk209m5bTv6I0UKaV6Sib1pHeJF9e6ZdsxTDnmgMY4PjYZIfYVy7YO1vP2MN68ha2gt70
WIt2/Zid6GeunU8UVeyoh5TLGJNWF6678QUDP1znRwDTb8ObujLfuQ8nOl2zWEfbYTUsdkgE0z7L
3cUjlaZ0p4dQAnLBONwvSl88Bk/QxTunp6urCPumLe+e2gfhWu+0M8aO7s08WaX9Hm3AtjFIoUw4
BZNn9TTbmKzOyeybq4WL/sbyrU/Zy184QrtHpGbsBPzySOjwr0WxZ4PuCjWN9YB+nDW3eqk+AZ8d
uMKqz8oR9sYuXKvyNmQXPnukfcuzPYtrNOlVt6nER/2kHoxz+cK4lwKTUSX5KiiIEm3dfNEaRAxU
mo30hnJ/eaClO3LCMAqhR4w/Ebl0QGlCj71LazA9dzIVBQa4ky2Pe+6iUmXvjF3Da94kSAMKLwPz
qKFskHxDYKu4jtAhSD7PE6mG3JcyPYkErrH3TaDW2AMThd4vWB7aI962ck9XKX219SdVBVukstur
p+gZ/QFqBx/GxMo6Y8knxhzEFQRO+Fhq7MRe09vNJpJdpbenfQzszTOtY31sIg6kY62jvbPNH0Ko
lA0vu/B1+ZUf75c51Qu3+TvTFZTG0nsessO34Sc95iucV6cw3irSZyQ4iXkKx0P8PlJ4Zbul2RKg
mXQ7EzNyph+4+PczUQ67YHy+hT2Gwo9NUpJpABNCjESCD3lX1nO6Hc6zF/2SXgX47tzfQ3ZlAqG8
SQ8MQAbFlh6yzeLXJ8zRKLzzU/jOucTFQFE+rMHvD/BZn+LW1n51ftg6+asoOiZCKRFLrUfbnHCU
cX0MaQUxPLLcvEwVgSRU4QiQVoDcMCpwqEhc7a6ASg0HsDR16Wl6C4IzOPGUAnSj8IpNZFeDM+Ut
vR28hwDEEHNJXvVZX8r3MtirL1X8lDyaIGO1tbZOrrfCU/DjjwkWfGYPsdtIdrpNHhZlTU788Iqv
zVdXbGVzO2IgshZX3Yb2tD/E5GE0hJr6/bepuaRkcdnEIycmdn8loWc5BudibXjBtf++Zf9QBTzf
0qkyUoZc3ijhUfTyC9weQvZOqhM+VfucbecHMP76R/H7d1JYwp95m3+wPc+JLKCpW3jYh91I3A5F
+JkzLz5Zzvw4iKCANtCnvfld7d36wlWd+EsMGiGzsWO6a86YcjlFlLX5ojOmJLT8gYHSh+KL33wi
aasxhN7jAg9SyQhO7KT2MskJnmWmlzvtqWJYEvlRdsq/lYUq1su/tVty2Wkh5kryBc8sfAVKmV0N
j4O+CTgWZ/FdZdySqZ/DItKciLYavi0AJ5qUAwpaQIu+kQkWje1IXF9NvnnaN25GCVTHDY26Z1Qj
hy72rZUEFesAkCF7K5AoHhrlp21+NZHbPHKfZs4ovKqb8JsapnhoKBJO5EQFoZNRJWyNzmsaD9NK
dU2A31I2fwc8jcVWQ/PAS/8ysqGP7eh52A9fxq/xPdBtiEPLZ/1N12iRp9c4wU+r+xMHDXtJc8ss
WXsNJ5szSywcaWVsl8Ps5vscH48tuYQIjUfyIK5N5RXqCjcvaqlq16GlPcbeItqz5Ktf4oYSMV7B
5Qx36qFeM/Dj8lJ74TG7FhtSMHAHf/aVR3J19FzvytbBTspJ8UCM7tE0d+Jq+h6+zSOvSoy++fNy
iA6AQJ7Dh+7Aolf9xMz+0uwhkDA/r1+m2Z+LH2l5nDW7QKiHUzTZIAZF2zj9MsxVxZqCQC8JhB4v
dKF1pxh/12CGsqNOM9s6WeVxnmp2wgtdbKQZ4m4Mb/DC+zckscMo1AkrsZ0bwt85bfvbd+839793
/+j+Y8ZI/h6hdy0XZYiI1hSz+bt/uzQW5NrzYwbObcyT6NTiDw21SXFvbIs44jrT1a3qmmIje2Rf
KTRVuMDySpcI28up5U2HpDlkUBNvbHIBnbxCzgpU4hQTlKxrJv83q2NyCzTIRymhrRdDtOygqAmh
SisETkMKtUJD891jASBQgopKMNgrz+Td3xKj04Y4j8DSmHMGUeh1SXeVMG95NbKxs5RHdgxi3q9l
JuyiRcHdsdhyayRvdMLNuW0V0y0DnAYRoMJIqNxwVlwja0I3bDLZBcnZeGPWMDSXg9xXcKG9xLGv
1Sr+xcSQ/DjsCM9VAqiZGiT8uuAoLOuye6qpjkzQtxabebhcYE+ySaVda8cdShGa13RhkGKOuyjJ
TkJQL87AjplUXuQGKmm+C9cHEr+iTTEzyVSF5InU5a1ZGTuDwymI6h1hu64EHJL6kQp5LIMTAYPv
qpK2204uGNZPtM8J1792wekK2goYHkk85SYNd/TXj10lZq6sLozE5Rw2EThaXMkUFSTtbsLRukS5
gZgo7v1oMLetEe6DanrT00LeDKPAnqzTH4PkI+sbbJyW9E0GC23ZAJpomBPQE0HM+SuskApmV1DD
FADpYDmLWWH8WAhOFYIJ8uGJXbEGreCtFeBSTWJ3LfqF8TKungShm/YjARXCb5C9DFHGuVqnEzM1
64ecvZ2EDt4WsPK7YsH/IZ9xE0+qN8oQOad8eRU6c1h3EwlAtRj9LIHGGIluyAwzNxoHaGXM8up+
udSGaq77RGhBUaIZC3UW0kTVv2Lnnqg56U4lJPAW4XLTlGl2g5BRjzqi3y0B9ZGM/TeS1yDfJztW
rNWC9JIYVqAnDWLP5RV74+tQREfYxN5ggQlrhvK162jG7j+bJ9qPaG5SCQ8FNF+3ZZ4G24mWPzMf
Mh2MazOLz52ovhVTuu5rNN2YYCnva06debFeuCpHdk++IM7cX+AcXksNw29OQ1wVlKhK2V0KHO4c
Pgq19mh9NpOLmPUT+N02jYd+Z5QUzFXOBkFFioCnIJPemp6JI/mqNiaW0UnHGTlJD26YlgFaL5VV
HRs4nrIVio5w8xRpLJVK9OHY0MlOlOAqRC0uqdo4wXd+EciyBwZOPI8hXtNq/CSTjVimIlgB3aD1
6DYa+UONDBnFSgbNVpMLyUoZkdZcUjKRbjlqiReN4sXrcgVV4Cx3azOuddsqYn07SBwAMNT7CdiG
oawG+tKkG0QHXOVp4phqEXsDenwOouRDAxjG9MlAYdx1Gzkj1gi3IecieQKOMjC3EEKF9LGaiV7M
BpFLJLw80uiaoHdFhX1b2FcPplWc4rG5SPV8G5PNaFNayY6kDjMlCpZaxJagdnA5ZJ1Oxph1QJes
LYLOSbBVuTL6l3VFBEyoC34llSeFh5ZXp1ysG5WSVmvU1h7S/jUpsVsEGbsYruH53qpfFJMWTSqS
q9FZrK+SYD6qRe4kofk8jMl+0Vs3kNXUNwsRdye99DREsqcB+3WTdJbxczBvFMvB160Y0ruBRsha
QCGmQOrMmpFCZn3UmA/tMsovEyrZeOC5UiwFoSh6KuxD9ZG0pVXXBd+RDtMX7ltVAvZsZzgkepYk
XoWdjEJ52rYDpEn5PZooZKvuKuq7UKqO7DXWlYFbzezabwulITZxV2xrCvziUM4KsxmEas5TaWqb
vK7PYAbgHDWrYdTZtHXiuMkbOGPZ1prFjzDMOU6LHjArVAZbaDOGTUZ2TQWf2GPe7Vp0yErUP+wS
KHhocebrhz4T4YNfbh3DJ3WK4aZNFeR91zMVaYRbr2qOT2D/KDyS+CQ2kJ4yLV8rNWtfZHHOUlpn
qLdomfqZgzVFu4hFs9OHbZA00IEbzLmJmD1NQ3cdKniVdb5QnmAZtnVqorwYTqUgfEwDxtRIeQiB
8iOdeBiJhefZ6FsCpmglpRYHPNRViAI65iw+1XO5WcP/X8GzwbEPg5Y6KjPc0sov5TTypYqxWjMO
uywKL2AKQIsOuMg0aVWPWcZqdWT6O8irlquZrZsp445BOYLPecmGWV/FZEbj9NpqWrF8LFq8k8JF
2CSidMpNatCsI3Ziymii9e48KUxwoTqeel6nDsa2kLnoSlGxNphAYsB5qm6o0lYNhrZqAwR9tUK2
dbVWFGEFf4YldGZJTiwVGwXv1GDGZ4H7/xIzPMd1+pYaacRJHFEtcpDBIwK2Yo3iRh3EHakY2GYU
aCNDonCdavACRxWNvQFBx0b1xbGPwHuTJPQdC9RIMUxiPyiG4SEl0girkOHC9hh4Siw3WkbJV25x
mzMDIDWWaQ31+UNNCb0YpzxzyirdLKK0Bqu2URMyF0yQS3bUpynDcR0jxwT1WJ7dkRzsdJFbpxV5
/hH/+kpEXyYhYnGITn0kqCLfaBX53I1Z0LLnJfRJo1glo/wz1gNjXBKQxudBEDXP1HEGzgmtA3jo
VkZB3g+Rt6jFeja7c4vazha6ZhP05jozYmYQjXYaYYC71YI3erKOKQ+REwfGvsLZ4hLlBi0N21AW
n+u55R3Taq8y8DAMCvkVTPFlbCIQJzrg2dh6NcSQQd8w+ZoyBk5sgV4lO+iNzAimDgmYIEmB2ZEX
hk3mrs/TPfqlJL91Q6jh0GMmYN5m1pqcPS2CsIuq5YxnRKXSVYGsSBVv41wdn82iJDjYlL76vG8O
KhlgzPFhQKgVSv6gewrbDar+T12ORbfFpBjm80+CYhPiLN4wAtucUlW9fmK+JglUbLEayY7ezg6q
OfQP9S8DzgLPJS+JCO2r202t7qa+lGOCkoeCkGRZugRiH+4H+A62ijqiDHqgMEl8TvOk91nQIEg2
UQXVrLJTpJz2guUFWNnERmMemWuEsKiguKHAkKqDIU4Ym6xTELSlg+BuWcXF8DAovmDK7OWjHsRL
U6jbNh8Jmbx99KdPJ1jSm+im9KvTz5jNkCcptbYdzej3m/vXzIZUx1gM38NbXub9ph54B3DBkry8
omoLJPkq3pLIWh00Xym2vpVaOP5EgSzpGrW9Fg1M+G4ojlCikU3IqHSnARlwTJa2ipsBaylopzAs
NypTJy3rb0Nc9Lj3m36uTkKuGP5iCXhd0b0XtnxzkMpAPP64KQr0J93Vgru2Ff55EyMvUBeApckt
EhQcOaAKlLpbrUZwbmjiE/AvpmKKVjyK2FBWA97efUYq+Oq+7f7fWKb/XiSoIGr4pzDgL0SCw8fX
x5/Ugbcf+S2USUSCB/RBNVRdtAhO+YdCUJLRKfyWwoSLQofQr6HVuweJ/EMSqGh/F0VNvyn4VFLY
NUn/n0gCJe0WA/W7KAPlIUlFBKmjDLR02fizKCPqEIUXTaUcIi7qydBontEg1wth/tiENmdODCHK
SRjwVtFHf2swYOZr+6a+UYnl5hKUNR2TFk6+LgSrAtueRzFTCU3pA70Bu9tQGZUyNTGv4w8pQr8U
jK3X963kjLfNtNiWm0FY1lkvFfDHjUuTB7NnJQw9Lal45IKgrSRssmnYHjhp4Vdqhrs00EiKBZSF
LS7bVomAsCXdWemnet9o6rOphBzcfQApu4H7LY6DcWOXoyjCuyXBQvVBLbX48JpnTelfGgJdXxVr
5DCbjqRYthuLWEYKtHFyRCEpmZPUD5GBKXvWmsxj/f/LEBjFBgGw7ng0JIT0KqmwCBcFRumGFI2o
BXpz1+s1ZcOtT4WU36V54xay+Nob0BSlhaldti6JKL6WZfsYi/NhIRDYRXYv2XJByxqx9AAIf6Pl
Lqd0vGoBgFheEq1XLyOm4kV6ssJhtO8/oYcdiBzdWhzZLGLX0Miu1AEqOUaL3bqbUJg1CeCuIH3U
lrhaddipPMVndb+SgF0hx1B5sKufvpe2TckyPuraiiCMgllxcUuT+NIFttAtGZ8Z1yl2dBBPoemx
rlvmlhJMhKFRAD+oQX/WyPFd1Rp/QM9dJ/BDayFgBJjEhmsVNKj9ZMANixl7JfCEIEq1myVQfY1c
Chvad4FujO5GowSLRlll0o1ApcR7ZaudX7SpJ9OfQgTLseUZ9OlKB3ggWQBIDAIoywaKiTI3kPYa
66Bns2gLVH1eFrJqYGEdPIY3/mmWMoa+PTYlhpTnW4ZehqoDzgZJUePA+8Cce7jdRVq5hpxlj1Ut
AnlmDm6ckQaEGERulIf+R2uG4FBL5WdBEbhqxWLw5QTZPgGD4zaoEK6rLYncOO94eILdIloltmqW
2wJTN+zGylEBVjTmIQZWhUH7MiqvKfvRODTWcaOxEmeolCHt3REEeJuBqYsrETNGwRVeLH0cHKtW
eNl2Ina3XDzK0dSuolbOCXiehkPDszjGvYUwX2bgAmXT1WslW6MM2ugj29OgbcxH/tdruD6858dM
I9wlZNWZFq9ljL/CLEt4AcozqI3+WvcFLILiIqL1d8sh09ZWPLUuXnggEeGuYeiwmaPG8Mc4YP7G
8fiCYQntadgIH4ICiHfEsZCJFtpFiWuIid5JEoRNqiqwieN+XAVYaHwzzl9lwE6HXDZLt7pziI1E
W2VBxGI9N/cRMpL17XJV1E6ukMtOvX0VM+nQiWb/XfdVuTfEYL+Y9GtpwuwBHU+0A1OEXg+CK4qR
rjyQDUdHEJRXWavAxtXx5I1TS8/SpvU2MDsFoSeN2gKG5eHm2oashLM3rtTsoGSku/YFrpawaQeX
6HqkkG0ru9FQ9l6tswIJGqQhwjANtijRRzQD9sIkv0VBBsFL16nJM4WsAwEQZ4mMBz0lQAMxk7Bq
kVpAfIOrTJFgAqCmk5QX1uj5Pso0/Y8b2kX4AMGmZfZQFzzlgk6fA7a5e7CU6Rscp3YmjEx186Tz
Qiwlu55sdU1jIVyL+vssVKzZwnzHtZ+WSw3goDCVce8ExfvNPWe5j6it6SHAKt4/v39UKDrsscCE
5/XH9++Zy/fP79//16d//M37F4171Oz9W799eP/WpAF+aicJ3BP/5P2v3L/+p3+RHOVyq6TyhaHj
LYa3l+hIrAV3lx1VJMD+8aFwy/u9f37/6P6X7jf/+hkaJOJ1798221sM57++9a+f+dfX7j99/wYZ
myx3e7b1NMpsgu9f/Ov/gXD/f93/wh+/7v6v/PbhHz92/y1/fKhYyY63e4arnXvw53/6/7J3Xstx
I1uXfiKcgDeXU97QiaQoijcIiZLgvcfTz7eTfZodHf9EzNzPDaKqiCqWARKZe6+1PnVfvcb/+Fk/
XuJfn1M9Z27pEcweYrrP1/3cr2tphcGqPvzjU6infXxAtePnv/78Tv69u9rxH59OPecf7/TzP348
8x8vr17UizoqJJ/vsK5Hel+UrigFanzT6vlqY7tNp5NP9fcPrp6k/vT5RuvAPte50x4ZAr9Hzmh+
POFjrxlmTBaOFM9YGbtZX678k9C5TStWNmiebMSErALIV/pSaAZtl4X0xxTcHf340udwUY9+/qlv
zfzIWvHyr8fVXUeerF7h868fr9IBSsxZ7P/9ipSmN2lNVOJMQvx10vepZIFC3CFnVd3UmqX56/6S
YOWKQUPt/vFgSZ34nFXfPp6i/qCeF8b0aWZ9ug+zJGAcIC6AJWFAe74kyVkvSUXN/YBcer2+EObf
XNSt1vbrizVYKD/6PN2ZBeG0610ShDNsSIIK1SkKXpyhoIZr1CPyGozqiv6Sy1XGb8YcuARRHmy7
bvztdb8ZyelqlctbDqqJ9pJnlZdVNksF8FhtMIWCtv8f7n7up57Gr0FxEAlZ7XnDaZ7r69x1Hgpa
bO76/LOMg/bQth0NymAl0dG2pu9h4T5VIZf5xO0EP8HY4UqULkvvv9j1zYwMyu0pFExHS5Zivqzb
qJi4l8Aj4DWcgUsNUTRd1KaTW2Qt0HQsipG2fxXxxUALDlT0pNxSd+t+NY6jX5212Y2vajNVhCJG
C1fzajQoyHAFLq9d7gJ7kp/UFgSz2nhUcc0p9E6jAJbnvzdDov2pDWdCMVKL+SG0kqM7uw/t1CXX
xVpN4uxmkthIhXZz8jlykoc0Zy3PuIhFmSixlbSFst24MtnsAQzvgBtYF3z91kVDZ0yOdKrvVOpo
2pooLidcIe7YfKcGcdsyI+FyxveGhbMwbFbedZybeysjndBt+nA7xW541tGSifM30FAPGvbVsycY
1QYVJBWbmkYmLwBo5DK5zq61cKnHcm82afnmhABA6OSYKqLB5IqFjlDdCtyYSVbl3I41dGb1G3Bk
N/0pGpp8ywQAprt8/yoKdOpJoILHRPWluugejSFPZUKGuXXScU4e1XvAMv/fdNdJbqr7+UoVOGaa
NwhH25RfxGlCv8AL3oJpSkh96iXyOihmSOd/b6Il9petVdh3k1YivHAQonKl4fh2FsqsW91cRrid
IG/k2Ps8ANWtfz22EDG+i2dCHX0ZDQN8q8wZDx2zQBrvow2dXD7SP+67XpwQ5EsFtExkcPlXUKVK
q1QfOaiRWRQrdgd1TKmPpw64QiG+P34HOdr88GzHnn5WkcHqA6tbnxv1WJ9p5n7yrddQ4rtV8C3r
x5J4UBPN3Gck7tzW42bsuwanOEePOoTUrc+N+g7UXa4mTFdTzMsSkqqSUiN6Gxe1+byLJ/f7FEV0
aRb9gZaLs259h5Hr46Zl0wseUe1vlwTbstkKdd0iS1dt/nW36siRslC+9nBAGMymf24WieRVj0Wm
3xw5LC7+ZFFgzSbzd6/TKy4lOVRtSCeoCUTi9+qaJjzZNvErICUhuNq4STie1Pf3r1Tmz7s0LC6d
2RrnELfBcXBc0hAx1pFaYuKH99qrO7jmZq7TekcFFAlORImbhhBSHvl8Nqc0EREYv3QASKVK1TUi
QrlMDSZXbrTzhfCBQ2q3lLTMez/07J05ei7Eb1j162LC3Yt1sn6s9CZK0ueJkHOitep8j5Yc8aB8
gAE41go+jQEdC8ZJfZ6Ps0Aj1pO+AF2DDrVqE0XXwZs3LbFnJ3V09FaBLC7OnzOqZh+jr7r1eTB4
jZVe7KdyRiHRhpG+ox/eXu38B1mN1iVoS4dOLhviTw5a0yNErzqEQOqqFkzJJa+3pURquxKunejx
YYyHlwErwYHONFkRRGdsmjFG2GEazk0iQd2rRHb3Et7tdfWXJsNoQcIdPUoV8S1h34vEfrcSAK4R
/UNpvgLRtpoZGJHkRPTR2UqREQ/lhKlPBoteEsbtUMctp+4bYSXJrVxqA4kiLyWU3Db8RnCP3UWX
CfYsV1XPxCmZD9qLRextSb55XqBn9rrgwU9bziUy0Cf3aLHsJVtHXt2ueDjPQqSA8n+nFZdwo99Q
Yia8D1VhgSzZ6HtmOm61KzrkZKhWGDUkqj02kHQkJLXXKrNdPab+ShcFWlzXP8cDY826Rl9DiX1P
JQC+s3+uNvEyZhcZV/QZnkTFz5KIT/L8V0di5KNCnI45XTw9W3EuyxsjuaQ7Dpl5UwWVZE9NSCfJ
adb+xJJVHxNab3QRPEBi7EPJsx99ehEzEfeRjJRqU6oA/E7/bUsivt+CFu30J59Ix1N7SSsCo4lo
6z9uETHfS3O9v7iSte+RuS/Z+2mMYaxkQNmXLcEGHztw9p4zUvslvb9PJwdDTLgbJdlfl4x/9dni
GlW4PqOgJMqAr082iNLZUGQhwJphZlm/EQrzEglLgIYrilsPixoglZc+dvP9koXl1vKS5TbtS6w4
gAn8nquD+nYKyFGioDMlyqsiWmkyiguLzeKibvkKrPD5YCB/0boFjJFOXJvsbMrQq259btRu7udz
1X31qgDB4mNNVIfa+R/7qZu6SbI4TtI/H89VjxXpdE5Knc6N857pWDiqPG/wlqJBsRdb23VO+lQW
GYrS1cgelzYkZGN6JFJQWJioWVtPSmjacrBCGk+RPm+cJfgZTcXLStdzv+Z08Id5BOe4UlxfV7SC
uFG+RUN5LHwJOycVoKV1tGnLCG63NcJ4JMp4KvL2PZw75GR18IYDl9zhhZpSODbe1u6GaUMhFcmE
DsVjGuF5rIA9jPQ4k9T4hoYFAZewPzwBzYQGPJBSyCAeiJBVWCGmUEMoMQ0onyCJZNpV/X0Sxogr
tBEylcMngtu/ujMkEluYJInQSZqo7iCG0ZeXksuPGIhJKTSTSLgmwFacc7/COlF/pN+P8SL70QkP
ZRAySiqMlBZYinpVvjUO9QSSSiBMFahwTLPk3/UAV2Ihr0x1axKGDY2lEC6LPjCvh9yIJC1Yvzc0
EA5oRYYToUzrywTaRX2IpSeitergvtRdYzyw+uGEYL7+4Lstw7yQYkJhxnirJAEJR0a925WawiqM
mUJoM55wZwwh0Dh0d9S7GoROE6eueZ2EWOMIu+bj2xGeTSJkm1EYN6XQbtRLLkSUjLNjvizCxKmE
jpN1cHIKgDnqmXFFLEsvNJ1OcXUA7KjHdWHuFELfMYXDswqRx5ZvxgDS4wuth8pgdUbtUhwMYfkQ
Na0+uy2Un0R4P6OQfxIQQOoFpxpL1ejAB4qFFFRVMIPUW3TACJnCEyKDNt93whgyJI1T/VHvroFw
iFZXUKvCJkKm4HyFm3CjXnWNhWAkh9ggVCN12Kkn2iCPqEabj7ZQkGLhIam3XyJehdpcvSTknBpC
T1oaOEqxB1EpFbZSIJSlEtySLdylWQhMLJQj2llEEkXCZ1J7EDp9dlwtfdUSQhht4TnVQnYiJhl9
nA41KpntYyj8p0FIULEwoWKpjhoEGAbCi1KvUyAFmYUlxWzL3GNx92FUQJpaep/SpryOA4YqnYgH
y4lZ32sejCry1eKHVrhVao8IlFUkTKtO6FZZDeeKhYFxT5m4gOLA52nBYXXCxYoWIWQJK8sTapYu
/Cz1GiSbs2yHrbUKZWsW3lYp5K1cGFxqj4H2OMi97offQepKhdlVCL3LEY6X+i8zYwDSsh+5wMBK
oX51LvwvGuD0VOWjBOPJFUaY2kEXbphHnsRtLywxLhHhx14eMQLCGxsHhKCB63W3GTHtHIJwySYh
lOV/vSEhl+Fqsm4tG5pZzv/aZUI4o6758X6EfTYIBS0UHlqS9PSuhZFWaFf1fowVehokz/6uFqLa
IGy1UFHW7G9qB+KRlm2rN/ZdL0w2W+hsJPXpd5UQ20aEk5TuEZhLFVWfev3RiyC86cJ6K4T6tgr/
bRSkXgcSLhc2HOlg2jZHMnLXcHziCYMhNwpNTuujx49XC+Kn2hfinLDn6GZlKDHg0XEwBRzrMOqI
mtioXTPh1xVCsnOEaVcJ3c4Szl0lxDu1SwkErxQank3U9A7XXHtnGrDyMtI09+YIP08HpKd25ex5
HoSxR2klO/ScEpdGCHwTCixmPlD5LPB8CHbbX5YQ+9wedp8hFD8mT9oRG2L65Anjr2SW/4uot50e
wP9LRRoW7XLFBfRm+9orVqBQA1H63amvxwUoOOqQBW1hDM5AOC6mcAdnIRCawiJc7W9qz1UohcNo
GF9mIRcSdyqCEWCGA1RDUo/gQsr3vYA8rIR9qAk4lzgpEpyEjDgPMBKHkKSoFWyi+ixBHbzq42B9
9YStuAplMRPeouFBXkwo27wb4636ghpWctjQ1/bLKMTGhGi9Yy8Ux0R4jmqXEMSjT7vqLRTqoy/8
R8+EBBki8do7CXRIQzCR8h1SqSPRFYJkLyxJT6iShBljpRfSpLvCnIxr6JMDGEpTeJTEaIa7SRiV
pQOt0hFuJZPI/mfhf1mEaDkL23IMoFxawrusG8iXgAaHb+203KrXisFjamQuPtNf8I7dPMzYbrh0
e8LT5F077yOIzVkQnYFQN1cX/mYqJE5CWXWqiLwftVF3QV5rd77OwWTI0KSeJs9Xe1jR5f/3xv9v
AnSMwMHx/n9ujf+vNvtRkvT8z+b4x3P+6o37wX9cRCyeZwZ2YFIFom3+V288sAnVcQMCqm1gEL4j
bfO/WuWW+x9H9w3bN2hgO4Elz/pvq9z6j24Y7E1+jhf4vun/v7TKTcMUB/8/8gsMg5fTLdJriS9w
bMflXfwzWKBJGk5xc8CGmPuYoAo72EVFd40T5yW3veQ8mEmE79B+t1bcr1vXMtyzG7Qg8Rp9P7C8
P0Xu8uS7BVfAPEb9hAi7AkaOBodGnmHdVtiCz9Y6zHvTQpwZE1vnR/hFl5nmdTHu0jCQTEXvG6XD
+RhosKUJriDp1L/0EeYkx1tvd7GfzgetINSRWphzMEEqkLBCtkjGJWdGTqV3N3qZ0FllWrHpaapt
CgOXP4KqP2R4uk8dslWarjtzSOP73AlPIAthww8sq+tgsTfprGOGwVDGzzJvXd3F3rDED3YZmOdc
37dZ8XZu6/hrXa/u1W/8ZUfkIppMBtHCr9aHNEmNXdatSJO+xO7U36AcXje6h+i9oi56qvLLkmSY
xACAP6wOi3BQ2xj20/neqe4DsCks0uBqB3phMOi6wcYmd2fL2PC7dLzfoWfhSWur1wBxNmXMsrxO
63VZV1xtValTIiRO/M5gaDxXcI6C0LzGLdniI+ZNMyWULV1epsJ8IirR2pVF/I16dornMLMPuAlK
fta+hY7zJ8zn+74NH+BJhLtGR1poj7hLk5GguLYoTtmQ2FcXdZDT6MG9B4qC1Sqt2IHggdE2voUg
CPd9qWPJyMJDGCWEI7jNIXTGQ9Fo1cEOsMJUk3PrGOIsjY4wti9jZTUHaq3oqXPsJBby+KORITnQ
S+IXiR9ftpETPNdO6Wyatm2PCV6uyK3T0zqVb6wIHimVnKlxvLU+VrmmCLD2aJ6HWFlfmdW3yXkh
ONyMmkuQZvbWlcXtqpdvjYaUq46+dgTDlHg1o/I9bbDbxdBHempA5FsPrP42qTO/xT6DcO6i7yhI
SCkI359Ixl/cmkhi13/VWwf7SztyQQyMX1qTfKUXHAb1c5v7tEpyVKmW4f2w5xTx+5LQYufXBRDK
+hyZfDQRMRn6GG4TTfNOMNdvCcXGkL2G4RUgeEZrAaod8A+vZ7E4N/Z3vU5+I1VBO1zBuLBq+zDh
5ulxz+U5FbQVO0u6EElJC/4HpnbnnIUPXH5wBxbLK3XCk1mQwGJKNctJNn0XBY9eMZ4s7bezxvpj
N8v1KLePJFqf0rL7FcbIP7J8iflCzS/d5D/l8WjtX6rUr4n+1Dw059Q2dNB+M6EEbWYBB9saHfme
pGiW2yZLr6M99VsrxegYxu8ZUJIN+faMHzWmBdN6s1Mn3Y/hRHA5XA2DVAfPyMQ9TYZR02PuKZlb
TXAo19FFBpa8xEO6KzHKQ73CCGjmL7Vuf0cjCJO8v0YJgUA1ri99PxHEymeqUFAQmPmYcsb1uGid
xLwLWzJ1TEd8+4FBjsw47FgFt0czs3aar525Vn+xtWBvE/ZBtSw9zTZUoRlxt7mSEAZb9t1EZ00C
C4mmXu/vlzx5jrR43EXmdBsF+AwLgk53kJjmjSHS2Kmc/mgW+l8tb747JFKQT7S3tDa9+BqL9zyO
7+wWKef3xp1R8s/kENopqQx9MpySeaHF1Dt/oMH7GzOf6e8/+jXhB1nYaE94ND3T+5WXqX8gi4K1
IHJV2DZ0ZCI73uvICLeBPp6LML+YZdvvEdiSn0jFkmsAh7ntU2dAfrBNVu/7VC6PRPySaUnm5LmO
yk06hdZt6kNLKpoWqgEHqDXOt5HZO9ulDpKtuVbUFeKKvKWVdbY7YuU3QXgQSzS/TYuW7eADUR3z
ftrJbcs8NXMQDkQYAFevLndVlxeHNjaNI78aa/z8UAzpvYW88AAUpMSD0bW7Aunsyc8Qpnc6OCCM
HrHkx0+oAvDVaMlNv4J0YvQ5ZTkirvwX6ivQoMSFVZEPapR2FBBhfRdkpr9tcpxp9cDSzg3QNU3R
o9lXVH0yJqNpaG51B7Khdrvo4E4tyqbbZGbdVxtEQxZY7ha3y48zq++lmm+KsLuN8WPhIGMx5Odt
cqDWrJG0v+zBOxEUXGP1ZAmP9WeKo0PfFC+hU+pczOZtH3cJUc2ThW3XdSmKY5KsEv5D3AKTLUzE
4UZunuay4hKr+/o+6Mv7ca6/J4nn30DJvJubqtnP3fyqDbl+nodXrcfenvs6AHDc+LFerluEWD6h
HZkLuRE1Z2RfGQwYlEvL2ibmdHRCGuodsJdNsKlIlD2i4gz2YzuTlGA5L34VvTSu5u2bkUia1Cmi
nSGRMmlY1WQn+zSgh7ucLOHjlGcgfyGSbswo+1En09e0ateX1T915M/tBovcMDODczOdyigdTqbP
99OX0BFcFDvEoG/subkvmdnvnQDfMb0VuyTBrNK4IroJKhYL+CubrE5IWZ2S3WwELxQtvyaBf4jo
AyZucNRt/MJ0mW7aNOGtDhG/7OqIUtwh2oth1wu5qo4O0vfRdPh28nE/NS8NOSw7EMRop1Z2rFHu
bLGdASUwL2VGLEZp3rs97xF/WrWhDqSdktGm5tO3t/QJpWy9fFkK9y1qyBxr5+lMqSm4OtG0g6xO
qU+Hd9RyIlc6fpl6iMEluTcJPqubzhm3vU76bIl0e0qaHwt0tNS8lqFHqHxt/wksbEHGcqhoxnyN
m/ZSRywectw28wRkfEgCfYdr4d5cx/yWHLsSG2SBQe82XK0TIEv37DNr8iu+UNRT5AmSqt5/w3ME
8N2pyCWdqP2DLA1nSB5GNoUUPZYH535YOPAyo3lzdSIHNGBFxqQB3WMw26VtvbKOAm8wZMnR5ICb
wqFlbLF/tkKSQEH4OmoYJJe8PrpD7u7WV08n9auyixs99B/wnnbXvFi6w0T6/9XJgjcjbWpceh4z
oCl7TjVCOzy5ag9R2JzRkQaXlC/QC6WLEHXhziq611WzaG7a6K4NEuiH6LnJxvigF7/NBotMujjH
auzO4ZSj5Wd93AmLtcxIKNNIedp04LpOHqFNxGB9QVk64/FgJpjYy7cFpuXO6/qZlCX6UvRYtU2p
z0Syld2C5Ns8p63G4TEYIXwOP9uZMZWuoAFMODnJPu0Ji7CrkMyblTA5yjhbiH7BmVngQBfvPFv8
6tmicYhafrwZCRsKxmSgfrkmu94xcOTGGdCiMDgNAaakwqLfaFgxsS1kRwMUIBcLR4zdzHuvshYa
JG7PEckBmpfhN2rv7jo8I9gKttT9SfnF8Ryn3mEs02pnR+ar45HRWCL194WBpeZcmZbQk/P5qlN0
bXN46VjKI1jDiJwPp4Lkj9ry0vPkcglcBK+wxswsWsIxDMMemC9ZyU4fyEYJa3x98X0wjcBE+oW3
1OiPa16f+rB9jKXf7KyY59MOnDQ/As2Z82BY37qhX84gHepDWoZQLiyXqcRESiP1790EU/qU987R
IZh05/JjbosZhMGCK/BMhOk+W19hxnBmp2lPsm073nqr92YUzc8B+NWOUvvPZB0owIRIy1K/PM5Z
ydUtn68Ly2rSvR1vW5jjH1o32EtLMDEeIBTSXjx3bzexTNtspptMNUN7/j5Wk3U3/SGj+scSu1g4
LOR9pKUkhG5v0Pi/kut/GrLehh7TX2pCnBnc8Fw1iX9paIqQf9C1aX3oiO49m7RnWQwNOu6R9dFr
ZnypRUvculddnG5+zsZ6oELYZBsyj0qsML7FqqMJKJShWHG97LGrGN4dLX1avdHZpT1FqqBnCg7T
+kdCZaVksiJXwyjzgm2iEJZuo2/Ls/fL9yKCZwbCArSS8wQTvI/Bxs3Ha1X8WuMALvBYY1nC3czK
VX+W5CWCOVqgKoek6t6ZK70x0yuhILLosYd94PowLnTCbZah2/fzuHPNyEA4HYWbnkbmlqwvtM8w
F0d3rA4c1mFBk1Vn2bKjpXQTLfo5NQaXAjMV42kK31d3qjBKo/PwSosgS+ILuo4IaR+NX4iuyjpk
8Yi80MBdv8SESlCjubdt9LcrosbW6ckhqLRrxgl4bi3zPh4c6qNp/82PY9JexvSt6MgOgZV0a63Q
4Ar6YhvsT+OOpssVWW0gILZbLQ6G8+wh3UUBi6uC4CurXU+oDv/kVv40NgylrnHrx7jPxmAkag1o
Zp7p91F30EHXHe2QSpJbs4xpLR+HKhX7pb0J0WFqmZ4c/cZ6iTxciM0wVUc3xwPFNRQPMImG49U1
78eIuUREoQltt4tYUydZoF/xYmvvVnXUe6ayZTfSl8+Kek/XPDrYIQk0mkTkaj/TiRYetQA8uBVX
OMdiTsJix9gPXgwUAy6BjUc83vVLjFxIBRE1ErjCIWYaMb5GJmLbjJAmv0MJ3pSYz2wIvlsup398
37uLO5GCk/pfZfW8rZfge2Kb34Bh9k9UyB51EAdEx5xI9LcxKkK44JfLknA6RCzZS2qaZvNIOBga
YKh/DPyhu4tqYkf0+oeRmfHWTbLg4BLuyRq73KX2gJi6yp4Db7wB/96eqsEGH4LwrG6x1RN8N+jP
RLMRQISPthlQ8cdGDFskyRA5rQPd6uZlWQjXWgAj76PE+al1ztc6TfnZTapxRUrnh66zTKMsUuBi
6onTRCvbqKvl0GREXYoNJouwl3WLtYmhJFggb7Zj9b3vtHBbJTr66eltSuLqWjEUJKXvH2lyPPnz
TMC3XT/bxRHdAvFJrmsxRXjQOyRF49pzzct2M3zKPQHH8bZK38so/oY107mhznO7wqPbcL2cjT+B
1r7Bwrz45P7Y7UpCCJUXfKbT3iwsk2S24SZAkwoZkHM4nnCi8R43g0l63IpNghIEGQ3dQ5m9Tf2S
35gTcYnrROqHPv0ayj/mFAAwn8iv1VGMhSBKt85Es2/WkGS5lJnXcBp3a09XzoXjXETpuOmqO8+d
wi8hpfjYm4Xei2+0wS5HhNutjjKZ1Zu2J2aeM9T3H3P6jqeBII2iZ1XpNxINtgzTaSFNtMr7m952
VsZUalRdDH/S15/NqfHg063fyGSstCzcFimDSwU9Nit689Qz43FTmhfjpHEdjfwQv3d9R78q44LK
usnKy1sqqPax97GLt7P+Uo/B19biTHN7ojh8XHuu+T5VEQ8Qhb7YDUgrZg5D18e3LlUtB1JGURfP
I7a+KcEySD2bc7NIn7CdQRiPKcts0zx6Qnx1YS223PYNpaG+XiYOJ92Eb5e8QhroHo2YnMO0nLBa
HqcurQmTsV5da97eEorwlKzx82rhOTM7BrBE8vxEbtQN/NYfN9X9tPiVDaLLS3oiZbV1X7eoB9TG
cP2jyzl3VPeUbqoxyv7o2+GDqffkSqCJCuMyQBm2aodw0O9HME2cJMO5K2yUO9KN/5B8qZtT7h97
am/HWKBkbTac1GLSb+3gkEezBVGjG7/Ek2SATH9Kq8vOMf67fWTGD51nvgwdNr3aH8uTxfLOGMdl
0zMiv0/agxs7w88prxG64ToYO0ekhIG71QeXxN18mgnmpSte0FzfaE3O9xm17y4saFdbKVg4AyOa
4ez5psu9UaDXMszsXk7XTRxky1570j1JhNWnByv0brXJZQ65kEudkPyp9wNFICNhSaef4FIsj6FW
ofbp9qOe99BSm3eGIlx5lntr+yhIp/zNnaa7KiKcqqJpgq3nzvSubWJ/nfBnH9dkIM+NqGyMeNui
9kHPBiayOf0Nhq7Oh8CbnuY+TmXffMwD39z1Xv2dy8PV0PtLk6YdWAbsgz7wl7AmXMvVsL+1tUHg
eO7fZb37PajN1zooHpu67qgGje9oNxpSIK5JVegIQI3hmDYROYtjDmgvZ1hZa2yKGCA5aPWHISCh
G4PExqs8g/osnMTSIBOH5FVv0a2Tk5dPq0bYef1ldLTsiCKFuDdvfC0ASHkWkZNTURA8PA3nPEkj
lAyHFsDfB13eb9bwGOV4PmbrzrbMm2XRmoMjWr8pIAlvHmKs9KL6U9I/tbFKVCifckCo5hLqPZM6
J6rHaSZwjliHd0W0d9fovuNQEoCqCR26+Ioh9ie+wmHb4P/erTn2WnVyfAgSdd9kkOm2SglbJZlF
nJmOiu+CoZiqDJINa25erRwFEAgvpELMIZHE5Ouy6xBqMwvinWvzOh2TlbUfgpiVQgiP9bA0chZF
sX9MIusYjdlbZa9f2pQpv5LvqU2RAeDdfN43+KH01I3P6i2qzVKiJft4y6mJBrexzhUrIyStIMui
XSs6XzjP6P3H2fUObdjeRp2ZIuGUYg6rzebc+9/UyWh5VLTMsT19ahCNKPrvq8v/tuBbESVMoOe1
4Z8QLlAc1Sd2vKGUEZLvQd1XAmTPXB4da/gZjKRZxJRPpo5f1xlQpcdNgmF6mBEXrTbTKdZjBJHw
jliMoSq2g/48JVl/VMpR9U7VKKLuVq2FxFHWTUoyp956a+WvDVcrLjGoybCeYTQf7RP9lv5UhhWJ
oAy/8TAxbTSHL32H12p2UtRjc1FEiNBF6qkFMKibMnhUQsQRHBHG8BGDVc+YUAQBsNR0pSzlFJel
mLWjhY5akjgwlQsZxmiJLR/neNoHwoLXo76AEOy5u39LStdIpQKgjxoMNFqeRtqZo4G2QDl2IiWX
GC2Ki1CNZIahxt9MaOxB2WGIUT9hTcm/wcsVEZlBbgAbdUtt1BGnI49e9bnYLyXgZyorFJh9naaz
OlX+3pi4ezbM072tkvwOtUjxP/SxPHnjR+Ss1QkIziqxSOrDSb1JB4uJXrJH3Xeul4bOfu38VsLk
IncIVRyCA0zN8aI2ltdWe6fnlFdqZKtufI55a/a2KVwmLr0dWJqc0QbYTtIxVWdxVW2HPDxmc5og
aWcliXSPSJW/xcKfuvU40doTXf6d1sLWhMeOSPZTH7vKBe99cAeusoZYmaN6ti6D+1VHYXP+FP2q
WyvVHN/U3rXRYSnoJj+bKVhuWOqtN53dk3OGquQY6evX2cR76SSEzWq+davLpkniw6CZ+He6+EV3
WNLN/vLX3wza7U7q+mdvrpwbCIiE82j63q9ZMBVUJG5cn0pXnrioiNihxHt1NV1Jh+RvRjEhzAj/
TDbGEKvRjjb94aOekWxpEkBgIzJsR3T6Qbtp67K4G23rNOZBd+qohhpjSxq2FhJh0TjUIJx5CPY4
FvlUVb2jevVEbYEKbsskyZQ3rbdiANRQkRRMNG7jmWWpNnJXs9efwYKjK7WGm96zr4BHT9la3A5B
TvmiNMrbcPlTDUZ846KIhAslXvd4oe8O/s2PXB3VJKvnaVoIMeIQN24ZMolobwdvh5CLIJIsv4kz
QElDo2XY6/MDCD4CGdB2NZHHaopwdq0qrn5Y+tVmaMNmV8/OFxx0JOXNxVu9UO1x9PwVWva0d2oO
BmPy35O2eCiyiqpDN6bHoWGOrd8kfr3uYze5MRwTiAdkNBIKa2eHdQyIJY52+poL+cQ6ERHXz403
m+6GbHBjV4Y3IhU+xH7whcKtjo5hafJrgey+GtaeOUg0bgdhJUIE3jmS/OtLBrC6Zaf4cKAPn5DR
En+7+vnHxvMpcgYOk7PB+w1KLtnFTrFPAoJVqyUy8Q5YxkXdauSuuvX5B7TW5mUOS0LX6JiS08ou
emwz+0PLBUD0vy+gXkXtbBvJS0d9/YCtwL2Mtonrvko7fMxyk/x67bTYMVIQ4oBaUvrl0c9NO2HV
V3fLloC7yingYIwWUzTM+mXfk2C9ypWEOvklCnX/MusmGVKFfmrDZZdjAlg6Ds6pQYo7tv1PiivE
Xo7QNIrpGEy4FOuFMyaorT2XAn4XhsfI0i46F85zzag6ibS10OycovzkboGbI21YyGhJJ2JLCiaT
RjidbZNxrdey6uAwCkAQNN6dWOf07r4lff6b6sq2cvtXqyJAy0K2NlQdMjjWuJkffJsysflaEilh
nSi3DndlGP/KhRM6kyyytaaa1huKD5EaSQ0TX17+ZgjEb6KOQSVtdFu8SWb+Dsqo2Vt8ZXnbvQcS
POb3+2C2ntPg1V4ojKNrxFRuL1+5ZJsbLwDMtkxUuqr2yfNpfPlgxjctMXt94UF8so9NnDyjT1+3
FDOI4x38/VwV3/IuPYSWSeXRGrjIMuI5MdzuDpktcFWyaAlK7OJLmMfSYSMjr3gjt8tnXLu3FhI/
fB3wqIl6vS7Cr2EvJ3u11+18zzhYnw048MRgMllYkVOnCJdbr6zv4FyRPeRy1ocE9ph5T351dBWj
h2XVfzytpvnlndwmfbAW29mZHpdSgsd+cmWYcHbe59qMPSZ9mKv5OKXxa7PQYwvy557GKQcW7Sx3
A1HtufVCJK2JhPlVHAGMlMdAaKEsHSCthSQ88mL4xqkoIWuv+uTYYYDV+bCbdq93eG8YFIkYcUzS
RdDb3oE1pbH/TEYVJgDLfFgZADmDQ6LMOYHNpqd4u+qwosPvvUGZMmmAAhXnGclcXSQ/ajoBXhET
e9jc5RXdHO1BMwm8o0/iBvmXJtzhXcFYFJZ3rhFsjMQ7x3Pwa/TKOxLkaCmMyQ+EG/t52A81Ph43
+RL6PiG9qL2CCq5FbVhXLcCTuhBpTFblhCaOSMXBH48GJb8q1TY2UcGObd5QCMQl6Ou3Uzgeh4np
p6Xv6ULcUD63zfku/6OZI3lF/KpO+z7X661fgrLErNyZ0UvrGk+GexN6zq/WussKlFnU/54AsxPL
P2TnZsaWuYBO2jmuhTh7tIwrZzum9783AJnN6+IzlhZx+lavpGQtYmvL7DU+IEL4Zjrh/2bvvHYc
R9Ju+0Rs0ETQAAfnQpSX0psyN0RlZSa9d0E+/VlkdU91D3B+zH8/N4KkrKyUJSO+vffa5SaxM0qy
vYhWwYUCvRwC0BygJI69fnDb5KGvj2sWYI0BrIEAe43MrrdJt83buGTVPZqQYFM8UX7ChLEfRc0e
jiPvGKbWt4i1xybrJhJTrNWsZZ/JrII3s1vCLM1yYUYjY6lqSvh2ts2OlPltD5MuXkIxpO/I9Xns
Y2Mbi/q4LAvXCxgSDxSiN/uqY3S8iZec1uRaFf1k6s2e9cTP6Gf2nWXHMVDKSaZkOkRVsNgJSsCZ
Aevv9YfqLiGVR+yPLYyxXFBuzgot1wdKWxg1g29PsJ4AHkoSvitFBEC3FrCZqXEvNumSXaG1mTce
gQ5SAHl+yi03HII9f4gk4E1vjuPNSCMDiq49EnPkImfLc9a/Q4cYz92sPbkFz6TQllPe+o8gTmAH
A1wNcKE5t5FTn9mstRl0Oq6qpApOqtkZaRbsWjf8Yo4dTydfE1ZyecZqSY31vDS+6HFlaKDB+osK
WeyZfc4oflmhWi3ZzUGU7Gd+3y4MedLHsDt43Yja+/vPJ8sDQdhD6ebYopMLyVPh+nYN0dPTdJB9
y33rtfVCM8tryVef9RFFyixVnKNyol2Qzd8svIrsXItXORjxhXOBwQiOIVNZOIh0JVmYou+/6m3M
SBhOz7EhlWf3en9mFNifQ4dqgimWiEDY3Yk9cBHOfGFDTR0KZsPn9UJGzs4NtOTYrc+wnctim7Hk
YRKQmH4XaoyxDEBScWW9ZBqHxZ3K1EgEtGy2VaNznO6pQsiXtTZLXbYbC0inbTmicpU7s4V1M3be
03/Nev+RWQ/p+H9suzuV4z8wNsavX/jTqufpfxjScXDdidVw95dNz8bBZ+LUMx2OEaa9sGT+ItpY
2PRsTH3Ccj2b38M796dNT+h/AMTxAN2ghghn+a3/+3/+UfjW/tvtfxTAYZz6p01PX4yAgkmjRRWF
ydxvKer5W/8PqxW6JZxFMrLSL6QT2IVGctei7Pe1B7k+SF5hKsRXV2uvbTxj4KMOw3cm84eWWLTh
1VN2oCn8Jkzm4Vq536Ma9QYreZvGLzEHm77KPgn2xkdS0O/K+d6haJJOc/x+GrSjk8bmM402O1W5
1qXSm2s8TPptP74EjZ6e8iJtKBnJnk1dtx4mp7pqrTpP1cgsIoQ5aRfaCMwroLUX35Co3NlvOgfl
ikFD2ICzb5xN0AwKGloa7q0eI5MMyMEhjhBxd3JOnDgRi9RpKRCyv0ReorOqyYn9WTRoJeF8i71x
m9jBuAkqYT3Uhf3h2IDp2mj4iGWX7eaGTJzXqZNw25dazTSdZKzCIHWhDpSWdhFiOvZj922MLe02
5qQ8jAgNcgwOQWGolxQnFQbcG1P0+RvMIXi/GB/LGbx1UOgno+8YQmdQxsgKbak6TugVdM9GN+j7
kFQd2EGm1HVFpkoLyMVUd+O8g6yS+NiCaANH9rUm+HpNxQnRHbEhltU0XzBRHSmjn0gjqZowJNRc
L3IA3MQRoL8q3rrR9IbLgola72FYHFNcZqq4FUNvHBY2jmqK76JpXwAwsiYJxAF7EU7nQL7XBf0t
hLNbYC5JhjVycjbe4OSHaUztU5nedy3hm96Gvm/Mj31u1Gd00ITWEzRgNzlksXOxoh3NIwQQCJDt
HAZXOBTEp2UVF5wsVJhrzTVRmncNRndvv4IkCA+zp24yhaFizqI3AeWOWZZ+FkNqYvaUt0JSoVTI
WB3j8gN2o00yXU/3qcohFyf9twJi4TaeaSgYOnD4RSBPJg0L7DogdDrYzhNr6b+Ism4747Hfx/bC
xnHeIcslO0eYaBdh8G7Y8Xi00hY4SejGW6JR6OxG3PmV5lCMjFQ9kL1mQCBhwtvD9wI7OWJVd5OG
c3kJ4MZa5didco0CcSf0YC/bO3AmEGUCsnJ3VdiGD3ZytAba3KKGFDYfsENNQ5qs3K8MhTBuso0Y
NDM45Wb10DSDdYOKPFwT41NAN2ThyZpVFhGTZC3gJAWtuXIECVljLC584xSeC/2Si6o/VSRHt10X
f+ntKgLGaQs/cnL7qpc/NdU2B2/Iv4Vkoth5ZzgcGwY9sAvgGMtbndLyRqsAmMYsbd1x+mbBoDlk
rKrQiLS7MaeUPl/aLhDGkkg/5S7mkoEMayYKWtqxtrq2jYMHs55dASiVU5H6wkUBMsKASmPMbh0Q
paNcYgVO9lYwvaN3IgM+OGbhAS/m125BjzjDbagk0MjvcRZ7+5ZUsBe5j83IgYuIg72Za9ixdHvI
dumgCPjUJMV3AyDlccTRuIlwTGDdxSdQtg+ZOX+SId26aY4FkAJpT7nsxvQPkMMnDETUkwdVsA2m
+qiS/CeP292ihZ+qMp4IT7B4dJlZSacsLzOp63KE+VT2bXToYoqtmWYFLRW47LEQ51jq69FLzkF7
Y0+47GTG+hcq5mJkAOX12JQozzNePZbZKr3VHsMapF1RULJSZXeiHcHuS/vnEEVs+4wE9JZdF3vZ
V3KDFmGeWIEh7WSwqu3knljXsGM8U+0E9psCTX+bS9ovbM09JuIOTzYw2dQg2VXSXNAHaUIlS7T3
GL77Xf61mpt0z4kKsFBCdaKObiJqRmEwubaUss07bXoHP4vWSOqW4WK4z8VEjYjdEErj8yMUz7JG
l/Db2fmSfyhvzDCHNvOp6fIt4dtNFJcT+qs1YkMqfpbKY6vmpLdpj1GoMzptS0yK/R48yoiHXAJW
2oim9E5FbjqbGlgRI7cPzKX2Hqw2DgKlAysbP1IYxf6kPPpB8Iu8cs7ddwoPdYOzFKG72SbTdE2S
iGNSkb8JW3vR9OACkGlrhAzC7NDEU6UNX2q2ZRqVPI2RBGzbDWeHt/uCQh8+efnwWA+F3M8K6JIl
JNa0HglD4SXYuMp5mgJwiW7JjsJpCZenfja8TpYbnPuEooMWnxLbCsi+bWVMh6AV+a3udORiGdbs
REtGi+QjpUFivg9SbJdeX18hM/PxkVTOzAkWq9TISz7sDJHjZL52VOkCyHc8GG3M1NMmRSWpiH6Z
XoYrtibRKbzaPDBCPoq5OpZxf2JTmRP6cXHStAM5oKhvfKZpEBsxBtiDnG8tu6q3g52bOHn6C3o7
5wRXVXtPy17cySUEPtQvuj4tAlAb7ZxBAQufcG1Qws4n3MSe3M28bg1ZWESQMrsV5cTBFyAdTqCb
uKcgwWazbOHR9kOzvaL+YQBRZXI3Qgi2Q+t2rryRnH6LfhunNHvk4c6Mj0PA6MHWOhbQHooDZ3Y2
KGNxEBVAb1Yt1MkCAFcJcyE5zp1vl9EDwmSBHFNsU62uL06XY+WOx42KMdG7jeOxo6aUNKNpzyvg
QVPuB1V6CTXH4KnwpvFBIJXN7sS96SthHhs6KirtGDHiYGsQPhNTgv5eIqPbQYXKEany2PQDp9yl
L8k2rjLAXholibwRFYPbFr9apWEDlSh62SBPfVrKnT02eAhEkd+1FK4TlZegbQ6AHdivxVGI1OhS
BkuGc2P3c3bFPXCYoAtsJXw3v1akfcslBr3CJ9wsS/qnbuYDEFbmMVx1pyEj1RqGk8RqtaCeow7L
IcRUKjPdd7ObtO1gnlYNYb13vSaWXZuDnAKgtNhl7fCknGA+uz3+LAITI58yJoiVaZuUpVMyRFqs
O9uV9R1gdINAPSC+VpgUOIgd9U4/4hmazuvFDO+Q8YX3I83BIYZy+KnNC8t+FbV0VJmdSZs5iXDC
77mc+2MgNeK1RrUV9LD7TuyhUPRpcUlMF5jfulWqRYczI3U4D6RyiH2NAlY91DDVdt0b6UWJlQlf
6PogVTFiYGXaDrk1FmfVy6UHhz4Lq4XASEVk2OpnQDAvQdql+6SHCrTqcIbXXmmSC1FYXQSHyr1i
oNT2K05jRWys1/4NrLHelzM8tCqCV7/BGu0ykFhvTqalnYjPwNJbcrCIdqX3aAV6cmEElZ7ggJBA
cQ1fFjSoFgm7w1LSiduxft0borpfH+7oWO7KbFm5J6tqv15Y64b99207ZLsaBvaXVf1YuSdDFWbF
MVi+9ipuhk3DXoZzazNgWKSQcmVeiKHhvvVqK3h5U9yk/vp5040vDHDxAC6q/zAYGl1hy9UMkNym
nmt3u76tq1TnSgoi0DSXy/UOQ5T3sw1YojBhVS2EEz6ff2JOfgs6K/BkVTOFnmMOmzFnzyNw/WWI
skqqq/K13sQx+6GT6d79viutoEQIDyakschf62sh15dlfa1aU16lGQd78xmzOxFg2YhzMAPKcucE
UTI2o8t60S7XWvcTDCCWvbGcOJ9RHJgyJ8A8XQ9nNSjfZbFzDJCpGVP8dfFLFMyccg80/SXXKu3M
CEc7Z+PymYvRhWutRR5CvlwvXKD3O91uPzJ9HnV/HmugCq1z1Fh3nIN1BLJcuL+vFYKeJ512D0TQ
7lu3jG7WCwfjhrFzMfaxcOTY1+PorUoPbO+iu5FAJdmAIq7E3NP/1DaPnjNO+/WHw/Jlt4Ai+12t
qA8JZ4ZC8EK6jV6Sx1qPE2CT63Oz/LX1mjEtuK719tDB5HZHKpyX92h9L9Y3akitfG8XztMvcs8q
YNa2t3diwz6s78y/fX5bHFR+1SakrZZx0/pPsCQyOPVOZl9jV18/yL+0XMpNWsqTmq27viCcx//+
enmqwpoGojk6sZ349RKsz3J9vvAn5vPvZ85hu9i7TXTKJ2pfBro8MHW9l5k7bCJViKPTGQ8GO2JK
IPKtNGG8VpZHxHimdTwMfdDN9q7rkv00lS9agc8EB+mSBiHR4bndh8674rYtqYlx+tqkKQdYN/Qg
hGVYDxvP2jakZm9+XyivIUXPEKuVzOJF1u/seTGJl0fdIT5sxvJxiNxo23s3tVYTYgruG5u9m0bJ
YS2YZSV4/TQMhKKlgb0rn2qx54xJ+aOYER5SFu8QrvezV9yo4SYpip+GY7zqocFIVUvZ+Y3xl1x/
TaKUFim3+gp8/qvpLO2wFl8BI09ouSogugoF+B4oTZ3g0s6vcYirh6SrxdLC+tLTtLmBzcShHTtm
72Cz1GeZ7kPcwhS3svRxhuekQp0Lm+6ms0ZSP1n0UhuTQ1MY1ekipQcyZaBu6JxfQx0bsAsK3cC3
Zkzq3svd54RgLXWh8cV905gT0EuS4wsDzC9pu6MGGG6WEDdwM5T54M6PFWzzfRDRlFDn6ZVCijc2
JDngX+1W60OaZASUlxDqKCP6mklETlIucEJmDhrvWPOU0PRbZPeTm74HUzxvECQ5gGbhj7ZnsaJN
OhDdPr26Urm+coajTKpHtzlR6HGoTZgohotnGbDqferkrBMUE0eRZ7tgRGQtiRDNyXCjq9fAcTq8
S/bNxCKjaxq+EsaEG73ZRqyZt3hAX9yMc50FSAVwXkNdY3yawdxuCY2I9AeJgefWdr8PvAhzVFPU
MxKA9Gz51GQpVYA6zTN0yFmThetg/pma7KmHxFvCPO2DCOhuJQ3H80KkCrP4tafLRw3myxQw3A89
1MNcfjQNhVi9VZMFpY9vavv7vBooB9rPQl06LzmA7vpsY0I7XudFWwxIqanktU5ASkhYoH2EFFhT
EJKQ5dxUON3ySsNPfcSxEvqM/t5ADj0mcAN8ldo32YSF3E2LqxMozA3TGc/cJRX9Ph2I/QxCgYgw
bqO8eZkb5yk1vG8LfMgHLYWONDN7hqiJc8m9z6r8UOjZ7ZhSjcKa9NDYPR2K+SOPEreZh3cf+/eh
oCcoEFlGXIcQ4KQD+Ql4BHm58NNiis95G8LxXmX0uKh0px+NYWZeM+DaoPJjY4mB8giBZ9zKvXuw
sV+hjZ0dGZDyaNuvTYjva8T51pnUquauS11Eg6+8UyldoXEdM3DWvuF28LaBUXIqOPVsepwSC23g
osHBEPqhmz0HP426YXIJrME5HDDxbjdO1t33LbFdkP5RuszaQ9bKWhZf7MJ4bt1i8F2KHjCv5tvE
bJDBm6Hhzzs0RTGWa/JhvGCEmrYutW6TpCIaZwSIpFHHPLrUWibFZ0Y80B/s6ivEGbKyg4ed2Pjo
CFRuo3K4pW47AneNFyCjBtwHSOX4IfbtUSztB/HjlEbTpc+HeBPia0gJqlR5RPAktQv8I9o5oQ7n
qpvhlYBShDFdT+7JZYC7a6wDVJRHjwCUT1/HsHUsg/43oC/JBMJHz8Kd1Q+0dWT3Dqbys8pfpzZ+
YF88Xw0RA2TKWVlDMrZ6Dx5VzUCisX4o2ehA9/VvRZyUu3kWl94xDT+hGEC5Ucun/F1kjbObk1nt
3JDEI7V1SgBgtNwbWZFQDXK+yLNt7gU9Hl7C/13pBf2rQUE/zHTfFkxj89QaMGELY1FPXzlrUAoS
MAicimuLMnbSnPFa9vqjl8xvtm4VNyb+Ix80l33bZfJO9zBQZAQEEHKoF+qG45AO4SlH+WXKYCHL
up8JcYUd2xDpt1rcbxMHk0AujV0kq684hwVtU4w9FO8mjOJPxh7TvlHV1hKUk+gU8pEW6/G71Z8R
gc3Owgmb581HxBRlg1XTTej00Yor9iIwuyJ7ALeQbtPBxpKT69eu6SFiZ++cYq4tB7J9ji/Hjruv
/eB+cEoffEtNEeYHcQbzQu0GQT972o1zP15tUtMqYU3WC5qzWzqXO8ozW5r9Mk5pfJFaewdbiIEX
giJszoaxJAiYPNiWrndvEPvcSrzdFMwzZrF0xLFOgOKpZ+3N6Ru5rVDwfJ1SJLOJH5tU5rd2gUPM
zqkl7fsRfBInxMy5z9hY+7iMK8rGRmuLV77pb0pCuYYQ3xuK31lnwm0uc0lK6qNx+crnBjWaxNlJ
8pJ4dHloJY6/jcn8HBdcT5oj+lbqJCDmbuvVJLOHsbiz5nZ6CCQSV4gUuLNUqFMqrkgEWXeCMhKq
HOEpp6S6S93I9oNpP+KQcvDNpfh35RF69njVbPct8uSNxi6MxEtOjal4LlLiREWSAtQuOaCF/XAf
DJbfNxWRuIDkZa5uJzxFN+BO32PcinNCb5OwQIGBzKPG65yCmdqqNrvEHCV8zS5nXhqc/nMZfonl
Lu/Q2Bl4k3gkqSuNx5CPfkY5SubspTP+TK30uaSOpACoM6AkbAEmoVj2JlF3r18qt5jAwfSD6nGI
Ay2+n4aDMmYdoNmILUUnAI/xztvGjf0Qx+Z9BJBnm4kvKfNtjKqLuXm5cMhP1CnEKqPAJs+BbdyO
DqRxpzOX+iSWjCi8O2bB8SFpAorLUk7+4WeugorKTKEfnMWj1fb2cjBUR83KbjjN4avpPcCvBFAy
VTwlw1vcAbyv5a5jSUTfakB1qGW94NHgxoSZw0l/eAEFkWgRzXHKhm+zod5YN+2MMPuuA84egZ49
BKSqLMwHfhM/WBmPp3XGdxUJ6FfqquWu2OXYFkgO/ZBywjJaVDYbZQpl2F4tFpZeOI+0DwxEsrut
tJK3ygTAwsRjW3Vax7GIrWbPp851tRsTjysFxQEG/L4kSuXw3QJwDh0/ZPWu9TZvJy5nLcRqMGE+
YWT6aNV14jd1vpO5tesM7xTY5bg3s6Tez/MySoJd1hhmSRaEYH/WWSfbwpaeyf4yKVpXIlvcUQVQ
7wh8aJsy9+wtKmt111Epp6eUfrAboMp4oLxVNWl9jUAZQFaD4u7AmYrlD1p3aCvTf9YV5jSP9zGv
Iio6bUPtKt37MVK3niwOYvCstNH5fMUxLS4D896Yrk59O84MLbymfM4zWrprbQLqb8AXJrOgA+1d
OkrW22unCZjl9vy6Cq3NOkf4Lbyud64XcQU+z5Qc6bXCAVhoVBjaaU8CrBBtp+V/0HT+QLzu2egM
rqI4Oa9lKNAcH9BEFHgsGkvWu35fDOMITNIhFwNwvocqK7P2OIimP+vJTTLn31xGGbsq8/qzu8Bd
1WKxLLqixPDiAnZI4oHzyori7Rb/bI/qcB6XCx7AdTbC4rDer9vfEkoeT6vqv9oB3J6F4DxJY7uW
/ClKgxDcUEbWm8QDPSDfJBwYloFeXjwSkV7n1RELI1UzcXJC7mopMJjHrbMMRMCXYAFefcD/usg6
Pd7O5mxstGVjLxanpgqsR6PLWKnF2TO+hWYvVTCe14u6KtR5HlKelg00c3HTEs+jmW65WK/9vq/E
lt+NAtnMMRjKLzvwMJhgEGO7yX7d/n1nQc9oKTPjqCcjmvrcAeuwq6Mm2RzNqoo4uweIRY1M+k25
ZCGyZZxVQ/jcBFjrGbUl0tz1qFtawu+Rb27PVT235/WaWG6u15Z/UZtud7Q80KJtBzS0i+5dcpCk
OvqBD36fuGfdxPKW2A15Wn2h+9qmea6WawP2+5OD8jm0rnEO0lHg8BjBdzpNerfel4QcOddrhgJZ
qvc2A86i/zAsS+0KWbOaWJjDIhiMU1q/rTfWu0VXdKeUd6zTC/28XjT/uvZvN1nwgq6sLICZy6Mi
12Dxud0aLU9YXyy168V690Sl20mVDz2haZICC6KYSsdbQ+BjxKPFg10fccoigYyWZfjV8hjFNBtn
e7lYb64Xdt0l27p5pOoPQHnG2+QUv/7+3x7E8nBsV+KGm5bHsf5k4oNAzINv+JhK3M7Pom7uPGzU
MDqqkD3Xpqz1L6DymBs5RHPjqMHNrNh4TY6NxgGzjnST1VTids49sAQlI21tYJrdBt3VMGXiKzf5
karsjTUQ3sCJDkUT959Rxh/E/l5KfMpBOmGiKY3an1MdstdEmGOmVZPhaXlhmc9egrCNP8RtvjMY
VOxxxV06djSdKuQhHfjvGi3afoJ8Zb95oBIEUkITXhj6QjoRpyY2Xkpj+IAHwRR8IAZCkwevAgAT
lFI+uYNzDjtMmc6gP2k4TjY1uVv/v6aR/8Q04rrW/0h42n5kP8YfzcffCU+/fudP24gj/9AF7gzD
thFrPN02/0V44keOi6Tm2p4h+AEUp78AT94fsOPwlXuISQ6ZQX7pT+eI5f4hBCwmnf/PdC1Tt/43
zhFIU/80jmAXYRdguEI3XJhRuk0h09+NI2kyRLTyeDV7iBKYDjO72RhqdG33PJKqObPFYFIvmDkQ
4lwO4hrzLdADBdtcnLc5UJNN2NZUuSL4+pSiogUDRC/x32+n1KkvHFezzZ44FeeytgsvdJvudApK
qLSF7z2WZndp88YnrI68sWxPw++uDReukx3hXdtGiXKZq1laR39tHf3QSQ0fWse+HeWUn+LK9GNb
yAshSwRxij1nN9zFU/mRlvl8EABa9y5P0U/ZmQ5F+1UoeVtWPC1qb5o+o+OapQP7+YNSdbdFTXZ9
PBSod3q4S6Pg1rUY+ID1TneMDonGNxGpxwDKKN/dIJfyqUyyix42GO97ybc8iOaLjVJQzOTonLi+
aQzJohMkoZurk9vrMxQBBG/RpveoqN/tIDPQemC8pe41SHJMb/PEsGt67tltwB7AzdpFhEtxote+
SPA3q5pa2jnUv806lY+gIP3ZlE/jaILfFmn6hDD4La72DX0tDVjVsUOsa4TxMWOP8BOnugUVYoCF
9Jig9i0dB3QFNW38vS8xRsI0T9ATWbkZCnx416FR7XKvq/Z5Th+W3e35DH2mY1n6ViVJvdFAxaKK
0hiD936vm91rbtKYOyuEczmHl4jiPXqo34mFRZtiMdQYkfnQDCaM1L71PfDQRPYZnsWsnfd3oAxu
OfmPWz1MP6kI3WbUcw86JySjZDQWQ3AX9jMdVEt7I1XobTNdZBXPey+p341SYvfFT7xNbbvyZZLf
R/whMpIEpB0miySlSLSaDwUd9fTMXIOhvzECxl2Mdp8GKK10IAKmZBngY4alwjJlpT2F7Qny94Pp
5tdyyq9Sf2uq/J6U/ZlwKzk/xBrWpLwp6RR+9ygBWCiqlca4KT1llvWQTun3WtJjh2vgqU9zWpaK
7DUdAl9t5pw9eGVRgUVR55IQ0Y6wzwYg3PQ8BHcA/u84Te0CJ1n6O3jmKM8bW+IXB8fKsMQw9vlg
0qtUz9Wmp4gRjMbRCrVqlzO8b3qS5ozkWUXzHd9Ug2IBP4q9XTvHvmo839NGdRp00q55icebEdfB
KoCeOTVL9QpENGm9ZzxuOMw75oSRnn8m7qPXoYfAf9iVnnEXCA1zDs6LnuDTzeQ+0QU83tkNheo6
IZe5erK1iVhkkO09eGOF0USvFlx1NcafkI+CPC9O2SiPgTu7SERdfdfa3jGZnohct7tMGR3BI+iX
0Y2TEQ4Fn+Lj+owPXUa/PJvE0m/z5EpiF3nLQlehto0qrboGzNtyIk851KTNEJ+qtwaw2728tWgJ
PTOIvXU46Oyr5dimkdQjmhQmDNm+TKMq90BbH/PY0YirLOBzXLP9RNVndyay5Bs0yzBhIFUjNITM
0a4fMNCpK9gmEtWkcXFCTCFg2QJAfkznUF7CR2KtCmaAYobaE8c8hsqWwjQJUgv3Td/NexHpLF5m
j35yghJ96Qdx9FRG9bzDvv9EnpimlC7/hIEGAWmmvmaKqGSLz1rOamp8CgCUDKTLdQKgJKhDz7h3
aiNjDzXeDtODaQF7J7mzsazI9vH7b91A/8kmIsYcI19ns3iKQ5gVrH4cX4LsvRDadi6JYjlZMJ0Z
3Jzpd6V69sPYAypzzvcjD8Cqu+YS92ZzMccEvJk2vw8pKOQA6PWkXhPsYBwbQCMAGD5YYdcxlY8f
HNXi5jcI+lOnznnDaeyLacrwxGZ967DFXA78pqH6i24oEAVLIz0hpe44l/FFxJnhp0Hi+Xxa0qvM
Mt+gg+KERgNSYJQHxv6Kgw7H0cljQou5vqFCjF1+brWfptPmm4rCrQsilnaJs1YSxTTvtULKSzHE
lZ9qCxEpq3PsH73uk6M0mH44ybEY59suMYojTX8kmiYd0EVOwmHO2UmpiGGsl14hT3zx6Ayk3Nbx
LtNQV2wJ7BsoNhJxfIJf2Ah7G3fojOujABquXdZr9fwZOYlzXm/kHcMIPmi/HiV1NeqS9kvGgWzA
TPiHCBLr7F9X6xhwT/cqvXI+h7b1XOqUJmh9dJzwre4bYT4oa1FmAd5GxFntpfBkvUalqXWGa8/e
IJEkDObhM5d1uC8ndohm8pWqM7C7dnbIKD73GxPJR5/EfVgIBBZvvlld9yEJw5OBbavvHRId2nxT
K3wr/12A/icLUANPLGbf/z9j9PBRQpP+p3H51+/8xRjV/1iWd55w2Fwu7mX3XytQV/6x9HGycGED
ZjuGy4/+WoL+jSmKWVnS3Omxj6dX2jX/NytO0wFB+g+kKGU7HlxTb/FGC2FKm7/09yWnZ5aFG5Ru
dmzz6qNMQITM0Nvn+pNhG2dUs9v0XvoS5/WV0/4BTAtZ/WhY9u7GzYS3wCHKuAvd5YugUqCLAXKi
C5XkOEIh8uHQs0pDr4ItGPntaDy4PSjcsbU2YWnpPg7lz2aiNpCv58dMKZRuax4tg0O8h1i4EDTE
rUZhDrYcyNGGMhrMiVoBeK6+tdhF77I8q3ajpPiR0W2EyuDe5uZXkClErjJ6zQHrbexS3lcaAas+
lcnWttobLZ/cfaMx2uM3QWMkRATg5Z2yIaccOjXfCyXDpc5x2671GiOUAPO2KMV3o5lg25XkEJPZ
3k+J/kNk0T3NFAwtW9oPvPw0zYAT04RQWFW6d3TN+HFqO8jGxc6dxtF3HKr4YiHqLVUQT0M+EFai
/Nf1yhpZ1v3p5frWlIqF+bAUH7dCZ+yMu1Em8jFJax5u9dJ3w3id00tZzPNJgPIgYIJ3IUc5JCJH
cnECzOiF/bglAfSg2dOHyLRrEnKok9Yh5eRhFvMhVsZ+TBBMIs7eJ6svaA8hjZk9pLZ+knN9qnNj
3vJa3evl/Opi5T5jxSSbga3JCMth13ToHqPeVeQAUaAaKjsgf9kc2Ut/6pTaKNN9R09iEal9kjLc
dhr1ghyMzeggZ/nTWyJgRfGlCMFFl/YhhCeRot/5WlfdTTytYG7uOR1/CXJxrbyCoWsQUpiGyZLR
CANFBWok7h8Aq2QUG7qPYye+aZwl8CpyxL+aXf+ONrFJu/5LHyTXyZypi3HcI3R1nNmeuctbcWXZ
IHZ1Rcxlag7aFH902bR3F+RElKaPplW9A9A+CBHvhpoVszXNR4RJpsELzFLR50LGNLwQWMZMAOWh
y6KGbU57GpbqGTtrn2SABVCfflryY+oDc6si3dtZyAlGuBCwAl71LO3ivWN0N20lqK+ET7wJxuwG
vHmC+hKwriykuW8lA1q3nB5xUOZ7AmURbN7kJNKpf4Kd4HZpfeTAkj+MNUMN1V26WD2rIcyOWkIn
VMtMegppbJRe8BVajQZISFLjA5SJ4O2GGbG4uKa6GQYLrCQMFpm04XZ20IatUKhNGcfaxo3MC/Im
kXLezDqIwGP3RJsZRUEOCVqUTJwdEZEF7FLjd076QVjs0q52Ee4Uhwu7vGlT/TuLfu80TcZLotAK
YwK9DZ079TjPV+D/17Lks6sMez4g4H6LBg8Mx9BcC1Ka+xbhx9ZwHnVC3JWpi8duHLFKKSxqQazt
mPJE+Brah8GNEYDfNXiXpwU/vjVMEotQ4IcF8LHzptS+FN3ypCt17xbJuAersYSH62OY05qEknOQ
GWik0TBwxKLe+mTXqL1Jawp+DGt+tiJeGi96izUQFZWqnxQehDsbXybokuzcOLJ6cNjC8zOrpW82
vYyd1DYJMsDedr6mmmfcSihhmQ02zItpNZbhT9JSw4FcwuvYxDZbBF7YaBkS12EvAJvBhrMEa3WX
RT9lUTUomNKF9A6/BmB8uVVm9S3rHbkXmugv8GVVU5r+rH6KOY+fpUq3s0EzrY0VacN6Xj8KBdRL
ugbm2Ny5jlrD/nHWeD4h7j0tvWjOhXVTvs/n94C19q42MDcjLtMiMzj8Nh3BpOua46hj0h9gpDLT
fe0I7mwxEe6HmgBdS/5YsXN+LEMDh6OndjpthhtvtDNiys6lrQs0rer/sXce641j6ZZ9l57jfgcH
ftATeiMaURIV0gQf5eC9x9P3ArO6MzKruu69Pe6JQi5EBwK/2Xttv6BVUTcV6a5a5burwbHWmtmD
YRoqUsACiIYcCProXgIWDVK10LkwKPBHzVkC3C0fOr0iFHoMJipnmlzrNL2hmzyEpB+cVEYPc9tx
P5NQ4fZJtbcZRx9U/0OBmcuod8yXpgFQ1VbVF1mF16RUNATuwb7h4F/CHAzWjujiZSLyE6KquTTb
dNuV+dzRDHVj4LIhejWV6ChsZyWHZm/3HmkqLpJbpUBzHfhvhMnL88Do2R+EPnVg5Gg4dkI2V//m
W012VC3v2g44zZwAXlmJui0PCQCBwIztQSoXY8RzX+IYVp3i4pOqO3fMqvuly2qERGtd2swgpY9I
tLXqu+pMg2+yUG2E3xpGoxd4N2e7SEjKjSAf4txN1rkz4mUd4YcFbf/Lz9UDF7Rqg/kgwBR0TjOw
nkOkq8je3IrYL54R6YOPHN0K2UFanQg3QUJD7EsVOWtIH0dG9LdGNgEWhHjZwKp+MzqkMn6qioU2
8PqlQ/fQIFo+ud6ARgoeQM36doH85INrjfk6WjommOe4bvs9ZNZ0mUrniaEPMFC7fI3G+LPVsCf5
gUvAFLjuEe6TOcVdo7WYOYmxLoX1VWX0zLpp/gLchf03D4+dMzFidmY9tmtfQ1BCZlD04OEsuft3
8mapkR5ySduwh9brnGw/bxea04e0RkVCDl0C3q+JjnaoH3wQwTtO1dTz/nAUBBFA8iyVZ8EbGiZh
/cZoKFrpWF3WZRbVCzERKfQYsbA+GsbCiS2x9EawcKRCl/i5BhM/aeosErP00an7qHLq7cCu49CX
uLEyBaG6YW9LlGGEwcTBEczcBrLrthgdygwuJ5Lh5r4PXKqTN6YHDazJ/E04cXNEht4cAT/eALCt
VHfVk9iI0BhvgsGbNk8Y2pl66TPmRqmOOCScIyCsV2WWTGxneLcjqJ41lod3SLucSExIZrkdTyIM
1rRoSKKlFvnEX5mIAdyRs6UQAl5a5b965bXxf6r6fXBgMcCLaNfoWZ49CPyXsCaxBgV/X2JkAkJP
rw5Rhn0Q/J1uiOtNbnrRCdIaxBV7m6YehVyP3tulFBGiOjYt0oVk6JWdJKQZBS4tESkp+yizbj6c
Wui902scxfm+CJ+CMt67HgMJ7IP9VuKMXVoCE6iZx9+UQw5Dk0JfCKADzCd4MsZQ5aI5ytdSpu2y
1ox6oSkK4Vy47/F0L8qSoU+dG5MVhey0ov2RyNtVYjKr1P+lJ726NpNAZ8gzUmORMjL58xWqrxaS
/siqI0DsOZNuh5FC5tAb0+oztDVvwxwv38jGWHXJsAk6zBaN0R3i7mir5rAXLhkW0yEDY8N47NsL
ipyELPaoXChmLZcm0FMy4Ycd4kSuUw0Mf0cyrxyYdDSaWS99qttV6XmH3qLUl7277nK8Z41qKeth
YnX4trXKhzQ9lykoc7t6xBxRnRNZThhu0AFqYxDZopFv3zxHJtjucshhpKoF81DfokmONQsUDNA0
GHDOkp5Zw9Fh4igwiYVjsW9xCOQfTMFATJlYs7uAXzOYrS911vN5KuXJMd8Tv0ZtmMt4YyWINPyq
/+Vl+cOQyDdjkozVHRCFEKkNb5QEcgLYEGXgIt02UH3glOhL2FrsZESyY152ypKUUMDBem8ZtKp5
AuZrDE8eZK1WbeXMKBsN6wEkZn+rJCFjIufCsPFmZtVW8ZFnNIN7UPL0WyT6piiuhep8WKXAEt6s
mWBucUp+uF327YOdNYI3TPSnIRg2Y0u7cS0dzJ3ZrSVwS8Fo3XvaNjCcA7XpSRH61kW+2br1qe+7
TekLiLCgW+tIOWgUEQ1KRBs8ZslsavA7fE1wsAFDKtjHURisEVBdjb6CzgKDWmgY1AXgP3UcN7qG
fKByi5ltWR9Gg1PRqx/6Kn/iF5UYq/oqx85mJ+YzV1oysYLvlsJ7Fg/Vq4sZD5RSPfcbdx8V3VpO
xocaavcMMd8BtqxRXKdfknn0YhtTDgohtmF3KXT3wU4MUgN19SlTmZZI3Z9BuDJmQcGVVnP28WA+
ZrgtObJ/GsMhND0w5lG+ygE6z9oaQ5RoVpBB0AjpK7vMn2rkLV356Dn5miP2ufbORihWimojCPP2
pBR9m/qZWC6G5NxgoVWsQug7nHGPcXRvQOoElR5fCz0i1cve0VDj4a8OncU1HhfOItOfSpLI562a
AuX35dIG0kVGEfIxUGkzxXaXCYaZOflD0xvkYDroh1j0maRlWbC4Mib+tu+lQNXx49ZyQeux9TQE
2oVAHDDqzprdyWyUwSHRq/oTQGdgo8FBQ3htewmWWH3rkR52ZUXmzopc21tVti9YhavoYrmqZHad
rwaj/1ScYTva72yVXuH7u4ybn1E0X9Koeq/0/qhQXQfJ+OCX+Vrv/U1eZR/aIM6tlAezpGBp4J6Y
5BJJa3gC+/psgmZdK578Bb7lYA7aBnrrNmmfknpYNpQ4FPRLOwPP3WnDZOrF5IhQoI03/ikvubiO
br5SEm1YgH9CZDsFLSP/w2gfUt9CqA9yBtVGWK/c8qzI5FyBOOhzjLqlgItdWwaGpd45JTuDmtJC
YjcNXve6pzpzc54ZHYb9S0tSnJLIc8EC21TFzOMU0WTRwR9gJaoT3tm7VEnHk1H3T4k9PNtj8mBV
wc6MGqhHEn+ecezSeofx6iSK4VRKHMpxpmxquzgWaCtV2jAzCBamYjwwGnhtAW4q6KD8zkB3q2ug
G4K3JhKPQA+tAb4zigwyg/WLqTS/KmShnISwrVbfQkN/paQHx0RlPvZHHukDQtVNj+ZSqMk7QI6j
MthHQy++o/65VMkgwD9SVRKcwUstqnXZUeiNEIdt+yuHfcwe8+yY3guqhm1ghQsncXYZcX5DS3Ja
X6xCogFm8HfXMXkG0IU3nqYvvDRCYqoPb+zZ7qdMDKArwHpvBERdTJuVXQ0vPdlAXfzMvACDg/aU
ZNV+6LIPoRkrJDQssatnG8NaFJ8c22Nd6CIVp91KEoDbwWOWRlPD+MJ9/WGf9oig912gr7T7d6su
rh4nuDEyl1ltEqhhftU+mKFR2i9tor8ItfpyauXDq4ddaoG7x/2ZOQ5uWjDu3acnAUiENQ0DB4tn
hG9ZmJMxSPHmk91CcCuAE2L+ntMKV5smUAlDJOoL76Bn+T6HG8qmCBzXaPC2H5LqMdOQFKjDj+x4
y1nID9J+ogobUwWcLXJL/VXX9kuCXqFSnGNPMZHmxq8OhDjnNKR07bGJEGPHbwBKbrBSFq4TPTWZ
vwwd8TDobDPYV60bhd2goEc3midOGN7MU9SFkhPfkQO1M/uzGcHBTPx1pRWYsIZ1SGOhhRgRHPcJ
N+Q21NW1J4dDY3Bom2hFmzPmOgjm3MURwjEtkVSm0+LGaoslqC5mCEpF/Oy7BfFVnmxJNcJwDPxx
QAzFEFyDIrdneYwzMWr8r1J6q6LVT0FEJhgNLzqaftKncsKM241qg5XTm+hScHZNkqqeG849vvsr
icNr7pfh2rMRZBDrwIykexww6MxIqH0uuWxCgc4PQwnuRWirTLXI0uSoHiY1dyBWJYuATEUp6zzm
YfEYGRrO0Dx9q7RsZYUlTdt4HnV9JiMbqJS4dMAQCwJmArN8dZCzFFpZMPhK6Uz1Abphmc/YEAFG
67qNp2yYyMEGmTY2TCdEyIiwzzuYhXX1TnrgI+qeMVWPaRCfkjqBNirWat0RVaCcEjS8g1qBVKE1
6guIUS9k472Aed4PkIkbLVwM8A3DKiXFZ3wOExUUAkLQYjjkI4KPzpWoyYuQdJmQlgj34NA3i2Qq
9AgSWGe0gbq5qSd6b+gupJmtGecsptW5tB6KpP7layy5S3owHUJjdy6t9JefnJQAO53OFZfuT8BR
weC/KYEQQSZX44YyWcd6ElEawC433F3olySyhc/4eUt97XGOaHvrwOjxOBIHw92qrighl2VQscb3
DhTAVFpdNK+MRdqaj0bp1svpb6ViePAnffZAak0dKI8SaKKVfZVeg0v/fuBbnbehcOJVQYbaGfq3
oKP13OankjDHKvgQY7aUzvAaqd1jy6NruFCo6Z4s9aUtim8vMlEjSFZexvhaFhhcNFZpI/p9rT2b
psXzpuQDJX4yD31vbvX9w/R6sXl7gzd+dWT9nlTxsS4MhE3xmvW4HuQXmbMLtAUzNXMoD+nwFeve
T8B+qxbxjRyGYDaWOoHHWnNBxUXlPgKCdivZTTUiFC1t4SPKJTfXWRLSS0WvseVVrKcUDrKK8swO
Q1wXfTFSYWVPdfmEP9uoBxX9s8KFtEkXsq82kY7pRg1WFZPsWeUB7jOablylOePJMmZDjHkFc+qK
gUowL4yGmNeOVJC0MxY06E+h/l4Z3YnOlYIJurZtDY/xuLWc9CkD+TGL2vFX2WqIaLN8LTy472Z6
ghv3VktANX3dLgYNkHA14KH89op0OoFf49bUF1qsEFQLTaSbXFG9ytyU1VEMD6jYly5zhWayQ+G0
0HBNEPxpymOjA8Wp2+ycVe0h41jGQkiDHkH5soLW3ukG4gr2pQemzlR1GUrxwtxYIKeWZGdtspD6
SLPtn7hOmYFBdSbwFWM/JI2HkfMnylFgDWm10uEmnmsd7QYxCemM+ATof7TwqygHaOsYrmTHC4ar
V4ctHcAMC3/tWHTONdLYqnrqM1kS+O75S6PyNo2JW73yvWc6go/R16NVUYXltmkZmXuxNrdKH5Ku
7QcHCRhxphb6c2g6Z1fFl93p2tns9FNVQkZiE30tnBgckOc9j0p/1t2U5Bec9FC9idHpG9wbdaFv
wjzq1/EUpYt+g7o5dWZBCA7RcvylqWLfiLrq2kSxsxCD9SozF8BF2m9LrltsHCeyBOUPrV5ALQdP
xVOWenExFIH4M5+SEBps4fAlUeuj2INhRB8g00l/W2KrsZ11UZBy3QQD/vq+PmK8Jo0Uivq2RFb+
ksWfLBluZXdEtT5HpfxS5myTU/KkEc3qRuIuhVQUgmptOuS1FhjmA5QJKqFph+Nhzp6RUD1naBBN
obHd1svCm58nvIPBSxs4vajfcn0bxXgawqTYglOBzABZs3bhCoRDQ56Xj4zGqWwwL6H7bnSUp0Ro
YwmuSmPtW/ScPYeSFqGezGBNTOgPjOp4TvDsJXsji56gT3yH7bhBdVutcElBagDNmcfm2S/7H9w5
XO5ecf7QAYBeiLUXJdSvmS/FPDCUJ1jbk5GItUiNe3s2YHKdkaeKetTGn+/B3kAyjP/aWvkRB1s5
IrWfcqGTBokqNGzYrV1cnkHRP/dqdvUHhFfncsz3Vp6e8tReRiqHrAGwlGKle0Oy/YXKyLSTjRkj
DsgUPEWjvh0zZOKCCe8Yzhqsy2TkIQCJ+vSad0To4PXAqaXv87r44BJ3ECAs5qqgw9VLBOKw+w+Z
KinBP9W1I/XzaOcficT7YivFgsEyh4UXruFcXOivEzqo+NpY0+gwV0fAHOQDqhrURPZhseYHs1zR
lgFFgrHBPrhMQYMJH64p0X01L0HCGzghQw8IAMNjZd311nOrt28uO3qAEWD7oq1uGlvTU1/cKZxJ
KuqWSzYRvUVw7OwGfTGQA2KZKBP6L9oqVldNfDMJTIsyhPpdrIJcj9I31Wm3NorlTqgX2Pxf6Mbn
3lA8eaH2IUvyyd2IWivtPwUYncjurlpAU2JZxIVUL6Lj6uOUn0r2in7d37pceasaw5bOO5mRNLBr
BnYrjkYfqxQPdqbadBeEmu2IiSErSkN3KrGgeAK4ZX4xEFszBJn5bX9kyfVqMi2cjWb/7fvlY8DU
r7Mv7FAWhXBXQplSVMbyyeshKCXNSXVdKg//MWviPaDd/KGrxZYJMxQCBGdcxJN0Kb0JV2PuSJ5i
FWKWW4bTX2ZN6lXv7eiSyM9AYkswFO8EeSja+OZR389113jEDrfukQB6ouOPqdve7L5jM3oz3PqX
EMapVspm6SfxExnHkRl+Dem3FzLQSKkbddQ7pkWCcaIeFMdcSk1BbzISPzQ0x1J1HB7IsIlLsqp1
fIjVYEE7wp+UCyBDaFvJYYRSY+U3jTyrmUM8n2Rczz6mnw7Og9fhpUtKgqdRhayTPP9WgnI3sFMs
Rwltwn8MauvNgdA/aRZGIwaqlgVoFjqKEfjsvZKcSVEjt6Osr17BSjFs18WLl0Dos1qUf6W/MUfQ
fE2ffcdpsVX79NymwzJQa7ayOkzjGl8dU0WNLUWAndWsEG791e/955cKQrbd3QP+5/f+9uX9B39+
7/4//vjlgCyOQWP1lNiUouYThjR1JUaewrJoLeIaEHQ4CBN3KbsCVszjJQ1d+NqxTVzb9OH+2Z8f
/gvf6+9cbJexiAWI+w/e+OCPyEItXo27h/6OV79/uH/pYE/dWuNLKZq23t8p0rHI+ANQUaBU+DC4
hJtDLQ1s2JB3krfeJzY0meme5zCPI8ocPh3rSUhm95gaA07KTtInu/sHJXD/92cVwQ1kfWy02KnX
Ioc8cOcJ3CkDv6EF7l/nA7bZjpGFBQMAI7tR7vqJ8/gnhuH+vfuX9x9YtodH/M8f3ykNCMTiOdeL
bp7pU77j/cd5etX7tmajiRr2TiiodcmFTWAJufMzWKf+Duf+83uJUihbp/mwc6xYSvdFbku+NcsM
sZSNVdhjHGdpuF1Z3xw1C5ejUaOaDTovXegbOM60ogzfSKfjclwxq5LQb2q7o0vlAzmY27jKin0O
E2nhOMpyGDlNakbqLpIeZ3AUqQR42OTCBfmwK/Vho5aCk+vQHiO8f0vLIE4r5f3TGxC4PS6CdMtg
doxXAbd+19IEhKNBYkeC20lW7bAciStbe+ZWiaMfAQtA62195zTdcLT78WKHXbSTulvv/cyDDV58
lDAhN23qRvTWZDp16bEq8uZY6wU2o97cs2XIZgznwVy0W6uY9JGVys1IxKaoR3n5kyTENG6G1KQW
lypodkcUmQszqRImH1JslU48ap1aHVuDxIIM1ciYmVvEatmWOnz2gtw2PgivJbep1o6t1LQj+DTe
/VoPYME8jRPBNiGklP/SHBMjWiSpfigDcN0c2Oeg7gF747Z+ACVLBaQtXKV/Vx3GKHYuvytZJ4c0
o34fWb6Ahq8t/g3t3mVaMPCsRg7jX7/kTO1Ut65HMophJz0p1ZiexgCiNvrVthzByDBdDNFlLmuT
VwWwFSWuqMclHvX06FsWBCHlme1Sf0Bjixk8j1mpMG5LMZ2tWhU5Mv25dYiZSB+YkW69IL0QcGox
yiqGBxPoqvjRGBGMrNhmZuFos1SO3oJJHiJoLkyUqsm4iApaCeYAGBcgFQ0Y8I54T2ZDClM8mO4J
uyeF7RzljQpvB1SXjZCaHEZC2Pt67uRTPrbnxEek3r+43okNY7pnCpClmF5ENkooTVioJOzk+C0f
ddw8Kkxtef/eHz++/8RILKjzDXJBez8GmzQH+ZJ0yavm2F8Njt4sKahdw+wJPhojtPLoEosZKu4L
8TmV0t/MQvsWTfgMepngFywZWrHvevU5qD14Krp6zbQpt87J3y0460zomMoW46Ub22afxBoyT/Fg
1FSKqok1lwXMBkZdUcS7XAseqpQ6LyxWjY9WO4BuNLM88r1Ea8zhGrzqmURcX8MmFJIEVrdawsPV
yKCkTrUU51J4EFWyABN8asOW09X22eFapfT2YxcQyTF0wxm6X85AC+ca+s0eH6ZdG9fO7Q72EL11
ik6ZSuMJOeRMmMlZqOUu3rDapizpnaVr4Nzu8NDODC0/JdaBSBf0FovWkexSouApD1y8mYytWquo
Z1oKTYrh92dXUIRZiXhv8nydWAkw+UxrF4AfoRbzYo/aj0FvR16PnqwMr7+gVwUFBwgpNDyioKkd
VBPPqWdh9Q1W4Fr7fReN8BCS9ldjahd9vIw+h41femdw+vEDdml7TmrpXMpolrfZXgkCrL7KUaCS
5kSoM10psnnRKq9uzuZV+im73QjykjHeXHdSYLflhYjmZRdeDOPIGf/ZqYG2hFb6MhCGqwzaQ1Go
ybIxzEdb9UGLh5+6eu5af2BIzs4is+v3FMUHbgiyoYiBoBb4TnM4ZCUbkrPS+8QjNKzUhJR7NVtp
ppdvRo+8IIM+Dw0IWOpR6Aty4zdhPKx7Qz6IkIqykiCf5KpPIUtX0Iy7LM0RXNu8oDQ5WgDuV8sg
VeZinPtBd8i8Pcb1ehFUyJnjJCqWDCgkEIHi2/L0D8uCM9iwqxSNxkwydJ6wt/cb38ApXBJCvy/I
9fVV+doYDFyMapdYlrcNGgAOQ6S8qsqxoD7LMxQoell8xYXKabrdZbn/o0KonVkio0CMzw7FWYty
thk8tGJKoGJlxy6Q0UArPqCzEqKPX427qZSsNLEfDFZ20gqypVk26rzsmUQEQ3UL7ZpJfU6Qnotr
wHPYkHtfdmWme4B3SNVofmZIV7NTzzhhJgd7Y5ljsaHbTS9llb+gmPpo9fA7bL7wzBgYoQeXNHFv
w3lXPyc8WYnBUC/FVNjT8bMP6F/sPIA97wy4pV1c5DdhpM2qYLxcm/q4HCYwal33J9UH/VaYLB8L
F11gFGlwgW4+IMaVQUfJyw2zUTXeXEP9LvzxZAaJRBJd2suwrwAMJA3oG/iaYyd4b9fMCk1J2czQ
wx9yj41mo8yS2tUXvkaIR+YDj+jcCu/MyNFlesVjTOu5VGTJ5ddlP1Naw9JRqk/ZpmtPicdn4l63
nJH8naemR5ghwdoT6pNvUDPLJIWJnbmwXEFp+zXudTdOv3slgrSNS3/mcGZjpGseQgOJTuY+CFs/
6l6O8s2JmYxVpc7uDO2X4QPplOV7MwhnbeblI2NZZ6PZ6okcEACl/gXlPS4gNhVLR3gXdtYbJkP2
0bMwU1R1jpHfJ+kTYRi8oZzCxTYIeM3iLIGX3e00rfkxi/FKOHnL3zZ3hikfGncIr3Fz8vXqy+vb
5wLtAYXahFcVYNldsYYtfWbKYq8Kr2D6XA8Y8BN93VIbQ8BTP0oFpDIuCLqFwvzOmADPKEq7ZS/r
VS+cL1GjyWwbhSTMSHySgsxDsPKNnur2LKjROGITxjNJSx2Qc0gUzDbikeEAcUpcO6q7V7zvtLKQ
19lEPrMYk3tCVHOYo+ybIkiFhPoK+zDEJAx2KOeJTNWXWRJEG2FYA6tiTYHUUzULz8YkVaeiw9zI
rCbnRbSqg7yjq732yPQlhuA/WUQ7XOFFEX3ETaPs9Ao0QKUj5WrHPE5XiRmWCwumwYwQzhDpgZfs
uuy1V8DD/vGd6dtjOXUB/jPU4HGeiimQDXHY3iwLLlVeXvWrpixe//gSzckae1C3GXDDr2iyWS5O
xd/gsbGICGaYPjMZIm9aKKnD3RQWO0g4759CzrXwbMIW1FL1mo5WzeYQ39j9g9W6GRGdzS++qjei
89FoiHhfeUgj/OmzwKZ1gVmxHZin8hZMtyIf031eVdmCqBe4SC4wG8IgiVWSlpkvZTPgtzfYC1v9
+D4kfsppq0ghpiLWT61wyQv0kPPo9+X0oVBIDfQN5fX+rcgn4AFlCVkItaFH265Kgm2hgOGrpLMB
agi0SpLGMn1oO1fMYSpi2nEIIDYrZYFHgbNXGopdF2Nxg9uEO6mXjKqw9qTkx3q84ugBFWRYKb8Q
hkm3wKiR7+O2yfBzUmI0nAI5rpMP1cNXlkbRpgnsY1P2LBcTXEr6RIKPRFTtkTuCU8UnBQycw8cQ
KPECrw/2mocFQlrhJ20rxwMq0n1HezKlIBTzsLRnsdozMDEt1lP6kEOFzfN9LRoUHbkEmaRllBJO
VOzbXBQLpgsOk8em2EswvQR3eQ91SHXUkHSxT40KwFJFOILVeCxC7t+0YKNxSDEED5yUzh1kmZ2S
IGAN/j6ydWY79xsMmLgVxg4DcbZvpyfB61kYNFVwKDynwdUqMA9y34FO9Pv7Z3XAtbUJKaKqoTxh
FQsey5Z3mlp+SoJ4thP7MZZBuc5aa1tnol+Jotv7uu7Mipx6RhmbU51wBwLR/5Ks4BeFXT7kaWVD
oGnN6bL9XphMwKoC9lTpUc4N0rzxRK/GrokPrLWJjLRXGTohTzFQStlMk8we+zOkPdzY+B099vAB
cZor/VG/kIHKzs8p1oFvvmttdQ0ThNAKLNAkR3LZjilHLYGrrNPCn/9vh/iv2CGkMHTY5v93O8Th
VlW3T7+pvuu6+t2V+4//+Q9ThOn8B6RYG8eDjgPXnLy3/wC6W3dquwnj3dKkLn/3ROjyP2zySS3M
r5hvtbuT4h+2XF39Dwnl3REWxt27nfe/Y5L4uykX0bYlHAsNp6HbqnCw//7FIaENJPhxrdkI5umZ
jgWn5Kzn59pKIdmCQlV0f9hr/oKU/x0h/69ucXKNaAInCKafv91inHJBHAFtbrpl5ZKyytD3RZqI
W1u4JS7avt9ek3MWD16W/n5zQPFJG52+u/36n/+DB8UD5IYcTeiW1HX7bxYQr0a1V+awhkDa6HGW
zokRv+ZjRKM2Xv/bN2VrttS53Jo8OjmR838j47dWrDqEy5OsVkU/EZMKSDM/gba0I+/j39/SdKf/
9qC4JcPWVYtj4J9etdr0xwqQXL5htuMsCY2ld/ZRukVwNP6T50/lmP+n2zLx9NgATC3UwdMT/Nuj
8th4M+7kUdHEy3mriatdkCphI8gEO0dHLxCc21uVpoU4qWJltdZRI3gFm9/h3z9q51/dEwLPJa+m
auIv+us9sdrEVmqnyzeMnCC8uAezGS6D119VZbj2eX+p8Nm4ZF39+5u9P8K/P9uYlriO2dJ0sAb9
9XYV1cg0S804hJRoG4p6K62Wqh9JWN1fyoY6L/UewnS8koXL5EgJbqVOlMuAcifQ0Zv3tslCLnr+
f7lbKN2gfGCZMv/+1mWa10jsmiSY61UBM8/YmOgRZzU78Jmw669GHCi9+EboxnMBibbO4seBCJ4Z
l6cnG8jjMDarzvRwfP2fs+C/eMf9y5fJwIyFtl0ITi9/fbrGJmwGsj4BnzQFElwsw4sSXPGAPWjW
6bwjrHpuyfotl2j///1NqxAT/vlg/e22p5//drDatqO3SkOqe29oJxBurKXI7UFQxEK77K+U6TwV
Yb/pTPMjCF5SNAL/ydHyL843nLL/fPR/O711EXFKLb7mDW3U1J72V7MPb2OGLDHklPDvH6/EXPdP
j9ixOclxXBLVIalM//qIM8gAdpLlySajVbAKa29m0U8nRvb+olVRaSfrIiWSJsBWRR8/+Nhk4olV
WWqb2mmJDxbD3ub/DPGwd1yOHU1xYF47q7wS15zNixNBxRfNRUdnwO6sN+gBOME5QXgj144s67Yn
ZXDlpNlD7q0bMwEgl/F3pt9vTBbSoMAk4eHZoGG0pizOSJytyNpIx33BuGwW4VrHq8YWSyMIbUTR
y36XY4WhltuSUccbqm+7i66bW6BkMJb8TTytJ32tnfOKpgfLh6Cm6KisiuHWVf05KPS54mk7N+u3
GSuUWUok8hil59qihxM+ptskQd4DSYb9u0c/gswlHK91gWGk+oqa8IaIfR9pnjZvnVWgM6fKuxYJ
SIhrNf4hVuNnOp7kZGtTUx5DkD4y+viE4IlWjGcGCpck76ha5V1OAyE/FToUApn9H9MP1tKyDnja
wDHyuNTe3HR0pHENVtGo0Df01/vJozb7vY8LbaaUWPz7IbmRz3TVS54g1J1XtGD8gWG4qAGLbtHc
uqlBtcdmIUOMjehNmZJyHHS4xOeZ2rOhIpeDMXsKsZRAJZcT2PT0u0b400XRUmbKs8GUEiJT8lMm
bKVL/6e2vIPULLJJhkRBvCL2bpt/TsGGes9DxZM+JdqLaxu0x9D57m34DAYrTb/jOiFHXDsO58Xc
2RW+egL2zsJc557gwMcobHPAjlfHbi+OM24SJCJ+1PL/ncpZPkZTOWvm3s3Bek13VizS4KvANaGj
fpluAigUJpHpQAtAyHF7wVC8VwC7HCW+aaPYI70s2KBZxx5IghWJq4JKSdGVnyiLbmqY3FqLZlzr
rwURNPiVMZ95j1omIe+U6iW0y4UuUPYXHrQN12seI7z1aCgqxFUOxyf9crKMs4c2JabRsf29bsbs
dSkvRu7RPPXrVZEHyhxkyS2kfyc6kZWl137bGBhnUuPFKk1nWBfRMftO1KV6NqyahATQZryvHu73
3op4fL3aXqbrblhU2Sy4ScRvY1HcOvh/pF4+ODV6A5aY6VyX2iz2xXU6lLvp4oz86ag0KprBSRSp
8toEFKprvcDf47ZXrQzzFcoQoBPh8KIGafmg99y3JvYbPsymGsZ0y5wgR7fn+EAZ4Wnh6X44Fob3
A4Ud0XzCcVAq8S9Neo9kDZDvbnHT91MJga8/ndlfnZj3SrbhdMvSn323z3VKVTgXE6FBjOE4rLzM
ZZjl+Le6pY4g/pU3JyufYXiqRmrC+2mrnS71PkKmrucQyj19jkGRbXc9XEmnzhZz4iY+3XHWBtaj
GHt2bFZzwRfr/6AtKmax4NRXl97SQtkN6+qmoHQpgvrdCLC48x5oOVxUL7rZSg6BWvRrs+GS5XSU
wD3u+xl2BG19/wWnWXsFY8jGaq/2dM6sFe5Wb3LXofbzV7gVmvMY3JJ2rOxi8iLu+6F+YGqVsbwu
LV1fjWW/F2WgLCLHPYiG58YBzY3BZGM47eQckYtUC/pVF/8vys5rOW4kbdO3srHnmAUSQAKI+HcO
ylfRUyIl8QRBGQIJ793V75NgT6tbPdEzGyEhUIZlUGk+8xrWbSOI1MFtphvaj8jdTOJZZnp2oQzB
C4HC6nqaeBUzfWpiIPVWp2HDVrCHVLoD6ZTtwpsFH5nr1ODCVMBL9t3AgHfQcBNtsTVjXTerz3Sd
sXmp9DZZTiDETd5W0gBibqljIg0gtAZEwa69qWdUWHzK4tRanQ8xvrYbY6oCKLrJ0xRBv3MLUtRA
gyIyy9wnBvMqQz1rI8f52dTe1uuAXIMX2Sdvejswke/F+uNkmFwalriuI6+dO/M75dIPCaSIwbQe
xhCtgz45ZONQohjg0/1Zf6K5+4Qd73HKo8s6+HsK4zv/gomTj+oGA6pIilfLwnPdygBDtXN6mOux
2ELP2MTTUO7Luf/Rw4bdu6X8gFPzfB7D5GwFdnEAe46XAmIrWISH7cGOmqe654pErTrAObvuAsPb
NbX1VfbAD0PkuTZWADWq7US9lQmQVmpt9ga1lCMK9IofsIfqLAyco5FRVdUiIFFq+WM7ungj08c1
mId0NHdgMxCSSRaKwzCbBPTchMYbw7Odd7VFO2wpgrMqcIoBuUWl10NbRTEJG6ioKDrSLRwI2/35
R+13lP5Yt2b2zE04/JAm6I285iINKfouQGhAzGHCQSGPu1jM8eSFYYFzjZvSrFl/uzJjDg1L91Y4
zy3aqxPooV2XNx5cMvGKwq5PSQke7bDUWPxg5BFn/Ox4nb3yh7fCgbqHNNDJcSIDbU9iIkdM34LE
JUlCwRaJQ/z3UhtAiUYUlW4cUSwmv4jRRXXyDt6AjmXDHpWl/gf0l2k7+iCd+FKJUz6iuPtcTEyB
OOw/LMX4IPRa7srbxUQ52G2ZotFof/bQl9msS5Db52qT0KPBSpG5jL4Te1vVus+T5//IJqat7ZtP
3uiZu6VI6HAD/6V/FgxbClz06BMK750/XdekBwenyi8kmh1s/wiv3Gg8dH1/HfnC3XVR8bFDJXbv
YXy6k0gv7R32xd0yy5KOznWL8i8znMAA8jn7XI1mdV+A6yo+wE4ZPhS15ELhAyoW/9ucjw+W549f
E2hBcSoveG7IlwhWg3doO2P8mJTONU03iFaWrXbJqD777YBJU5Ag3+qjX6VwwLbL5ErUQFLCSt1E
qGjsgPZX206A8IAjCZ86Lr+pYEa9sU7SY2HsTWU9B3Qb4YZg2zRlT4qtdEd9ivJofZ7rhk3QzI5m
DUmLAa1oCBZoiOSYKteNYe6kgjU9i3lfYuvVxPaN2QqgqBJmxMuakwPS3oxwLbvew7ATVjhVR9S6
7OtCSZZMV9y7uIghiFfepZLOhGv4dB4rVGeGYk9DVAsD+M8WilzwoatdnWJsHeU9PcqBJ8OGAFoW
XTl5fYVaPT1USSVfdvOA+w4NyaTuvhujvMV4AcFYSvrKVsFxqkDrBQ5Kem76GODp6+bPsGNRddEh
A1gGolezNdBPogERl3KfhxjNWIR5rvetm9g+zH60DtCLeogZd41tYYXqQPVH1gVIENRJ4q1hcj6D
SAPsHbGSG1FKoBWRmNR2x9SXzP85cE5DDox8KuOjB9UdGWk3ALKGV5WCC0mPqp8gm/nQxjDKS+a9
S2OX8RX4R2/WsCSQT1GTUubt0FgdpUvrDpWYUzw1ByRsEUe12gu2Iz07EhX7Gd6FHzR36Qj/w4VB
uoObvgOZ5CEiO7vEscOXFhe7LR4ZqPcPCH7bfrYrfJUC5CtOupy587wY2jS6sK2Zbut2hEocIaY0
wrEDPxjClCmnXYd6z05WyKmhJ0jVmcjPMsKvA2JKhBB6gdDvLjvYYG6t9q6M3+zGuzAHs+O60xV2
SZKJkCEYOWsbahnDpVkAi1AnYDkLcM0Dj1A74rjk8UX5kX3q8T6I2RWOkxGBURcxtBbtwBc9ZSHQ
unlov2aU8w/YGMUoFqUvK9nPzj7TNjA2phgoFGuTnU5FR4eOlA8XBDsTdSB7w9lFDRCO2qfAT9CJ
yNGhilVc7pCQ39GVZz71/gnuNAEiVvEbC25eYTEIFh1S+pYYjkMfXLmkD4hm0OYQ+Bn4M2G6QZjs
4mkF/QDQIRvme3UJlx1EdVNF/JOUDB/murMxHag+iB+XtN2lDgpSb0FhBPWf0qjZ3wVxlgSdPNAT
NkdQ2ImKg+MatqYxvtga02S1n9DcYYclm0kGVNmaHOl5CNlb0wuOhjXxSW1+oNHYpMR42/WaLLb/
sSzKe9akT6Uf3a6hbgeLCIAv9MFWJc/CJ3hLo+4RbHYp0G/nezcQeOHA6Ui5DMVzgXGRI6oIu0Zz
oMYOH0sZX1zWDhZBLLK16MJiuyf9f2WApk3ytjR9SBCfFPsoC++MLPY3QcFd1Vj61P/7gyC0g/f5
FmmsjVX7ICt2tt8017QjHRLTQ6WabQK7bDs4Pa9PdOGDYdnkIaoLcc7ExYTAsOp9ZvAzQrMnUNa1
ll5fhdjXusDKe4Ji/HUpzWc3aYwtKmGvwuH6j/B+85w8zZDojNT8YnjcIvpGRnIUBRe3zO49EJqL
58L0krcBlUPAXSxL3X6AzFWGeoq58CHZp+no1dDaYabOff1BI3b245R+RP29Phk19gGW32K01ZZX
9lBcGx6Yiaj2p32oii+zc+sK8ksP3GgK1EevvJFPamrrK2ukHN5Dqq540FJkVUHyNdfmvKlahOsX
NlSdlsoueAEMa+Cj3SrHeh+hEaw+kJ7LFS4MO79CU7BBNmf92D1Ci3AY8TOES7sZzOwkbPNOAkna
SSSHt1KhDCik90FlwSmt2KktnNCwMaDjGltwv8ZHe5yv6Iec3N7jwhPZk6AdcqXeDKy690k/PKY1
cQ8NQlyJoTKWqNe57YAnonhef4NegQzHWOG06k2gIE9EqLnks86PzXj+BEDttc8BdlcNgFw/DEAg
2HCt1izZzpYT6jy3dPZJTUyK1TRJX60hY3DpD0H3ZRfo1LaQ+Y0OprhOBOI6Wa2S5ap3n7wE8pZR
Qg0T4lrWzAmMVh5qxO09b75CI+VOUIaYreVigH/aQtHVRr1Atah/uNHwFQaPA1ez6rUcDGOksOP7
gJKeLdDR6P2XagBEXlnTtbUQ7M6eAtrKxR7BBZjhp7X8tn54S+85lcN4FTmFioRNylLirUPkF61F
Fpo0p85L44zKs853gUa3DPhUydswp5ZiTVd+bj1MFkIUsT3d2Ak7puHeGUOutf0ATyevfVF9ztAz
M1ltvMmSGqzEIOXyGDWJjp+11wQaBMHkej3sNbv+sFaTab0jlum+GL6keCZIL1NnvtL7suigVS7F
j2ZgTuukfigJ2XsM1TyvDK4dx2UHgGKrMfqIifh7Qoxg35EJM4L5iwgLxzw6WuYE34hZS5/OIq/F
OqBDQn8d8z7NyOp9oh38CbRr+wKUvd7ohbb6VKjhO3jYR72U6F81xjQM8aXXKYtfE+tbguNk1Epw
KlnBMmPczba4MQM0LtDYJ4enBDG0zJ5omh5d72Pax99q64COh0GoLiJ29XPYs2Qs+poM4cO0TJ/1
15RIU6AXKJ6rTt66IANAcvHb68Jl38IuIGplI3kSzA46jqw0DoJpwGsBC+vegN3VONp2E98iRE3F
sJZnKNZvU5U9AkqhGzlBrGD641RKch/DEq+xMNMNjMTCG76BwJmYFL3w4pllsuBZQN6hCz5uFCOa
SVVDjnzquDXOtHqOFkEicEr6kPqgGl2cgrhb9hCGFXDmGdRzJuEiMgTbmgYTDQvEWqZ7T+ItsxYW
4o8ZcvSbUPjtth4ZeJEiAe+CHM0WBrg1H0oBblpHAn2PJqWNNS7wCPMZC4H3iocd5K9F098OmQCg
ODyie0JuzagUU35sDXlULcU57I4onyVHFQCApF1/M6L0NIMf2QRcnETwNfmKoES+Ujzc1824z3pQ
z71F4Ifl6OdusG7W+QDehp+wIbNXJFSz4QMSld/xjCcXqmfeOcU/mH6u63+ypTj53cIQX6df6320
Q6Rp11Q7BFA/2dnFosY4lORs84TaIKytUKf37PcoLr3JiIXbzZY95jpYSfjpuRn7x2ycjnMlsCim
+K/JINEWuP+m0hG1SxV2zbQiXSrLJlaGAgetrst9JGKYSzRcNmuNNDfYdRVFt8J918lJYlYDie3t
tgigsEBd2nYxP4ibMSTrRbCQUrnLwbPFCsn2kiIl3C/IHVMMtQ01jSYAfVbP6kML7vOYnEc4/Icm
1QAWEmTTLh9iSTRZdMjLh+2twMfErVleh+QJCYV2M7QsMZmbfS+awbpdc89ikXuFaMwuwxUYJ4T8
qenm6xHzFvSZemObdTkmVq736lk5EcMtrOFbcOBva5XGwPUAzpra1ZoRIU0fBSTEMd2YrQ09p/fN
jlAxBRTDsHVJjQNXBCiuEp7O3ncvRhI70CW5PHQYNIn/w09JeZsc0mQF0nKtZFcV1ejG5tqBwaXs
RIwM4ei+THKMdFhKZp33VgE9JDCWn9AneutBuiKZDASaKoKy47ekukftDOTyQkVpKT+3S3dXGaTe
YZmSROH6uEEwn3LCbGxI8q7WnLmwGdXr3gYbkaXPkz/q1sCJnmL1oktTwmVOFnYKgaa8o8qwoVmN
nDqQjyYKDpgcQ593E/asPn9FxpSiwQHUUX+zzuXWEOSo1XK3RnPrFyX0QsHHdVibSfKozOaB/tHt
jhcFGzFEQj1EVv3YQusJaDAi7XhjzSboNsJtUM8UVbMXDyb9zo7tkJKD9V4TkA7R9VifyyJCy4FR
P8Hexb+MEDhjVtbFsS3mL0ZIrILu8e0SPIxeZPEDAACHRatBPKK4YAfCXspS2oiTKnJo7Ul+caaz
6VckBc38PbS9T4ZTVAfS86MbwSVzAiwc6gCL2rq7RIhCZQ1fy2dooQ6ASNmwjetvVWZIgD53GHCc
DbP6skS+t509ct2ww/EcwJv2Bzc2LJfDzp2zq1EolG7Mof8wmzl07AGKoTudwPu7lREcFnd6rILY
ABVfBVtlYjnez5W77UujeW6XwzIBbcGiFclMG7NWO0vuQpiyObWHfsI8xRzq2yFFcNPINIRFDFhc
9z687qh3NXAY/TOLsCHpJ5w/bfNaAIxEfXA5mD6duQrlllOUjB+b3pZn8D/bkXCb9Oi1GCHch/4T
8KWDm2Px1FbGS1cGukYaJael8hHnMdNPeZ06xxFyN0ayozg6bnFfjH6EUIkLJ7/uuwPGi90lb5EW
SPUBbbz6nABkisSEnrw+hBaH/ktZDNaFsSB/O7ilh/TGTPhvah/QqLC9A5L7D8jTy8t6kFkPvI+Z
M0ZReW615YabFXeZwsFyHoy9doDcYaFB/SCmXixjVhqrjpCgMlntwjSAW1uCommz7FtrGuLS5zgy
VTQUskRZe0Bf8Wb1PV0PMMy/BM2MHpEN3gibpj8e1vuSisgjBlGnwLTOWTmfuZrOpctH57Ke/XLT
jnsbMFdzURpa5jj9tJcBdkKGxn79PFQj2FcrqBJE+kJKOPWk2nNSYPsTInRkDP3JNlJ00OJ6rAFS
swoAFk8jxA/G2D+MAdIb9gSQGLcOBDAwg9CHPkagtWn1vKLgj8fOvx5IMGJH/JiKhmXY1mU9UO4X
72c9qFV0NPUj3qhrk6ZwmK2qvg8MNC/LynxsU8t8LOskOmDL7ME5kecY6C1MBvVky6a+drquIXFU
+cnIzOjCr/QIHGwLLK36YMrmmoenW2n1MZSYLDkHoNooRBZqK300olA2sx9cyxCYQZnImiWx2kOz
xX3ccuHeEhGw6GALRvPX7xhQ+iaF9vp+5D3WW9OIQRUVfmM3BoV/7Hs+TjTO1eNi59Xj7DgepXHq
FOt9nhb0CHp57xh3MEjLh6W+pSg2H7xFfXHMMrtTu4nUUMIUwKZ52SxO6rARcTnb3pCUv/UpJurf
rSlCxUhL4q5quD/Fcf9wnynbwxA5n/1xiaHZhv1uFN4XwwTtOGkoHUrJ0RVmXFOgpsugD+vZNMQf
KJwtCBBoFFhrTsjzZm8JjXa4nM10We9aD6YGgq5nVdMBOsxQyGbRy1A6c3GPnJlQ8Qsf8CEdGOWi
7Cp2fOd2fgi6cKDbxMGf529sR4hWeUv4YRbHcmw+uAZO0Yi6nRCG3Qs9iz09OzFoA1vrJAgDtBHD
L9z7RtEdqLhfu6gQXOcigr1cu9Brp1uvb9Ir16YcbmtlAMVSs4uh58DV2c+dFb0727SqMSjdVc52
VED/Ue1YzXSGVPrmNterzeqmU4blUaV9cLTBOlrbKA2xLhIoeJrklEfwlLexn+xpJYoTKnYVDpUH
OLIIalmSgG7ALUi/lDTBgCe5f9cnaJFDCoZitmDsMSwGLj+y+FbXSX+Zj05v9pfBwVRnNdmJREqM
sZ6Cg0ZAFQwnrAZfI68xBPZA7l/Ws/UQOs1vN5VbiUMe+Oyc/Xn2qhkzcVxnMDviTcb4t7P1Pjd6
GqMQLr2wAva5ifJ4rBbo5hXkJhH63V7gPbNprfZltrisymOLnod7THs+w+Jt8UbTfJ4GelbUPYnU
45fH5m+eke1kMFN4GKPrUPkX0duIUmr+ZxWgdhThX++Q8hRZku5UZX4NfeeYoHOYmKe4nF6Cunpe
3O4TBNBwa6G9MxKXkvmK5DILQvhotp/cZKQ/p+BRLEZ8ZwLBRKTEoO7hvJhYkmyHof1eE5R3DcoQ
OLJW+ze7MpBbwqZ5RO/kHM9C7i3w1aOF1iEQ1F2Zhli0ee3nxM2/ttL/SmKycS3YW5D3vk51+Do7
DQ6Z7WMRIVuDQSP9kOkQGZBs+QKmGI/EZT5TYkLhYUEebJPMBLe9D2MW5MXHLh4BoUKnHaKDYkFu
Ei0+XqO5ZXu3Wcxq18gXldlfmoUXaZb4zZ/Y5kacWVVMqdFy809RBUEaAPxHEURfba/7CpaZutcD
KroTVjZEcBjwoUOXN59HBPwW+7LUgmacoN8rYcy7S0EyO3fiGrrpZ1ahm9SM4dwiH5R5dXUUfX8v
6grVsKlHoyvrNgg9Ont7gHw1KjY4VM3xzoBm0TxgCjPuiWab60VSAacV9ZYI/IXXKo+DVE5Rmlf6
a8Q6EciSj4PXQPukp+xM2dqvCwOkWZLylIfNg2UO594jfVorekkQvelS0LQmVCYVFj8vtp0IcfXA
/DRxx+cmMGEFICqRALcwcfgBMLwFl/6GVRZlgaSmQOI192h07W2ZvoKF/2ATLFI7JGf2826rIPT4
WA4AONAlJKAEPWWhTGWvovaNzQmy3+Xv8TaOhpj9CQoWmGQFwJoCuoK25fyCL2qR5XL6lvKVXbqn
Ao0pCi5mvLdw4JvokXhV/pVILySNQaEuh/yzlrsCGmo9bJkgTtDiIeqmQKHwANKZwXopI8qMjr/L
bBDegnSWkEeXhdvbKUEUoHdJLvuQfLtyQYzMb9JmEPQJMaGpLffcagMd+7VMpHVo6y/SF6+Tmxhb
Y9Slg+ywsFwT8ie7vDdwPRz2f39RLA3o+stFAUNqeY6r8Y+/4vIiEc3ogmenJreee+BETUrKqj8S
7oI3lne1oGcTNLtp6v3d37+3+DfvbZlYV+FUAwAqMLUC+B8AX60zuDmlfjhouuOdh1SMeCMrfnYp
MxgCBxYxP0rQIlC3n31PnINxhH6p3miLPoYBpLcGYiBxBC3l7gb32fPkUPL5+08p/wIKgyVuem7g
+yYGPTQN//wpi2YqUkemDBufTxl3JIh+244blmGSyVmX1wr0fCrZw1UKwFUBGavH9E2DOZTiV8wL
uiN9BmKcjBiswautczk/o8LjlcVr0uSvGaVCxsTBEQRlURK/lC3CXxBJNQQxgsSM/gTlQOQ9buvP
yeyhHxiRFK44DdKENxrBcqc9YMRAIi+QljwmbLjRMl2l+lP6dowTyEArbmqymylxTuPsaqvP4RFy
xA9VjHfY32aPOmGjzvMqm/Exa9ph60yfhC4yKlmf3YL4Nn5FLwYmiD1/yNBy+/trbdl/AcdysV1L
2K70PFP+BbBaTao0fEofJyVTdxuYzh6MKtmvxps0eiVzWo2KyitUwMFApAW03iRDHcYasCuZzJLt
gIqyr3ULDGitqCir8dQOxjHTOzeqRd1hgcuTX+KI+kkTDI/YF1uHyiqvlzbID4O5vOWLgYAHqBQM
UObDWmyOYioWdhRv8/g1ag2AcBb1asVPpxuKhaJIloys/Q05iglGBbYeUZegIGon4oTS97KlzFA2
lNskW+g+6e7HGHlJNIkQaiqzz95CRkxP+zUXqCyqpd9WMytPE3ovGUpJm/XxONN1fqr+VW/8yBIk
Oqk5GFZX7ZOi+5YHa7k+zwWRAnLrI9wKs3jtBeXG3DaPftzR8jKhQkaDiTG3p1sjKjqMhflEoEe9
ioqPQ2kuFc018geYi5J/I7nVPa619soobx0vPceV8aMUDB+kTy100twv1kC4F2Kz2CUpCZYJrqyF
2tnQ7t0U7XhEKE9u6qSuDrRL0MhKqnP1itPIfBmBTW1RDH12eZAOwSUqx6/OGDcEZwf8lm7syjtX
GiQgFftEE8Drb4yXKGee649aIwAT/8Cd5rHHweUOTjIiPMisq6Gfnu3QBaxRV/S4OqiuZfv0H4br
v9lRLFdIy9Q2W4GrfRH+uIChYh8mjtGmJ1t/Zb0beNxHDBd8N7oreEYkrTHVJZrPqMPq5p1umGkF
8Y2jYVR1l/0H/O5fEd+BHbBJuMwjQUVydVX4w5razXKUlbLUKXOjL1We3BM+n3XpGyN5sIjzOdSI
s3IcnjX0CiHk19CsP9m++x+uzb9Z3G30kbg6tucAifwVet6rfghlAQW6i6cK5A2zCvuGpEWfvALP
DFL8W0OqNiC2j+ZGuYuAnLe6viE1fgw8xbadl2KXY9dn9uojep1Q/Iljt6qa/gMSN/gLTD5wTNYc
EPKBZdnOrzhcAmyHNvgYn6YUTTSDLjrIip05oDjsh7gmBdzcLJlEaZKf7aowr2KBI6VnOhDX+UMK
1NdzqsY9LK18D37C26Kyva1VjsSF7agddVYcd1qAeWUfPCPLA+DBHHP7whUyoDAH7XlMpyckExAj
Rkr5RuSoKYWpswsMN3gOyIWE+SiaD0aaNVoLHCyeodh9muUkIBxS6Qv2w0hhLftUoQd1yhDb2le9
imEo4wgPsvJJ5uIg8+BWIlF5g4HQRiH8eDbscRc5FTT4hmlj46+5FZa1HFRgfGqqNtsp4LuMYPPz
nAHWNWwcCvrdChUttDF4YHxEhu/NZI+Aeno/SBbkpSg+BDHYqMjO511uo2ZhuvcIkLy5pdkfpX1a
VdnL1qegXU7JoUZceguP97oOquoxm7EmkimrVT530wlVhR/dqMr36OP//InL0v7zf7j9DZhBo6K4
++XmPz+WOf/+R//N78/581/880Z9A0NZvnV/+yzcVW5f8x/tr0/60yvz7r99ut1r9/qnG/uV1PTQ
/6Cp8qPts279FNGPUj/zv33wf/34r6hRjtDj/3dSgH6H3/5Sf4X/+7/vUvpfZc7C8/56mooDw0n/
0W+sqMD5h2ND73aJogmJwND8TouyTPsfejWkSi/M1Ufmp1WMpx/xLO9ffCoCrX+5Fdr/kJbrur7k
jfTf+v8/tCgB9enPUS132B7c8MDiY1j2Ss7648LcDKlfwO+uL4byrqjkoVOFSzLK58EuC+PnsVmA
7C1Af9JJoI/+IfUte1v2FjlhynaOqdIVlQ+5LQwHeO6c4vRKYdxMHOcMsMW4mCQSF4esv4kae9+L
czxqNX77WJluuiVho7rRdOStWmC0LWk6KTyI/WXnzNYJ8SsU2GXgX6hYBReKCwOGK7A6RSm9SyXd
58rNU6TVAuJh1PQuQ0uFdT37eTAA0AoKSDP+uRhEGqf1ISzsKWatp4SEHtbcsFVLIwXESxmrmqkD
roeoxRoqhGC6S+G3gevlZprn2TZboHL+fPL6wHpQ+inr2c8XmIuWlgphIbUxEpTmLW7xKjZwANsu
ZpZfrQfT6nMSUQR53IQCGo4kl4B+xOX9DORLngJ7nJd02EYWMkEhtfxkWTL61IHGZgfGA2BN7wAn
3fFxtxlaKVlUo+Lq5yEBJbaVEn3ZGb+vfAOMx0W3AqC7cEV1paS6rsNh2be3uXRH8EwiOaIHAXSm
ye/F6H+TqJbjZbOMe2lmnzMixB1tsReQtskGYYCHcIRObcaSVkkCX7gt0SVtIm+HffaX3kcnzx4w
Xa+NdGsFEyYsMr9mS0VWrOm9HWB7cRN1wrqZgHxrsjf5fBBJ84AZ4AnwQno2WAmhE0f0/Xorvjbm
N0oLxc0QZNihL/nN2Ban3nOumsTur8MZ7ctOfI3QHdmqScIqNk3UuQxuwuQKdzacp5sKsQtMakf4
69nwYQZ/OqENdC0ndorGbXF+M9z4RgwNo7ODAjKiZXdCcfCECmp+68TgHeK8GY72GAFKstIBdcRm
pFRWG8fJAZ7nmyA8RT5eF17oXNvkuuU4tVhLlO61SRH/iE3x8/pYUI1cPVTPcm2utj5BJtI/i8Y4
Wnz1m1mbEGim1g0mlM+DIeZDw9a1PrboJ6ClcEf5iXK0uTzJKGmOndO1KAQWy3WDv831KBXXw81A
sBnfvKWDqztjIzxaGKy5cw/brGHOt2DTcYmmE9HK9k/3jc2XJk5vEXpBry+N8ytDBOZpNhrsiOg4
NEHZXVrenMKRPl3v/HkoYm9PXwjNY03VWhWfLAQ9j4RYIBDRfxJTU11SE+HJafHoMZN0A2uGv988
AOx+mhTaZ4wNcVVSwEKOhFoek6W25X1GiG2b/XxR9K4OKRIAti4B9y4+jkGHKoOoldClTMc6+9N9
GovugjGHoACYv8RIfV1GMQ+nMpBb6j0+FJLRQilrPa08Z9dY6KK8i299y/xsuNDGGCkachizV8fl
l/MDu0P35199oGYAGp1m02m9K2jQK7AsB8sl26LOW7D+IKNAj7MacOyUVrQxER/YN0A6tfhC21xS
kRCNy+RbOg3DPtbG4Yk+zNpHfD1b75v84ZiQGhxbi9SppXWyWyx5yjupIKYFy96pCLq9MHil3Jwd
1v7R+pGWPHq1VGPt369kPzpwHCmwDvrCFvC9FfSNEw4uwJzdBa1jizAu0Nz0iYGNYRS5Mskfkl4R
bRmPmhc/rIflrV0U1aUza3mW4cFRYrkgumLS5bLzk63Gg+lGdCvrY9YH8SHH2+owJN2TravytY9o
GY5mHyUQ0p0awGTn8G9wtbDwlJrNYs9WqSGtdrAblWw2YraDrdciQxsV1+1QxwdXGd8LewAw7m6t
vnDxJger3ariIvORrWI97XEavbT6sJ6NtQ+4Uxm6O23Gx1UqbR0AM5XKy3rWluVjZ/bVYZWKWwXY
ELRku1pV48Jeb15ZSDM9TJCg9Lp5p5JuvKwSdLCBwV5mDQCJzp4vYhDfSAXMPb6QdHKW9gFD+hDr
pBbcZk+p5Ivb/ogsu73UeTRnVI/ZRQmVteF3EXgpRBj68LEv35SfNPv1mVnp2DuoCQCZ9LOpy8+7
MARfECb93suT6kQLQJ1cG1+Q+VwXs4+D/ehliPYuuJrNBgwV55PIHsd6Gs6/fPf15qBM8ut0iXCN
o+G2XoYWBw9hhstpvbUeVv05d5LXmZi/jsjz4MQh7Ysz2AUOKTgNlUtg4viBxGVSx9vMZHSkeoCm
bgmYd/E2jQj6fVgDjo+NIbgst5NnlydpUPjriv5CZ+x6ROLlmAkjBjo84VETJBZWo0ZN/YUWAikB
CprMEd0TMs1DNcF+wbqSG3SQkDAxDn1eRXvA4vhwTF5/Mt1hV9cLF1wflqlhAUNcVGtj0DVEzj4J
qnM8zIhsRuUlR8s1SRXOZ5K9oGrwUxBTeQFb/sfDel+79A/YGXeHdXlbD6vG3c+bpl7ycmX0myjy
aFWUEXtrX53W2Y8wDavBeroe/MANtCUf+Binww0uQSLcRMRKTqRZ66Gz+vYo2vC9F00ueSNjSHIF
arCbVgx3RiURA3bMl/V91/V2/Sy/3MST2TiC8jtI1ycgpPwfdv45TCvJBKoRDVn87FPrIlsydKN5
WQ+tkTm7NueKlGbkXFteXR9F577lxF/7KTbiKwGYfkFU+SSKj0YoUaot9MhECXJfioG5tM7NAOMo
auOyoYDYKWCLeg6OaM2cKQ0nqDAdxBh9yWpcgvlD5dfjAXIBqoi1nV71CC4fJzLid9VG3J95rZ9i
jesjPx+28hPeZ/Z51XX8efd6loT4uHnDi42sIF1gRKdGeBnrLVjr1QUjbjT69IPrzfczivhne2Rp
r5FY3a/3lWkEE2e9jpUrS/wG6vJIh9M92nzjQhTTxUky8zqhrXrt9sGZ0qSPmk2OTmZT/FA5eIH3
9nRVYv8TBA9z25UX+kXlZT1bdSIL1Sh05n6/8+dz/t19Hh2LbQkKHzAYr/XzkBdec7JqmMy/3//L
368PyCX87a/6CQaJYdioqeipV1W5Gu/W07qRBQCJSeiAPU9oSjmAOcoDNCc8Fexy/MMW+vPmejYs
DuWgdYddb6/b7M+bOer++bDMlw7jYorK5gTklS0Hynp1aVBXBEasb8OQqk6oJ+yGvKUTF1tBg+Qb
B9+cWpPBBUp9qMftaFf99XqYwFnuZnbkbSZVu6ss7SkoPJ8dmSX6Ms/9cAkXkConNaThcY7aPTpR
zszVgMU5ga7RpxOUY7RVDKu8/PrQH56l+gQN8Snng67PKmC3lNV58Vh99oWOPlq9aa1n6wHYRvvb
IxWy++jJ6CeRtdQ5VrqcYkyFWQ7+fPlpPZ3tien681VE68bbypuG7IpqYApljlxgQ1GSdf39xf94
z8+XDLVo6PqK631TK3y6YPgpc/cvz4rn2J/fH3k/Xd/9/YOsT11vq9rjWevt93f8+VJmUtQUvWSH
kpk3s0D8/sV++RTvH/vnwz9f/b+4r8yvEq82m+FAInRewnlGlH+rQM+gm1/v28pe0FeaP06Fg3uW
GnFrsOpbJ0FBtxupvaFF85woH7vloHpOKzjabrC4h6IxnaMVevctelafSYWBTM+vnRejFBELBNEW
nE9LwdOtEvwiRtH5VrXx0+RibtQnaXiRAaq/cT/T5XHxLm3lvM/goBy6svtoo72LJgXVMTQqu40c
ho/L6I+7HlcMqX0UOgtY4OBdRUVyZcQK3xxRBOCT+ZoOFkPz2IOTMtj4pAdbZwYBSHy6nbqkYS6g
qIhXAryApsqOIOJ/hJC4mb5juI3N4QvMBrWX8rOfdN7Gq7Cmnj3aHk1zoOn0AjsAxPthKBFypi+p
8Bgz7LMHMiJnuqDWl15ig+uWtc5VWXY9S5/68v/YO4/lyJE1S7/L7HENDjjUYjaBCIRiBLXcwEhm
EhpwaPH0/YG3e+b2zNj0C/SiaFksMisEwvGLc74Tux3wzfjPOH/lXrhP14XfkGpDEJXxazewOHXM
+ChrGtKyQuphmnuTVFGhgDEnETRGOEt/IJCyr/asvREykUiZhkcNnVvfdK+ag0JV2zZEIYKpmrm3
8qubPpsfsikMTBRfzVwxhGbTKnMbd5X5lYX5PTO47GUovvQe6j0l1+0MALtgwK/XJA6aiX5Xz86M
6gFLJX/CvTWWdByyV35kfyygQLeyZFBZZfmw0YkzOKYmYDu6bMw8Ne+sTS5ntA7pc6KFPLf71AGd
kPEYvZCmA4NMy7Cqyr7bKtrHXSmGvSYzTJmFhWFW5kGiMIkK0/1MudJPKXdqX8oBrVucPAGdeQ4d
I6Qi0S6MgccTefCn0rLFfupCTsQy2sRqQq4QiUd3BCFl5tWRMDz5kEj30VU5KXuC7j3KMPyK6LZv
0z2ey3G7YOT0GGzgRg3zfWJjjxlrtcN8hnctDf9oQ3vDPzXZkey+2xHvF9xFfddKQboYks1DQm21
Ybifkla4t2SOSI6EdpYZR5wyzUl30ht9mOdbbwZBUmj5VdWSaFOuVyHCymf4uh9qmOlV3u7kOHNx
9osZTAabkd4b74xU+jKS9antui9j7SZd3ZmOo0IA6XKsDhU+O4LaUuBe7FOJkS076+IulYG5KwY3
4GXpWRqDuQcI/VD6rF2IqcpFuC+t7K02rS+rtR6kq+tvqq1eGc6vQT5ofN2aifA4Lc0eFsBw0fVL
0sqZAAy6SByNDT/FfJuFJUjN6VpBH7Z7NOyZuMe/0d7N5Y++JI8EZNpnTtaNPsWcfU+EjOhe9tCo
6liTMcIAS/uzCPFSJiHJyjFMQC8mlwIBeRERzpblxOLMWZv4JaoSoNM4dKX3iCWwPYAfA1e6l5I1
Ez6PFl3tBDxfYyBvy5CPm3VamGpR5rm7UWPxVAzhTZsz0EeaBazcS9nZMP8OOZyqYmh3QAD3Se+g
Q2q9U+HGU1BZ6bUORbcDy/ZRZTr3AG/atnHe+MAG0i0kVMwizH0MVTYB8OFXTIQpCqQU7x05I6P+
qBwtPOVdFsQsmXescM+Z7tT32iRN/KtjFjhZ+wfOQ7sPOaN8nSADjN/0uKiLYQ+2V+Jf76LBtHE9
7hEhPWExZipll93WNfQ/iW2cLfwKvjEmn8uI6c6NdT80IvhoXF9B6Q0XImHgBVjIy/W5xCPHC228
DEP+o4gOxarWOAcCg0pL4/JVn4wpeE6DzqsjsncvnA4kKz6JFcEK1uFPXzmRXy1xvk/l1G1iaRaP
he0GbIO2IIj6u9y5ac3C3rdV/jDMomS/YINaJdNu16FuCrwZQmKqiPwTBJsm02cfjR8oddGujGjH
c0R/FJZTmz96yfCMdhvJNrLuqY3Pszbdlob9NZRBl3PUED518gZIwHXJZMPBlz7pP2OMgXEUw48r
ykMWs+tEfjAEJcRABMvOhlHmchXrC1S6MYFRLHBjnMcbN5PhThOFB3ZAgawzSwNAtpNjdUm+1Lhz
c3LH8CrtMYQi7KibFhVscnC5VZFC6UHOM3WX0N0IJ08ia18vBdT7CI1M8iYlIBerktqG9JKvvu0I
tPQUn4sMFjD+zW07RFvjA7IuCAaVOQfmUIrNTWv38opRfRfq+M70eYYW4iDnQmXlFRhWEGC9S+uy
FCGgDHj98Vglexn279LMThXdcNCM1rmHj3QVZXzBtlkiUpC4IHP3yrzZRR2Hty+KYPTBbjVYCql7
IrMP3IVrKKWEEjhQsIx0ea3iVLHE7ezdgEQbaOkMoHSAEpiM2b2NkgVXPjOSePqUBiwyPDWUaPlL
E0PlJ+3lr4Gz0GIMBeKaAGVJeIr2QmD2uf1UcfosF+2z85L6NOGk8cUyZEfa1esclgZlQXxr4tiQ
aO73lrotSnHnLk23LT14ygOZuQspnn7UEeE7Sw5jhF1BP5jPXR1Xmz7mvswA4UFq5rMTckBm6N7u
VUREIpZCkzGP9iArsewKFBwDVgm/74rEjyuUf1NK5CrU1v3StXfwzzcwa9cLYrlJ9OJuqqDwAgjw
oeYe52jmdJC5RNnmnLUyImCqUtZBNnlAUKMX5tktlV/nR47zrLLm3JfxHUkM7bka5JdErCxUc6pk
guIM0eluAqoxYVPY2X0BdEXo5QEexDcY2qd+4XUkKqcm1X6VzNcT9AGvLbaAkYmWMR6EZZ6sKMWS
uKCdMDvUww77QNaAW5ESNjSUX3k1VoGFNcaPU2zAJKCiHnA/wxTDtWdQAppee6sDzMT+BEjHdPYp
3InIqqK/9BxM8WXUe6+NVj54KsKfKpOZkbC605PTWFb7sXTyk5HiixkQZO0ywwxUPz7Q5XKj5lPX
CI0TzlrDtaBBTzLS2TvOTzR7j5XRZjcjCu6RtXmhEe1lS+8Sr23IUjwQUpJjihu2ws2Wy2yqe5Ho
4qyhBlGlho4REYNoVO8DecN/sdTq3hsaZs2u2C14EX0gk5Pf1EQ3K+SpYUZ169Apam+awwSupffy
8a1VPvndAdOm8i5KPIfUTGKiK++D4wjvBsV88EvoyPtJXAd0r42unzyPOziy14k7bTnt+jxhAzPu
MF2bx1XKBGdzunNMFBi6JhpYAgTy9YnCP8Jk8iDtNA0EENGI0VdZVOfVyOVYmPHZpROH0pffVSr/
JBq1Vu70Gr4kBkJjrk+347RqAZ9KSsK9USl7h7T+qEYCr+ErLAeTo4ED0dPvx266WUPabhdUmLZk
truqkCiTNB9NErH10EwLq71myBPovRAEVgMDSm9N/tR0ABBDB5UAVdJxJKl7b9rkKnY5kFpn2uLJ
lH5nJHZQsbnh3vEFTgrAyUoLSQz0bphdb9IKsBGRSD9Je0nLNZguvVJGhgcL7bZpPzos6J/CRmzH
aARi5DoKFTm2kfq9HRic953xgsUn5xGZ90VkvaqVeJvo98K1C/q+sttNAkD91HohzqzloTLIO5lY
QRNR0mx/STRQOvVNqvpDPp2HHnqG5egMk1GQ2KMOP2kkSRGN9cqpkAQ8diw6/U6fvq3SnbfIahM/
7/mWFmqIOZsFYdraF4TGbjRLoj6Q1GxGrf3oIzZzQi3d1lE6JQx7sQRIa49FuSR0GLJTDmcemLOT
FH/M0hHbonBs+jG33YoEg0NVE11X/zXiAhaRhQO9y/pTMnuHqrGtbeMw8s3iFWwX1uDJHKV2uZfu
6HLkKsoM2C1ecpv/c47G0EdQz73BvNV7bloTLkOVLKTorjjxNOk/es5+3+yThWhF+x1lec+B5+7w
qjh8mHo0bR2uR+9e1kzV64UZg2BjHy67psUjaM7T51wS4lEY3utQEKCgE9iyqJpI+0XRrsVzwZU9
7hiknSFjxnxSC0b6DIAK1ztmjbY+SyyMFvYY0lQHfT+2BZTx85AkX0if7c3QmIT3Ejyfjj8NAayp
NVmBDY9Jzsu1yNY30FZH3jPaNhANedHMWCeqZxdb8WYuPMK5xV45w9++mJ6NODpWkdxT1n+GcE+O
kUexXHr2g96Wl1ibnpCBbGyoJ6fO6vdlZcFQgPKdkR9ouXwgqwlNx4B9topG/D1hzRDo04DThGE9
8naLwrqfRCyaI+jYaF4rcYPTQrGirKdzJ6+shiKo5Lg34qV4hobI60SKJ28Z2PV8vqV3YRJkaeeO
mpRT2GNco3f9ywIw4UqXAlcAUfrCS6agMW/KRpLB232zt/2Je2AB7cLgMTK4tG35zCnxp2Z5FqgC
AtJA1BnRK8RkeZzaoeWSUT9FN4M2cBON4PqwWd9EHasFwoHhi9cvmAiHYJtqkfuAiW20VEaXglp7
dlno5ckffYlJgiys92peJTvkE2QtcWjJl9NYDP24JluHGMqJdfUmGRzmI0uCaI1hIvSqn3ghySuO
50OczF+iRJJcDynRw+sD0IfyIOIGbnpJ3oP21kdTT46Zc6VGeIWv8dgYw51ZaiD6k1tANGhN0ohR
ajF+m96yrzvuTzTy9aqAT5L4OSK1dqMqDwRQtgbdI/S2tZgOOY7uPKMS+xjP0JYulAog78Vu8Arg
Bd2vT97G3I3vtHSZlJLeLQyq934qeUHCX111h/8aBy/xXexN55pAmxlNIOBqcQPYc0fuFwZOZ/w0
6/Yd0rtfLGjGE9XGm3xMX2bxGRviPSqAHnaEr8GJ5u7cSXRsCImFi9GDJAljsi/w3KwzJkVumav/
Uxq4o/Qz0yfEQMTDHfJWx1JGVITs++dktsILqPTcBYw9GMZX1ZNqlPVDH2i08fxpfJiVE4hO13dD
BhewYT+t1fopdMooaM042sUOamgPAz/PCLJysTKm5tnZ5uQOBr31MFXacz/+eDFTb1s8j1YNLcV1
PzRM847NXc4ccCVWziHM6RbZE5GJyQlAtC+7VIxaZLmVSAqdNdKgBj4YiZtyHvghKlUo11QORBNO
FflsouUE0TvHL9z2LsYPSnCW5HhI7zxIMlGvQ8sOm/3MQ0CeycnHY45Nt9rV7MwF5Sii9cvao5JJ
EW4EEXt8IHlKkz699ti3MZWKAHk9pKEIHrpa+XrKJcxFT3Yrfa73IoVa3HvO2uanK6qfVVNiFcnt
UFZiQ6cS8h63dfISjx7+fAKxofVQnWtvJoSOTQ8x4OIk3zIv7qxisY71Aq63oO4cFnPeGPVK1dGe
kQiyJYZxvh1IUBAvRQjShlaAwxg5nOjib22A61VnB2xDtd8V6ombJjrJ5d6JuDyLnbm+TyJLPX8c
sI3bOS/gUJMKukRcLXqsIyFNjF0UK2ozDzaDIMw29wIP+Qs+QpXaqR+bzmPMAHrjyktmITHIw/KE
xOqOeRxYpjG7cyzWp8gsgMM82XP6lAzLwzRhGk3mY9Kpa9cWQdNcrcx4r3gK5Hv4DgbMmGZj1O5a
a+Hy0m6mRKG3WZxgbUwX8A18cCloI3FrZtEnTIXnBe4V8CbizNP6J42dBp9zfRoIMwos7dn15oOy
9AvcFZAkCTmrVcjTtWr7Qy7DvcG7ZULanygHY/noLstTLaf0IN5ZKpg5BSJdqe+kQxF0BVdMI8sK
72MDjx36mt58LI7zYRc1IwRxISv5p2+9D7Pvv8rya2xDZwPt5KbQw2fWSNAgar+wyx8igfb5on6I
hH4ks+GpHMzFZ2JZQJt0vjyu532b9e8lBfZmSTiS0npGMNxVnznJkE1DyOeqMZc5g4LpKOdymxvq
0bLSc9Pqr45oH0enwIPFqrhyw3tClJgsD81P5mb3XvQyyv7WaLWbuEuPvZ5/K52tUuNo51yDGLsQ
CqZHsQyaoS7ganlwyUT9qiV3yBbfyZ/5W0RXs22QMilFmnPnXipj2lR9fBsKBAuaeXEG68cSWPoj
uQ6rDAKSBgOMjbKZIlFpxwr/cnIKu1dTtoc4emumSDsW3XyvgRWBzYkCLXlYkv2vSu2/BX1Ps0KW
9/mnSEpiXLom+e7+VZsnbGZz/z9B3xkdX/+dzf+PX/p3QZ8r/oEBQ6Aadv4z5dz1/oGCzkGchyIf
DIeJZ6asmi7+n//D9P4hUAWifdZNm6SSVYP3H3I++x8Sy7vpWUIKDk2gy/+hZ7z7p/fkn0JM9I3/
/u//CgE3V+ruf7KoGLqwDddCaujZwvhVGv+LpNm04b2RJQcZEFRMiXV4k9VKbNmQa8dKhRecICfL
WdCUOPKpUNimFreMD/p0n2g58U7jdCy7Zth4TRoGOhg3ut2KzS0Utw0ADPCoiPW3nSp0QoWoh7L0
MdM6C+QJMjAEPUgGEaKNXhIex3r82xhBIvrlvxBuMwL5v58nr5Slu7qBDFLo/6d0e+L+wGnp2sew
WQQ585hGk6w4hKtmJtRZ7yHOIIbKQ3eGW7ch5oXvRZUrOVjpgrIlP7AzfClDfGeWrvYowPD6Zmly
TglviG2SUogbPnFSPtud0yIiqR5LTf9iJynvfr/kBQZL25v0XeihcLFppIzxmGiY6R3FvQYI466w
h6IK0OuNBLFVxxlZxiGBI8reZGqI8TPGs9dmEY9dfmamqrdNhumax/vkarE4UXAJ5EdafSrIbf+V
z6xf2nXbPmeVc1y0+//9bc9ZTYYFyKi0Y23kGTSzq+7m90uMWgtohQe6YV1Z/34ZVg2RGYJgSchB
DK0OH4iwiYMj5va9wohh/B1YEfqzjBgYNh2ogLl+q/QEUMQqnYp7XjO0KOEWfZ5+UloUIRfwrqA1
WPPggbJOZl9bfgTH45uImXnXVfd5NmWnZXVrI/h+sFfNi6qK8CRtE4d3xjCzXP916XRUH//ry+/3
NOVsGao7B1WU8T4x27tp/YGWy6+NRoYB6AswuLDPqXKTwGVjbnaO4Ic3wCQiWifWlb0nT6SlW6ff
P83LIk7ta6bVQ4BoAu8niZzMwnO/zeuDihA4sDHDixrC3ju1fBy2sIeR5SUJszlzAS/Z1Z9GRv2r
r2b7eNXrzKa4pwFhgqJjcM2j/saDV85kbCBrZf2ibHqj38iRYY2YQa0wkZfcv/x+6/cLwaHJecBa
E2DPu1909mab3+ia3y/K/RGM4LekFdOgyg/0mKta58YGG7ip9Qm0xrJYJ5KDAPtiAKepwu/cLOfE
RFQz1Oa5qZqbnOU+OCqDGM93Ol1mxhhgNvMqHNJ0ngbGCGz3BCnDsANCO9rpESMy+qaEnQDKd6tc
Uhbt53HVWURYxP1qcMV6l3zx7LQIflNdWjQ0HeX7kVFTfCb1xg6QvjwhSjR9eCdUa3d9IZJTk2SX
vC+Sfe3hg55q92B4jOD5bBzIRtGwJ00jmmIaDyQGmrfNpm4mID6/gXVLrrpWEx7azOOxDD962YMb
Cl3CxxjT7PtVyIYNhmGpzvCaqOjSr8ikRwNTnTCb0FZqNjCC6pXfd468XVhHsaUBZ4JRENdo9zpy
aLrYkicEQKvoIBbI9GokXHXg9qkMpDfBVWrPWQ3w1FDdS5N0n2SeaqepP0yLK/BZ4YbuneHcj6wC
4qR+jNQ84P/eqkFiTBrL57pY3K0iqYypGn2HjVBCFu7OikaP7lq9m2NsBkRTnUiAYfuBx8onTotB
Li8RV7G3R3/OiSfqEg4Ump0pI3x8iL6rGZ10vX7JvQcOjvmYIYdEtly1/u9ByQ0T9UJBzVxb9X6Z
ivvWYYRW6BnVo+yjXVE+NfnqUootx++qefAzVzU+idWWb4lBC0yVE7eIpo1cZvPoRc/rcvE0ZeUZ
GMuPF2WjP6Oxy8DLQe34m1Y6pVWUBq6R3rRijFmweW+xQzMswBzpUf6CMISFJEBxlDs1wmFk17/h
R6jzmNGm9mfXwjLqlYlLvNZw5tbZ08jywK3N59LIT8vsavuuByfX4/4u3PDv7DzKqPwIOw5fAsR+
L3NMGqc8adq9jfwTWTDwozxaTuvIny7aGUlTbzltG/tNsxcepTHsUkd2XA89Gc1tHm77GP1Ni7LX
AGYQtcZLCO/ywDnx4JgvLXDk7ZBrjOYqQERcEA9I7VeDtQWrba59HsxOlbhqO4NhqkZr5zX9IaU5
RECoO9ul7q2rYEElCeNiR6DTTK7zdGc7Wpl1SFRNKrjVg+kzUd9jZvab2TjUTtMdZc/lVZoP+SSn
bWnrlyI23+XeS9MhaBP1157jq3Q1sY3alHT7qT56orQuNtMvVmq133Y9qW0uTEfFb5hz51yFqcU7
M8m7bZgt1OgNvhqIIjvTEAqKmAN9KzPqvT57X1NaBYmWhfdoFPAxRXoIXmi4VQAdTD071kbmBamd
76xVQZTFdXnAzHRYp1Cdmg9pUVQwQMLbnC3AtkrqV0MwNbFWJqs5k9WbUL7EQ8PMJO5YSNAPapOm
doUGQxD99nLMNPuQRmjK6MR3LhOcTRn34lCFy2VCAc18JGuYk25bkwLfVC07Ec3jPFpy0DYgBUhq
ZHDpoQryehkMS8HDmLVnJ4G4tpSadm+zYmWAaF+rwjgZCn23BnDd/g4B/Ww5WSy/NeQWoRfDjw69
gTMk8wHX+q6Hs7bLLaP1HagPPaIif6zL90SnMhsfJj7MG7uiDwXTdTfaRv1oq/wiWUd0ee75jYv4
tjG1YD3KApqg28mwi+ey53+XvZKcQLWH7XmTGBaLp6a5WyCxgws4xcugb8osuiwq3Y6OKPico0nU
m3yv9ao6k+JkddYLln4gmxJuErQozN4yg3vbiRXitOyrqAGByGCy6nj7VZKSQd7ZhP+xjJG6N6GD
YBVRU7G9AoC14gfyAcfbMXLf67Jttkzg+h2MQRLE0a85b7mnOl+WWrPrW1PuSSdcCIdy3lLDAyne
jwJFvS3uZlbQd0U87mUVvpF+4NJqjU/1mKZbc5A/OfvOak7am8zFIeBRkVHT9Nu5ggdNqv28bZ3S
PqaqiLbtj5Z1kkXSypoM951riWPUm7uyLGCVJrL6rFqzYdSMjSFB63mYKgFRIQvrfZS3mV9olMB9
iLgsirobx2MrrZ6kURgHWxU3YqovxACAzEjhJCzt0R3FQUze6Lc6G9uZYcrozi9uVaA87+Wu61dR
Sst1ai3bwVbOmbUBSLT8T+sqVupL+SYtZo4KQYstq0uXAwAstRYeaOJWJ/B4BBo6sf2JVBbTpkNq
Y2XgsTFwmTRZDfuvmm8UWdCobGhJiQDbsD7glFFNccFrWXf9W9UUXy48fxgDgBbbP7zpj5U53GcW
Jg2PyYtEW5vnRUkcbapDSpTgFMVz+1vnQUbKc7GdZsZ6DPm+lgGvschihBJmUNch1l157yxsTxjX
H4pSF0DDmPlkk3cbheUByNMO3ylxbyEJck5JVDgIo7+EJoMtsu8XsmS2fWlcNHe8wEhsgqoj4q+L
vcAI+48pd6mlMnx2igENPvKuZTcnzeOgoZPiIW8zW8abqGjvRBUSfjlG1jZ38ZLqClddqB0hwtXo
d4yEwoEthJP32dZoqtduZg/dw2wq7StDwmY/lAZz/75+NsCJTpPzVqqQtRsUQa8bvjpbc+DjFM3B
m15Id2a5I92DOYcEmGk+iGXYNhVXdnPsej7BiVkqNPQk+7WIscysXkiKYbFHoc/ck0BNazagpwgw
1VPbXdmvHiLe5aB0ySnMlnYb1eiaEKVCz2jP5pK/1LW6OqbchRG0BZ2M6Z0ckhvJRpUBrFGe8Vb4
sef+rYjNaI1n7jd7sIH21rb6H2UMDNYmrtcEE0K7LM2RmvOH1d4Y4Bo+myPJC4BcLx7JqVp2v1Bm
P7SUY5XZ2KRULA/CSB7wBbEA0MlVja3vpXxXbIS3SUgZNBBigib+JrLUA7xaqjj9uQhRy5ClftSN
HLuDSl9r3SKEHOOkHbnLsUzx+8+MzGNo60GvLwis4JLFEe+tWM7c99U9adeCkWCUpTe2Mr8Aozw0
BFXtiRWmk7OSS4hJhhWEfWd0ctyNI1tAUSPViqmf9AUXeR0dJ/aSiDVARo2ORuNUZ6wiFXRpNOg9
K+Q09R2Mml2cHI2s9oBc1WCXQWdiMWGsm0TDDnQOkiEQBKSzUEhGbvpc59U9oMbx2Ig7XKoNY1v9
2WIhs6p9r4yMGaNX1plIxT+gAQDDrV2VRaY2Y0uWfQnU65bk6IiWezKXrbmkYqfi9s2polvMn0YI
SrIuKGJw4Dw0UyEDveIs7HDbEEHgfUhTGZcWT9kCV7moYK/n+W051S9GERFGbGmsc8Fwbehvcu6Y
f3vtgHmCONMy9PY9I8GSVe3KEpjo7LSHONQJf61nd695TREsMJT8ppFPGUkirOBPjc0+rw3VvPEm
lndlC0soK6CklvZtpZkMo3Nq4r5trm6PDGjq0epCifuMSuJ+TWHcluycEZMIYiWt59xmrNu432E0
wuRVaDdyTgmZGzkh3d8pJkv2l9a7tbKo9bjIKKxmjHDI7kvqXR1fPdSYQ5+XcHQjv1aocnJpV2Qa
RtDG5XDlcGStzSBTwIRMumteskPSZuVr0w9ZTu9jQsZrZIgXr2EGMregw8ZvxdL2qM0HD3Py3hst
IJwsPSCuJtU5HNeiREh0EmP+3bfxjVd431WIya2nRSSpNdpW/bEfR0QNGqorj+MPF+bZ6QlcYCoO
ZfRJI7QB2rZgoHU0EWbsiHIlfzivvq1wBdfY851m6yYTAGsnWg3JhmXWgVjsvT0tFsDpaTP3RgLi
jnFz0ydEV4eAI5M0OZpGwnxah5EJ5BclmsV2B5Ij4ZMFFh5Y78kugyHedQgTh2mCv+k195odPRPI
4fqpV+3aLHtQpfpr2v1fg15EooLc6YF05o8BATWJuA4f+vGDsOvHpGG0r2XwLXHBNTk4O7PyQl+z
PxwqeH1EIF5Ojo68Q3vL2+XQShqH3CHPpakf+Yspm1IOsNbN3nT2Fypr8RxMOGZ0lyKvq7I4IFzY
PlcdI+mxPGKMOYlZM/C6I8mRnFV6dGNnjrMrQ5Q/rRFde3o5H/hDz/S5Yl2FdyxNbfYohEBU6NF8
yemO84+7bD5DW4jIydCpsC1PDXCa3XSLnBU/+6KedCS1mMINpFgp1MIY2lEeLtf1n+KYewlbC8Jd
NwSVZUEH58GwuFwneO2zgnRIQTL3yzHW4zdEd9xfteqcu1iOyNwGTMaGd6oyKgY+DpQF/abLIdmr
wuHjv76QmTJe3ZtBLbwYDgsqkxQcywgxRWUqpelm483okWwFg1k+26KQsTF52IoQab3mr/BArGSP
KglUnP/VmAXUkHM2GMjCbSytO0v3oE8MHeHJ1mLjVNSP1PYvaUVCgRU+eyYa5Mlzn0qKSN9sQkUG
QHiv1dzIphD1Hm0RSsz8tl7cP0BndH958Aa0Yak4hXNFuTGWtq+nwJdYeJIWp5UrYVd6GyJsDUSZ
4DtZO5rfwBhIcWFvt5FOTah3ZtDLc58AJjwdQpvXLRxx5GSV60PFDP3VI8rcraYjVwgwJsjAbEZM
skQxLrJ/jaN9CCJUmQUZxjZ0ToMnjCyanFE+kdHQEtyi0jM5GuZ+DmPGJwY3pPSFzJ2XfBC4SLz6
Ro3a9zi23GO7jyReIIEhAeyGS2NJP5svnCEDtmgLzQjxA8XTHN0qNHxTwco0HDx+bDwYfXhtJlTm
2hiEUAA/MlTEQ7Bk8/hDaRFr9YOV9qCpLIQ72J5MAP86KzvX27ZQB3zv3IxLMJu8gFT5z5PAuCYX
gpy4UXLXQ8Vg8941kUlOB4foEnLSJXQCGGTYOlQzGpHwh7pquJL2QpxfGB2Ins5OBTrEWmtOfdMe
Wq+6MVZpVV4N08ETy7NZT49hm9x2Lhq12I7/Kin3NuYatoXWA3TcFxnL+xS+mtW/VJa8bXVUDKgV
JmoKZ8rPEFAeO5NPy0DVj2rhoWi2WehUu7IIvW0YOWeP/HXMpkWJEMLIw/eQ7kbrE0ZV09kivSyJ
u7+iGeladDLnzeIIFOLgad2tvn7WzOpv3ZSvlUMvsUx0XEP3DQOYLZEwwGYY9l3Xt4rddPfUlMZz
KB41W0YbWWk/bTdf3Mhlza710ufqmbZ5sWIYmuk7W9TBWVBuDiRniEb7nFilwhpkM28U5hcFGzw+
dnF9G73VdnKc+4RQnKnXUYImdyAfUCv9GEN2dSrSHZSIPmPTuwvpOJNK3WI//WEh+1itz1kbu2f7
l1jFQe6yVROOMBC12xzRxO3ymlSnunQvsIvFFI/BILs/Arhrzqt4VfplihLjaMKIyShTfVKww6Ap
PRE4+hT59MEBgqMxmBoGZ8z36UDyCSTcvAzgVRJGiKm7oOc6mzU6NUuQO5B0A1P9TjtGmveY0CuY
tc5dOn3RQtRR2BcLgDusD/GI+3Yx90ecKhjQANnCT9Zvo1L5g1PYpJ9VW6tD7eGidZsMFpo5JTMJ
oXxKi4b/3ncYERbWqfOaz6Cyeo+Q9FQ5RXxIjIxput6eQxvKHyU2I8xl/MbNCua2z3ZuZZVMJOnN
7YLwMtiDVK86Pd11lPVLFggCDmi8hRHoiXxxLSoabYBQAAz8WmeANU1t+crVpO1mLqNNMsDQELQS
gTug0ExqGXhL9toS/LzV2gcypUxI13EOuf3EQWTvclxuv9OnQ11VH1VXPHsNC/54rv5Ial1fu8/t
+CJUyitdNsk27obpxo2bP10ceb5MpCAjEBkiXjXnQswcp6K3fE6FNx2BfcBxXrgQane+Kxa5nD3A
9kCB0osClYSYtdgaM/cQTlD2urfoA2kxepTViOWcPYK2ZJeb0YjgSMyH5pAXU3dNFtiWiyA6qUc2
5XY6xhZ5MZDu7kX+QwIOasiuhOU5M6jsKC153my3W3SCvZpS6mnGzd4iSSSrngy9D7cLbgk854lC
J57ezZoX0oFMT2OMUbgSicWeaNmF7D92nHHupi75PTWCTynDEmPIgMM+RRxeuNajZxTxOSGAME7T
k+rK+UyVzPE193LfOs1XUkx/FGMZQt6tk6Pyu7wUKe4bIMAq1K29Y9vjLkydr8bCteO44Uvpmlfg
Ql8Ts59zXS2E/NhmG0wjOpmWfInQGHqOezPduE2bXmpqJBsX5IlJPAF2kMwHgyU4jeNy07rFv7F3
Js1xK+kV/Ssd3uMFkEhMC2+qgELNnClKG4SoAfM856/3gdrtcDvCDnvvRTP6iSJFVgHIb7j33F8Z
+K8gMplKCZeOQOKu3mtN8dRrhrxtBkbJ+PqQZwZiI67eYSma57nj5l5s84R9eb7rWvIeVVp6dpvl
+4AW9dpVLnVv3DQQDyxEdNDSTE3XH5J5Pa3LNqyUrOFZ5g+iD3SRECnWUcWZ2US05Wo+4J6qwkpk
3gZ+XI4jWmgCJDzURmLcg/Fen9eaoIKk3md6Mz6llR7onThxTLTknkOpldap6n53sUZWkhf9nNsM
DFqtWGaQOZsa2tXRpxQB2ofJToQdPCW+o7XqhjLjbRZm/eA1BDMIMpRG6vAy1HGB40LIJ9ifrJrc
pG/Oy9Rxhz60bjGcowKJLovTK6NZcsUIHOGWbX864/ocr9lzsya3QdkfOqcHNpoP0tussJ15Rx16
UG9YhtBOf7VkkT81YnyjXY7OkfubhC5Q71DLrS0qpKGlXwikPMfaWAcrWWY7TY3oleNHRkdzyKOQ
vLHBfakmUm8s5b5GHm4nUdfzUz+nv9K8Og70SCQtccTPef0+pwkDL25Jw+u/V7nphtu20E/nxULy
4H2km9h/qIaHaGl6+Lccf+Yaf8QRHYeeyyc1rxVLlgRehyUkrI30S8OW4BCvX2KVX4aYIapqnK+j
YT73iI0TD/WlWaxRAGgawsNG9qU2jCukYLjlnzJTn+mBSPMynOkoXJTh03x1BuaYxUZCbNxZoujG
KZ7nSdCJNdk7RrKxNI6WBbHZBQOwT2uVB4UTkd9Uwt/IUbsNbezDZrrPQnFPtnfrrEnMwlnUdpvY
AvGU41ybW85a4rlH5+g5jMDtrZtM8sVHJSxRgjgIapL+l9T4OdG/H+oJQJSty1uHAgw1qPpRkuuY
wwA5mlF9qbz2Q84mquaI+UqJFFbLAUaafXKUQIitea1ZLkmF5iKzWeQZpEXlVOUJ6iTXRJqMit7p
8FLp0e+oJtzMYWdnjHJlXpffI1X+oLlKwgxqm2N735dGmGxnasjd9ehncZqdnO4X2XqZr6UownSB
0NTUJOKq6LErTXnV2+o5z2nw8tXk9symB9cbv8VLhkUZVyIBCF/acvpeJ3Nyzdl2+yjsLa6m/GDy
ak1li+unahjuDDoO+Y40L9rmoO0j6HK27pu4uidzWHE048mZJqq/WS6vjvUtT9Q9LXF5sX4bzwSa
Y2pLdiJHSO14K2w93bKPccla2uz7g7bE82lQuDCKpn4hpfm9GeejJzFoM1gs/KnhIVAynsnGbW6v
cCQVPaKWPGJdbwNs9L/WjKq/JJPkq/sx6HSiAdMRbUupN/NlIBEr66pxl8w2J/3cBlFeX0tjJncr
JVIzaVsDBdf8POexfcpfhyJXAbZ+9AJmeUGcuBwGnZzNPyDrNfPg2iALK5C7LGkn/PaPyGqtQyF0
Njd6+oOyAYulm9Z7gXI5b6PeTxk3w8SlAmkmskkzp3zOtZni3vJaModwQbAWQyOH5SaWOI6rQXse
YAHyujjxowM1PnAnYsgKwu264kmV0n5QaUOkiHKerZLTwEvVXW4GpcUe95N0nDMx6z8q8mLBebqk
QwkRfyG6pht/R9TmT6R+e/cebkJlRgM/do3xCmTuKEYut6faWV7MaW2PQ8RYbo7N/mHUjc9yXYsg
zbWHfpzGPRX/lXgpxnzFkNzaJj/aGF90ObfviNP3RlwIrAHGQ1XkYSecKw41xtverzz5PoMWxAlM
cSnbLcZKh44poXhTA47GLMNVwEznSUvxTxpDaCRWkEiATkOdub6UPcQg9HvjlwzpFQkilMhIu4rO
/OpZdfXTtEu0esG4dvUNFRlkX3MMHWW0IYhdrINdcVGl4TfakkD1d2iKIkpvFIS8UmRm8rgoUdDs
NaXb/lSDF+5SDenm/IxpGmUEcZuxhRtyw4HS9MWfzooDjJgRgdVJ3XKtZwy/wn1KV9DZdpwcsqW8
jpv83KVxYL0BznlFJlU043QxchWOG5V/XD46IEsnndpoP2hpQM6kft2ybAHUMtcjlDfGTukOl3nS
ElpSh3dq1b4xMpbnuVRP9kzmxDSrT6oNbdd136F6Z/uB5Kpoy6pFox5vfffsi0WGucw4/FajfDK3
+gaXEcy6Lg2aOXPuNuPyaOXAyyazeFgigBbaNIStDERuH9mt/ci6oQ6czsj2WURkd0r7YUQK8agr
QJbL0yzZBPPPk6tcFc9prx5x+UwPo8aQQjq8nVmrPllX3oBTZL+Uo5/o8TjMSANI+C0ocPrndU2u
eoOD3bKcz6xHBDCSo2KDmLlbcuTsw2xEy2gEWW4edEZFN06NHbu24cG2O94+g1s6b29dyr8peFb0
uuszJLDQro/1o4BhB2NDg565ZYxNUXNk687SWDDVrhYytzzuXM2ovnpZ9WDV5ZbHhsB9yK7FYuQv
jn4mMai4/vmgaVl5tTbNMVNjWN1cCz0aDopY2ENWXvjSY0KAyXQ8dzXNfApQgs2RW1+UE+1FgWfN
aYBS1w6720SZj55OQEDGXhHVAJuIvtUvw2J9xHjKvSLZIGLxQ0VSxpey4L0eWL5Xdjqh4bPQkWyb
ToN9lcC99QbQzFwfOlaEZ6LuGAR7bs6TuUdm7tXV5hfb4cV6NceV0MDGI2sNoenonbWeoZdribC1
bHM/TzWO5VkDmTM5O9PJ4Q+RDGIuw0rw4PJg45gL8147KPTDQUsZSBH3a6kUe0vmmPOIE9n02B7Y
TUwcrW3VQWOoKEhWCpSOCZE05gu6FBV6VRnGYsruseY+I8Nnaq1gunIGMrgbJMMve0DdA6rwQHpz
L0B79U2+BqMNNLiP2vufDzhxgzS1gsky05PEjcPQP9FDMCq0xFiQ0YVl3RfcvTubWMpQJyVk3ybo
vCs3uo96bz4uWD+uCWyk3GTkak4J/Wk0zOC31UlZpnc1AWWDP+wwbJJCs9jn2qZ2WgY2IGt8dKtK
HAz0BGusLoTIvcetZV0FEFbCaKE4JURTuZZs0dU3gL/cGNbNSsyFmLMvNYvNtcj1oJ3EdVl4MJGL
fNLeM1xxu0YrN4NjOx/TnsNdmOTcNmpKwsJY2Lw10WO8UHnH8wQeFfbjs1kMLi478xqPufPileoH
iXujkO8NwesFDGG9arCLYj27ZoN7Hm3eH8BT+KPx08rUeYzpETrh4hE0S6Kp2kI7Wkvz28zTnwAI
XNK57D5onE4GFpxJJiiSW0DVTai4mmphfRYEzlzmMmOKifxM1zCNdkhRqtg5uXhQqjRlujR4t7FU
8UvG4jEjrZiymCdj8daiBb8j/hJZHQgrfmATQkdXuSd6f04ZHvysYYNOxdWeg4RhYU3ylCOWfV9m
x0bwpvd0C/ijWailHV8yxu5BLPZhUPHjyIKM8R2WMODuyANhuew4xe7dbCMoH/tLrMQhYli4G+Hu
+B2GkV0zbCguAwq4K0I8YsUBtgc/qWT6Vq4n1oAsqykPiJBLD139HKeROnhpKo96NRq+tlagv19N
g9WQPuXXurDY11RMN5ire9nJMqvyW1kIuu0NnTpg9feq6DRkbGOIFtmvXUQIcdR1zw4pClnWn5i2
bF6/mddMWOe59hjFs46gRx6pb/X1AQOvt8uKp7qv6JSWBJABd6snTSbccz+xBaXptdH7uctO2Ya7
LzJ99Y1i+GrnrgZZiPphTLWH1iJLO7J47qqSsZnu2kEtm+R1smdn76JKB9GQBqYZocKsoSOPVk/p
prxLOW6kIUbeS5OlITaLn95Kb1941XGaMWNUsjsjVlvP+MTecyMrSDlCkONtH/78P7lh0Qjqw3+h
9KknWpKFqbH0fr7RYv58+KPGQJowQXXTF5bQCRqjzsxwIghUSmc6DhY+KVEvTUI/hTqMwDkE4XbL
XohP/fn8nw/90saHQXPf+NFZ+Wa8o2dvqRh9GpgRtv/680cx4+h28uZjNo7aOZUIhwqnPshCsaTi
mcEgHgI1VWegas/noQyVafuAphABSGbp9GEmHd8GZGHCDXhm+/BebHgtd8uVqbTs1ekI5smgef/9
j8Bgzvv/11L/r+CoJljT/0lLff81/+38q+t//ZOaGh3a9mX/rqZ2zL88NLyOJ6UJHBVDzn/gUR3r
L8vizwHtC8PdPvHvampp/GXaWJc2cjN9pylBqv5DTe3+5fHddJ3P6OiCISn/H9TUhnD4Vv+kpwb0
Ac/eNSDa80ljE4//ZziqYLxcmqOFqGvhokxWgBoD1L7Yw5qYdRiC+5h9Gzk9Q9CWyavW2ewXUp77
fTn4SN7a1xgk+Bi3mLwBfl8hfDeUAQRz54jqdovLiisr6uzQLzgI3BErRrlElyjV712Nbc9YFYeM
ZZ8MvUc5xQ4jND94UnUIh1EX1aVEhcXTAbMLvgxJLrxvCmpELwU6335njf3ZuXX21G9hb7J37lWp
5mvd5e8CxjbRRF57KfopAjPDo7HINI0bTpM8jZtHl/zwuzsVrzyZbqs19SHmBJ6WzHEZVb17FjSQ
JPdwfy/r77TqfGwrqG+QwzUMn21NngeJbrAlSD6Ml/JhSr3odazkD23OvrUmoOZad6dHYrd9csjq
01Bw4jLrVeOaM8Agc0Lf1pe3jskbO6HsRtJs6vc6gc9uXyukJDUhxjWNAFaU10wZzqGVeRlYyHgi
2SofxVgZdvH8to7dhkcKCcerQjFvaRY24It4cxGsdBn7uoZfpjG4aRSbuM577cCF7xLnlXAnJgwz
cVJk52Ex3WkV6eV2QyLrKB2o1YYHe0ANQTZFr38yWP4QUSoiydhB9FDEddgNq4F6xmuCihfR7yZC
nAs24NiB2Nal7DV0k85xzY7DjB9zbBn79MMw7kkP3dcZGgRnKSlvCXgpovxSmPZXYpqqkBSReh7q
ZxTZvG7lZO77biJGF7W2LPWVSpGvmG3Q9fQYcGAzAwxmxp+VS937g9U/DsPK/o2Xo4Mksu8X+sVJ
xr7q3nVt4U1JTuvAz2maJAsvRHOrEUppgpgRqVzgZtS3anW6l2Gjt6bRzVCOfXXz4TrPBs/xVcw+
pjqaJoNdYM5cTuRLoC1MLlcMdrupfBPO8syu3T5kKwnjaX5eXURs8AuGQM3cGg0XXWqY16lPORej
Y65ajM3kxCXqnRktuZ0SCZvXwossRLTHZEwlfx5KlIAxYe1mMu8z9pZhTNV2wPqzVmx0pGOg04Wo
7TsMDphSaA9rmn9U6qGWLgjkNsVoPBR3YogXVqvObl5QguUe8M6WaJkgmeZPKEgNJF0GJl8suKnb
m6pgmWm8qbYWZl3mXhdIsWzXkw/wOdrZnBXuQwTQJ2nWWVCKOkwyUb+3DlCTuLfDJZ0rNGe8BdRP
1qk2upeYS+HqRjqgExxcRpR1T2IznXfggOxyeKq7UYSRwN+6SELAnHJQt6JAY7qNl4hPaIj/Y+TN
zt9I8zwkJsoMvdbezw0XT4lQiAwc0g7VsSubq7ZpbqaE2sVke4fbOkWkZvtYQI/ojEgvFt+MwXrq
TB4kaVe8rGh4r/wozj5+XEuNDAa36l9cE7Xj2rG3dyaG5uNaH1zeUh+e+y+7ZumXbUuu2eKvDWK2
DqyoCCnEua6W+bWIWfDCUEf3ViTQklKPx2JvkqdMh9HI5mlxSN2kkPD20HQ+0ymx92Dgf9YogcD+
tK/slpnuWwXbQJ23N+tmVnKqGH2nZ7TYVYt2sOAzaJAD5O/YZRAbzbzPrqeOEKzOioYc6aNXXFcE
xlDSYC+4zvSC0C2G3dPgPuwgbBa1+67ZM5eoa6invEJgpP3K9fwtVmRkGtp0MksIwEnf6wGKsLit
f7l1dWyiyroIXQvcJP3UFmwJdlIcBzb7J7sHt8Tg8LPrtSCdiZmYUtPXwalyQRuAxRpuoE7kD/XQ
pnuZRNynC/20NbqHPF0uReeUgb39pSV2Wb9WKGAUy0y3LbwwtwwCUG0CJWcsotmR6q/6Jkw0qHEy
mpRPEJbgury6I77t2VyvnsmlUNUBIrmIPKMWKNSuYx1/yw3v7paMtmeyHHwC66PDWDlYvFOW6QjK
e3Cs8a9MI5Ae/fG+Tn/GyXSLG4ROmgaFAhge4o51CCqtXOHdpmz4GaUMk0QZTnO1k1pFQCnziVxH
iWpXBJLZqfs7dTSCpGsxhaqyv/aNbl9pasShKNF8L2ak35e0DU1Z9gGDW+RjdmGQ50Wu3Lixpksx
tI8C+11f0XnFXfOUO7J5cCYtvVZFHCY9iR870Q+suJynhUblNPPJqxtjvDG6/KnrIeFknCoaqfKh
jLXoaRrWu2dm7cVy2P1Uqftz0Uz2DiK6rUOCkmwUv5XIrGtU8kugSafRBF9ya/uKSj3n0TRwe1bs
27nggMa07ggpe/mqx96K0M/aLoNjmQw6bRzjtInQZbmdW6NbHbysv0PHGAKN4WqwtjzrnLOmJdz3
tX1PbNSL5qKT+ph8ctpPEML5a0s5vSzd90mnA8D+xLB5QmGg9DY/jN0CM65Onz1SWM/xeANw0IWU
ZvzCOMG3vu5QMtLYx7oGMXK7GdWYsLMdhN/NUbDUyeJbboxgR6qjnFipZsgY7MX4WojYC+3CuzvR
sh687h2zJboMT4dEF5f7uuNRo/NtuYrhj6TLfax0dTTs6IcriSuCyZPuzdmNdhWQg50hnaPH68l4
kQQ2c0qfaTJ82xxfnAWBnV0QlDsDC5We9V0J4E+AjfzqT1QwKAp/HImGdCWMlCGfJjKLSf5qq1kE
bm/85mCWhrHes3HVDp093kv66LUn6hBZptgZZffVNAcuDJ62OQFxvZGvByyc016tDHaj/EstPXGN
KAu3o4wAYMjX6YLglgLJmlvHXzjNHaMofEcXYWXaEZhGiVduqLbBBdvAlMVb9rVP6cGrbDEOw5i8
erK/myt8b8Dd/GK8uPscRc2WH7sy75dfGg298qyxC0ldyzotLpOqobvVhgXmQJx1pi49DzlqE8DG
PBiCxBNYBpoTEzagJhpsIv3CWUhYGpnLuwZbDEh1mzd0ZOCm4+sOpOvNJw7FDmVIWj90vYgI+129
59UdfrhKIlKPpkfDyg5sU93nsnqphxWHuEjxxBjpfJkb9E6jda05m0vOxudKmbxE+eBB4i/MMB4O
qc5kDR4w1lrZjuc4VzxRWSNKwLrCjubXzmVilLfmzyyq1AsLiBX12cu4nBlsTq9/PsxN9rYua3af
nX56lQuSIw7c6RjFaB1tXahDDNIWq19Woytp0OfznQbZVE8aiyyAU8KvbcvgGQiXuCGf+RQ1DDvX
WufQtqJXjkRCfaJIP8S4yYPEWpxXPRbOKZfgtdwM5F2l2DmYzPxvQ6u+2gsQM6NataAfZ+OZWnnn
laX1qmNefI3y/AD1qn/6+x8RmcZFrleXdSWGMhnQWMbcHGSHAyRPQEP2cyvCVdNWiLKjOEBqWt4M
jdvXYLNKcO22i1vkD4v5L/QS3lwxkJbS/mAkaTGxFtWt0hsm7wgE7h62hW7j6EKbzftzquac2xWp
0Kzn/hhboBQIpav0k+vUKtB433Yo+xP3mQ0MC3B7eiuKwtlkwKzWGwP+nnwCPfbgEPLD3Fg7N+y/
9yQexcfeste9miFXemRUtX3/bi9EvnQMoqGtseaMPAr+JvKjKn0vYqYaUsxAzLSWhBmi/w7zXBg7
DIpfZp3ZcjKDDBd0AMC2P2xQjYFmcpQkkzgOIuwUC08UPOwT27D2Lkj7w4VT62R41RvywCXMbcRk
TXK04MOVNq+QQblwrDox3mk4nqp4PJQkK+xbb4LGyWGHEG+nS2hOUHCcQwKk4gDKDVfb5LyWC2nJ
c4qvUA11GwIUPHSpt55bYXyyX538Ug6k35nsaQob6wH3zVAxIoorRbrTHiQhr4hhEeigsg9QsBSI
NYsKHqxtQBi8xkyUlIYFCmQGqXOnL9PP7FtvK3YODSsFmAehS6ihZb7altdfHMdCCbxVKJPWXNkY
vVal16LJAwSWWJ8U50MgAW/zVo/n3Js/2eqbTzxuLl2LPDEXs0nu7FDtPCPuQDcfFgzL1D3CPBIz
QC4WaAPI47+xY/R7listeWP5i56JUFiM7ahNwOOhzIlN95dlc2/odJNlT2pI34Ie19yDVs6YTfXy
uAhu3QVgSIKwU37ElryZcdqHk23X/tB3JyNeld9RxflWlb1YifHhNrwjZZ7jbCkZoLuwyeAk3CqF
HzOaipeonq5aF2FnpFlJl/5lqiJsJ+vwM+bcVTPb6QHOLuok8eG2mzqqITtZLQgbekQ0R3Ar36D+
0sUuYjzB+FaBJeNHWxtGHzPEDB41t/epTRehFy7x0hQS/HYxOEvBIi9FUhXPmnPqXSh5sfncUptw
DELUmV1q2Tj9TSLmQfRqCtsUASVKcfSoPx1nxl1Y1IApEfIeM1tOR4ef2Ddsjm6IOyDlBwaiKKlp
03AeB4RFO8HsMa30xugt31K5wVGdkAKD68tnpIJsqL0RYoXgkHidlBtGOsJA18OIEU2lPzfQ9OBz
XG2jHB7mWn7Ft0dmWCLu0CGdY47WHH6ydur74RbpI0IvG4iJlFB5Bs8pH2ZlP6AfTblQ6u+UBz/y
DR/GQDAhcsxZaoV6rrnoTv8aE/SE/gGR1izJ+y4QKqGEMLjlpfZubRBF5Jwuuk0eFymjZubH5F3K
DvlbBj4pyw0ekliAfC3GgkNedR4a6MsD20jI1nQG56YEeneV5ler+7SdcbhAzr2ZrXtmVUTZIOzk
XglcS1SHmNxSng8jItXTOI+Lz2hp3jsRJbXbavhnqPLy4WZr7S3hPEKLnbJsTIxbpDmmT2rXaTQi
F9Y0wspVa7hHR+/NkDgCKLB+VVnzqbQlP/EAtvcEAa4+OEWd8z0VCGEnDDie/mq1P9zNBBCpsTqW
kExthYlaa/jh9KoK6x7l9zSOe/iqO6mw/cZK/yoqwzsvHioBazYF5EyO8nikapSRJGFL9o/wi4x9
2xVfIRo2q11jakGQhidduM/riM1I6qgui84ljz4h+lZPsE9i80ZG1Q+7QVJn49VDsBM0LaseFIEF
kcx7qjBDB7kA/lF0fjrNg9+in3SK3mM3wbIRk3u8q3vjlsNBfLr36xLSuL5zcv2eVn4FL/eeWpN8
4Ewn9K/n5o7ikRHVzJxqcfH91Z4ZDDM0AU2XL2UXoROUlORKTwwQPl/IhSRTeVhCw2CC1g24BHX1
S4pNGWqn3yIK8EqrPBAi6/dpwNJqmRzsT1kdfcP8C6aywvNrbrY2q3d5aij5Y6IPH7OxC0y7YQSf
fEqjJNeC0At/1CjR3JowAbNPD2qgNKT1C+oSt900PljO+DJ09cVGcXQ0KIXAyPZDUBrWo1oQ2GU5
POcE9XDa08uMlAZsw+A5W3m5ATfho+jd1/yhkrq1j+ou8Qv4Ogel/UjgSYd9/I24NTbA1PlhpdW+
MW/xBKZ63MxRELRQobOMQ6lm0xzEmTrA66ItYZwVbFHt1WKhh0z4DQxF0WQCN58XTQviIvtUUHa2
jIaYYia7VPZAgMAIgYv5GmO0JnpdLVhUCKaw7tHFZS35pZp5jzjMQhWvI0pOvwBoHP5pJdw+4rtS
MSbt29Dpy2GpHQ9m6YLP8GkWjG20etSw0MPf3BIbNxN4nLXkmTt1F0pEUs1W97Pr5ypqowvtmXWI
Bm7flqrQYEClq86E9sMt41QN+0+07DFHf9C3+AJtVIVIE+UnmGjae1gIbPUmIPp1uXPLk1O8aIb1
0a1o33SHlrhqC2Zhwo+3UeU6wWLDPolpurRfvAGHYz5P4NRw9xxj2b6uLi7VMSsfoxWHBOnRhED0
JZKvBkMqjdNtqtcqjKP4x1yMyTnqixfMtsVFZNnTYM/XcUrEtYNKvR9ovAOmJNsynKGLBzztuTTT
L2MLPXJrNYoeqCnJsZfaxia21mQYjMZ4jqKm2CcltDnZLC+pgsfLNdJnXnWNVwKrXMO6/P8G43+3
wbANIC3/fbzbHapF8rf9964u0uqfQ97YQPCl/9hiWH9J0hsdyd7dQVYOxOVv869++Nd/IYD1LxzQ
ttR1A3KvK01yL/9BhbH/slyWkkRDoK7gy/4p5I2/arieoCzWDSgP/5c9Bsap/8pL8eDPgIRxLOAw
5M45W6rjf+LCIDdoSxYO2THVLTT8S/NmuZgU9WwKKgSVCAud5CnO5nPFbRfqQKV8s9HN54qQlF1O
hAiCoGafY+N4bjQ8iAplxSHlgLoC9kp2s8JEQhw0itbp0UYCFWOWeam1zt0V6Vxe+7FpvpjdDRMS
oC9dfYtGoF2VN7d3MVTNJVeI+uKsx+WTGs5T6ylGkFZUvjj5yIrSjverEZnPrtDWwyAMKM516l3s
aRgPRsvKRSQ8QpqF5TMI7eXH4Gm3xDU0fnIbF0JlF0eFICWcjHX+0LvOx9WwfE2R4Got9BAETUOY
lWjg1hUzVZs4jPAQ3i9lPL4tKy1DgknsNg5qeOtLztCavtBv3AYAjG4kbxWubxKtwqJU5QUfz31V
T7hJ5Gly2+/AhCo/Y/xqtAuzqNRyrxk4gbCDSjpjcqoH427yWPA4mAPHTvxWlRM2suuEUevSR4II
n7F614eOfh9BceapVzLTzECzKFZtW/7SZjeoa/45oiFY6KqWMgZexo4ED4b1ybFS8/OYo+lzBDQs
knhjWR4w5CIdlH0davU160fvXb9kT0D0YbiipIqwfh7KpZiCtczgN3RjfWSUSL7ZoSdgjcqPYfUy
GY9ymZ6rbjLu5Qj+1y4LkpP4FYR91dzC2qHrh/qyCbI6yv51QN7UO5tVSnbZe8QxI1NVPWou0gHZ
GshSJPYGuz3mWSmPzmrrDyyNCp/J9WufM6IOnD5YEBc/uDiv944VNSecWkABLLGEDQEFB4s35zB4
SSh14N22p3enYoHZGme5RnkJQUHjfGPuChZAa6zkYsza77rXPxtNX49r3JpPunaOp8hkRFJ5WxpL
c0I/gs05ouQadDs+mwJPmJu2iCtNpjZalHnhYLvVPps889FsKgQiE9CvyCy+dSAPrs32wVHDJcqn
9JhUI+UxwdMEToO27k0SEghbc7xnVTji5qaLuLEtLf2+kLmfShhLKYm/XFlnF2urPxMG7Mooe0xN
IpJb135aTJLPjYSyyAaqt+9KuAv8GHhCdZLTaCeIJd2AuhmQTb/UUDdydvL2b1bNGvNKApkIceD6
Xq1CIw2QkBsnVW2YASEjMYvaLYLXL0oT0+Bqo7VCMoi/Ydy9zks1XpYu+UQGWRCeC5HOItetcrPC
r3Us25TWIYP17riqZ4ZzFwzLzqOjo/0psYuD6UZFBqqzOy7Iy/0BfV7IeA7PFigGn+xA4oQMMJpQ
9t0L9OwvsOm6RxikL1Dmz2lkmjcRu++JhqKYVFr2mPjQJzuuP0p0EU7XV/uKJ/CNe+eLNcQpTy46
W6NQWMzFemL5y8WdUhRFTXIwNTMJkgpoMqlcNoVn3vgZCshNvAINcC1cHyYFN5rkMdHhtfDnYhF3
gizaW2aiNe6qb9DLsUCwcz3rcDSWN9K4A7CYI2i4zCCEtnNP3pgFMHbgBWGOwWrIUm2pGEjLmgFh
rROcsEz4lL0P1xtSZt4OSjar/GpEeOM2WH/ravXXTRG76s5hbM3mFtMj3oFRLc9ge8o9BKrk6qw4
+Zja0E+5bGmYpsMs0srxYXA68SQx64h2qB7c2XlSKtf2Xb1NhTePWOsxcnZb53OekqCtrVPcZO/x
TEfslo0bVD7K7uy09hGKQiNPT5PjAGVH80mHkSJPSTDUp0LLjlmjfVpZPb9kkXhAp3OQiUkYlW5v
S++uDjiH6qvdMXdZxy/6ypPf+KU7iXhouPqDRGcL3nv4FCvXIYNxwbURe2BO4rGD/jbJ6Mwsci9b
5zudmkeE9RrdZWecu5yggqWJ5uOYadCDs3K52qUmDiu6ATqd7FDij3pUiVt/y6xZPjim9oYl9IIx
aXyrkfEJGisk9pApDfgn+jD+zlKc4pouxl3e18nVqjBqamQ2HEsA2JcWy2qRGi9xumgXN0ogjBX5
a7f+aKboAUqM+8Zm/aN0xkvTOJmvcjsh2m/uoUKNpBFYvLQQjTlpVdvdRVJC2mLMrOb1m9Krb+RU
92xLy4RRfeudYotElzheWQ5v2QceV7w/RBh3Pe1kSvMnuT7ee4tc7qj0+DF18WyPuZu8ZGuOgWdN
n/FItGHV8b8q0zY0jF+yRQHAjMpM9gIDVlt9RAlo0Bn57LkhF2CPfL8MiYHNQoSe48HuGPvYiTj2
CmojBFhzX/XlEtpG7T245nTUEXAcnI5RmjVZ+tVrGzIv8V6ErsKuw0JbneIKM4ObSDSfoP/vaBHg
Z9b2N/h5vrEpL9kiL/TxxqNKiUntpG0906nKeJ4PNmuI8wBlEQKOsEJOaubEBWQopqS/xbp+L8fc
ABV7gYvrva/F/Exh9F1VpKbAKcEnk/dvMamnzW7Qx/76b4yd2W7cSptlX6XR9wSCZJAMNtA3OY9K
KSVruiFsy+Y8D0Hy6WtRp1H1o/Cj0DcJ+xzZlnKIYX97rz3XBtML9TOSE5BiQ79X7ckwgUa6Ne55
rBHp1ZLm+Z+NBLvyMVKKXTEhnivrRhyadqly7JEgM6CvmxQmB4brNn/0swyWqPXTgnLwlGphHjNR
2xcrJaNKDsijEoJ5mmwLdWi6XqwaMypfCLTNW1+xrffWchEqF68XKuK5wQVx5DpqLg02JxFk6sDH
fVUE+reb3UkiB+R6g2TfmQqAVZ2a9zQLCRcNPgm/cj/oBlyao5uTZ9/CXoo7Bo+lXOUsFwbXVJbH
Ku0YMpXGecC1vKNHCgRKW7VPMMLPPgvQBdFgMcXl6b5tWvcyFNHJrQH1J2SVEQayP/VccyrAJrHu
9VOd887GsDreQ8HluTWcl8YkstO5tDpxpd+pLtwbXtld8uSTSojiqABwNBjmtoUf4JwguofmmlzH
mWEhwmC1IFlCDAQCSMOgsmDP68xAK8w/taShwaJkAK60WtOWIB7ijPd+WTXFIZpGseOVtrcq/FA+
A/dVTfHKljFceNRQFtYzWVvM6v1tcHsOj4mmO5Y7YaC5NbdEfTdySWvjTo4ArZV/GJoFu5IpjRuh
ELdSFsdWq+bRNow3XUbNWdbPnWeUz8n++xiRitJd46hOKGTYibpONzRjFO8UR6D4hqMxM0BJf3sJ
xw5ptcgslXdVnAs3VVg1+2gmT+H5H4VzNyKpbwg/Px2Urj0BHqFgXAkzaZ9Mi4agrvPOKst2yC7m
hUrlTmbFORtoyUUbuZD8BcQazmwKXmwzYu9IUxQ5USSz2mAynLaFWUWc1pLukXHqOEodbsOkf+TM
ml9ynsW1640zZLCQxhY7xaRnRBM5ltDcZZ77mi8AGiOdxSEv4QJbHnP3cRDdOXUyihFKptcwEQ7w
OX7Ito/3BNBfPKOJD10t4r2T6FvE2Q1DFSSQqg8Q1vnMd3xHrmW8YP62AtW8Q1Lib9hUQ1LfKlls
iTs++YxXjykuxD4pD0SvQE6Zkzg51omuKfOhTlyg8bpHVG6qAtLGMN5zWb1GZNDT3qmOasjZO6v5
nlKlKOJoupaESEfyno8lzlgy5eaRYbV9NEZ/67tL54PBIbzRZbsd2lTsoqz4Kgq23ADuxSUtJiaH
E1CPqPPkQ6cGRMuRygFuXcgUBr7FOgId09I9tE6WHaVNh7e8SeTx+zDE90tgYVQEM6pnsEtULgU9
MJ2wWgd69i9eShIRk1ZMMqRi/IlwRnaedvgoe0pzmVz5//TGKnPjwlRcG6lFy5gzN1vESxt3Lfix
70OZ9vR4wQu/wEcsaF9d4p+Fzj8TUq2rxiiyS90n9XEoRLHxjEVmRW4quBNBH5qqLaxsOET0oR9A
+eD8HehjrBns4ut3nhtboW+WaFOC3XLrkGqzSFXqu+1P5kPjcXta/mc8KFhTmoBqXk37Akrc6Dv5
PfQNPrssx5hZOhD0fol4A8eh5rC966EPcsSoM06V/tGAa76mHOIsDLiCKs5LRke8K2sDYkdkWwcP
Mm/h49bjb0ZZF8NWTarYlv3nYHHCcrgHkGYTWyY7fz1FAURLAHhDD9FvaQk+kDaxM68ip5ugva4L
6eKdaMGz6LkBCeIjb7PdD+vayKHsDUcai5Gz2856KCuTqU5ZR8HBNpi7smPWmyxM3pOUeXnQLvyv
ZRngpdvS/5K49XxrZ8uBqQwduAP3Pkdhwg1K64PbmNimYVr4tM+9mFXx7jecgMvBJ/gzDsz4WOsD
csVnOY7PuXCHfdkJtc8Ce+ByxU43cmERGdFGDIMvc5uSKUwbik2w8K56H5yr91y5bb+GaMYqmvaY
zhoQ7YMLKdwzjGGfJdMbITfzIeiYeGYMliHV8bZc4uWmhsbHfOZaTdUbDG+Xtx+hMQVJ5FwV0wcl
BXR7SkJ9qLPuTrUwFvUc8ILivep9RVrNd+NN2s/tblDuFXdhcXJ0yQclKL0dHcjhSY7pGc9EfTRr
58tk+E7xC46RMnSLVRFj7hjDQLOvtmBdhjLlRdp8X7hjNaULbu95mujD0IP5t+T8sh2IKW6jcPg9
OUuEAI+3U0t16bh8rqNW8sPlkCh7N/YvQvNRi3NUbD0ZjPlqT2yqFOtemiLOllFu7yaLOU/UqEPb
VsVBmj4IFk8wTqksDnami30mLq+GtE+ux2lFxgySTQCLdE85v+EdgGOscejrkDFv0DUHd++bLe6U
lO2+Y93e4Wn86TrT73ZmPGXHh7kd/Ws1MLYtqXa91lCtqjFtD8x/7E3v2SN4Jmz6ZCT1eaparuUd
i3DVglilf+E6BsMnN1e+YIGwzqp7w+sE0txyusemfCxivWcXJ9rKfrSXSDmbuuJ5QbTa9zZkosy/
zJrgaccYfeU4XbYTTWpuBOI/JJv5j8KRuRlrEF8juNAimRR1wIb54oaufYkVsL3YIwCWcjdl9yhg
DTVH27G6W5ZRHT90YbR3VbrxVd4em+JhhG92sbSXHeNiiZF5BSF8xGJFldLcbk18wYtSG+/zAIu8
ITNITi3Z4ckpzAfRQdkkb97lUfBKhdS+F1BawsTvN6bNaacsWqbT82UmyRynFeQG2+j2vY/VtcpC
sVUxzMxuUtgFbfpMiFzPq7GxxCXwkx9uQ1MM7t1xmNLDPDXY4brpnGfU5yRB+0IQIm/tbu1FvnPl
3kHTeaEeu1HcaSlf9JxXaKZ4XV1oxn0YYJjrQOX6kZkRKE3rN7ITlQltge2SnoYA4GPZ4rciO8mk
kGtmXkT6aMzqCcy4+Viqz4F2yF7o8rEyqRJpO39bzrmzMdgOjiam0aaXZwnH8DDRnLDOLXfBzyJS
edKAMqFjomRXQHfRlWnie9YZ7WsNJcKgB6kDVfQss/id5qP8TGnH5/eOlRBRDtrCo6OvpttyNn4M
CDEUkDfPUcr6Yjf2lbCTWEV9R0+5W+N4g1sSVk/gjrLXyLajDQNGveBpy2ZilBLm+zwerBvTQRxH
bRDu6Rgqup0WUX2CQHJQS/fNzFCci4gACMKbmr36AROXv8WJRQdVIeMj5c7d3oZJcIwnyGyc90IN
FUEH2DrwC5LbSyy0JjP8687e9Jhl7kHYIB/IgF4t1Hqnrz4SRjGqS9COoOzv1JihTckSOEnyN5GN
uDJa3zo53YESifeYmLAkgJogYrQienC30u/VsSaC1JIlJF21Z3rOZDUm/R2P2H6ZSkAcHmvvWpSl
ccAH9lzC7NnPTSqOA1w5x7KL/RDR0ZOkSUnkMIqvmXasfZXB+QkxvKz9UcpfPQHiWhIm1u27CYdL
mqiaK1byG47y6JAlAUd8ykZUafhXUX4pIvUQn6Z103aAvIX/EQEj2Sv0GaxASAEhu9tjm5t3Maf0
1vTcZjjZ6Mf6U8m5xCXTwKsmy4Ejhjhwbjj3KIrgCAqSxJ39GRrvQWD0kFyck4+j6+haTFYSlZ34
YfTNJeSIkMs8CEfoIYtZ59nFaSAnCYhvQzwZCaCSKvaGB1xcxyQD3kD+Pn0usHb4cwE+wKnG7RDw
ni0XsdbW7d2JG8RMLOucaSNvO9N9ui4lZbKeKF7b9Gl0J1q7Hfe3ZUcaw7dX3KQsUSP1Sxym3k1q
6m085+KzL1umpmmpHemxZPrN4Rur3uwauOfyEf+uUgF6Y4+KVQCwohMChFuAPS6E+raGkGgcYoOz
dYGXbscQUK2rgZy71bXhDjcn8bJFsRiYAuMu9/I9CDAJthpv5BCCEK+bJt3R/+fvKZ2m6AOtHDDK
I/P8OzG8gWZi+dCP/fA6+ZyU2Z8hn6jfg1P6z3Ao/OdKohCMaBNKPmrXmNak5/1FciZokLtHg+Ek
HUtB/Rw5HZZ2UVx1CPEk49rLchljMa79J/SRNajklPnTmOMsI+gTApEry8k+FKkGdCrs02ROwNXs
HONune/pl/+ANIde2Lt0enXxm+th/Uib19r5PQyYh74d3MzF/7qpnyBZIn+okJMzrYJHz03rE0m9
B9fVHGyxaz4lY/nsYqrac/qCejPJB4464TEUKe2XEZ6paCjbS5AZBgZULK1BbblAIC3YU715ov+s
QQsmrUjRZHPATtsor+B8xF6RWMwi2qL9NVSQ2nTFTH2YzEf6r/KdMoqfyiAAMKfhHt71iR1n4jjM
kmzBLqRz2ptg4VjrlGLFI8Uo6zr09D4JvQdP1O1pWFB3wgaOhmycZndjXuxu/ngylwfxNcZIg3k6
HawlONXFzrNAQtl1QfBp1GBpZMky2eMJ5nCPkRI7xM7gi4wl1KT66DDlJNcaKKirdqAhYlD2Tsum
P5EcBrjTg8RuW6PE5IRFp2P78lr8mnDwqSxMCMzPbn+jcqs7jmDYncSfkI2IS0NdPvVhqE8jNaKK
pw3ttklhLESPXCs2TY1dA/r/Ax5VZyeg37a9m+71XD/JwOLCmwFvN/IQ4/DyfaYDmSszdbhjZ2QM
hc3z75c/6Kq5JjI018xENwQ+RlonDRZXYo641AnKhQua7XfHon1y26k+JdOs9/lE+KWeWxIYPIQc
18Hfk3muEQe1TtttHm6xTQH1GDBiNtlXVcIdxBV4yVu3O33nhm0n++uV/bztw77lWqw8dBqKQaMu
rUE8eHs91r9HzKUtgyNYFBeaAD5mqLMJFdfW7MlDSdjGMTzoGstDmOLDDKPJ2nwXjQuDoDsSWA8S
hbfI9wOSb7fymb9sjAUgL50y3Qf9cEmtpDlNo0V0N9K/gJo2u9AiEc05aM1xD3PstMwlZHmUQq0p
uKM1Mxy4EZomr3SR3gtCjDh2CmeDXXTlLh3LeVTuBt7vpznPgayMNnWwxItD3rzTNuWStRotCvZi
mMs7LBO/MEV+UVCz7yrvZU6yP1QIw5IkCIk9hmrh6eDyXjlOS+DOtMng4855hUo9nCzZADsYpk8n
QqSs/A2nwGxPeOSxHRWlkmRhZ2WZCDe5QWPtSDgzJO0Pg7wDZfUDZzcd8EJA+FnK4tX4yDuXLbB0
rnDci5MrgcfLNjiXmqm4mVTzHn2CN08Yvg5ysH6QtgEOnHoHh0Xg6NVevwurMtjN1fTDz2x78z0j
mduyOdvF8m89XMx4Eg+G6tMPXGqbxOD04YDzOlWm80IiFU4UDp+TKKZXS8N3EjHGwFGBdytUuF9A
EzunD+X75FoRt0fKJAK5sVNUbhQrSCBgBQ3uMpj1ZAREBLsAdcXOCEGhDG2IJqtpaVrQywPMA5g4
jrj/8760xo4V1PZXhnR/yBim3ISt0P9yoKfG0d2YIvgwff0TnIJGufAJAEPWVDkOkrlP/46kTCUJ
141rgMQ0fPBrFj3HyMIUY7cdvpuUyoKulPYBNq11WrCckYVlR7a8xrTiestmvLYJdYK7seADSzTE
ndtzb//NMcWnLdZv2yUOKy86k3cURxr9KJAAD/NTWdWniImpFsV5SDkAu89j+ziH46f08W4YXsUF
Rw/vRlG9tb9V9JCbbo9p/SLAPALyWi7V1o9GtM/Sc09A8FfBNNwr1W9ya9xEbAkUCIMR6fuNMHvY
fDnckCbaBiRLI7705EX0XtpJenCWpucxqPRB0/Odjw9hXdtHphv9KV+aKiaYa4h0PROhnhPvjEJW
1/uIoPzIkHntdjGR7YvuuA7W5lSvnKl8UimueItJUr5xrJy63ha/PMxREJIh2h29GGUc3kGeo0YU
Zk9yPH2QoBzIgg1T/BwiP3F8CSXcT7ACxH82kT0wOsaAuUga4uQtELPJzTEHj18J1RcnMiIRRcVN
g2RAlec6iABWTEDvmlkeosbx9yEXItPt9MGeMhCUoTyYRVGdsiXEKxJJNLYaUdEs4+AZ9jq0sh0k
6yUjzL5d1TXXJNv/yiOj3VrhzJk5tzSXfKQv9AE4nQmXSt+/xq73zoEYBltQ32iTKU99pSiBGh08
Mk0olkhWe8qC6YPJBFeMBC+QM4V8NgJB8RLz/21bClrUci1PflUDjp3EZQiWJu/cRMPrxT60y9Ps
RMEpr5cCFA9bmTuObzmJe+hQ02u1/LEgBMCval6d1njihNCjMAc3wfrzvd19P0Ai70nZ07aSOOoR
msx5tCJ+vqCEOyIrqsDt7Bl0AEtsYHMgLiNzQ8hty1pXc1exuBdm1CcyoV6+2zrgeY9CegtJkd9w
LVBTFXDogx3yIDB+L/05lexvVQc21U35oKfl9FNpStBj5mhd0XBpXnbp5Tv//pXOfg5xYIEPBHVI
vuudASbOpCJ/HZ9smkZcntgKLNNu4uBbcZxBnoWIbRXtPoMgVFFGAMLlzn6lt01X3/2SygkupfPJ
EWS6hUmp5Jx7V38EXzAkw5vl5bREu/A0MR+tjYzjb25ZNO369i+oGJzwcJWxPNOjaVBZ5m8g9atT
WpqKJruhOC6EfAmjdg9J5tVx2DNYzkkcBCl6vE8rBJ31+SrHKLiluw74aEZTbuYHbF0ZqZ/IGPxT
Zlp/a+lgm0fHHGfq1Jd9GwGrPxrtT1sYLzIeb0RVwq2yg3MYuofaBC2FD2fv0Z+wrjogQi5rwNob
plvfZuMel/soXIaTlbvHdPk6DUnI27t5SLvxbKMInSXQ+slu5N1u4CwkuN057I4XXskOI4B+CQd9
42T7xG0N/q/TNNvcdw2AfMVfx2SB4K68AX3srL05ewPVRooHd3AwTFctq0P3loreOs4taNlC27xy
4VBspfiDM5/TUxm3YI8rwN8DYp4OgueGK+AqVW1zQxFtAiC/basOgVXk0NWr8YQFdZ9luMG8RZiz
vTLcpS91QpSuiKIn1okAWREZw1lIsSjblcnKaJLA7ZfUTZtC/ew8Qj9hmT/CRMFD6Rr7xq6DvZO2
2SE08dmj2Mm1hQ+7z8G+CdXuirBFLsgVCF1oMMLkEONNt4GRyLmJyWcUOG76WN+6EBMAB5OMStMg
KX4JXuKVq+htdsyesEzD/FkP9WfhWp8G8S+7c86iWspjk1+FiYWlnDrcAsrQx9GhvZMLe7suuFmv
iyyCx3gvqUvixmOyS64Sn95MGdsWBBVmu346GmwGHpGx2X71tZwAe30JapBb0wqOdoUXBvQAoEvn
MUl48jovbfYmsaBVWJP5Z2B7aKf+kA6BedLOH6jZBpO28Ohwl1w3LgFBv/zblEH2DhpiVbX50Wqj
9NPfUwsZrhNOkAeiuHI3284fv2rdbdKSA+1wxgZ5cI4j4H4uiPr1EFdHm/Delh8g3AmaANbSIYCm
qENnAArVyKcJXo6UAwbSfeVNsJbzQsZoK4v7EcaAMMHhzmQ+8PNbrLPwYHV3MWDdMSjynFLyzoAR
+FCtCxH+tDmwLuOU3y7G2o3gN9CGyE2F0x5GCQtu0CM1CvK0gIz5gOdH33E1EyIz4OnUIUrTc9Mk
4REL1rTGydA+4Ex+DD0IKCkAQd/8Qr53HlXv5VylIPKZ3WYIK2zaMXJd3yK6wxM3uWA7uetuWhqf
WKCSgyorZ81V+j3vj1UmvoIGnmhoj8k+9n08SQKYSeAU+wBhiNWKU4oAxjVfFS7HwPeGrTdP53GE
zQhYmtB0Q8CAPNfBltjGLFCiZRPQCa/AYnWO1x0s2/szXOftGKP/wZ/HkC0lPWBuwrB83oxbwQCN
JnH5aTUvtmc3GL7xKMQwUZb5Fc4f3B9b0bqEyhC5ShubS1o8Ya5QO2hhDQNlLAy5OqTSYDtKt4iP
3KCcmZhrCQW2o2eRCKBm3kisJC3keYQA1lg4dHBgJ14WnuEsvXuju8ndHnaIu/LoauXIDuQvZYyL
ZsGiYUiGTW2a//I1IDuxfGNORfdhPU0XqwgkhBp6yzHmfyn0YBBGhkN/CF2JL1lVm+epdNZ2bXC/
G1JiCAaHZLY5D8sMdjD4X4Q6kqTp4cTUd255bNIio+4znrcm2GQA09NRZviAKCbeOoZeRTn0a/rJ
nnKEgo0dD7+8xnmeO0JuyPybqqJsFlCRnSOaMjZCd6T6oT8K8oFKws8sW2vrgnOFcFWA982sXRJo
pod0tGbSBsCZ8tyFpr4bDRzUiHdHlTonBqMZZdrgJ6Vh7ikfPTojkWd8lukm9KxpFbbmb0a/WJ8r
fPhtQnJ2tsZHkSSYyClN4c7jxHTLBxbcZzV/1v9UW9Ydotf47pbXEOon8xv5K9OY9ZX2xK6P+Zzn
5fCB+SdfZnQwCDP/zCDY2GdNvlX8kV2mxjuh4Z6THnDhdvlbtCvkri6Jb0hcTl2ZeUhBx8Q2qic3
Lx6TrKO2jPqVjQymv6WIxoNduFcSxuQ8e8YR3FUBNERsvGkpd1YY3SAHroKgkzA8rec8Gy4Uk8L9
lEO9Kni3VnWlN8KgoM1lbrEJZ/ZfhBQ4fPk2NCirtJ6Krph/VHS68I6SmqO1tsBmx0lZrVuPvcjJ
BVqvRxZ6FP4F35i9YSY+bnPCKUPhvhfZBGsAJN1OjM/U6nK5dwDJgaJhupsv74bWYwpPutIhrNXo
bt4Kkbz0rvmmGB8RckJfwSaqzDLiM/cjw4e4w6LBNX1p0dkndvtkRyo6M6a6aoyHZF/ceOdb5lm5
wVvkl8Gm77xdEtJ65kKySXMnOiwqfkfYaZv3sGEx7K9mo9nMJhOjnMJf1oco3eLLeqypnwq8sd2Z
Jm8bJZsAc19t7Oo8PuWNjh6aavpIHmhd+W1nfFynqvhRdTVT3sH/jAlt7iJqHOD7EtiYzUWGzM/Z
zNUC1BmfCdxgAy7zmFCinRCPOHeM4mOLfdlnFMZ5Pn6FzwGyygZynIXonMLpTrpYPokjZ2jWvohR
8HJCr8nSdOfK/aE8r1vyHtXJW07X3w///JaAKEAt6W6cmD4YY6rJk2BB13keLiWsCAvfD+Z//ur/
97/lqBirjovn7Gdy8w3hITFVnIZEUHI6cs8EYGXuVKOeBVfCtAwm3EYdBAG4DUnS6dP3r6L//NX3
b//df/v+kv/6E//uS6QcuSzETk+fnwkJPa4t0iFNdIv8RG1DE+6CKDuceRMkSAOGCETMZFtEzQ+p
5VfYh82NdgOov8D+V7JW5wKiJkwPUewkdmSYDvJLghtZdaQmOCvhIapOyhoQBKelXahDLdRDcuGd
t2eJtXbjxJmk96Pxpg0ifxEdl4UziRWOUiaVyBzER9ibAJOH/P8pwneMj2XdzwfEtuDz0yRkeJWg
lGMCuqVgmevbySEf1+0dyHVUvvwME5tioqANN8VCoTWhffRw7jV3QsR3k2p060OxdBwDqlVG+7Oy
gscpDGiU4Qq/DLGNXv+yKtcEDtOBe2EI6tJRlk1wF9Po1viJjWZI+n0YcBRRXbCylhOlGxivff5X
tH7+rM2Pzpz+IK5Gm5ki3rAmi5Ha095uu+pUpim42RFfzdxYkrIpgNwgtgPNzV6P5dc8JVfOLmyD
on3FD40uPbMUTCp74LiwVdyIVpHpQYcw+3serNVg3HER2Rt+qB+6cUmUxzFfQU+HZcW/WwSKVTLF
xEf8IT9YDe0CBgC5TpOcMnti3NyXb/acUwGun6Hpw9tzaKjUuZ/h6SE7KcPwrEAY7L/rDm27dk5D
r5yTLNVLBuOBMy83uhEA9iIXEfcaJ7Ubm+bhu0WxhmFLH6QLKbv7qh0+uEBwQ6LQtnEqxwQh6ylE
ga29rjnD57OYVa9YNAkOZWw0mzhPoXuXPoFqKvPmqX+OfNUyXrcGYCAe5GFz9E7uUrOhJvpaWqeQ
x4RxSxojp2o/2xOZcvnu0NLzfNr7DQ0Fvm8dVeRn54nmjS7NNbkt7nhDWaXMD7qAbCteCb/kuTDD
3DpLb37joriaO9/chr6OgEw0pwqSKLFI8/D985vNzSYYtxEjmASKqa15crl552/AHh+d0X5MNL63
6FUGuICUACUKGoxm9di5k0jFDID89P0X+c7FdvmZDI3kHLnGrkMzGKLGPeDbmEiEo8USMYTJMqng
1BnWPqf/6lBHw3AYqFC0HTExtLKYqpfnFES4nT0kRXICX8S/O6Dpg5gOPXdtOAEthwZvHM7DeFy5
/VMYxyHvAwDTrZcEhHKlh/VUcXyjT3SVxFflmG/wHUG7+8HPtjIvduISq/Q+5iJ7H5sBT+NYHjwd
fNhBFDDFTvrngWp1QdKMlhf6VR1GZpImsiTI6Drsg3ez7sXOsxPE/Xj6SKtqYuKPHjUkRgpvPOCF
BV37XDr1HwFjFWp6cu8xMqwEaZ8EaqhOZXwvIiZb/Zy9esrzr0bGeZ3rw9ZjIsVoWiW3PE0Owgjo
FyxldE061z+ORSz2fo7qouWlHH3j0McNE0ewKgFBBzze0c3sTa4zP10rAyo1/yzwF021dx+RckIm
jhWmjh3446dsuUVpj+ygNeNbUEwemDsm9KTqF5Whc2R9QlXKMnUoK/8XWFEmXHZfbM0FJwfrfTp1
NIRv/JanneByC/y4P0cWECDa6mhO4ERKF4cX74OifYhCl7kVpU5JBQTB10mxIU1RQ1YBFce+Hc6s
fhbrn+mS3wzxAfcuU4dphFnvE6OefJ8rjROy/LPLRoP+GPx4PNk9GMnvB7+aUfwtdAMY/9fCHIY9
dOgHZWMKyupjkVFKGnSWYIxQPQ20RHXLQOP7oa8wqDjCEPgGg9cxHalLUQ3daU7cb+1h/MpFCYXP
x+pc9/OZI1NJYL8DU7CRVkiWmoMiyQm9GhCsT24vkJ2Wh7kkU+t0TBb7Ni5OphW/zhVfm7fkyhLX
6s8WyAkqwr4sAOOIq/wZHABcrJY1DS7BX+BjHY0S8lUSXY95axz82mbmOTRXhb/po6qY4FUYzYpg
fGuWCXap4BILnX5hl4qOg6rEbWhxv3u9RAyMydbKTT4HMYxR3a1Hg24c4aVyp1tIk4E7MgcQUBBA
9vQb5LjoTO3XhF7PTUKe3TZ2b37HSBv6aPNHwa2CLg7cS2qTXcV+1z2DYgFXnjyqim+prC/o5xmp
RVppRtlfc777xi/Ke+A5vyD4PJPemz+Msjz7nh7/5HZ89R+1M0cfTc5Me6YGlwkOOGatEhLfYflq
RdPCLaHwIkHBn4gMzBFDVN+q4ner9z9s7TRfU/vmkfLLCvEYAjbltqSdjSzsv4GHGTWBDLZKGpVs
g8HiblgsfVpkUTZmRDmaHQd/0lnio+4oSJuwAYblXFwnD4toY87+s7dYwP2yUZ8meO2qfaR+6e7W
tPI4TZgS81Y7ldc/0KgYXGVLWgDEFM64n07yKMc4eikaExk9djYxQ30+GaxsXp38tLImPDvgyS9d
Z/c7TtnV0QkxlaRl+VzikaPUoMVf3Aqus/VdYxuVvj38Vp2Cncq896WKqlPCyXblFHd36rsLzRzb
eqITJonNAK8Axq6prkISMCahKF5HN/KqY0hofbCmP76dXYow2Zepln8tGF+qwfLN5d3dxZonyu9t
59Yr0zyyFPZgVZrkmcwX91wyTX+c8GDOEH5mTrgUpM79OYwcEjO9+dg4WLXHhrEilQwXqy/3U6nr
6xCRYe2JOO5TK0ICRm6j0U88ddilsS+3xTWsU6arCWLq0Aj4RVlvfrTWHO/i1PKofWBM8f2Qcyc8
pW866qprkSbVNW9id6sq1NV/fouQvycZCpSCswroeP2ouug9msh45ZTIsqBa90QFzsb2B/xUdVxR
nlovMRHfWKdRtw4Mx2O9G9OtM3YNqBW3O3Ye9WvenFJjtzznFcqNTE15qVPjh9Nb/hYdoNh20V/T
c5ctcnplHDRwR4VgNEjc0g7jYBh4Bi8PLkdYu5hcs/nURk7wMOAHsDN9iqMpfVTP2k2xEDkFWdmy
xyDhj9m6Kcxtq7FjEt7gSGxJtCSwrKuSxfhg5AVU/8DI/oFa/h7/z78vkncWsOG/FskTGHTIM1rE
Bi2P8CCxxX8NDPZRkMVwsJODa7WEeObWug6dOMVW5z/xdO1g9MWnFAJqB/W72bqSzLgSTP7nglAK
RynM7NkUZzhaktehVRxwYbKe4jQ2AJk6eb5WLrFoXdn/LwplZ5G1Lhsv24RVewASkpwmjvA4BjIX
prwPQ9DvzbOd4sMvTUsgJAiAXB3eFqsKPqhy09cWRtvR6u0bVWjh9b8eVF60B6qdX0KzZq4lOScN
OODE5NEoM/dUBFXCvPceZWX/Ehd9/Of5+l9kIB/LuOja//u/JZTK//40Kttk3iU9BSjDWviS/5K7
1BGBiNnqQtB+3lc1hOZH3yQ0KNuJom7ecFE4hvh9fq+mFs+PR9MMMr59x+1IKWJGZ3wvM/vO/LW9
eXLe4VkgwCLpt4wRu5/54BLG6UFtAOA9pn6zwl8SPo4ppb489+22dN3fmdmAeDHj6MkihojlIvrM
mgxP0Tjnr2Y80pxWQiRgifbW2D+DB8/sKSmdasqZ8KlZ5PRkWx/JqOMFQIt5VZL5+f/8PNlkZ//7
8+TbiiOg5RKT9bwlv/ovz1Nh90EZ4Qs4AEnZjAV11C7UyAoWLxK/NXGUdBKKx+ruPAisrNGwA68o
9truY1jp00NQ+OJCb9HWm7Lm8B1gS5yuPjghCJ6ceeP6y6EF9qa29ThPP/IxfhhFPtJljJfRCPIP
g2rkZ0PLMx6e//ln49/9tz+cyw/oYhc25X+DiBagcfpioKIVMFl2xF6KfLrTpR1/RhWYOhmWNR8l
XgimV3Jn1y2MZCM2fikQGHC1/4OyM1tuHIfS9Kt0zD17uIOMmO4LWbJka7WcTjt9w8ituO87n34+
QllW2lVR1R1RwSKAQ9ppiSBwzr+wCK6SYmNG2NBkyGJvqZ9i1Di26lOFS/pSVCmpbr5WWHiiiEnq
qj76BrLK1zMsXQ9CN5rD2M4+nHrcfO+YIm11zJ7txqtunTXgn+EeVq52mJA5Xvq+Kr54RXqXmlTj
skH9rDbRl1DvwidWN+06gQGzMUWrnxOA4AuwSAAx+xFbBV95JutjP0KVQAUhCs1VxZ4DiU0sAUrq
Jpsxse9sY6lBS9vqwanCNxdDTs155KV3D7S8venLJNgVLtodbGaZEDy4lFWELmpdZs9dbXc/O4pd
ntm85u2I8L0NFFS3zk0HjiEWVrnQrMZ8xN2d9DQiPUj/DnzKGkTStATOJ9rOfimH/KhVk/WTqXVD
9tPb2ja+AnboodLTOv6nyDOTVatZ+MCqQMOoAm4gXYa8J8hBBre8tyvEG6Co9Lf1VNRfoL0BHK/v
eHbh7/Zus9OxAcjMjtdRXxUvmbDRfwKkABYLL/nASjcNAkprqwGK2UU6ekp5g5g+y4wAP5Mv//wt
NP46E1lCaJYwUMZVhfbxCaPAEyoGnNyNS8IUJW1E4kht7kX3nHT6KcQqGEhkZa9IJurbRItzUn54
ywOhZ8fvoHZYzTXHUNW/pRZ5XpPa3Vqo1MnV0aLSO47LyYXeodcwBdoZVT/hSCeaOp0lGldWXTkr
Az/Sm8YLvgBsA7RBdvTGTKe92hCZOL21SalV/ss/e35PvX+PgaaA9WYbpjA0VfswsShWiQWQLoLN
JPJjGI/6ESVA1GkTJTz4VrtNMx1pWD/7lOsuMPlObT+xozkqPbI3Y1W3p9qEY4loENUfy98rXoIv
cUMeupzgLBcd6G8/7UAOzkDIafiqwf5bYJVO2SSKnniIiqVLTSyu6oNtBPd6bm1IR8e3CQrcs6oi
tsR6at2W1rqm/rWcKGf9y59As//60aNIYFquDd+D7COiyO8mV9GpBYxgBLU6veiQ9vGdfVsZ1Mv0
F1s0DTbtdnBf+uF3YYLdMMPiGTXXZSX84RatZRJyqVt8SeIjFh2PyRiDYk5141MqkGAqs4S8LxKU
Vll1z274xQOmcOr67ls5qOpGL5FwjxRT/WxEYgkihSetjuCr4E7VGEgHepSxgzz5nFF4w5Glelb8
JrwJvTi6r5WqfXQFehhZ8aklI7Qs02GWlsxPSaH2x4oS8m7wx1dHrTtgpultXYygwy37cz1G1rHR
TfPIfPmSmKGKHJrG17QJmzP4IaT8o/qglyjJNn4KPaRX9lhooULqmxg79VNxrCnVLJtR30tsCXP2
XZ2w5e/UwQEeUk7nwtLOjjRPL6uzYTQIvgKIOqdsBrFLB3EMXhKngn6r5HhwYBIVrp3Wgk2BHlOL
pHujlpQKejVkynMeLK2N14qN3mPQ+OaqVwCkQlP0CxMEuiicnW7VCqAl4C8D0LJb8h8/xOjicFBg
gQ4FLLvp28Q7Jal2JOOQrBEcqlbYQc3q/X61Ctm+r1QtLZHdEYDvNAV7FRyFTmrYboCcAt8L2Zd7
E8luS0NBGMmYaAumu17YCklzK3C8lVZquCc1MVPBZxZXrP8SMnpKAPG5/mZpBZmvaQTKNXVfVGHU
6ykAhAIzkrUfthBAkFBS6CL2DdUU/FFi7A5uc68B2Tr2iGwvTRimDsCcRcm261QlLVZBwjJWw0jC
JRxx48SpDyygAG0xhmgp2U3+kAQDsnU2VwaezVp9cj6DFFsYgn0fCFN7l7YjBZ7CU57+eWbRdPev
U4tAFBw9f1Mzbdf8sEQOUN9DO1ooa6qpAy5EkXZE9c27AdGN6tdk/sB3MjhnBS5Yo1Ynq0KY2X0f
aK9dJnzUE0jcKYhF7nPXHU61ogd3rTtbUATuJ8vFUaVCsuC2E722MQz7GREwDAzHdG/lVn1EYBHo
XtnVKE0mzQFH3RvXcnI2eKcBR8DTXO57YEEKtwLV81WYgfrFW5OUlR6tnQ798bTpuM4nnYIgc8Jb
yIj3dg74obP6dtlDld5bZkrZPNfQsHPzr5TNyVQ7+b4NggJ0P9/H0NLEQU+aEoO9sEY5vIoWowZ1
Ox2b57TXBR7Y6DbDNpt5erdpcI9QcP1djPVd6IK+1ZSTrn8jfdFh9kC1HB30iUXEQbDC5U3SY9GB
DgX2vvh/MiGvkMWtQUraFnUpb9oYtn9qsgjIDVswSnPjHboX1lLy4C2xxcaIIrdXTJuUjA0SfL37
GRrtPh5L1CnMh2wCc8XC27gPLBc6YCPKDfT5AGYCqlQYA+OVgArkMcYzHb8jdwcO80ZTChYbEL0q
FLKAeeRia2c+hsiRM4PaZiQE4GrwLtanCOYNmS8nXXbY8WJehjAa3jHlIQQPMiFbsTJ9yHigJCM/
Sr+7GD2jz43WKAYVW13AVZTf2P/7blNXS73773lB4dIPmg/N//6Up/z3/+Zr3mLeX/Hf+/B7ldf5
H80/Rq1/5oev6c/6Y9C7O/PTf/12y6/N13eNlRToeWh/VuP5Zw0U/E+d/jnyfzr4Hz9/k/n5ziTS
zHfzwzxDmkcO3f34r//DPP/boz3f/9fg/A/4r//zlIXNzx//8dh8bX7Wf7nul8KPbf+nK1RykC4F
wYsbwUXgh4XUf5quKVymIh2mo80s8UvfR+BTYLHqgBLk4Pb8ZlKgYVJg6KjcuTx6mssc8r8T93nv
UWDaaAjpqmtrbNTnPcbHrXqiITuh9bH1szTyvZWpxhN4Iry0gsldX3j0ZqmTDqzctRxVHQXzrnlU
rzLjqZ9HkQ3/Nfp3116D/+5azf0aojmw9Duqo/IA/5hN2rXtzrtJXvq/huWA7MPuG3PsS6BS70Ck
DqhwTdXuekgK9/dmyJy0xSnbLV3j2cc4m4yLC5lhbpYjNpd9H4i1bpfmsy6aH3HW9Ecfthbb3lUu
qghx5R7oclHiEae5zx1rHMuN4NeRIAUsLDn044gqmTyzC3jvmecDGL62Y08z7jvQHPGo+itTeKgW
VQYgOKeftO2QaAJ39nlzI9uB3R6V3ENfJiabMkZmtoumIN9RYs53gTeA0VKxT/wwIJvyYM+cFihp
+L7L04IFfB/v5FgykLb3AVKskIPobgdjcg7UUbtbv/CcQzCfTcOAVAm2bssC19naqD+DAVROKE7G
IJsDNIFx1Dt088FTYg6iHElyUaNsmt4HTmSmNiuaEh1nA7UAjXTpAUCQ+YgAHijLDl5iNYASCfyi
35O5eSrT1FtSGLE6zBMjNnRA+GyrPrdq0pz5d3Qb7IrCS58cmJ8V/CpAJcmmPen++Z8ukjciH70x
0Di866EtANgFy7LtZ8Gk60H2FTgMfOzDzObp12fuGIcx6jZ4ZyXHygiDRyhL80rc1m4q0w7AM48A
fXrs1dHZa9Yl6ghbTdOxmhF9t3G0MjxYA+6UGTTusz5gS2kpcfAMLYRCJXVNmK/oFuZQc6kI1dFn
eZa8ndU9bo2y73omkArbRElgrzTUVKAaZtbaxaAcLPzc7rPOWrMg9zeIWbXLbiK9q5D6Z02Ne+lU
deXGH1TnXNQda00ljX5gwbUCs5C+Nh5b5cBUwr3V6N7OJ5W29JoRGYPWhPZQeBBNDVVFtMmFI0Cl
Lj8EqOgdVFEhaTUfSsRKF4OL8KkcqJwRPy05rAQNBtZl8V20A0zU5FWP0j64KdxSAVObvGZZ1wU3
uUAb2GjzVx5P/kFvzSozqwdorRrl3u3EUgQ23Zzni7A+9JdINTUrANTI/86dl/Go1r4Btws2IqV4
kAeKfdPy9nUgc39XmnTYx8IzDlQgEWYWyfS5S0CkqWXoOxkiN0g2aBbYTt+Kx5M7WcPlkFE1Gdzw
9x6f9X5eVtPaMwkdkoECB/moRPjhA4YK+kIfq/Q7mv2bIWqHZ/a5B5HhZT1rccgDs563BdX1q5nK
yeTa5gM8elMWQrPRoh07rHQfVKZY8rqZ8JFVd3at2z+CcHo0Jyt8TtHiXqmWFyGmXaV70HW/Qrts
2kVmmj//9io8/TWBqWnGu1Uu61rV1RFMt022j7yw1A8ZTKGlYRvYgfMzBqk8L9vIXukz3l5BKvy+
kawBefqx/TH0t/ZfTj9eC6U3vlGawVzhI60+taV/Lq1xOKZhGD3llOxT8greXC1hxW0c5AHBXJM5
LKUemjSXflw2QBTIUVjE2HsB1ljJuOtlb1dc+y1KpZgn/M9+RplVe1Tks0fYwTF8rLx/CPWq2nl2
ALTTboqvmCLf+4Phf05dJbwzHS+9pY5ffO22DazDr3Wa17f4WzsbO4nrz1jD36URmfGpeRz8WRzN
RgMjDdq9P4r2ZbTARk3Ivq000bQvWVdSaawoCJOV8dkysLnTKg2EMQKYrx20tRuQwQM6Lc74mMbl
iTVp8Fo7Q7BSKRDelaGVPU+teiP7W+xhbscGaR/AAAF+H8ceM+oXb5wzVC3+dLLb78y7JirCJ991
mm1jIpXg9X74aujRZcX6bsH6e/pcc97rFvLtEwJ4po5sosEKh6/i+9TFFBlOjV5U+CPSYgOmO6+u
SI2nV+wxIe2NOmuGAmHAdnJ4lefjKyhlAAR+g6RPPRrngGTkyAMLDyWPliP2ObtqlmJLi+rXmexT
nPQUZyRoP/TL2KG1BxhZ87XXYUjMp8qo+Iv/ze1kH0nadRG0D8Iy89XQtv1ObVJrF88FyRSprZfG
jo5ifrgtzzqVKEg+y1BqZL9COwwkrqG5SMSPXAGvUaTas40JwApEeLCs5oQBgFZTwQIY5G5/xyN5
20cm25H5TEVDDjJvG/w6ez/6MU4ZwhmmyRXv43BxhbgBc/zGmTPtyjj9fnALioWGXd196L/GYpmg
7mQT8ZxdM6TehmTcOOtD/PV2sg8jWkA3CfzA+VJ5Y9n/8TJUlc/ImyD4hfEy+YvxEy/P6EZztOrF
HmEyhhROv/lFs4fMGcwSHs0iDBUE/FLc6xvLrc5amGJ3amVPWjRER4hu+tNba3J94ykMyye9S6Oj
NrfmMdlCKeHS+p9fN80/4e0u1+t8foJsvY1df948dm29/WZWlmA9QC5+EVHc2TsFaIzB0vNlCplm
L/vk2fWA7QkDfgIGWht+xf1dcDB43uaf3yOzAupveViTvZMxb5N0nRKP6xgf088FTkCCb6/zQ/ET
zSKVpZX6Su4/IGVhaKB8kg3Kn71VKJ/g5OaPIaLOqdh6lG/2ONKynnhrUiRnPRGRtZejbiiQP8MC
VGWmsqZS3xnISG+witF31nxmzH3yTPZdRzGxwbryLU6e9ZhZa9kU7nrhsno1dRysy6o+Ypvy6yAH
8tZFOeGtT4ZMTM83cqCwyEUgwsV12twpbyOjZaAbj+7in//GAhu9j39jAwla17DniiMby/eT5RCE
JJEqQ/kRRupjM1XOgyOiaF/HqEfIWZNl1/cWOUSyZna4L9/6Hfrrt/5uQrQ9L/VxXqZ9H5Dr/C1e
9hu++J54X8PKPbtNMrUAaVIcd94e5cvZ3KdOdbmKYHou3KBGPUU+x3JYHuQTLc9kICsQc0EmnzvK
zsvNYS+AwZoCdankbDzKJC4WWedm23LeeKQ5ag+BilKWbKqZkzw0WH3LVj5HGJ5fYCsF6iy0Xie4
yBBELWy+mvrY69jxNWGcfi/5iCKQMa8pWxEq6n9G2NYPz7qvUaS5E7OPbaPZfPGu7cL4lxWX/ddP
kbo7+0PdNS1HZ0///lP0rS5UAOQaP6ys8W8wPtN27dsBbA5/RdluGpPVIaAJA/ri/bUL9zDctsPO
WE2hZR4QbTIP8IEwMArqvTm25kGfD7I/jKhxocZk3nwYkKMDXmxNhdFy07oKGkxTKJIDvLloGeop
BTQksWQyskZZ42jMacm5PzdtAEoyFqWM+Gi28VYSdyc9d09ChNuKqv+TEY/OaR7DAVd/ehvDY1p/
Ms3+U54nI7QLpbzDMjHayrOoH3+dJW9n19Hrmd+LaBvrdbX+5yfM+cssZlGfxkcHnWebqcz48IQ1
NrCpMc687/GYLfG5tHOwfSV7FpWNC4nidCubpeVhJFZF0zKfWCUv5PCHwMgJhABBzNWlDBrme8jI
a7i8pWzKWzqFdUx0Kh1h1IyH0DQKylKAdA7FVvZM2HcdAGXQLUg73/o9xKOER3Am/nOFHCePBY9S
YCo/wYs+XIZ/3UVjX72oqtRa5SDsKqdt2EO2mIFEeUkacz6Vh1pJvO3MuZ97VHiYu9+Cr2HjPELO
2N0q+N4XBbeTXZdTLHGZWIXh3aKinu/rLBtvC1Yx/O5dvpd98mCx1wLzMsfA3dgV6ljd2UGDj8E1
Rp5Bvv51B9l0C8u9/+cvgGb85RtgOMIBo4Bmt0s+8GMtPxAAY6JRrX7EFEprcyUK9xZYqrJPnPJU
KAPAt7l16RJ4ui8qNECWeKK4yLLK9tt4FIfjfS+quzFzlD0aGla3Bvn7223kgLxXaOsmTO7ZP7jA
LCNCZeeLpWdnmBwz5BZp+Ebwf984DXpWvvZeARuBmgFo/mlYZbni7csCUws9zMo7xw5Q5GHVhO5a
VD1ixB3djHXgv853BCuNbGAFUcSPz44RINGiAOZs+jL9jsz5uhz68SXsUm81KaK/1xLbO8mIpLL7
QxKhA9fI+Wqen0ADqjshJ62+nJ2NDD+5bd9GroG53sKBhFE5cyvrB3dAfL8cgkezdINHvW/1ZQi+
GownfW8RKJrBhx68czknEMATZre658GZm5uyL0wEaipwZpdCphz8t3bGVv1BBso+xY3QZZ1VFOXA
9V6pzFxkugk9VGnuzRJJ3MbJDq2P0Lc8E3qaHwpYfFut9FGXeNcvI+TgfKUMvV5kzVdW85Vvt5UR
sl+GYSF2ua3s+nD5+9vWbv4viza8Sj6uKCz4rmy/2P/zBTU+2t+ithtZbtEo3+I6XjXkLgzIeaj6
afgU4XPLm+X6LnE6dzg4r7IjzApC5TtlTOFcxdP0K172ySuncBoO3Xe+SPNdr/d6f//LDw0j8Ydg
AouHtH5I50MnzoFqlqfLym9e/rEFv/b4Thqfimhnoi8zMAs9xA2KhFDxfSgnuYmBg2s9otYYbVGj
gl8yj4K8sjBzQFHY42sgu8i4ckE/LRLKmJd0ueJCkOUNkUNZIHvupyUQ2gTpcuiYBroEf47KzPt1
VGbe5ag6B3+4VovV7ClP+/RuKoY/vFFPT3i0ZJeD4nc/piLW7mSXHGydBHywXv2Rgp88JXibLQcX
+Bk8pjxrbyPDX3bzqibqsM0Z9dE6lqPabgWaSUAxPP+1Fgg+e4HxMk0eWB/EYb2hDZbMLcFjVxrB
o4ZVq+s3ylF2DaDnWWQVwbK3Iqa4FmsUF5bfbaCE2FPOor+l6TpHMZ8VFgVYsinJ3XVgiBH3BYpx
I8Ou/fImLSazvw2QK5wWcMRZbISeOW27qiS7EbMmj4r8pCr292YUwwsKf9ktiJdxbYPNf8EQ7Gi3
Tn+Og+BfngPxvtJrCrJiqmnC/NYEZRvD/pADw9XMqdRyGr6BbmVzv8BIFPdOc7D2rNMeciv14Cs2
5h8GahpwCNXukbRtvYkFBUPZlIeu+IRUXnmWDT3kewMQDt2SOT7QMmsPU/JBtlov6x5RDfgjTkrg
49h5Hcitmpc814ifXN73ylbmsC65qsRxg9ugS2Ike/6MM2QWC4+oVenO6m/3chGWUiqG2JOogM1Y
aeXvm+6IMU8jilvKXtYeWa1HmdyXhyJOT35XFQfZgp09g/aFDUZhrgZElX2Nz7URm1UWqPdmBPJK
nsHEdz6VY7Xr5zyN7DfHGH2IxnM+NU7xsd/oVd6GUVjd9Jrqe/+yktOsuTrPktHPs7kmOH+mNrV7
Q7WRljRM8pvvl9lOqdfNiCPRtxqDrmXmoT7YpO0hGkbAyAPiI3twUsNenuVxViNZVx/Ya9QWalAE
z80UH1RqtuA11QQFhjxMN4XrBpBf+nQvosleiSwdHllHwZsMw/SrSIdt3Bb1jOgDHdXFOigO7Loz
1TrAgCr2JPFhkarOSF2JF1I5qY6zsJMxO2XgPFwxATMH7hyArQt/6lQ2lxm4/ZtpXmhdD3YQ1jts
ZsmCvQ10WbFQtQH3Jh2ykMvbHSgMeo+4pG3QWzGejSjIl2NhWncWuoTPje3sPN0tzi0Us3PUAL6r
s/hzIY4SDM2vgqPB28GZqrFeRNAb8zrRNnKgcjsqRDp6IZctHYUneMu1t75uAuW+8dqUmz65J3yL
lV0ywlaKlWd1zR2C1RhjvB2mrpjVFtMN1mE6UAm/gL/zNnppi4CvqO1NdygMm8fJ7pdtlpZ7Y27J
roa3zlZthr1sMcf86u8w174dI7VH5/jPPhlCDedVa8d63ZPjrb5FKAGt+maw7+D7sv0qRv9LamQG
DprhuM3HNHvWAEfI/hzBPFzCoggcuR98MfKaXJStuQj1ZfaDZjZP9txvsXm/RS/Mg1chgPnqY4B+
mlcO2rjtht5+RCg4fGrwlJsTVmatyYbMH5mwbecR2UjmMHw7rmF+eFtGbrD657Wxob7Hmc2PFHOj
wAfH0YVqgTZ7/0gNRp+hIzkZ39KA50WYqrOTB8VBcr8ckSO89plBA61SJxF+icmSRN3x5FlvV8nY
D00Zb4FaXeD9292KsnkMlGm8j2bfDXkYLRUhAlYi1y6gKepiLPVsU+q5eQkLDIhKtgq0XfYZPcql
VumWt6rrDDcFOjV32lC6n0rQTyvbKKjozs1iMqtN3DiwV+dmNGbUA3Ok7WUT8qF27FRzL1twVvNP
vnW5UPZgXAWtORIn3w2/R1hgbFOEFjetOUAtnJes47z+/NAnlb3j93HXPsWicn2ptX24rkVFZ2v1
YHAnaOItiu2f665TVpoe8EqBWbq3JzyZEytWv6iTjxJIa/94HxoL3j7mHGqVGOaGw9CvcWoRVF66
4ODMB2Tt852qBjM/HLlLq0zxHZ4HZLt3hgNrffNOqfQE+c85xu3AIldK3NwYwQh78npdqehinTjg
AMogSKB+Nq+TcFVUkVmmmSmJG9msit5cizjIVrJZ6wkQI6f3gM/PwQkWvHrSVVvZhK77IqygPdp+
pX0OYvzdkPRoPejkpmVYj6NVhntItS/yLSa7qM1t2d6ER5G7YufH5hnRYuqccj2upciYFhoZwetC
/boql6MoQoEpmFf21wHFU/O7QUNfxZ08Zp+mHaP7MjTvAlDoSBGCKQSItDXmg58WNQVDzqY8zpnt
XBCmf3bJMxkmI2RTHlRoKlvPQ9qWqnu4iCABrnVPGDgDhSEiCPm4CKdxQhfc9z674zGYeQeqZ3nb
ycuyG9nUXXjPwlbTO9nMG3S9Ms07R1X0xavtr7GGSqtve8O9G+TpUxMk2wpl+VfZH8796Hr8bb9g
iroHf4xq7lwOHdAvWcmmLJHKaqgcuJZNr33t1GyKSUU4SDWwo5xl7vRYpehN83pw35qeaqWzkHO4
lqM+W18kRebhqtShMIfY+pbGPoK9v/KHWT5+Mpw93FELydO+/MK+cUJzw/a2HfnlJ1ToedjD8osZ
K7BDQbsB91aLL6Vu7kPe7I8Oom+Xy6c57MPlSGksZT9LJXNlhdEOOpjyG/zByItogcKTcS/hD6wE
NCTANT4HQBNjNhtoTKwSndaP8dd9CgcPzR9yUGwOKDYuh1CpELKmgCX7LFujgiGe3DZ/F5ZZL3HP
zgckpOI+mON5IrmX3+CLiwGejhmFZbTBo+qW3jxYztgHr7OP//yG0Kw5P/b7oksnYQVEylY1w8KT
VlYJfqN5iFTJyi7ritfCMzuA4bWNQUeYVQvk9Tlezm3PsrYd6nE3emCbN5YcugTIocuhslAMQZZm
QfGzXHcpZkdyU1XMTWhfyUpuubzcLtY5+sAruSGzu/zXaNSl+QPIy1uJX5B4BnnW1u1TJaCVXPuv
UIj+z0EZLzER1zBX7Z+iqUbYCPJXFodPcYSjV5dOL7qW8EyFqUKGoxpfXARVYdEPwQEX3kuYMolu
nw6KfiMXPKwu1FvPQtrrmiG/roQ+ZNuvwR+WUx+a1zvzngovGfbrTfWh2zXQko7u0BxkXTIN+wdw
wv2zWVnlykTbZOcqsbtT/DFYIdObvtRGdQhryjTwnkkQZ37jnz3epQsNgY2jabH27XX1nrf2+GLU
EB7qsaLqMzdlmA6UCeVsyHLITUCTJkl/un6X/TF96opBvb98mfHrRE0lZY8rQ+Shmb/4gZ0/tX2u
omVBSx6usfKel4dGsfLL/aIcLZx6ClDznpL4TCYaofIaolCB2dBZHvQ0fJ1Sc9zKlgfx9eTFL7Ih
rwmEp98ZjVsDluGav7vPkMXqvyyxrBk1+OEBMnRXtRDL0mET/WXXEqPvnnpBXrw2gZ7ek4UO9onp
+vuhHlMcjV13aaE0UOPWSeffDcuBprC+1LVZbOVGs3GPLVpmZ9mI0V6CEuwEa9lUhlbbq95wvmxy
41j9WebC33WVY22A+oY33jDAQUJJ3V8amOUs+2pEzC1qn8EcD6s8RMOwmSb3aMEexkhrMp6dzIzu
ZZ90C4pGhToRytiyNY0mUF0PQYVl3xXMgHlemzjcuOaDE6DdOu+MU53Mg4qHEgrP7J29vA0eKGTf
2LnfP8qIykTPI89m/tx8QSls576fEz2yqRkJzAWsidcJOui7wkQYntXSwUbH4DCVDelzLVBRLmoV
VCicNrOXcqhW1Fe3cMzNCG4a5rAfbDADxfd5GLRzIOoOVY1EOyMM2y2H+Sya+3LP0ffI+rJsF8iE
8I4MKaUnwckKdMom8wEP5foo+9n0nWRrCtUVdWwXiZwY8rPSfZFTR537021XKOlaq3qMSpvIvgsy
76FJhnovIWuNnsV3KMoi1jZP6fKgpN5DHIt6L1vXCAl5k1e93UNGhD6C5QZP/OI6L8rJTtfqYN94
Pz50y6bo9GBPqko2rlOmnB/lmIeE24wiu15cmvuudir7ML+sCieKdwYV13v2jYBhIqvfqxqENt9J
BvJ9Qcgf1Yo+twGSiGlT5l/LtDmhZuP9YTffugy5K0Q3CjiPk/6jbjSU6dzsi4/j+01Gvvu+wKJ1
qSuG2I96JPaRwD06tOr8LtNi1D5nengw98mBzHm0A9aAHbK+bMAHHzv7TvfX19TcgPd77nZ7vgUP
jh+Y399O8Pe49ADrvg41mjgqQRcjDJY4e2R122nRV6QWW0tBEnbudKF+Tsuy8XCH70X4EEaWdV+o
A6opbaMmN7Vp+UtFhQIqFwfMPtVDNB4TxUG3brJ21/lP8NfAnpM54TL1dfW5CRzo/Rowyz6Mk0/E
vyBj235rQ1Q0OigfZ5RqkDZGw29VVpQQRFovZETeauGyQZF8n7atONieiRNoKfQ7xcl56eL5vi3Y
uW6r+SCb10NVziTNJLi7drV23K8N4OvTZw2C1ZryzorkW3DQqUaeBqqsJ0dBME0bJrHuhKl4i9zB
hS0oMY2Sw6h9mqdwCCJ2Hj6FzBJKQ4h7h9EZWBQnFbrTaZbtkrjRblut4stjmuZNbXniuRTW9wGC
9c8iNhbCBca3wOB4o5TV8C1WwFLobQ1dg6T4wunyCgtT2G+6bj8ktVM+5lEbrtQ2jm/loBE24ogA
/a0clF0YWSiLhoQkhkJcrqhJv4WDyga/jxv4RX3ylERGsp/KIlsWFnjc27JW01U4W4cGCcVA1bSp
GMpT2SkP8Tx8OVN1K1/gMPkrXHbKJtOtvUaHTbmPvQA24WBW4X0QRi8DEiJHD/XcYzeflXqo3Khx
MaJZSbNHlG3jVWglsHsRUN5DphXovy+6TuFkEM9Fp6PQOWCWnZHiKTEXmj5D8lb54uoonswHX3lq
vdI7KSSdz42VDVttrF6v42hy4mJcDPpS9ulq/dVBY4eFggBgtoYnTl3QL742qAouXVvPd2GvioOG
XStUfvCVfxNR+Kgb9IX5Ar0kxy0ouDXmPIhsoSDyW2seY6VByXmOzDVldW3NY6Ntxz9TkrjbJG+j
Uwtm7vK8lQlJ/4FM6GW5LoHHGVwz+NBotRfpYWw0pDawfUGyt/vkKXV3VtGvg7etfDYza9iVRoJ4
0hwVFb1YR2WA4sA8mkRBvUQFEnRxARBE3lqH8H3Smva3zQFEunxdedGv3yDyjXTd+Og01bFj7IZJ
P7cpYqV8MmGyQnB9oKDn1Gd5oFx2wF/RWjVefbQkqKKqqQcHYUPyfsZqXDqT0cIaTqeS5vkRrzB7
ZlvN1DD0UjKgsEp/jII72XPtvoYG8H1OcgDu2TCHqgKvga6AG7EJc1VfkSOvF6BLk5+4qg9a7v0U
qRNSIWiaJyuBw9Zr7bQbEDffokiL3B6LRGV5AZok4b1rT92T6ovqvvOd3/pNZGz2+ZR/w57dOPPy
uVERkfkkMy05Crouagtn2Yo88aJ1nnfJy+gkQW+6tszv5WDnN+6SsnOyls3QsJt1FAodKSfuZo9w
eISuiIXleBgTaXlEStOlVAjRcaeaVFYqodmIjDU4yQ8KmjOx/4TYIXQ3HVMgFWOL/ThXuNhNr+tK
CX9A8k8XTMHtIyIFyroNxnEDQqY7JxPWwjIkism2gAJ5xfWCT6QLAK/pafcvOfAP4gSAsWxDqJCC
HbixtmV85IXil5n5mlskr2GIkUpXtidtdj+JGz2+L2pU8cHQNGfZV4gafd8SPRDZlAMT8mUfrhoU
Ddkct1EeLRuK+nTjDC4qDyb6gn+eUFpPHwzVx36pQ0VsIYym3sqDl1ooMlvq10lR6m3mi6FAw0yv
t+p8kCGyaWYN18nT68W/XSPvM4zVvzCoLzz9/LeSgS54D8H+AQcNMvUvf6+6UuugT43+i95l6S02
jHCo5/WENh/kWREkvNZDtTlXoYjuZF84Lyr60mKAOkCNk5YRofJDZxuHzh4qrdjFHexvD7k2Vdja
8cNZpye4p86jw9vZ/z6u17HCwGh0LeuUFoBgFHFJrMltsWz6ZhRv5R5aNlEkiH5rytFr8PXaJof6
/yH42vQhfvM2UzxEBjWxc/I8P+LGtUnnQr48kK83blLXMNYkYIPHZHKzoy0MNKjV8lsVjzPNMGse
4GnoG/RC003gmDH7AsNYRENn/4iReebT/mHHrbJIkyG6LzSmZLuokaQckuzFH5nylWDQ1rKZDeIT
bMPsAReskiKycTBcI30Jk7zeBEoL1UA2o1m/pffGfR914/8n7byW20a2NfxEqEIOt8xRoqjsG5Rl
S8g5NICnPx9Aj6nR7Jm9p86FUegEUDTR6F7rD09a+h4mQ/oiYvQXNFRG+UFzaZgGmBRDQEaQh9Ze
h4bppyWAUbljO8EnmC4mJ4G3mj7Bpag7D5ndpneNkxbnqjVuEkR0loYRBjhAxcqi7CyDlEbunoJw
xMhGRQDrvngN7Ey71+RQ25rwFFeVEZbfbOtNqi3/7ctAt1Ge/zl6o5p/1rGAyYZuj2qBfDJUGR+B
CRvzKXozaMyakmMmT6izJMOTDjF2Vfmh2a8wQG/axt1LJmreflvc+Z6nw2emNNWTWbPK2bUMm4bI
OzCwjRB6su3NkD0euugJsq9I61ruUG211ujORWHmpwxJCK+M+/NUlWZdu2olnDum4tSgq869WTbA
PsdBFuScQ+UPj1NpOnQu/paxS1SlBfK7DFV4S9ZQWeuscZERDoHxscj056VcxwcDMMJzF4BKsJP+
ESSdty1CK5yjZGfUIxoGY0v0XrB34yG+PPLToxzU2VrXyz3aNyoCyV6yDp2hutVJel0OeQSdW48N
6Nm/G/zxbBphjSOmzmluvimaa8KfyeHHtV5DcsqJ0B79fVZOLVOZRK+NRI9t/ehyB8D32FFC7Q+r
8tOXOMBUvNYFPSpFlX6YarJRM+caMqhVryDLhmi/b48mr2wfnrzQ/aYz999OpQarNj2zHxPVTe6w
bb4l7SQ9qY3f7WVZx4XcaKQnSErB2iTUWgmQk2cIOOmZuTq8q/gP8SMZV5uQQ+GLDHGMsNhPdUnu
YF6ILKIb5u1eGn2kpKxv906s2vgu/y5PZ9c+9th7KrLtu0GsHoKa0m0umzif4MXOd/PHCUYxASem
M2xUi1mXOSDN+5zNHvIMn/oZGQywSsL9XOkU/RbRUvT3SlZQ2licDnLtGbepnt+NaNNdXxoBUuFt
5B7L1p196RYWiIhf2HHy4Or7aFQ9nQ5pV0Y3dn+aCkQDCTsTWX7KGhUr1EEkOnZ29LWCMfmkK4Rt
x6LDj2lv1+GRGSc8d4iUx5mIT1MpN6OE/EUwzkbheTokKLOs0D8oWF78UafnPmv53J4nUesf07L/
Wbmt9hiZOaaZlPIg1LCvHj6VyLldSlWiqo8R/gHXni2kKCTN5QQdJxyADD/EMGU8q0U3XM6mOniY
mN6JGIB+g6GIZdj5TstwkID036AqcTlXdHiKSRinM4uc99ZGGXvbJU18UG0XPh6SZDeNSIalRKrz
nCV5gP6bXz+mBtbKLnT0164N3kP2kz+MVOHn3I1+t0GI0EfApqMq0YXGOxiVybg5JIVkv5l+9YHq
l/2SOhiD6bmSPGawxBauDRnpnydUlH/+HM2zNRBVbB6ZVJlMaf4iDBSZrp+KorIe/dqVZ9OrV+RN
MY9FGO+m8HUnwVTNZTneTa/eqTUJql+tsjLqeY+t17FTq2p020bN8rv/NP46wEeZam6Updrv0wJ7
k7T28SP7M33AbICDsxlGzPASxLJDRxx0dbQ7CBrxmJduOfccUzzqbNobsI6SpGKrhorIgG3irrNw
tJ+KRApxUvS0nkmSVtOzgHkXdXEcaiV7NoxsXqB1vG4MPPy82jc3cH+KtdGq5mMzGOdpI9jXg483
VVDdh8IwNpUnI7JRh9aj1GrnAKrUxjN8faN1xU6usvTVkICNByxzj0iVqXvfUXG/yMz2Cf+dpynK
/btrUqW/ulrYBly62k73nIlcQt9RtY66DS15ocRwp8Ks2WNUzJoOgzf7qJKCPWq1sN/UZDibPJRv
sla8W35nvmp50swc9AqeYa1BiTTN9rGzIGEkjtrcx2HaL4qGIIUs1fjSFj6iJanUrsCF+jdumcvr
rtHrgyl0a6NKnbNzbCvZaVLWbS0h5NHJJkNYCjKgE6A933S5dZOHhrTEq2E4qaBCSQGK5pyGWbwI
A7t+qEqM0lI1FU9MXLh9J53yElioGlS5kL5Zw/DCX1L+YAFwtIbCejfweNGbzN95JG02heDPafU0
vu2zvrhL8+INv1HlVfF0GUMABSkrDG2elVjMpnrkdxFHBdu26jxLfvU9Y+PHtv8gmtuOh3s7OH24
QahkgClVBfiutrjuFogiF1Hz3he2N0M7MH8M3NhbqYakob+dekfbQ2UCK3XvORLmk3CG5l2KwlXT
GPrKzEJ107OnmWda1JwTLMtXWiO3ewvsNhOil6+a0s/vqwQx1tjXkjejwOs8L3GpzoJ4bkW5vSfx
b10OU9EkG8caxPAXU4NiKQJDorGPnIScTp0up844XKuHFJHbT5eZOttBLTAjzOKtKuGL0Am5vHHl
QN01ZqrirmcnDwAe8QSQ9PRd81/F4A8/Ul7M865M5Tu1GNKNFOr2Rpc89ST5GJJ6hVW8VR6Wb+OY
1LY/GlXO0IPXo1XDT29vaDCzJSW1AKz7HeHoUua1GCY7ZsP7YFp9jAdtXKVM9WUzYF/0R9W1nqzk
/VQSrgq1JQ6qyzX+tm66yHSHro1fEg2YgBnYyEbKmvfQtEV1Uyf2SZVC/2GqMhFOr0gm38pjle2U
6KqCuEdmiv64+yTAyUgGTEVH7YnH4QRjyWE1r7p2Cb3uRouH+taspfq+9tHqjiPCWLhVYC6Djgxm
c/0L1Olw1qpOdVtoWnOPkuynbk0P0jJxnrUIf7+cMF3iCDDramGXqPuAXZsOUzGJev7/DCNdED7S
Tq6Seacw2EHNJV45VUnC+KbJTv2rbjB50IEBFMuplVVGvv/n9wlxhi/vEwgjNihPUqs8nMjdfwHg
FEjXD1mYqo/kP0nGrJhr851AcMgk7nZXjC9y/J3W0DZ/lca2a2lsm3rW42u9+1PPv46belbjNX/f
4fe4IJLKtSgxBnZbxCpnboOqi4mNctWCmbRNBPvGmunQA4paS2GMFMGfGyozZhcwBYptO5EXTpnu
/MgAyD6m3HjAsxsDsf+pNB30KjDWTBTlXDF8EYFAtJt569g9Vl8KroeWDQewcW6tPnB3gRbeBWno
3E5V05kUkK5pvEHijfFHA9GtcpUmXn8TOtUSuTL15I2rVjS9c7zVpQLYSWqA3wzlPesHvF8S9a0k
zvsQKPb7UKv+Y6m0YtWnWNEobmTcoDLtgxjGxyfPhLMkGgWzqDbOVp7k91GerqPEzJ7NVIQHoyE2
OBU78IrMWka9Kjvs1PpBDeaSsjOzvLlBdTdZEJNSYZtkJo+5MLIbNJ+Q6AEyWknSlqUErmQJJNh1
PwzfDTXDBiFq6yWRafuxyVUUJvvkR9KSQukyGAFAg8xNrJFJ/w89iF9mi9pFCwoij4LvXk1SQ02S
I3vgfJnkcvLEu+wnPAH3XVVfm7qpTjHMYn3jWqXH1ik3iN7ExknEmbILiZQswdwbL3IurfzOSH4o
UvyrB59e3o3UwaVlkr6qch2L7SRiCT5CfgmpN/O4ZK+MLHDwAuY0kGyxv0DkXL/xDkHfHTrZQxC/
IouClTF80AppzagX6oen4CaKLPJbCbd31gKFxfQJIS0WpdED2qPKAlcL+RQHOPSmQMePBjrhm64G
ytIHrb93OyNDiTmzj4Qb41VYIgnA/xiiDBoJ5d5LTGx1zGg4akUPE0jNNDTOpf4l6ngH5J1DzNwt
jx1sm9lUr7sVCsV+R7dx4uqK7lM3OSqMWT3OYFKfcrXa+NUtQu03iZwPXu3Rs85XiIhC+eohd7DE
8Nk/1GGB4r0SIR4PzfJNQXnEk80fgSxn86GOHJBRjrqr6jLgw6rFc5QlN4kZmT+SOH5PJVE+WEWR
/7elr/GFWWDr5LA1HYdfxZYNHbobU9mnWELdRYoVN1n/CFrHOZf6k601TLzIZeyM1oExEEfFaxKE
+cyU6ua2FYV216kK0hrUR0OEyZ5Y+LCO5lreIcc8zlhTMaiMz8Wp1czqPWK/d85gx6glB2Lll11+
jssIo1aiHa9aMtwFEy7XmbTTi4/KzL9jsmc/S9AP54lQki3Jn48aT6+9JCOQmTd5/8230nOFYtDk
9bX3AeMvPF3rv7WHAoF47KsJvU87+iwa5JUYMqycxjfrtP0nwdUdAzU3tmZs6fXayNCELwwtXOPI
zsoS4ji5ShtLuUswHSWwBWjp9mCFKUK7vtyJw1R2vUwcvM5oyEp0WOL+uWHqYuYmQ6aOGLvi/WJ3
j0hmnyYk4YQ9hOUeH8YqCdLAnZ9bMRITtlhAjZWPNvrtS0seN0PofiMBEnQ/6wBWpeoZH5ZdnEPX
ll4QFDDmUVgqpwGyOvO/Qizu9/DABTM2Deebuww3DU//KIP2PGi9d9vorthYCNLeVtAKZplnpi9l
GeDAYaHvJuEH/OJb5mvj6uIUFENw70DpnKp7B3k5xBOQ+BkHpT27P10t3YPuy/VzkG10zU1enCw3
92SJy/lU7KT+HrbZbTgKAqUlurehUTx4oo73QtHaxVTvpd4toLriQcNlM3UGZSbH+Uqva5bgrOQP
gMc/H651slULfHxLTIDHLteGqQhSVCxh6FnI4Vf9olOT+M4pUmfJckPmRRm06yBMioNX9Nk2Ylm4
S0Au7DUe0I0WNg0aIYmykr3WBr48JMs+CbtzjEPbHEn36jGqMY3vFKV5kf0qmiVhr31X3TEHnGfv
ZV6t+shFpnIw1rYBFnWm9e6sibzAm8kZSRjXqn80XnCvtQMu5y1giu2UMesq8gJuE93JYzYts4Od
y/x2N7WR0bm0aSMp/nfblJP76zhsBFHIFKl6YQ84OhbMbub4mwmBCTdWwwfah4o48ndrz5JWuojx
953xi2zu8Vrbsoz3PiCqbdFKDV6JhWA/KnXRTYwF7E5G2maVIKl6b5dksbH9at5Dc87Tb/1ElV2e
DWoqnW1lyNY1i4Fd5yGX5BWsNws17l+zwtsHTlwfKznS1haRvBmBT+8DyGmS6tqHlNevGcnlZ6uJ
8gXq7sOtZuX9ZtBU7OBcTFMiKfb3KKUEq9ivlL1WKgEyp0W8BPQVPWsifkIHoHkH5bJqIt3/3kfo
duSYq5wgRjDTFKmP02ar3VmI+bEtVo03S3xjyQzdYFK6DiaagtnlYj/mJ8XIV5gaQAT9OtOVvkPf
IBtmKLSap1bUr2XudC+t3fcrK9WJNY5ArFrRF3IjOQ99LIoDvKZgLtd68NJkIXA1fh6bqegM5bGp
PHEuXRRDRRbdq2MvB+/1TYL8HstvigTviHxK/o/UEM0N+QS+ihwy0hUkNQSYqaMpQyz/N9iqb7C7
Q3LqdqqyUgvtw9hfkyvQ9vh7QLjwLGet5xUzgxxLi0ppmofIxMBBLlvxrfbyu5BfBxan0jKKoszH
OSvf91rrveFgB+ncC/RHebi5LAyk6AcT9ROWW9pzXisDNikpprJj0XHaZi5JPGmXVv4skXrmzT+v
082/vPtMTSNArILgVxz5LwxvRQxQpM1CehBOqoBt0jT0+of2VhZJtKtE6a4gB2cPuBaSOlMThMPB
BXo1D/G1bw+Ld9tHNywL6B7k6UOOSTf2ppp57Z7IKFJNl47hN+4ufcdLGyObpMIoY34haqejEX0c
x/uaiO97WSu7rsmib3XV6vOgDtOTjmndJmPfsfEyJTx5cKTnppR53xD33XssyqdBrbAioqDgNAZw
E+o4E+RGEjxYXjhTx+y8j+DVQyRI/o4zyNT2u9RHw9e2cRwoF+u/yMoAmfu6UYJxoqFEIZsa/0Cg
/3n1QfgGO8acRJBGancRIWafP8eGOwNihqM51CC07FGBnU2nZUM6sh4Pl5ZU7535VCniikzk0OPR
nRggSc3hOOFcJjjMdPYFE/OlKITRo2xQm/oGshTaQE3bsgBv7XtLwXkqtdtmr0iFdagjs11WyD48
IlXiYWfEF57kByQ1jJ/ToEQKGGSFzUrW2PNPg6rI47H0be3RivGnNeJbVc39n40QS1uteEoKL5ub
PWAY2H3frdocXhylruZwWYyzjM7vMosC81jjy7eBfyhvIwy3jwZwgRXWCtLO8fUn3yWghl9DeSBE
5+zBh4YrKRkEdikufCNo+u8u8OZa5wcCHg+8Rxs+ishBZdcpfw0iEB5cBrFtLX4P6iekQIlUVxmr
wWVQON5p3DZd7uSqkniQXZMUCQCgdas7yTIF2IkDS+19hxOmHISGlPCQhw6LXaKMlctatuo6b6OP
MchCw7bRKHrnEoNEXmo27jcf89hYCBn8piQp5kveflQjzr1u6m5VEk/Z2EZojdWFFmYnT49eEitx
kUeDmV5V6jMyhu7NVDUdpqKTxCsC7+HhS71eqeocg6VymfZn1Oj7vT8KIJIBgTo/nl0PU13ktfkm
Sg/MUHbLvk2+T6MRcBy7xkEZKaiWCZ5WtVMsOFpTfZxa0Yo3DqVz75VdtVWTSHuOBmdFks68lzvL
vyt9cR+PJLBMr5yNkkQmzquqtpQa9IAyLFk3gvj7YnpqFbtPN06PTfdUnFoTM9+6Sr828voDhww2
LwD1V4RxcP0ai1KoHAvwn2c3+6n1lnSonN46TgtcH6tCSy6OlzWvapv1QHQeFy2C0yxnItTdhByi
nlb5oKtZqrHL9Baw1VGID/3k3hjCz/UDu74uNZL7sb/RJM6rrh7iHoR/UsOxjRp/qU+fKEjyLUt/
eyG0Vt6Yg8F/QOIPswQ18mMd+dmjVHvLaZ/Zp02+TYgPz0WkNvd95+frHMuh1ZQodKMEEddIdw4R
X9lzGp4wk+ifQJ89XNbtYL0Q9tYkecXa2NolbiMdkeBlexnWxYtRRycMUJr3NszxC0uNVxF1uG+y
Lrst3MDdOlJVrQPP0c9xGqszG6zKz1pd6VH1kcJ1eMVmh2BwBonwjxNJ+lrzuSkFvRDOPvdJi9p6
lSH3TSkHsC9jjsgi3Dr+nFJMNVZqoHirqbWFJllk/Ztt4UDAXt3lv3MOlaC+iQMrOjRGFqC9Vlmv
TVIuq7hWfiQZViCOEg13MYskgICmvYoD4Twmdfsw9SiTgA1rED/WeVysGzsNtkrcFOdmDL5NPSx0
B3IDI+acOW1Rj3oj5XgQMmQa2U+UBU6y6NBHZkilZWqo8Frh42jzoKlxcZpePhklBuSn6Xc7tl1L
teZ9Kv0e57r8EP/57e8gdf2Xt88ItyHzo5Co+6tOj4YGuuTJXf8wOLtSUkSzDRIwSY6jt4s2C839
RIyYzrwGt7+VDsdpEVaYGIu6dVdNiiQN5BR4+MQm9oXe2WTP5YfIipDMZqpa93odYv2XEhUeocUT
yDgclYpqrEvTAsIamtXV3mRmfbJ05ym1I/V2KslehzFA+BDh9ntSzNTdMW+XCy+1jFcY1z8tgHJ3
uVNJN9HQdrMEhtlN70h4jEfdnV+3FeS/5qeBUu1rSWQN7ELbP4fYdMyDMj5FvSdushAWemDb2U3p
WO4mVES1LdmdJuwhl31TtPedKg8H/Gm/KYPa3vdFqs7DGsce0yGrkPOu++mYKF/z3W0iJZQ2hVu/
9SU6cIme5HwfnrYQilN+V3jaUzW3nvVed9fQgdO1WeTNnW/mR+zr1dc40RZTXkmuUZfCVtQ/WWFx
JyQ/3HZdYO7dFC7KdOD1CUIRWzLWmfCERl5V+yFU3rdkaILCefEzzG5rTS73ttXXt6TEeJU2Qb/U
jK5YlZGr35bMTnPhFqN+O4iCGaxtFIWayDrbrnyrAYP7jr93OcvyLJ25Vo6D+dCvMtl+9o20fbNt
PMQLUVZLjPnCtVnKypwZQDw7phlgdu+3Pzzo8KVXCH/WaA9tqjsfRivdsSne1GTnF70FY6GP1Hld
K/VMJL69jvTaweCw6jamLe3cIcP6rYfFHlftTAZd/TykTbdqwcWtMrdhB57Wt2oOfq8CdPjWROJk
k2x9J+VEzMZy5p7r2yvYIPUOH1ig3LD96PAHLTDthxbaQoxwvx/eTYeikJW9FAHhG6siSSrnOC8b
y9zIlKOwevgHIn/p7PxUmGn+AKz2QSmd+BYRJfkxk5SnzBtVyMO8OvZGeYIIAKQ/CUO2cO+h3KQH
OfDODrzurWclgQ4RO9MPErFnZzn4ZvIqTKLGeSPj5jEWJTxM7Jztoam24qYx8WjzpDR91aUwWJQy
Xmmq0xyBadrgn1G4mhg0vsNZgWZTlPveGn/aX/VTY0QQk3DN2GUqo4T1TbKyFFnw/pHMSHpbxOEj
q5Pqpu+wf2D5hGu5qNon2WamBhqerAmS/OS9K+4Su9WOXWdtjFj3gzmyaAT0dCDoY6Pcu+Ku7Sxr
lw/RGzlGeggUErZOgGbWpRygiDvrYU3O3C5tlzmR5SeWMVjgWQ6vtbFoahjz4UnawOgZ8lXg5P1c
1JWE2JGppfvLqaU3bJNYcdnI71OLGeA5tlVp7oubXPjOLq36UzEaMdhJvWb3ucTG7GcmcNiVw/pN
6EZ7Guokn6uZXa7K4HUoAfqG7HTwqKk+hH4vbEs8VpHvHAp3gDtcxNAqogYSSciUjoSfu5EFRns5
j/MJYfn8lI5nlq6cEib9/VQ1NbZZlayF0Lz5VATclNxISvkWkRLOKst4KCMMKDHHK+dT0Qq8gchb
9D2UUvMBbWFxThqM5sZSnsHYDDz8Fju5kw7DeABN9ussjrQWBzbz+7Xq2u3a14FRTGqDu/8eaZnV
HhTvB07Y9q4rqnBrN64DJbRLNoGueEcRBNXaL7XohlRiv9Jyrbgd7NJaOgnSHkJ4J4c38yZLsgQ/
3KHe+Tz+OEdm9kFDKXWl9vJw2xV1tnQBf5ybIUJ6WhfyQx7flaUB6sDG+htd63DT6mW5DT2nvu0D
fDdSJy5fVTc9ygVPOhr720ZJq29h2eDJbWnJSSPtugFIJW/avInmRaZCtzOs0aKWqwlDGl8Zopjb
lqZ8N9lYqHJpvtt5cq+whphXRAVPQpOWiIvkHzqkMp+58NVr+YTCj7KTkeJSUfb1jc2jtI5UW6w7
A6yMbNnEFkxffZaN6k01k/ADt21Qmggs8DCfTHLPr5av5fOiVaozci/Nqojr7GB35d4JyQm6nlSd
YBg187QiE1Bk3dzPyvhd9tlmOSlrEtPGuQB6YbYfBs04quBIFr4jlBdd9EdiIDaJSkdhyl5Vsll8
D3xjWApbLnaEKa1zWol3uBVMlGTt2RFX5l1SNeFeCzxU5pK2v0mccftiGG+hknvQMup+o+AvvDY9
lkgIdN01oHR/OMDkZkqa9Oc+0QUI8xLbdkw/nwlPkCChRzAunO0iS+5UUWXgAKqNbHnx1hocc6sM
YXbg/zJa93KNuaNeOItAjGpFXehsejXoD2kOHL8LHPfB0PXqZJXdLoKZKjQsJArSvV5Xx8cAGcU1
GWTcgAzAXR7f5QI74WI7Qb8ahM1Bitg1mka0Vo09a9A0fZDlNj3LGF1reW3sjbKN55reim3TKN5y
sJX0FSLGO1mX7lQ4UDsyzf8ZjHOugQFn3kr5PFCJw2J3Ym7boO3XXRulZ08VDvFK/CRMjM9QKVbe
JVIWhRxYj4WsY3KvRK92X+YLrB+dUzIeINhjxhzyQ3VNScXcQqmUxVBa+dJ3S+c0dXQcU1/bIY6Q
1zqEveC3GEws41WmbrHRmSf7cu3LxWJTWXugGloxPPeS5y/tLE+PkkcAEH4g6+cW50UndL5ZkeYc
A439tV/dD5qGa9KgIljrwHIv8b51bOWIia+GH6qPLEGNKL4TV+o2beP+Nh8PwSbtk3TF5jjY5OwU
FrrZqM/InX7Xyq77ID+HfwthS4/ddinFyayqcRQWxL6ZLkcfJylmotYl465jHtnIvRQu4sJUHs3Q
szZuJKVIbWJCiB35C5iZeDHYFQsuOe8Pgwt6JNEM/NpNrUMPKMpWNk56h6xomhYlpebeyCy8ssa6
60Gp7D+6VLZKXM0C/sVqBEXCqnq2K1HNUksPnlpE3XFGNbQTXrtsUcFCgOdeh9oARQBCAvge5DyF
ih/lENRHUWpsAYlQ3SfkmWaQsrvtVKckmonXTg2pWLJPoRZY7+SicEHAgMqzz57GKjlQ5e+yJPU7
kKfDTpdgmsxctJODfgxNFJJgIRi9SFUQvwrZB7AOHGgELtsEwP0dqPQWuT/NnEedjQMiGHrDD0hI
eklwkPMu3QZDyvOQy9KisAaV1J7jnntLnD3TO8KN9nzEgSQCLFGzdpUyuyOeBiVZwppeUmpo4yar
Jii15aOZ9eGxI65BKKQuH6M8s2+cSH/g92M+4K0mj3TwPxji1qgWc6WCFeziFkVLAngiiE8NYYHN
X53/mAqm78vLzBLRwrLK4RQhjYVpTN3BTMC481KH2sdajW2wF2OXqYHdAhopEhow1OQijOaykbIA
HhUBO8cqDk0T/zqLtTxaIhtpIPMlcP2e+lxOmYn4XcVyu0IyH9k8A8lJSYbajd+Ke5wO/AycLZZb
txraIkejNHkBJOFdXUgYH2VMi6xgrTtl6BBH4ZvZGqVh3U11tZ3t1KgaNlloqwhMwexq8NxW3A7t
QzlFU6Xob8g6aSe57405ztDenc+nXve4CG4ktpaF6g2w0foxhHALgnXRGrLOaxrkppOrcHFC/bWF
1Hf025+9lo3W4n2+cmwCt3kQWbvKrViLjWdKhHzOpXIqT4fauiHL269a7M6XhE1JUeQwIYUUv7qR
H33DTGBURJHqJ+Z7ZV6HrncPFiVY6mHp3poyP4og+s7migR8UwLebwxeLWNxOghHBVVrOEQH4LXR
pHaWuUvFQhKxetKqc6BXEBtlE+kVly8YSQSUk2WnjDGhxw0K+18pmOcD8QA9MuJFMEja3XQofCiB
rLaaleLJv+rKumlI2KjFtotL/dJPKMoNCT3zEGWGs8rRHl40lqLv6oBIi4OG9YPim9VZVPgTI9D6
oFvt0olk6W5cqLtNpTxrIFYPBAjcS9HIcQ4NexGuEjUPS3RgccDIkf9fI8EUk4vNfthumOEcILCV
tog0i1rv7gyUNOa9Ew9rw3HtfVRKT36YRWcBQ1JvyurB6/sS4xwb0lOt3OSeVD44msAMCY1qZliK
uLC4a6UlNOPW7o2RAaqCuuXepKH5UxmG8NlLwnIbyD4ZIceLnk3YMktdVAF+ubTCiEC60ddz0Cu0
YjOBVnEk3cu2Lp95fwBjobqzWniLfmbOTDaae0saAAy2hrYxtCrGp1I2YUxFFYJNoMfggZuPCaEE
/CtseUFcn9ZeVtZ5xutdwgiREIuPfCMw0eU0Fos7b50rebO8jG0AnfG2J843dmaFV62yAWT81Bq1
xP70figuRWBavLD6Tl5NnVMRk9/sdMQ7x/vKXpQuy4bA2GVs17kLi4T2euqstbW6KLEQu7TGZtWg
b5EUm8tYTJ6YoUgJTX9ChG3YnAxrtMaMZ2NYTnvbIn2/SoIhP9jRHvRJ8CDhQ67I4kFSrPYhKbsn
WFTOMdPTblNgujuTtE7cNjUSdEHrwB2SAty+x7pa+V4M6KldqlrECm50ks2unKNzG7JjBmju72xh
i9upf1oGGFCao3tbijeXlQqWeIG1AD4d7z0P4jestx8pwanvee6rM1Aexm3iGuEm6OxdXQ/JqTGi
x0aOvGf4yPgX6wpqzE7nPZdRXa+ItferqRXwQDUnR+jsptZML++TKmtPXmBrT833qki8jepn8iIX
2MiFiVkuKnir6yokyYmnBTJITo47yDI0rD9O4/FUx/ZNnX/q8OlUT5R8FfWEDzzj7ELCfDL58+4d
HRhv53hPGr+2OzfOdlNJMoR+G3r9eSqFQ4oCZip+TKWSPxr6dlCQbi38p6FEO8juyNFNVw3rQVu5
IFMWoSlpt70r/zro0taShHd7rWbBn+9i13ucOl3rY71Rln5PpvhLQ+aF8qxwYQtcO09diEew10HH
TPy+nduyYTRKRXmED78KRN2/2oPpLoYaUDMW2vJRVgl3gZ1e2Gi9wH8v/XkwuqBMB3yVfp3FmmHz
eKe8wy047VOr8vsszhJn2bUQSr40TJ2nVtFI3qdWyD7Yr5gC078x9nq5alVhjFkNAPcaSMUEWPoh
3SEX9usQslTYxeNhOrs2XPtdG770+x+6XC8/AIiPZtP1r+Om4rXP9U7/Q5cvl7qO/dtP+bd3u36C
a5cvl6+8EZj3pfnLna6XuX6YL5e5dvl338ffXuaf7zQNmz6l0vbFqvGD8/VPmOqvxb+9xd92uTZ8
+SL+/aWuf8aXS12/sH91ty+f4F+N/efv5W8v9c+fFHmHktWhls0RCGFpF4yP4XT4h/KnJlJRjEpj
+9eoS7nRsR+crnIpXwZ8GvYf7zBVTpf6PGqq/Y/9r3e99pHJOw/La8vnK/1/789mhq230ENW59c7
Xq56uc/1vp9r/7/3vdzx818y3b2GA2EUol1d73r9VF/qrsWvH/Rvh0wNnz769RJTSzz+l3+pmxr+
h7r/ocu/vxSY+mbR4/Az08O+umk631qWIOLnU9FvR8kAPa1A7tAKRgujzcJ2F5L9f7Sd2XLbyNKt
nwgRmIdbjqJIarQtt28Qdrsb8zzj6c+HpFqU1d77/0/EOTcIVGZWgZZJAJW5cq2m0Pdpg6hfU3u8
US5uCRynAEwc4JUTTeo18sZoNm3EHSBvaabeGcwvHXRi6mcvPVYeb4GlXup7fTKcjUlRaU3f35oy
A9DLRa7tIuYmum6i5kbPHpSecmqNc6KsrxpvuvM68Wq6SsH5vhHDctyk3/2oUQ4mlM/rPMuSPTUp
8lFqVjyByrwxq7y9g2wpf1LIvpwsr30Qn0RV/HJ3nl2PG9rC8ycJ0xOkxEKSLbcSovsqr0g5r6as
KgFpWYDhMmNtdV3of3l13e0fHEv3SaL+5sreBPOS7v8IcoMMXO4O5xkk1rSy4f44yxixyXA9pt6r
++ow30JsUyGkGAkphtdpMlcOEue9rWJVSbgrTJp3tZKOFqOOqQLIqRzIEkJSeh2/C0pc9wz6ctq/
mwPy9J/wd1bIFVN3PRrIDCsNFO6ovNl3vRY5d3KWol3R93l3/mDnhSja8H7Kd+jDhLENT30SwNbw
zxoSIYeS7S0sUHa/v9rkLEyd/oY2yL8+2GWRsnGPdTnbt+IUk5MOu0ydhkMF3h7MJHVChJws/kTO
Ordr72IXp9jl7HoAXmcfZTgLAZ6cuhRT/Dp+nSvTUAX3N5FRt2ieZeMOCEC/juJZ91bw6zUPq0oj
SYKokcK3Fgg1aTt73MVe0T4Mgdo+1Frp3Dq9+0lMVzv0W5+srHXZaxAqhww48s5GknY9LTPFdrmG
rHQ1ynVcJ5gu1xGHWs5fs6Ju9tKmK2fQPD2+9ut+aN2FhM8rVxff5Vx6dqV7F1pY0A7txoOXM6SG
e6u2hpHCa15lza1SKTbnvqLWv5y3mlGjnL2E+23dj8dW0+1V0KDF3cTGa+90onSeS3aD7ujrwSgb
yDrJ5ovpXcjHzmvxB7FLO/a7UEPxB5kujdjQF6wiVC0QTiNnbRo0Sjepax/DBRSBQqT6LStgB1qE
FK4Roa1pkAYP2Vo/fAD9JBng850YnUUtlP5XiwTIpnjDBsFpdERVm8rRkgHkl/IUUUWFuPIfIjwI
2TN05dr+QppXCp/0EtdSDbvEAbUYtrCeNFDHlc3jwlCwi9o63oRQvYdrkII5cJAMCWbfqx/LYaof
xaYtto6mbuRwyNHuZCzuD+uManzfdH5w6O1mOPWq1Z+8gQrxSsYxLPRHV78rumLMNxcHySfwAKPT
/QgRt6Fwr/fwLwfl5rpCl8eva32whct6vn73wWyrkbJX9PGxe1MJffdceVURrf15TQ5Be/eEuTx2
KAEeLzEyfjfz8pAZ/EhdB4Ce1nT4wY+rUDHN0uhloC9sny9ic3JI384mEZW7jsXdD8llxge7DNlB
93uQ/1+boXPnFYlPuqZQ+V5lZqScr4fcb16HZtCuOmAiJ3GK/TK3pxtnHcz1vL1OI6vub/qy0tYX
tluThkPaoAbIAE0jigABa9VWcZo/jKnLgts2d4ZTHudsTKOmOsRzWh0SI3XVp8Eid6CObr6WmHoJ
TKQjYfJARndU3chD3onJDfVizcvoAD1Io6nZ2tNt+IpHZ77hMafd08yq38tZhg6oPkfd+WrXkW47
ZboFdxGhngqodqWNpbV3+Ni0+GG8Hkjr8S8B9b2JFG+pDCzuyPSgqny7mtia5ZJjoVCS4WrXDxDW
eXPqG/NytXf2PK1Ax6CLN8z6YU6jak+eWn32ugyiSsW3f+qI14RdNvxw23xY1zT1P/hvsZHhzB9i
B+drzWXSCj7lQKME0DWQo6VeQzopD24M+JqGi7uyIzKSIB1ebQWNVcVYIbCyzLhMlnWGcEnqVaG7
ahZPDY+ZtpEV7TG8kZCPU5a1aa2NYH1nhngLq9qkuuOM9j2Y9XzrNhAN819n/7RD+kS0pPoe2jG8
HlaT3ld1gvYvYoY7iz6XTxIrdC2/xqr9bFGmAfqg6LWycjQeSdIz0KB6QDNMwnCBEasGvGrilW4D
8TouQAfxytyiow6peobp1WufddYmdfJVvagckK8nA1+Bn7oOxVstSlTizQo0lGoTQFOjwfLrdSvT
T2nUoZh6L2dXx9UWLl4QHNrejulWkDg5DLAxXxz0bvycqfDNw0AR9TpBLvFhJbnEBNsJjNAsLMHX
a6fLhwJ91ZwrYE2GY5ZbewKOF9lj/Ad9UIgfqX8E/AEoFkZQDQ+d9kdlaYCsyul5Kgb68xRk6Ks+
0P5wctWh+Kn65yCdVQQQ+cIu02XVvM3rw0i+93+3qj/qcGMoCmpWvDwerMG19prf05kNPmsFf1h/
ivQoeAnL+RBUZPtbN54/FVWxHhdiNPrniju9QzUoWKJoWuTd2UZjRrxeolf8U1hSvLIkXXnDSbyR
qb5bMp9yCsWs4bbFT0oKKRUGrwBB73RPKoTjh84N7R1aR/YXZY7u5Dl8jUgBfh7KyLF2YWNBumzC
TjWs6tmq9vKePMeRcTSdfP3hXZmmSt7AZ1U1jlb86n21iSdq6neeaeTxs7q8qlPwuTGK5jlZ5BuN
NIVFx2xuW3VQhru3IUXR4CyHOXcONEeXZ1tBlZCFiptGc6MnOXgAPMoELJ6M4LbQz5XZHo3eRAAm
m7Jxn3VDz02WCTO//ycnS9v1Ir+0L6CiQySmVW/LtnPOEjLp/nBnu/P+OkG35+SGOyhd9TLBVwtr
3UKffom5XHdO7suiCC+LGNA73ocThU/5FA4wfGTbfWslsXIANZ1uwDYNO3NZflbccj2iivCspBs1
htu16JrheQpqfR0NCN+KbQRxewIV9dNb+F7FVBUmVEGZenYW0wA6fZfUNm+Ry7Bk0/dkWF/FJ+Fm
TB+pl9Gy06q+eTtl/h9whwxHLwiG4+SPoNDlVA7c3hUFXYu3gI9R1ZtHYmToF21QrWQM1Vm01a25
v6x5jcmKePLX19myrlVPr5/jsoSMy8z5pA51sP8QYjcqT9TA+xxaNUoqnWfeur0SgR2cVU7lcB2L
XyLF7UCV9RopY/saeXFJKAWJaa0F8IxIkKwhZ9dLok2gGOvfXk0i2aOGsA6CTFT1Zrx3IBjcxKOW
bGXYeyG23hjve3d2VgMcFLsPDn9If4bUWw4f7cV4G5aZdqzzOrWRU2GR0X3Wp3K4C/SgBZyUOTuP
neUjpPb1yq/n4SBDOSSd+6SafXySURXH2mNnjZscAaH7Yhl5ZhA80ph5nVLBwnHuOuvGn5o5Wntd
C8uAl33XaP+O1nC8zPxEdMj+ZPpy4dEMh10TZeCUqnoNvGd4rB01fKYRAFyl/ywHI7ZbEESWf5su
NrcBqDrPCuIuy5BqfXefB/ptZXqvE/QeCIOFzpyYaEXLts7cQxu7xIO9zU994fx9jac1EHiXjbjZ
ElD11bQO+nC6keHclh1gNDtay1BxU+MpL79kSfp6NViRKtKXtnMw0jYBdVMYJG3cRaUPLtGYf1kc
bKBYR59vsUWFBYj4OjYPBo1ycPUT4C8BEiVDORiRHYOjKYLNB8d1iHaLuQstG4zgF0Nz0cmZjACp
FJdi0wiPvQXwcdMOzbyjCg91vRuFj2rkruKpzP7llbkmkjwSmxpu8Czzae7/OF8iQshpLxHXK7xd
X5zXNQAFw+ULCN2D6n9nhXB4JTWCkSub5p2zq7RbOjMCiASs4c+6jYPbeMFYryS6syNnPYXG+CCH
FtbUc+k30Nq300Nu0+SRxX62l88ExTSSDFZ9uoxcymiNYo2rRP4cb175dNlvvCkpsXdzu2XusPzp
cjWxbqhVB3Q4pbTeJGV9C1wQbikAsE9juE6jpeC/WAo19m7tMf9bXJeg2u+2aeVG2+ucYCjS1dQH
r+uIAzLj/4/rXK89/s+fp+tndW1YMJRVqWWcikbf97FuHVrf4H0r7XvjNFUsw6tXapxS24hvR1qA
UQU0TmIaxHuJkfCKppyt1nr0kixTJFLWlqEyoh6xqQIIn9qkmrZiFPflihI+0oS0pfmqXkVulLze
pcsJnM+qNI3pBk2MLep3kbkmqWHeRlVmAd3mnt8GPPKQmGDsyf1d/ORyJndbVm178/pe44/RgSyf
cscPJLh3u9TdjUVrwHX8j01dHOjf0ZlT6xd7DvMOQr5LCArmX3vdKg8yX0wyQePrs+GbAi3KMl8c
Q5+5J1uflF2cjfRzDOUJrER1mjWrPP1uKA4JmWC1tuuZ1tr/OVZWSqPgu2PDiFbbz6ViKGs5MwGt
XM7yxVamCuJ/b97/HoccqAIqmGSmm24/cGPJUAfGq+QRgNnlPU5McqjDPngnw50CLUh9A9q2LDhr
TkDzGfVl08zAOI+mAYA5fjYWs591ye3EXnotQ6ui9R6OJAUA81y86BpJeLJAEI4uwbzRX9aYead5
iJ3wOaBZ6YVDws/W5D0GhQs7Q+9tX5TOU+PbKJddhzSHHPoAQpO90ngXbwBZ2WNsm9YJivDxYYYm
xZqM7ggJ2vTgmxyaSIEFu4r0jdOX3LzG2E5Os/s6QWbJwTXSy1QZyfzRSuKtA5RmU7pVSq6zm/aF
FhmPJY1W264kT2ZaFpJ6i81XzHZdFnZzCRHHxAIrmNny21Kf/uoCS7slNWw8Qmp6q8aheta61o3W
xctEr9hju7imrlXOmj3etIbjRYg8Z9Ntouh/XyJNmrVAp5vFWq55/TBpANd3DCymBMN+FHvaeu26
QuJjf1nq+mHELR8wdtLLB7kuV7xoXuIc8lgPIExgY2csO0s3UvoboP70bSls6VdXozbN4G5lvyjh
YL6JhLT+EnNd4uq42q7LoPYTr2Z+p2jdj19Iob3QUKl8aovJ2hedWd60WZ1+gsnvhw7w8c9fA8YI
wYs6IC2zEGuMk0qfjAGRl5ABqqFtbOwqez80l6EEi1eCr0Pxfphb2MDTWzDW66GzjHOWgAcaffcr
+FbNvw006NJp4oHlqy6ViTRNbJ7J7RpniW7GdpPUxnAs2r/TwjJvQyiejnSS8l9VKehU0hla1JCI
YUWNfjySEhLvtITImRzqhiapi+fj2I5a49bu/0TSzKYveomT5WRMEqmjFbq6jacAuvYg6TPaoDkY
sxYqN2NFwn7mObLurSp3/05TMzuCBi5JfUZZdmxARK0Tx9fWMqlxU28bdV3Eu1XuKOYZqV661oeJ
DsBF534Zwho13Xuh3yEl7716LbWvH2ekAc404L2w6yy+dlk8r7Qi8l+6DjiS1hfTi19F1sprm/zF
d5AdLIrAQ0WhUVaKRc9uZ9DRRNnAu9XQYr70aZtx7F+GmlA9wFbzbnj1Sl/d/3ZumgbR2hnYkrdL
96fRAY8x6kjjXcFzzvbCdkL5DBT7RM3wOATVVmwjkMt5c3EvU7K+0Lb1soJJQ9fW0/R669ZKeQN9
irtNaNv9Q0/iLw0tBo9qX+n3Q1alK7HnWW9uMhUYubeAeml/5tVM++rPVXvLH6BBqSRL/qC7rVk1
geffgQWcn0qlfRR7oGfVLvVNi8QYF4madteZwIlaeDZfom9GGI8/hzlAroDb2mNftvMN6ifVjWpm
wRPbQTD0dm7/jL7pLfwnEgm92fRox9DCvL5ZwzdJ5xOajhsoLFJ6oFKyRvXSwydGWg3S7TQ56Rk0
nnOfV4qyVgKLp9nbWZCTKhVb9HZ29V7O4rE4dznkWFFgP4a8vR74Lhp3cqCJ3byzYh/VRpQDVx8c
Mpxi/7EsM/cgsdcIeN7JhFlgTvs0eILcL3/W6jTe+iqw/6KhcSxWynJt9U76ZzvG69mcxm8B6mLb
uU7eRzRLieS/RghPVBpH6ywKURMNFBo+cqg297DbZPyKFDW895cNRxN6zsZS4QS7SIaHsjlxlm2I
+P2A/gYlso4enKHdxlsc4vVSlx9NWp8npaxpCln2NO+mLWtTAx6PTX1uF6ldvSfha1Re+TQBTDwM
rqLvxrlUvpDBukQYNP2ssgniITumJSqnPqwtfOtIxX2n9KwdYdZtn+BRnO7gPr8xcj72Wi2mYmdN
+rCRWDkYavodCjvtKKOqi2Z6Kvsb+NybBzaX636uKUv6iLmJUG7bkIcrDLIjc9NOnx0930gLNPSo
bIeRU9lIl7OrO9rKtW31TIPiOg21XnmO/Gnawrpf2HTKQIsrh9BW1VvFWg5gzTPuIpyCrTV1Wgq6
Hxn3RioFi0fCl572/3SaB4hA1rTD0vdaTeNjtNyvIfuyqOGkFtt6Ghfyv2a/zXdXSc8Z3C3qfhVa
gZNzI/aPqp8SksfGeEyn0FzNsHBsJFAc16XkLEiaffy21IewxL1XPC1roj2UK3q8aTNr07Z2/mCV
KRtNM4n3td6mm0aP2GmqKY3znYrOqFn/GMrM2+m9OiNF4KBAvchWi631+nk9KmPzKI7/aFOXuXT4
0Zp6jZEpad0M624atY0UHq8E0Zey5bs6Zoh60c4fhs9Stby4L9zR/z6/lDdNA0m6C+d0V3T2ri+6
z260gfxyZeljeh6mvg+3iUKrp5P/a5gsXcb5QIYu7du9jN5C2+U+JjezN7usKCOxS8RbvNjNRSDp
LV4uKaHeN7uCgKlcWKvlUJS+vW36el5dbXK28Gee9cKDxlZiLBdeQvr1X+e17kBTkEQOSYWU1pA4
26JK3sdcV2whXttTjfqJ8oF9W1XW3eXvIUNYr2iL5g9w/RdRZbuEicnNHe7nb1MvQ/F8sJHx/e4H
dbXS9EHdNi13NmEXKBvjJ4D6/j4AWgyGVVsJB0ETVNnJNOEJlSiZ5AQ97AsLlfm/J7VNcn4tlWiR
htK3mdPuViYTGlLIM6+S0h7PMg6Qx9n1E6VEsSlLzPtAuq633K2cy2xxkxPWqCySfwN7bUA8FP9l
Unk7KPlkPMhhbntn4wxNsL3aatrrKCGqwSrLVZNtMVLtwyIcJgey1fCt1uS889GHwXHRGQ/txECM
+psEvDN3vbaDzjZbi+26Bjk5cE+N41zWEIeda95ZD3jVXC7VvV0PFFC6m2dz+OjgneNPSq/94bp4
5fEzKM2OL5+n38CgBCXMIuQKqWH9aOgFfdaOed/kCLwiDlk/LgFikgA5xM57k4QuEwErW5eJv651
Xf7Xtaai/epFsXbr6uHKsa3mSQ6xVqB4r/ndq65NW0CKpM+eeejUtH3q+8x76LNwyVGhJTME6Kv6
KtGXMYkravG59hrt0I7zULCV+Rh9vZ7MUJf1xTaZo/cwsr6MulJ7ibLwZUwi53EceN2rEiM8yFBa
d7zZOdKF1pylhyeLveAx1o4ykKAQZnp6Gc1P0dL3I3ai/X3Sg5qqLZrB1h3SeRut4ZcjMySGDuTX
S12XWi7lkMRFdpsPo7VF+OjX9Pkta6h0Xp0GLpN5S2VL9fNdoIaALMDpP4RZf1fP6XQUkxxKWJ32
6GHrkDkSRuYRLvmYONUCPJAoTnVbjWbsoCSM7PaNbCUSecTJqRzgcPQ3raZpK9mmiE22JXJ2tV1n
fLDJAiZVv5XqFt02pAEUyJAxXLjBLqRhNIs6h1pNUWZY6MRod30lDCumemtZOhSZPeKCO4X+yV29
FEjnpMx2tBkku2qppl69U6D/OWogaCjpRWv6lJztB5i8DMVbUnK8eK8weYHTU6UNL3M/OC5LLd5k
5puMtiHZLbqI0DT6MpcwdfkajP5ur1lf/E7/hiBTfi/OrtVXkOTpn6qs9p4mPdyLOcwQ4jMG+nBH
PbK/jIXaHHK1TDbitYJG2QZeTB1tuYCP9vHlApclR+fDBSgmvrtA5DbuDipTUK+0ubQnK0zWDEm7
yDCzAPRNmr5Ok/4WAk/31PlTtGmsKPpR0cgx6/CfIgRn7ga9sCG1KJLPo1I/SgAASgeyi8C4v85E
HjD8UWlsgj3f/JrOmbVD3IWvlQVrfTpm8MMsmJV+AbtcD2LLEV6B3jbfX+1eVA+7CqAkeS7EwT5M
laEiYMplLn266EW9LTw9xRFfJqsL6nLVLfoUcrCLjkSVnNYxEKx2OVzdYpvmINzMA4kgcXxc4rJO
WVMoJgu9MfQaHsW3w9D1zW1fAl16MwWgkU7GCNHe5p9TWg77uXkXU7TRuE9a70cfjMUdXMn6uVZ2
MoAaGplne1FuFnuV7cUuFjlrlzlD0uhn3m2u5gBBSTjtKLL+sui79a72XxYNEMTq8yZynbVO59Sy
p5ANiOW79n4ck2+XLYoUTpbDh/0HjcJfEf0CT7s4wZfpuygeyRb/Gussq1Vh9O2yAxLvZT/TV8MG
QJN7jI2sIqWT189NSgOfqsw0o2SVA49w5XyabDrTIaz5Gwk797PG/ZMcnuaf5riuj7oBEBL9IuOZ
v/mwCpVW/am096LztcyxKv11jq8p/qkJIqS5k2LaasO0nrKCXTEZ7W8t9+dVD4nLfd300HmoAbuv
MJu/NQ7cD/BFTuu0gcvRGaZiQ0Ulvgd6PB5sd1L2utMUj67mVex86MMyPOiWF/KwKRoexr7Rv36Y
pLW1AtuqWTy2NbwH7qQ7B3PwpgzVCV4g6Q+qnV1i5caXpB7v0slN/0yMhE5K3t6e4Nes6TElIlRU
40s99HeSP/tdxNsa/zGCJjZ3ndMFvHG75DO8FNmDAB26rUp164s1NTUNYOEnAVQUoWrfjnBsXWAO
WWkA9UQNY2eMsFd18O3uSyPv10Vhora9ICHiPLosKvPbjSw6gZaURQVDQWOnc1m006ZuGyNaArSY
1xTVGR4CtcpPaBuwA0Gc7DIUkXrhjdUwkTuBYWV53RH7YqpjNT/JEm/riAlBz7UTKxp/Zuj7bUCP
NF5B8hGcZltP7ptFSK8Lw/zPLgQx1Xret2lW/U3KRusSYbVqvwoB6Xgg7XZ2E9NA9ZZPhQ6guS/K
VMOBjNwk+dOr0YIHG5lLha2LzKZoU610OB+WB3Jgb4pxJr02Zdl9VsIlKrrmXRWPAKr+7ahthb3E
4gjIqF1mJL3Ht3hxBHFpnnQDHuLzSKoqKxq1eX7N7wyGk+1GCtSid7fx+0n93iYvKIVmf5LpU9eR
N813GvimEw3sUIS9BuR9tK1TBTyfErv7qe12lto6R3vyLWdDuiTZ5RApgjJCY17ckaI7x4h/D/RD
6FWmtN4dUp0mdvmXAbPeGqD/X7oRpo+rHW6crZkm4ctv4u3FrkdeAbKxgYusgN4jTWp+pUtOUsaq
G9QrysYWgnbkLrxSG1emnbVIxlbGS0PlpW5JQpIcuAvrrlwJyyY8K1BaKfAdytC0zf8+qdJMwHn5
dCZJVUB/uxwUeCqBF6Kf0c7/2BZHjEwZijADsCfV3k6wG5eaW53iZpoew+WQj9a2KQvY3ZeRHAD8
m1HDS+di8bJOve+oFcsISkf4OED2IYkcHK+meKyz49Crf4hJDnbnFQdX1dvLzCaqw0NeW38h0dMd
4f5Exqgbkx5x0KJbQ4RuUWMaSvLti1E8Eilnl3AZm0H2V56qKniZZDyxZdK21dwPK8FaagPdN7yX
45GxxMiZHGBJg7cgOV3N0PfG3arsutcJdYPEdjWr94nuIGWktJ7DPVnR+ct1tb+dqsDdxIkxfWr6
kDyq5T3qKliucCxhD7U15SjOeVBVGioRWhevC/3TDaLV/lq8Lo+asz053+ksnj5ZcEE/IwdQ1HXd
rYtaua8GuMUksrDozq6mXD3IOnrNT6exhmkrXr3phluNflfYMPlE4Djih1gvb2VZiQAJCWGfUj3J
KMohomTLWZ1kNXJWHST21QSNlo3eqIkenqX1bMPmUP/s08xKwSOCJgol0puBL/LBgEb3TFc2t+Y6
KD9VkGOs1AFltoI/mk/CJ0AuqNmoQTzedEEO4GLJqbKd1tZRFFaw4jHM9CI0VqAZkjMPJfhaSpNm
G8V0NnEba+vUz34JDB1EAPwq26l5hQrwUoJTlhKcv5TmUnJAXj+2d2ISp91AYKN65rCTCHHYHURO
Ml9s10U0qwOjm3V3YlcbZUCSBs0s+vW1U91V+U0Z+o/+rJhQfwmlVZDpEFlpcKTOfvxnxrMccpXF
EzYep2jBJDsb7eCVGOFuJlxOL6FQV+bbrqMshTz1xvNewqKd7q8pgEkxaQvwI+VGEgfiiBpzRAi7
qTfcYI0HcaR6Q8270F4gyEhvnaLIufF5+t7MOu+ubNE1yKwIQQV/ntdq7cQv7eAWK2fO/O+VW90N
Awn51Th/K9nw8VctWjpI+uqvxMy+WEOSf+sU/mvpX54+sx/INmGeNo9dX5AQMC3t7IbjfDMFTndb
qd6AKq/+rysXo/n+ytZyZSUs78qpIM9SpN8o2r+/ct8lX+IyU9dxbvb3c5TvIDGDjXs2lb1ZTMp3
Y+B77nWJDhl27W6h+PdO9Pz3t9TRtb0xxOpDAqHZ2mmq8qvVdC8LaJv5f0NtRKVzTr4rmqK+BL2T
bHR+9A9B6it7+rfj2yiJm/PYxvPW8ubikxP6EEaHpvYDIY3Xj6HxMRQ/CH50BknADx9jmr1/fYzI
dItfPkbNi83Z4D153Y38nqsB+QqKENknqGCLR6PltrKMTE/lAJYvd6b8Tky8bTUbrzG6vQxlejiD
VZJha4yX6fR1O816mUpjAD3mkCI7sxlteiO0EIjXske2WgATWusZPQHruQ+WJAwiSEex1UGwoH4X
ritIjp9BGGWPtv86HUkw6omRRTbB7NRT15qvh2Y5S4C/20oPunQZ2VE/k1tJDRKniwdyHlR7NPWg
wlK5EV0HUyO7QAlkPsEGC4eS+qeYURdFKmaJEp0aicrnaTqVlfrIe4u/jsoSPsxpMOtTv7CsyEFv
+573Y8igI+gfD1cH0ghEq2/R01hvi9a/Qa6zWxvkzw5SvEsTuK9gmHAhQwVnLV44r72DFP4yfUaO
14Ve1vb97QU4MA9huPL9wd0XkVYbG5Fz1xYjmgruXiTeRSxezsSrw+K2ahdv1YKd6YYW1XVIwu7n
0PikC0vtMpps9ZNQ2IpvGV19S6T6FvnrPASGL5GlURs0kgEL8wdr2iYtHEryCnh5GxTjGJXohCwv
i1Iql8Ml2mwNunwpzV8P3qRM26nk7XcI7ZvYVAxACtH0DWDXpky95GWK6pJWP+zCTZtEHkwWVXqx
u9PCMOb607fFfo3XdPMvXt8G7mHkXsaFsV0ObaLTLTJ0Eek2bFdvsMRlTjsDdpDdYp5m4V2g8eBq
24FOi8kZv3qeH2xGI9NvpbrjFA/zPDUvH6IGJ15qi7cpO/hHhf+0zrApXLiRY27cPKTAuQizDkYz
PlYT/6VS1uh19mxSXhsNxXlMTdV4hmVnq/C8QTPF6k5Kyn5NlGr0VON1Tg9pIlp0bJB9yYGmh81R
vG1q3U7QVjwFQWjKGmLukRY9hRlryJIGeTDwSEm2ysIiQcGqC5/Lqaqg3wGoVBlR+FxA3A9Zi7ue
R9hn15XRo2no+86uMu1Xb8K2WqaK6XfzlwhxOjTYbS00aegdqJ22XP4pzYXA3CnM6sQ/pblwlqtW
WJ/EOy+VcfFSHSc4hN/86pVfkwxDR38/93fB8lvjrpachmMeOeM6tz3lkxJM/zqbRv3VNrydfYhT
YrTcx6Ye902eGMdwdCHdWb604CCepnKcnq2+NY5lN6WoGvLlrKH7Nti9vLPLl9n/J36I4QKd+2Kw
1W1pOySIIDE5zk2oHye9tTdIwhsrsV0dvxuSS9Crlcy7uo18tjdtiEL2B4e2rJ/yxN20roHEl6KF
93LIivQT/asOiMd/THIGr5u3hlM+3RailynGMm6gTbFdKNB+jY5CwO6p/eNqNqYgul4hc4rXKzgW
2K2FNc5b60GYbmXGNdhWsudgyA6KAssm3UvxqsrGeNei8omWnKsf2lmt7tSl0quEmXdUOyAGS6WX
J23z1JBzQmahQrd1iRBH1pgHjR6yyyTai7tNg7jZpM3+HXKk7UpJvfKPtqQcaelZeMz8vnxBj+xi
rydUihAkMrdVUld/lLyralpRPBm5D1tRNoE0Xuz9Mp0OqOA6vUJy9Tmwuy+IXBQbtPeS50El3SJn
YhsW27TY5Oz/TZxSkF7IVbimxzHU1p4xQ7e/3NGs/dxP7VdTD6fjpIJZFmuSZtp6HLijlKGBfsW2
myHB9hDhUSDI29VNrO1F6GJ2jDtLK9SnJBuTh6jRf4pZotzIVfe5aU5flyjVc/ZGBh6mUMxn3jXz
o2ZxE6Aebz2LrQjDzUiT46NhGdZzjFDzxgF1vZcImWBOpDsXAdhnsS0Tehv21ksewNWDCBBfsoW1
O3wBLl0f/L7Wt+GS+nKwW6313l6wLfq2xP/OPswp6rOVvwrHsLtL8sHdJXpfbIs8zD5DY2jcoEvp
rUO/zT4PYU3TshM4K8VjGM8+SYkSekwJ1gz4fPpsuBNnUsbzUwIJWcCr04DO1iYLCv2T3g3R4+C0
w02f2K5KGs5ub0selulq0AL/YBp7zWqa/qc4lAK6q2Omj+3tJRzZPvRmEKECPVXBwjKX450ZFd1L
u7FHc3hRlaZFcGpMVzIMym5hmFSQgV28qJKWiCvQyiLDbETBLLCGZyrT3qPb2Wcx89eFoSgA5F4m
NUu6qKBlCMHciNfRpm++ObW7JGV/d33ckh1Jp1VEhgQtgHePYXnaXh++/rhdmnrfBYgvFAUWnDMy
L5dntUzUyUFHkCGdTNjd2UNqw65fqmxZN7ZP0ezv2i4M7sXUqS56x2H9U3xiuk662n6d1I5zddS6
4afE/99OijrQYrA98NG6xiVP6oz3XhwA9Sibwah+THVwVGLeNp9zvy0+5Yn/t7a8dVVOHa1cXibP
0Akal6H961C812AyVs35OhwSOs60NKg2nnLwzaWzeDTc+YFRIH3G/W9HhpPnqyG1qycgIfraykL9
0dW1aYesdH2CCK6/HRrEcjzHbe7JLxsbBcDE57lCSGMqqvqHW4WHRgNvuyqAc8NPgFBoZvxAeSf8
auuOvk4ot12W7JWF9tHJX5ccZgBL3WC9LklL+Snguxu1zfBVKfQeakbOJnrwVugcDF/zhmvK2bDY
fhtXGDM0sR6EpeuxzcKdaIP5pFX+D2tf1hyprnT7i4hgFrzWPJfLs/uF6JF5Rkjw67+lxG28e/c5
J27EfSFQKiUouwqkzJVrnV0GiosaxMlraja8gVA4FDlJKYw0w6rcZOcPO0mLuQhg4GWcJlgLnr0C
ssELnNgB3j8LSHVMJ5+7/ouPDsDPoR9jaxNyi6+ikQX72PeHVwY5ay7K6rk1yuScgSF6IaHr8Upu
cZxqe3AEQ2fTZovK7P1dkprBNkKx4gqFyfY6FhX+11U28pVVZtD9oPbQ2Ry0Ira9lhAVgi6oO64t
nW2BZfoROEO4J956gK66K5192GcT2UfHmPyJ4p5MjgKMSNjxVg33ZCcTdf5P+x/z4zv+6X7+OT/d
p0+Ijo+5helsfFS1bQzNtfGF/H3oQWQ7mPzKixS877XwkLookm+NxYJ0DWw74j8NB8mIGjD5WGMC
oZeEQRUmwVP631PNlo/ppuEJKH1dmUMhXKkh2KWjvkVttfQNL9uQjbQTOJhPLyLTF1Zvghcbr1LL
Do09UqP6hBsTXmYvnNbjZwaW+ae4tt5fwEn17jbByJSb35X8DNYQ9yn97TZ28l+z/dONhpdBiH+x
i2+/NWJjDAWma1c50KS3anaL29i+Ae0pUD+ML3qpn7IOzBbk2dpWt3NdywNXoolNifJvxhhUh1ED
rlvyGTTHXTQt0HQmciyTj7oC2JedT1fQV5N7JoLxBNqIO/KmaaWP55Y1JYf0Vh4kA2rFDrR8l0EH
81mvkJIIWBCeqQmqv22Td/GDBkW6h3ywVoOqcU0zy0TVU1suqDmOhrUDGbM+9WYyAhBGFsWOemnK
CIIbZ2qqKYcMnHw0ZQF6nYyH3dkJA9CiaD6CFdHSpLiJOrRNDpg45OBOFEvhYTVCEy8ON9Q00kgc
TR2aRX0dFY8h8kYPdjaFUsihqUH5PA9v21pf+oyvjc6CSmGY+DdZo1TNVGqhlehBO8E6AI15D/aH
f3sIrzs2Eq/6PzyAnEJYXKU8/jIHw/59JWML+vBYs+TmGkgchFRcy8ZxVLT7faJtiEh/sk39INUH
yX7dgAXWKTRj69Q2shImWE2RB6tPjJpImUxNQtgQpiYSzmSaMTUfgwitQ14fJmqR68dAE+UIpyhE
KXVilleepUfID7IHQIPZAzPNZ5RxNWeQxDJIltfeGvFtuabOjmn+eUDIqlOdZCqK7FKyzAQrLUan
sZOsUVLfbGi4p7cGdqLNt2m0GgQpjS3g/fEdmXSvx6IKxM9bugPZe/wYQQ94Qb00h4kcXKGb/Y1M
otJQQSRYuqNbgLp2fXBMVwcA5PcdgfQHql/aPVk6PYfq0/gtSOJ+TwG4FgS527Hm1RTAE7HVXfCi
vVEnfcmQjYXoexLd6AsWpR3KPv45vM2rahW5Juibi9Tbx3gPALvr7Tu/zh8dMykec6yTLJnKa1hb
+I47pr10zKjdUScQ0uPOAlHCkgZ8DMfzKgeJ68DWnlsmF8t6INCEiZfQCpDeEew74LtPaySVGyHj
b6DB/epy6PuAaMTf5xHUGFmWGV8wkPpp4FBp3spJAJopVpqemHtHQfANrR52SIsbCnrR3pAXdhZB
1WQbD6wFAjJIrzyNLbCdZshgZEpJSkm5KDuQteYn+z/9kTM8m34T8T1KlyUgrCmQCiry90cMsGJx
tbRiJDTmjk/BwoYigUyAVbOI8Qzv+xJcGiK4QcUruLkGsixYHvvbHjK2N3AEIObvovRLeP6JPMwg
Me4k/zoOjpMsMz9yFX34z4AJN1k6ih24UVOSL81BUzp1A80+dYW6NxG85VDvDnoUvamdHZ5LLmT8
wm5PzcbUVxFYYZ9i7DywbPm3G70qegcK2n7e/dWtVrMRkPnDTe1jptnIThfVuN3OF6XZeA9G5T4V
AE5AmGzbjWl6hC5YdswNzd4OQCFcI1ECxl4a3gMPELquTad8M+PoLY5E9bNOoHeXMhktLAkIdBOV
P7lfvw1aVLzldZFAGidlD4OJH3OlRdkVAhXvV6kN+fkqrh0na+TBGtAff6kt/Z01BkrT4gjMFnHE
fDJDG3KilfmbjQYpCg4vNCCx4XvrDLG3B4jElAcHKRsI8zj2A9nC9rUTdn8vDLwOfAeyw80ILqzZ
H9JXgDS2OlapjdHcpsNL340QLS3tO2eQ7sFSi1UX2I2NkQ4J0thje0WyXQLt+k/jJB5PRkt5Jmv7
IFvP+1Gm+kkHy8l8wlxjsvi/T/7hUyb+8Bx39RdaI9NqmRbKQw+x+TbQ92QXvneNLA/Yh2x84yFk
B+bwLoWBld02IXZuu+GGKg8G8VyFUKqAVISxipFnhORcMl6soNWX5OD4z2lX28uoQLF604bZsh31
cDPGjn3RgLidDoZvRie/tdd9HiC8RR3kIiC3tCzwI9uQrUf930p34hDCdLy99gJ0IZ2Tyk1ZtPj7
1aWGAGQ7HLBoHF7BnssgUeloB66aprmpfcleKpDXHB0P6n2R0o428pEteQsK/5FpBZiwqp/VYGlf
1ImXVu8nBvhx0xaCII6B7GJhZMZz7XXdKuKtfRUGtAXSJs4PSBiA0SEY/XVlQhUhMYJimVUg3wmV
PF2hzrgHtDeAPGjrBpJ+idSN9X/2IUc6JAnYTiLlPU9GZ1H+tSg6H9st60Rbzr6MxjtTG08kQ5Ym
5nCn+miHSX2NiW+L2px+9P23ceBDAcu9tL80kGVYgPgoeoiswNsMHjA2AjSGZzPx4zWvW+O51PjX
vJRQM4/Bg4dV3XfQPVsLqQZp5u9BAN/KMwp6EjBravrzKOU0CLKq06CmREALcBMt6NNjXDvaMhtF
skTMKT2GgQRJO/V0QTK8n1LXmOoIoDj5eLAkEmiFKqssNRSCxwaE16EFFp/8AAwaWt4295qdVMuy
aqMvQy6uzEGt16IXX/vW636iZOpX5DneM8ss8DB70r6mTE+h+9RGB/xlq3M6WOa6tT32YCbtSxyE
21Hlj+ggysEHtiZC3Ti1Mwvp4tSRB4MyUJ98ProjLxoO1Op0KM53gz9uCRJUSuiU9w0iehNCSMGH
QMnyd1vrgoGCRKnJmfzkx1hCHdF85Pcf53MarNG9tDuBfwPlKTrTVnOEpbf1R7CkA3OjgjSFDVBg
6bigKlPoaHWgQQG0ndazbUz8i6F9qbHtPsSeX2GXrGsSf8NwNTWlyN3rIPIElbuxj3ABiJNidaAO
MNkFC8spou0nb6yWV82Q9efZ2WGK2DutHj65Qcg9Xksnb8AF/gKCGP/clpVjLTrEA/a+FbxUphlc
hhb7lhXg9xvXAgPZ5IKaq3GRxIGGp8uQr4AngqjB/HySZlaBzHpND6aO7PbA7UuRdflKKGfqCTJk
4BZ6C4Bg0k7Ofzz8aPbctAyQLaIsXbEduooeMTQL1GXSqU7Eh3MXGYWR2ED1AZuhhpAG3ie/qDfK
aEWOTmygPMiqmLU3bTHZphmsodo1kGmzo0Ve5ZCbMAz7Lk7HeufEXbYvLGe4jhCChEZcUr9JyD0y
LdR+eqLeuaXJvnQsl0salLtJvROZAeYRnw9XC1NOg3LdPdMTwS66HWJE7jQoAK7tzk+GtQmFvkWu
KhVcValAh0rWSwSt/LNlCwO4GrW1B9dGBPorlB6AkPHdD7smMJe0VQ28OUI+i4/BehmLLfTRIG+M
dM4VmGF5zVNRn00XCvWtmbsQ3wEFih43w6H09Ru1XGWiM/CWZDvuqvIENZQmoY5CC9ONXgF+x4Km
eJ/Fz7JuZXJEUmPDC+J1YWOjKVMThITzpZBbwt0AQbOj2eSQ7IIkaS8tSBXWnifiNf2iSvWz0uPi
AUpu5olaTeB356Lm4P1DHx38WhdrF4iLdVL67zZUrt6CUvOm3yKqaotzNVpX8qefIsjj23UYiXo9
TySC9s6CbPGZ5kFwGPQbA0sQZAKlSqX4r4w0/tWKhN05PcS72wCs9WRvXYctjcYwj01YyCczibbd
4BlvmTCgZF00w5bcUqTQMwMb+2bszcN/mnY0tWrhCtBw0bR5IIqDRbDARuPWDlWDwTp3xm5DLGTU
TBBb/9SMVJMoy/SmDtZzbyAQlNCLXyFeC089NIUObYpPSU07QrS8dD0UIqjexFEckVEFXKJq6gmw
h62i6acmUgbxOa26dGqGg9DPYaX9nGZCxuOShMVXaoWt41z6Tn9m4zg+dUXbXTXoiFFfZFjRXZP5
F+qTQC7eNYMFzgBcEYwa9Q0LrF0AgpWnWBs1YIqGDfXlvWncuyAMpHHc4c3D0MVL6qvGMH50818V
vnlbkQDrzoOifxB5kYKWK+uPriJ3AmzY2iWmXUFLB3xRkwuqaWrLcW7USorMBAYwNjbU7A1guIvU
v1CLBhVYoC8QIOiP1KQpmcdvLE0eB0V7kvVNeq+pqG1RRfYWC4wecjdRtZeo3b+QC5Iy0QUaFPt5
QJe3+haFAEBQqEnowPO4nSYJ87rfW4AuL8Aw4SOVXbmLpPaBZq5sW1uYmhNBZKv1VzYfg7sqK4M7
VEtmuxjyRgudfGoTZXZFxS/USwdyHg6FH7p3k1Pa4OHS4DswzZv6YErSnTTczYPmaxXqMkYCCls/
LZwVCq6AIfFD3Tw6+ON8rAVyEQOtTe1Pb38ZD9maMwTBq07fJjzrdy6qhR7CyPkRJWP+vdB9ZA5Y
+ZSDLu1vDmnDnvyhrCYHvHj7XTVg06VmyLBZumfgkVnELjTtCyOszizTrBez3YxBHr9UtawvMg6B
01ZmXohomwI4vkEyynqZB703sVpPEMkax/I4vRml6eM3Ekclyvsgj/TpwAMA3qJ+gMovOhr1bqUz
yLyzCzY8sSX9FVl808Q6Jy3LbZAVUMNzbB+yrlm7dlozeWpzLAXjLux+lIhVaaZt/2qRxqrYkLw5
HYIaGfDZ2GlzbA+x/D4YVYNiOzU8gNjNNHz09OYJKY9+nWRY7TcKC+EqfETb2HhdMn6hFtPBpjB2
abs0BgP4DtXLPfHeG4Yol6+dEogpNfRjvO/JYqP7YDCNQWGNWAAK4XtVo5JZoFXBD+QBeXsPXFHY
C/TM1L9w8Uj9AbjdVqblj0camKmBHRW3jPKxzuLhwFRZRd15xcVRZ9QM3QC/06A/GSO0tsHCAX7G
uhQnciOPUQvLbcdBFrsH+IgvPSevkfEctKk2IMiSchEburgzeq+6APuiAc2K1KkrqhLfz0qJk/4e
YYWpfwMhIDjMM/s7a732SC8n3sT+BTJo2y7Cm37ZmGG/AZNes5qXemqAK7LuSCYBmr6N7lkASSM8
2iau/BJk1R7EO9pPwzFOEC4d31owCywZ6v2v4M3Sdg7X+x3KS4HaVIOYg7rFRK/3o4zK6xjYxSId
iuicqarUNAY8WkASaGp92J3WKdpVLvJDYYFLcSaZASwUuj4aZ2BX1YsDdWT4eq3LzEaO3wyg5Mr1
4VyDIe2F/6qEwV9CU4bgyAUrml/71ksL/q9NYgi5ISewtr6PMd3afjG+22G2E3UR33htRQ9mbgEY
n+mgr2qS+CFry+aEJ84bdY5RVJ1BUX0upJudrCHNVlDGhcCiavocb8AFndIh0BI8wlTPIFP0MAh3
KqEed03G3vkGSFx2swdWXzLgRxdd7+uvUSO1VVmbxZ6aKTIWUMcUT6mhtmDA2S4iMMO8Bkktga3Q
vT2LvOSIqlN3ieXQgqdt+zzmYXTWtcEHgS5gABCS7VZa6YWHUjWVW6vc9LCOzohXQhMtbJAMAwpr
BSqb6EDNDzdDzQawGLjRCFQwNt9Q2QGGrar86ruIqauIeaI3Akgr7l2kX5QnVMS5qw8PpCRQApAI
sXSVR9CBUp48oElUfg3r9znIQ4PiHLiIwJGMB5J+3yGZth5r1IDIsjbuUUpv3Getv2kQpbySRx4n
FhAHvlwgOgWeXZa44wJPm2FPzraFwux2aIC5wlAa0ag5EY5s1nYpxnxZudpG9s6bCU2tfQo6pkWn
mGGcMaiO1IRIjfXk8Pa9Gcoh3sQoVV7JunV3VQHBMNqru/jUu7YU8Yo28tRLTdqtz852J4IjgjrJ
grJand2BKjgp+k3ceBpAyjk/tLblHXWgtqbsWBqAkksiw0oDyE6ps2aQ8XYABmiaaR7w55yIFEGV
cJVGWPaYGYBuUd6nd36KN5oc2a0OCpiAIThK0/sym/rEhSSCnYtl2GU8WbIob1eJ1qWbqV2Fo+Is
j6391DYCvHzrsrjQFGXupneD5NgfqsHA203zZyixBUmdPGTxMQ9FesJq5/0wegnAPn+2o7Lqj3lz
JDuN6ALfAo2qTlQz1oUpsPnYBxAMZqiltALNXJDNUR3495fLAqCo9UwDQmcIoyONCqRdFOcPozM4
j7IFTGaIr7zVnEeyWNq4B30Ev2uVqbf0epFUnB3Jo0BGYtW0UEJrtMbFigqlkm0NDikaGkFK9oBi
LH9BTZTEGpf/cSVm1fwuBsSlQRbe55mDSumxzo+dOsTSQpsPUQ7M0Jgf6Yy6S5tLkBNbEryNH2NC
cqd+8qzGCnw+f55Sv9b09RpSWvHWzsJ0ZQ1gTdrnqjqswvdkZTa6OHMA8M9OlqWrTDeto3TLn22Q
8pMh+PshTGx+IpvrgV/PsbMjdY7Kg4OtAXG0DxfqkaigA6UzeNVy7TanqcaeRUd9qN/aj8pyG2kG
MlGaig5aB4pK5UUtcqWBY9RNA6eM1u+55un/ORfZP644z2X+viLNbBaFdUQtNh6feBjVKSpvCcHr
fTSx3TGfkg6PlbkXy4nPTepFQjzKzOZsO5o4S7MN9ni1HTozAWKHbNOpB4DKPjGMA9noULgV6pnV
AWUGICl9iTrsIMDb1bLhSQP83ku0l6qry2+F5b14+CJ8AxX0dAI86XTyjy49kOwZUhkH1V2okf9j
iv/vPpAAQ5UX+LvXDnecUy1de0FED3mURZsGOrUTO4TFoOxSVbpz6fCRn03vMR5N6+VvgwLPbCZ2
iH8PkkllvYSWHZ9EgeJLnmvyjg5dzDJoZS5ny4hA3J0bqwV5GinRV12xWRaVsTVi7FFdYQyfhmZ8
qQV1GUxT9ga4OnSpghLqCiqmd1cHkbFNAxDBks1GhnLRdKwANWhRrXvU1O8D1mbPgzZui9oEqFXZ
dSv1Z7sIy3c7A2Pbvga+7tkpsYf8sM/+/7SXNerXKHs1Jb5U9gqUl9BkHqZkWQ3a2hP3m8c5f5b1
Zr3tHU8u5/yZQAoTUdjY28xJMW6Hb1loyyOZJnu0LANUlFHObdSC9BRZ1eN8aY4Hzrauo2E5T9ME
/eepqWMwsmlqmkgHlfMdd83laKBCsHVHBAYzQFIuWeW6S61pc9QByOAy9eAJNexR1/KUKxv5NWYA
BUUgSLY0wzSWJviYRYDdBwVNatKPA5an00yzaZ6zjtMt3jfsSJ3Agd0nTsZPPcr4VzJnWHGrhcy0
8sCLrxpspGaVyQPP9K7MBlB1qSYtV5wiRK5NBOmRbK4HggOAwq/UObmpeV2kwjezrTB/zdNqg/d5
WhrkawhmJaJNsY/CMoim7cFoTZ106D6mDVpsFYYKqyrZac6+6rCyo/WMFwIHQU1az1DT9XqBQiSk
JuYm9aKWDb+X9OSF2PX0qCDeBnL86nfYEoVM708gFMcaj9pMGemMDnFQQCI2bbY0NADLOl4bagi1
5xmCEgT/Vt/c/2GfZv50kSHz4wXzCrFBiKPfSxY+mHavf2EQYvUDJ/6e86RfNjLxLhD87U6g8UA5
4VD6X436TA4OVImXJQOnfC2r6lxAR2RFHe7WgsbUNyg71yu3FvHZj8L8Eo3AHiC1FX93zce+Msav
ForSV9CxLdSyOdgiRYzYQwvhTrxzhy+5breLOLXCu6Jw7Qt1YAuA2grVoaHEbuqoNPAvBybqKGR9
YEYEakVHQaBkK+7JJjoHKLuhH+5rRAY3VqiJa5BF5tVo9FurFrUJUknUEp0WbTQw5kMRGCKPIWPm
AVGVPRW1zIUu1IS6s3MA+fnUSf5kp8OA1NLBid3dn3Y1LdihtUNpdLtP/spOF0hHLTqiIGfq/GM4
qneRP9bFdHtzvQ25ARJZHMcq287TmsDUnxNPLGutlWfXRUJHApN/7QO8rlFoFt+3qQ/YbwnFBtn4
xdKwjeqFtQ3K+ESTffE8oACEKL77KciTCpf/4naxStOcQT/0HsmgBLuUrF1WvhX8QuoMMO4s/Sbj
H6jRq59szod1hEfjqdaL8mggu7oZPRuLSpAPLMLc675bZrjUxiz/BQ7uZ+4M9ouvSQT3EXm/uJqu
70sbpfsMe7JbUnj9UnS68WWw+71wjeyXzsYDH/z6C0CbEOgC+yHj7SIS/figm0WyDew6PdSsTa+2
F4Urw+/FFyDpt0OVZj/1IXrlWTI890IO2H0axck3uH3CL7tcs56VL4wjHKhcrW7cx8yLjnUTO8sq
TDgosJ32GHvG+NC1xgN4Opwv0GiGmlNgdyfoh1X3oGn7RnZ8GERl+lqcC9DW3Zo2ApA69laaj+I6
EGCGFy0v4nNtRNjsW1b/rXHWbhIX3wGugUyWcjBbd9iihjJaJ2Za3KH4pbgrAxR4IeBQIV7v5HcG
tNe8RZXjjsfsSibUcGnITAvfihZSK3eh1iUboUAf+FdrN9PL4gXCxuJgqffe1BGgWmAMyjtqRW5Q
nnMzOs+DshJv/SGKQeL5MVGBhPEKP6ZkoxFEBAvq94nJh0VGu8i95juRvY2Kj7NK+XDs8kXhKMq3
ifhtOpIPHT61KxmOxxZYV254B0jYLBwXLB5lZl0mzMIIaQwEB5INYRzCwmzPKNB4pk4yuZFxNq3+
3b8Fwh1pstA5ao3nLImOwi6b1zK2jXsTQbPTX+x9XXy2J2b36mTtu38NANCS2CvwvXn1g8S8lyGq
qaZIVhH07Tu/K5IgJ+aCG5QwCVSqloN/oWs6cE8E9h3+MOVTD0mmXYcS7k03WMbriAdvyFn0Da8w
0Ke0qXYauDNeoVLtgSgDBclqJHK65ZNUI9sSgaHQraaR5OAEKAKjkRYQFVeeQHSc/R5J19QZIIo0
0ok8/bUF+IgcsNJD7UW4zsPGvgdCPNngn+GfRBqDbxji1TurtSrkBSILauFchx61BXpVy0y/Q7po
M1RsDFGTGK3B0WV8T2xUFgIxmzw7oy5WvinMaylCbduPfXdw6244Ic8O8XFW1vc1HvMoz+uLNywj
HoMU4N5FdD/yBoxhFauUqoj91mp6sfzbvY3c+te9hZX+6d5iTYPIrqr9otKtSLb5srWi7jAVZ6km
UPPdgcq+WlO7Rx1Ju69EmooFIqugkKNwndewem3FYAyYjC7StmtPRtoCaewCu9aObSTEzJaRDPBX
J2NbxnhHh85pVCpeUh0KrrNNG0LsnFVya0lWHDRAQs7C5fJMZ3TgSQmGssB1V3NHXQff4lYPFnnD
5MZKQmvvsSq69wZV0qY2rUCenFDiWb2Qx2BbJvKb1hOqf8QSeuzhQeJRYs1p/U8x/umUnEY4UQqA
JbGzETLCth9sdAOCuw7zUIMSZOtawYpbq+0WRgdkYA9Y0KPrACJtp+MruQU6aE6dqkIErsdeI467
7tIptz5ELZ8a/jc3iV/+tgAUETJWjD81eb5FKTfyevjlbUwnGre5aoqsWibQDXlJi1o/pKYL2XFt
1N90R/4cEt+7Q6JZXsGmjYp15W8ZvrtsOUPmSk2b82JL/kPC3qctETfejTkq20GtDYbdjQfM2BLZ
xXhPW1tqVnqS7KeNr+pFxUb8qYlYZrxPah2Z6BrVpR4BV8PY6ReG0Ttrv/D1k0NoV7wkeneD8oy7
9ytCneYYdojTZKPZnVBkAnqJHETVJwh0BuYmrFBUXjIpNtRPB43FXxO3MreyMDlqWHCIi7A/l21d
opQ/c8Ag47lyQca4bN99LJfzZdW2yP4qb+rgLJTgv4TSQloheQutdX7mIgCYEPpSy66ERKNIgeZH
6h6nWHl1GzC+dQsPoUm5IGOjeujMA1JmX9bsOtsrwwT1x9TLrZVRAWgosTJw8Bo/tvRDw08oOnep
jd8cnUbeQ2VlCRTOEDenA3JUmUBI93e7A79QAV5/snwaSe0xjQ1oli9prnkMhIQQilcHM2fW2paZ
m11AD9ZtdHCBXyojsM46fzIU3IsOZKazMRLW0k2GYh1jpcKwBwm80xjmS3JJyTb4RQP9nshezzM0
sf6E3UkEmj6PFwsNqmQHXx3oLEydrgCTggsj9nP+mqzd2NiA7yovh9lQOm+HHfmQyXbK36NpyrlN
PtQsy9yxl3OPa7ByZbgQlGwEEkaiiN8PCaKRDerl0c6kV4NwKPw52TLqIXenYeWmz7VfFIH8FKRM
4xgqPxHI0zug2U/YO36OZv4R3KTBnhM+abH2DBS0dTY18AMKKxqgFD8k53rICnAvce2GIjRzWXeR
iRhPFi7AGFn8kGG6BkixAPYjhnCNE0Q/eVJ/K0O3e20G5O01N9LvseDxwD3Z6vg/lukeL60eLDgN
qvlZunbxcsXvwSnwt0jEcJpONYtrB6PBmqpIa1QSqR46uALIrAG0eBK7wS42UbQHOow3AC9vEOts
Hryx8k8oFmyWZNc4yBfLJqqvaWCNd74jsX5RAyJwBSBjVDpHG/XFj14JOV2hF09hOTYLCUa+Ex0G
oeUnXR1mGzW54O3SycxNOQIQLor23Lph+eQDBXvfesFSN5sIuJZV4xbZkyO78gmRV8AbK35PjmGZ
XYCS8q7UapLmhyzqYZoEenWgVc0i/A7VnKXa0OJBJPbUzEZnXAELZG+p2XkV0oMIcG+oOcRBi91Y
460sdVFwhcZ7ZDesJfUiE68d6hL0FtTruX187jqsUKlXl2ZzRcjgRp1YusaLyhn0Xa5p1gi25bRB
QUZz6LA4QCgpT4MzvlvBmc40Ub2CL1vsTKN0xoVZBz0C8AOY4I0cG8McyszqjA4hVAEOQYzD3Pyb
3zyMRpALDZub/+9TzZf8Y6o/7mC+xh9+1MFawfe98RBEEFnWoBJSLuh0PoD4w1mVViUXEErIjnMH
i0FJX5f57yHUnrs9NePcpLM/L5B1yEgaDCyH/32aqP64MboK3clknK9KRrep7XLh2sZt5DH2buom
5iHUnFzolIZUVfIC5c16r1lxeddBGtJBKuhUKMZOOlSDAxSIFlTLwbTebYLOknSjQdToPKhfALDR
vN00PEWtxMdYGlEmQMtJZp5n+6ijdnvM8CSiq84dA+h1hCvSS+FFWJnzqHfXaRX7y+mKHxMjSoXC
bXB4C7p2xgvskmsjWU1T0eCIv2VMRNdpqowb1TqKtXpy8TX/YoGEaAuGCX5wuc4P0xnL+vezv9jI
RXo2y/DDxjg6FB9ns81V08yzUsdsq8ESukxs/OJB7+bfVz0DN1UEJnVqBk7q33MTEtoiNa+R8qgh
r7aLOqdfUmdte/59iXhLXgv9PA0SHEqBKOJB5AsQ0YK3xdWzrAtoUuof1ehcNFevfticXSKGkwIW
L0jaE4szcDP5erBnjXwiQDrB0EOFRUckYLLPJvIge16PV1SZL/QBG4LMSe5AoGffkjhhFzyQ1tSi
gzaCzTmzuh/9EKbI9HVA5FV+3S49NwCLAcvDY5PZaj9fu2/dx1maGO82Ousz232LoiFb6GXO3qbe
cKsb/kPKeXpzHCe9gffaPbXdeCQTxCHSWwcg/jXAswyqeTJcklvf3yKQMd2RFx26pt2lVinO1JJx
kt6aonwpWQEmDTUzmWQLzgpXM8P9bOtLq1l6iZ5uyYU6Mp6j6KJEEQ/ZaM6ohpxo2Nnpar5qyLi1
TSUYqOf5Qisz98yQwGsZHm44KUfvaLvdjYbRRwIuooZSafVpdqMGDW8y3cL8EVLsKAXYvy6zqQia
O+mz6DTfGWdBvDBAk4iaVPzByLd1m2ChaS779KlqMwCM1ARdFbnQwR/BAdIarTF9KpqU9T5E9/Kc
L+fL6l3h7bQauPX5k/ZNrx10T7zOfzgESMH7z7P9fHeycPxrGb7RXNP/0JeViroO16k5VvYBDBtC
FdOIPTMhkqCVufyatN2jmeXpYwLJxgPTdSB0lR16dpZWdpcR63CAP71204HKaO/llf3EQXRHTrpr
GsvO1ZtzbDnaSnPKfMEhwPfQS+NZdENxFqrlVv64AVYEzMm1bzw0rmzuPJBedV5qPJCpN0DtFeZh
fCSb7MNql8elvpwGOGb4II1NwLkBJk5A9LCu7pM9TQ5O3PSAqIixoCYN8PFl0VxD3sjUjwglZrJv
tjQ5qk3yU2IVP6mTbleLjSNSuOF1unpnCaDNYndNk3ksFRfdri7kTwc/Sb6WKTNO1JJYHm4DZvag
E8EHGjUZ3oBUWVEnmUpIZC7sJpAHaqZjZe1YjGAdudAtCFTG6eMDGTQGjRe/HvUd3QBoPfRDyCW2
kthTifhFj63+NtqM31Wj+BEI33+FtPuwhiLgsAslmhHXViDdAkYz8f1T1eRQ4EMF9St4Cm1Q4ubd
sepjQNfM22TuocDH6xp8IYjRLN933KBQ2004vRmbnyL1ceyLavEJqGclLcTEDetew21XYfBC+etQ
L77xlpeP/0fYdzVJimRd/pWxeV5sHXDU2n77EFqnzqysFyxL4YDjaPnr9/gluyNLTE9bGxYuiSIJ
x7n3iAJJtl1bw+IHUdrgUXeg1Db2gF94/dlAkPNL4gAAmfb8R2rLm0aO1mubNCP8QC1159pxt/VL
aziEpZsiTpEyqAby4TEd4YyrYND5VQ+HRyn/EWO4lyEYjFs03IS2xK0hGSgJmkce+waULcwU5DMp
hmd4VEDLGfXXbr1mn8vAQxoRAbW5mwvuPXUDO+J9tlF3u84WJ19DEjqA5fEImW/QO4xFNn7LPAF0
aWC9wHa4BCjRzHb10KTPZcdPXmGKL+DzyGUBePSl9Sx2zs0RqTV7jL/8PbKXMKOgkbkbAbZt22xl
JAkSRJGSz/RJRW46f+r/UPenfhEzGdbNQn7IsxmuPR6hDLb7kNWbc2zO+GA4k7un9Nrc6iFLtnaM
EjSTv3N01JlmkWW9o/ohkQs1IbF7Kbqi2LqQH3ixsmLWs3Klb65T26/2QCHBnFfms54V9tKoTxoI
aFuB8az7+4iTgaUGmIIz5tBRtoreWmvs/FK4AXSwS5H+h3K/TNpFGLfhMUhhOwKoTJpfsslBwsXs
V9SAPGF+ieEhaK+SaVgBQxUer93C0RGbMZLecuBgc/YAahzbrOseRW+pNVTKhs1cnCDExt0KX8ny
use2NycIuMoTNdKh9yAYBlLXHZVotiE132fjZv8+W2Qb0aZrVYOIl2+lC9LMgv3QqffN6kKlmsl6
lwRZtaQiHRDkhTBnVF94GQCwqXvUEBBbcm0lQnV/mGPuoQf8PMefzmKX8H4tOmhPipEXD0ZqHkmb
IYQ76S4F12o96B8FPPpiHYvub0qYdj/wfjoymL+usTh6R1FHYtn4Ez/VaW4/M8ilz7J1rcoPUKEs
VhFQc5+oWyhLfjJZtPWtvAOp3v1Cv5i6hnFFiZjFXcNYc2yizl+xKI2/tNk5L+3gc5dCdnVqpvjA
Mqke9EBqr9IcHjoW4EJ2nLr7VGIet7bcbxECPkI0/RdkS/tlxwNxm/qmCTPXCSqjdj7BRDl97+vA
kaWFHaNamUiedlDohfYHZ6uBPtl4Ve1V6yNcgE9zq/5kizenGeDi7oMmpA8QxWyjbQ1A79ZpOJKy
LVaiBtsI6Pt70zbAOnNXekita720+Y8hmnFVuwi60t9Sii65g7Oc9uC6dQLmfJbQ2oWZYv/Zmga2
bNOkh5de1O8atzN2DJnOmx6U8CXyctNrOQwn0tAOFNQ747z/zEoJO0jwL4w+yR4VqPegbuNTVBWw
DcWS/Ggk7XvdtZU+Kcbqda8qKANxLJSgaGQH+sqhK+XJLau3+Rvrf4pbQOyLemSi3cGxIHkKsuKU
50bwmEDw6YAVRf8K+/GzrpcMTwtLCH5wPUil/Fw/IZGxyM263GH5G87Y8A/nyXF7+EPzfJtaRbwo
2QATAmrxRDwtmtIR27wf4WtmwAfBD3RQSxevdV4qxx2wbdVdpw81hPWRvUAdFanhWpfXXr0pQ6tb
EsqN8G54B77zuBvuCd92rTe8ZNoyYIcXkmRar85WgV3dIbdWr1WL1SMyTOtGpY6xjvWnyB3fP1Hd
n1oBLIV8DrCS2wR3z8FH6mBTT17xVFXqm40o47e4rDcIxPWfzSxMV8BPjZfW9xHZM/N6o6TnLi01
GYvQz8yTT4oIFCimsoOIHPY50YGq6ODpKDJ9QpoCXq7FBCNagFc3ideCrawJdwTiojoIAMD/xnbP
COTkl0Avv6q1Xq2pYbuEO1iSC2NI95wZeEqUKTzQuzriMNMxk28hfhW+5TpvRSCSlek42SVImX8U
U16vh1a14HqDLw43z2+8zn6Medc8+iJutmGYZ/soc+CUpiejHpMNx/W4dt4Q2k9WoTeplcf8cQcJ
QcKo0yFQqlyHnmOtqdiDvHfvvnfgtrN1swxw8bF5mFQIan8aZ3vkNEAwhMPDHZxB3utK72yEyV4J
d/0nz4rQxqNWN046Fe8pwVaALPbGA6JruAp9HBUr4v6nSF3tkOu18AiDyxOEFKs7gWDMXEdFagC6
vdnZS8ODAELHO+sJNPDuwK1Ca1P7CB9WsIa4Fl0IKOK62ufEjoCQ9t1gmWqFcVi1Prt1FT14TiNP
3ZiGS1L0dv+qb3NbnnJb2zMhAr+Glq+EKWGxwM/W/AK9jRaYf0veeq07QusFfwjpxN0D8ysIDuml
dhTvfTsBRWPbasW9MCFe3YZIZOHdcPrMGZx5hnZ8gV3Mez0BMaCROddT/0kl4ToyJnAMmibd8T4W
GyQ5kNfzJ6yLyJVD3QakkFTKnZlmzSfqIZqYbxOY8y2w2cqWs/R8Y7Bh+8cyCc8jXwaWjOMHO8uF
NJxwa7if0SVtq49FakXEv9/T9S/j/rfWX8ZeO3d6qtI32u0UTYd+RNIVVujlcUAEYKMq035QgITB
5lhN3/Lwphj68Ls9lT9sx/efWmnizTIawhNQ4NU8ps0KY61GMJXo98ZGXm0TQ+SIPek9UKs3PL0+
yGCyl4y9XTnTV151ATGJfVbC3IeDed27WQ2D4rF9Z2Jf+8GTAXvzLnvirGa4T/sK2jSZvZEOwMVx
WhZnkODVGrCn8rnyzK9EbTTcr1i20m/XMSyexMoIndfWxR+TWGtAGJebazGoh3IDe2SxkV4UnZwR
1CtneCH0e553sKYT4Xjxud+frBYvMnEZmm91Onewhwc2mAtkC0ogRPCTyLHDRFiYFyeyocl00dFF
arU7cDupFe+K1hO1/mls6gpkLjIFAVVDXbBNwL4SBrRWOfjHsmXYaur6vnIhGDA2r2Xr5/aPNvX8
e/jRrqBwG2V3ItIEhjY+Qanb4V8VOMQryGrwG6OA699oeOlTJPNqDSep6QzKlzy4RepupyK3b+2k
cJad44rXzlL3mcz5DxD7gW8M2m+i/Gu4J1rAN7rUgpA/nhXQRwgQigmyk9N0IdADwzP9/Kne4srd
ekU1uw8Fo5Xdgtt9VArGSFdDoqwQzdZpBcRwJxgSXRvMgsPww7iFgg2UqAqg9hFcWZRO3B+p2Iz5
e5Goh3g6fGwdfy5Sa8JAD/uPY/MJGJ1SZStI256c2lP7QG+wgEaEI5tfZuJMZTroLmE+qX2SevHJ
xOaT9AyStv8eOrm4dfuB37MpvZAYgq16ewvYaLKhXmM2fQdLL7rF3nbuRdXWaKPXINFL71z/ngv6
FXMvVRfupvVre40IJQDCQ8VeYhvacPhdh3dK1NDjxuJ/BkcGOaiwEwi69PZ5AlQc5oi1fd/kdbPM
TTV8SgL7rQu89LtVNhiu81COLPGqxNJvbgCj1SFyGAzZIvymoxraKP2INElnxufQNN6kEfJ5Q9ml
ZnbKE/FG2zR6QfDBcl34dpceaLMWcNyDIMMXa1LzIl2vdgjl2ajwqNDKX1TfDC2oHbqe9/7y2pXq
YdMp8WAIygUEe6ctSDPZiwd7cWX64ksWggbtQYvtkkjRX3wQqAE1aMSXBNYADoP2huXF4fbnkakZ
T7cqs18UdjZnSDCpM3a96ow3kGTnDMazb8fx0U7iTWRl5YOUSXfrph4ALT2cQQfEXJZVyNiOWo3O
aU5R5H+eW9nofqtB/jhic4S3FpcbsLxEhIz60gHCdRunV8YNleIycFf//tf//n//9+vwf6Lv+S1g
pFGu/qXa7DaPVVP/z79d9u9/FXP1/tv//JsHvu07DoeGhRNAfcR1fbR/fbtHEhy9zf8lGuiNwY3I
euB1Xj801goGBNm3RIURuGlRidBtwHd2oFUVwKS/b9IRNNy29b4hdY70ufraGav5PTbqRXoEY2Wb
0g6rd5xuB6iZIy/uJLKtT7pysEvlCzGW8XZ2GUzj5qcyeMQXASDMdZuRpE6yQjYmg0EIlInoEKXh
xzrqXGZyxXCPH2BPDPSsPjgqG862PgxJU21yLHpQZPqrVVbtJ4jpZzunY9ixO5lbAY/kd3MXGkud
aQK4KbDFP196bv1+6V2Xu7izHAc5aJf/fOkhj5cbfe25D00fjzskgSOgpsxpnXGjfK1SJE30dqKf
wIMufV7dUg8XnCdQtRlgYn/uVanQOGTC/zBPz7TMhj20MCs2Do5Ti1cZV9YqsdP+7MES81gW0MkY
kZt6niD6jMvrftNdoT8NjLfuykI4jURyPNHPzKzGm1Yk9oFzC2suKA3ef7kvA/vXi8MZor64OhzQ
ENdxnZ8vTu+npQ/ovHqYN+lu4YCXn/NnZCjyOzjKdneg6j/RchjXytjQkkdF3QtwLXU3FvAqtkTw
hhhwu3adTEE1DQuTUDXMGhyn+WS11dnTe0Q8FO9VwvIXxyhgGVT06Drm/Fh7t8LIq1sA7TdI2DsP
uVbTL6FtC7mDNDxSHSTD0m1TQP+RWmlAFQ8bR+vyI2oG19oq5uDt2dkSwalkP3kKqv2hAuVxCKGZ
YfdptaxDsAhF8wDveufhl77cvK1da+/DueOXrT05zFmtExx0I9nPTV0EdlKPoAe2v+xk8vh71QfZ
Y6MPiBQWlZNAAAyFLHa7RQfq4SELCvVotWa1McwpX1Mrje57OY/OId57M8cbeWGxtcWb9IO4fNd4
elU2mw01lBYT/+WO4MFPd4TDmG/ifweO2R5oyJ6tf04fViqsLNYIKZnowcEjCvZxbLj0JuSViWcY
l89mUFtvtAnjRjecIiccLoYIsEUzKlhBJumZXGVnl1gyj53tYeljFRRFsWi021sMECC8d8oE5jJp
eaRB1EDF/1g3TxaxNNzWtQ+UzWj7cuf1k3lk3DeP9IkPqV0uVDwCbYVEEdtxP9lfm3/rM1fwqt3+
l7Xn52VfX0wIQLmcuX5gQYgucH++mKmomCkzFt57Qz0iFZsFCxP8hVsrNgKAvjNz3clAvebMWdNe
l3pUlQBLr+c9FG4hPIs0YuGDe9wVuxp5Br3OVnp1/XAAyejctfByQweqhscHgk6mQDgtmtSySk3I
u1osuzODNF5QsIUaWGa8NyA7EyNKAFl3g7dqmRQFtGzCQN65wLn881UJvN9uMZt7zPFMC5K7jNu/
XBXsqHikGuneM9jlnm1tmAFpkxQQNu1yS5qokZskq6G4i91Jrj5IL+cwNCC5ZKqDfh6IsT6k5Ela
OfRG4OAGt1nVVWJAizurlwQFzB3Ic8AKOTo6GjGYRFuvLbyXa6/aBTrNY7Bu7HVoqAgTiGLERrSj
Yqvreh8MJTHav9VRv0KHmubOuh/VjbWPrTY3Xist773wook/YBmGr4gVJVDqcss9tcQlPLbCCjZc
1Pqhd8DrGga5PDiJ1tK3wPgZt1OxSax62ikHQBVdz/LBxRqBoCJUU/DGD8F+H2B8x190dTA8WJpA
UoCIjNQt3pR0Sbf1IxyUZIOwHCzCRKQg79yb4R7m3sWlbWLIzE9NePQz75NUbXNPVTkeXSuJHMaG
itRgSlComPn2z/eI5fz20wngtxGYMBcIHI63cN3+YR0aA4bH3WiX90KYOuqsXpK6ir+oHqDDcHDZ
LTI/MeB5AABDX098KaCIgfx++FogrbSBbypUMjw3fvx5ZFB1DC8w4ynIjBgcV2ixuH1SISYFuVoq
+vG0FkU7PXTCg6pIpDaxdsQrciM/QyYWUFNdxBtGs/M9rXKji1kF8dHSd4YdFUE0ep+SirBCXseA
mq19G3c5MYLi0KrX8eQ2H6jXYItjZ1RVM3EIgappLzmobjP12skgJAEnMHOmXsNtLr8JbecD9bqI
hnrd9lk7n4LOM4KYA9y3lXqvluW1d64VRDdpB/7rABLPq91acApnLDsBoeA9mlG5D0VhvkJVpNlg
TQ231C1JoH9eINfVNz7wTh3eIKje5c3bdVo7mhAB1sNp2qLNI4Tii1Pd8gm4UVg3jmUnHqG5zoHP
QbSu8ur9WCMjAFqBt4T6RfwN2ye1yKYyfEq7yVqFxiBvFLChuzbvrD3N5DTIAF5n6lkW3QfFAHIy
fLK6cFhaMI1DcBrcZF8fqN6pmnFdO3a7NN3pvY4aqN+AUTZj9jyHH29hYlXf+BEiKIq32WcIwB/I
GbJJmqMzTMErQIzuMvFGAf4E7FO9pjJ3Q4yAvWnZNr6Bn3324/pQh+oJZIb0hmE5vBvxYgTPCxhc
O3n3iDxXBDu7KH/Ms6mGTUDRbanolrLd1x2A41SECbN9W9dsk7R2focIu7nKmfTurTKXN6z0tuY4
ePdUNcRhswqtcNrYus7iZQ3njrl72Et1sQq1p2AtTIOgbijdPQWMBGXIdF0zeMBGdwyEcGyWfEi3
vRrKvIsrB0G9vN7bYVX+6Kz0zU4mH5zXOlziNZ3flqZdb7msDeCBJsg1gMW5KeI2v//TPDLdD1lR
bhGw6NZlB0s8FRf3hWajAAYJl2RNRFFGDtPGWir8pFBHBwfGAdTXnbBK+XGJnPwwfvLzfDWN+fiU
pCBo+KVrIteCN3bsbjkIGjkepFrc0JHFCsSi4dBXTYUMXN/16blO8nJZmyy4gz6p2Np+EcNxJh9P
qYXoPCCJ3oNrIVHg5sL/Ak7VWmYR/xG1wbFrkJGh4YADBHc8EvEWgKZp888rof3r0xK7Bs5shgeD
a5om1pSfF0KEocrGGowOhvEmQqx9iPQSUQYgN3UbiNbcQSoMERGq6+AdJZrucWrcEoY3UMl3vcK8
SzqF/UBfZl9z3JUAl/GXaw9g+CMkqsN452mJFdJZaSGyivefLliTqEqrDWzpEywcYYy7jOo6m/cR
NtDHy5aP6aUVjXVLDQwZkNt/vgzmr/tSfRkchn2D/s916Q37w/PAGwbgvH3WXt4x7V6gmaT4yTM4
H0PEC2EA25qgl3n90cvIXvHBLn9dDGhEIQHyp1+/KKBnh0xZsvznr8zNX/Y5numbvo+/nI/Fg//2
5gmmqQmjwTi5zBv6KfQqKKFH8WfEhKUOykNtJ92WQci2f1XTM74yAaX6vTqCbuNczew2/gyrjWvv
Omm8lROXChpNawpzZl4QP1kOtFxyuR5FDeFgpDxWKjXFvRGV759ghMBXfQuah4pMvhr1p2s/BYu8
//I6Tu8P10iIg2c6XoM5XixsN+AM5Z9v536chrianHQ3hqB6OUsbpizdBKttDxtNBJC8+37qYair
CSd9m94C9FY9X3uEBp+QH7KGRR+FcG20QGWIhwFWTgIC0xLPHLBAc/HgsKw89LqVinSIkAge3SE6
Cc7gVfX3eNU7KXjCpvmF9cd/vgcsHV34+Z+LH6/vQSWEW54HTtbP/1xQLbIRmaxoN3O47GI5R2QQ
2w/OVqSQuISGSqUP6RTV0AFHfTcqcNogUL1IXag4Rm0HYT7mIWwdWfZ2hJazwPsCqLsfytd24oT5
1X+5m/FHsnU04MM/xmEW/iVBYFuI8HDf/zWKxeDqm3uxqLeyTfmhhV34EkghINh6J/oUZwEk8AA8
970KTEk+xAuqBwLI20CLEQnoWIlPAcslzI4c92Ii5/CUIS9K3VTuqGMkEHahYu5AlrpOegZRxxi7
5aEpDsiYfQHYKvmRFRdsGvFEUpGNjFTov2qp4SUig+09D2WzyVhZnhrZeQckkfttU/HpFtzsaIWl
3HrR83RNGP+Ypvd5LANKjy6SiUVxMSOBBwgUJLsLgPZnP0rzg4Vft6nDQy0UqKL2PBlPFXQ3LtSL
qqk4tuW0A/v5jeqpihrpMHZluDKx7V/OZ6DKWk9Zm0O3aJWKtlT34WS+12zbMamPH+qyTmWnhpUr
py/hN0lD6FQOyF9bS1bZxzrqYzhVrj3QOgQsfv/WsKLGO6HPgi12WuU+YlBBlGCOwcXRBD/Tl2oF
tp/lnJLCQrg+NUPI5LVGd6Ry7ufRsonMGLvbcS3D2oWr2pSOSwgo44niNtmD1wrvPPHwxuUCJV3V
ytBc1A1z4BXiZMjfRPxo8OzHtUfvsB8QwfawtPMU+0WMRCLO2zcebJZpjkBPBOF0iBa0zpl6cFmm
O8TGEYDWjVRnp3yN0JW4nc+UBeMmG8dpNc8RY8ebTMmNV23jOoVSnB5n1b5am4HprecZ8rC8s+Fv
eZ3UM6d4BaJnsaVZ+VSEl1hGB99hTr4EHRCOFEU47iSbz9NEIT/BuuWFutM8A9L6iwZCmgcqhsLn
mrUDXKf+CnQoI+hpSNc60ajIj4xdVeBvQt+K6mwLdATkui/UP+YxxDlCU6zo2oxD+NnO6/jkQxsO
a0y3sQTn9xB65Pf2BCks+EkE68Z1hFoORrqAY0t2R12AMbBBYYMbaWxZ+dpKeLMNOqgJ1/JN9lJu
honHe25YxbOcQmxAPPkGBGS9cpvcOsJ1dLg3uu6LWYbpG3BR2Eqoxrz4UZDeYHfqLqhBucOPrvSM
uzjM09NUN3JFJ0Bk/OhrOGPejRdI9UHGfsCfgk4iw8e8CGyorw5yK4s+2NbcKD7Bens5sircWLIG
tTRAGsdojn1SIvfQIhi4xOqS7M3UY+BY45Ih8sgWxRCzchliEQvNSN1Rq+nG3crFm/+WisIIgGeC
8eo8VYV7uESM5uIHLXuAIUa8CS0E8qhYqordgNK4m/s2A/jZsArIN2Ftf6XZvMIztjDZdZZ4Czcf
LGPg95l9pLa5RoEJkQHxNn9V32jUAe8ssFrR39yWeL+CiAhoQzUemojHvn9nHRNNkKzb0vdoc8ZP
Nlfv37l3/RvAidX8nfXtsIG2Qb6ms0oHCPbJ85BJ1yfQB/reiDf38/f6p+9Mg4ba+O07R2kFwX7k
3W4aNWx6I3W2bRXsC+TmwEFrCwA7jA5bC/o4yrYCbBU5kSL2nF1ALb6Rg62oJGzd5p4NSB2J40dw
bdO4ED1HD0T1Joz9l9QWMJKmOgZ5UXGij3Nt0VlsAahdqIx0JWI8AOz0IalL8DkqqLxhCyIfwLuU
D2UGR8o+uKMOAA3YawYq1ZqKBUutewymjjQEDmD+qhe92lBd7SNZ3MZLWKGO+7yTy/dhmLcWDXA5
bQndbauTDyxympvRdLfXHlk5tvhntvmO5mqnJjjjiqhuWRbFkfrR0CoaYMfGhnpPdWpg/WnkyetU
Tu3et0u5QmQ32fJmcA4sVdk5Girs1IdVqIq9n+awt2IqW0hRjN/FtJHKq3+McvqKN2jr2c+RXEiq
UAETDuG7qeZ4sbSa6G4IoSOjOiv7bJk+csUYBMAs3nQa6y1xbAjxN1N2T2cextw5JMng7iENuC18
F/JC1uQdm0R8t3urRJrUgLil6zvnGE+NDS8iE2w6WGaPaRksWQjMg1GvSw5hDgmUxZsfsQsktHX6
E1Ebf8BFTgAUELGVfzPa6GsJZ9dP7sDSJe/H8KGGPuUKNgwMtI/p/dxg8ReHX84bt5F/Bz4EaHNC
9M9ACYPgbAJR8NP5YNENPl9eF5tgLKBgDvXzTQUNkFUoYaGjOhMb7rEz30DMW4SdVb8GNaj2Aqpx
O4ZYxnPA3UOZ6VmrwFz6E4yO7KEzb1ScIpdDIxGLDEU5PoSBWRw8mEmvaUCmtpOV+J9BLZEwyOnr
PWD6/uMUuLfUPrkJYrpm2V9EgfA82I3wO9dnyoIIQl/ce8TPrtkPTKSb0qrCz2G1mQfafre22ik/
mAwRLpj8fZq/CFCzC0PhwqV4IThbyN8scz0hgEuHPG7V8+SLcWeBCr7JmrZ9TYtxQR0MG/w8ePdl
R4gvlfeBD/MpOlXtgLxdY9dwGwEDcXKhgLmiBsOpNwFWzZfWt/nWh1TpVqSD8ZJz/OX1OSFxV64m
4UukcIH4gUdyOV+uHMbqC+BdonvXgENNqE2EaUSVAPGDQNJrM7nRdpiKagcXkvF5yuGzoi90mkFX
AQKY2dmdjAAQvMRaTHgkPSFZ9VSOcPCIgSfY5VEK27A58Y3stwPtBMSzXKQutRAMNZiR92AMMOfU
T9PKSJz7Qh98ib1daSfGmh6fcdChwf8q3KGeH6hFFk/bHLo/SxpEvTqgd0dsJ89Ucoc2gOtGj8dw
nltbbHPNAxhUCw+omCfJDeMujYqjGXbRy+DluDgge86xyKoyAXNi2bCmVjeL5MpA6m5PwUcgSX/I
wmcXKukZLaAonpSeEfJ0EFZH/NIpcd6/yOJSwG8SpJATsKf+qXU67E67crB2vdfeWLoBXDeQyD40
G0Oxw6Lv7qcigYcdcFn+KXSsvz6OwoXLzjR8i8zPPY8g9t12GYJggZ0uhSeapY9n5La0GU+XsGPc
Wp1vX2rwTe6niomznbGb987KQMJvaLPVXLYQLwRDs2zgdKMnqxV8SFlyJ+NA3iM1joC/CL63rkSb
1frZ2mpq3GZ0oprnX9uiMddAorM18M42lLjc5EVGhrvOjCCHsQ2KZQ9J9lCkxYmKg23tgEHDLioP
nQc1Fet8VOlLJCpkMrSpFzbS6QvcEvxtxcL31kQO6QqKTeOeWjvmvfFcVDc01IjWk83AWJBlcYvg
yxOdJ1O8PNCXyvT8oIz/+UtRa4boI30pAwqf2Cyk5TYcJ3YilOeM99RFhQT4IsSbzCwWQF1mGYEP
yNDICBFg1508EhO4TjR3ojlj3cnJsmlVNtEar/RLwJKSB+BApicbaPe0ATuYSqzPsUWDGjuVfNPe
2xNL55IsxpMd5f0ttYVNcAO9Lv+GSlbEHkpIS84loCpf2sEzL9SmouyLKZx4Vg1ncJhHboT35/kU
rJIL/DbCE2mDQ2C1WqhgBCBEf7mwzaFZYEr/SK0Kz/mFmXHkaagV/u/4TUkgbduIPbleIJcZOzdu
le6RGssfJ9dLtqnBzBUVI8mas1+FnzzmxriL4VMajVAbo0bW4FS5XQcHVRv545B2+UYlCNFTax/a
2akesaLNYxvopPjykbpmClLlCNRj465PKtq+W8PxQSL7jokCKDAcgP6XVV9fpA1rAZlm5gr59fri
lPD5BSgHHxMBjMUIx4bNXFmKAE1lbd4mWcf3CD2MsITTczAAQTI7+1T1Yj9MwKhDHFE9mEGfXcpY
XJhhGjnAohNe2EwbdkK61Ynr5hiOQJyFWZk/UB2Mrj47mQUglq6Kgx6m8fpFaKQJRhOsBSuvsfpi
/GACOhUKmDtSkUZYxUakHbunGlNgrzc6Mt1QmxjT/hZhkLk79egHGF63BSJJVPQR9oRwf3c/ecNn
SOU0J6puDMAacYN2BypGdcnBNAJdgIp06Cvr0W6kPNOZggn0ihhPL1CW8EXpwJwVvDdWuFHkbc8H
trZZ262x0pQb1eTeigZ2uWnc99/nf21dBtNqBNkcsDzMMiW2dZPKZGuJUT1Qd0chMWuxyXr/+n7E
8Q7kvAQp/KaW4IuCjx8t4ewEZW/Ptm9TTyOzDf9wraJP6eBtgOQbzlSaq2C4gbThMGxBqH0fDp1/
G9DxsVtC6WAvisFbSw6ewwgU7G2X+Nl8CGtfGy6Eh6DNITOT1ZC7Gwb13s8O2n7TejD2C0QRr/o0
Ms/IZzdnIAGzVTpI8TXcU5j52s5494/tNB6P5gwvfzLfIMvlrUqkiI5tA24+uaNfiySicy2COgT5
Gd0ZNEV0xvb76dpKY2vAMldVwIa9jwzWTW2bPygl7PoCEm1V5W4pJYxd23mEEcF9g10o9QoT72ns
oVccZX2wmT2ULPOpa+PmLuBBeSdt+UxImCKJ/I1XFMGmxaMTKdnF6IJWCZJxvr3qbEmjyk4Cry1p
GosCKKC/upDGVjqIcgUpnGE99nk6LrxA3UL3MNkTQGquI5iUOzT1ajZ3g+c3ACLFAAV0l/m4aBBS
FhMHZFeBOAPdP/uJWmExBoNj+DrItI82Q4Q4XWH0UNM0rZydRRqsTWTHbm19GKF+cRtlxZfRqtID
lajeb633oVRHB+Yaw2rES9uNY0PrOIY49XH06u7RSdt63ZSi3vS6yA3T27tJFC+pNedJcFNW/ECN
VFV03SqwmXlHJfjlQJ53zPIjPNg/zsbMTRxV7h2cspt7Iz23lurvTG1/3mdIoQdhwxbURnVuZMDG
Ku4RENL9qS5Iz03VWqcuyS7Xge44sAUVfxloKwdpcQwCH6xHmGJ6PxMNSDIV7nLL9+VFYZ8A0QUT
IazI2xmGso4q7N3fPmGHvzG9EOivBtEjRNIQpdAsBMAD+rJzTlRqB8M5whjjjUp0AOR/XCZwOt/a
WQ+h7s6P7jvEU/VgmiaMG0P/uuNVV6dQ3dYzNsJxTn1viHtXACQlFTwgp2eL/kkJZK1XXLg+JFBx
+eiQVNVR2rZxptLYg0c79OYzlSqv705V7k9biczZKY4EHCX1If37kxMH7bZJy1fqIc3yvQcVRymX
Di8S2BLyBhK0IAFNsKxdBFDLvvSlDG6Ybsh0Q84BZoUgLGj6eR/cgGz8PgJs1x9TYYGu48h9pyEK
tjnxOw71y8mq7zMNU/CwtO/qAmEU6kB1vRYDMoCFnQfVucHvvGCjvLPrDEs3tWKApRW/0KEPBtiw
wUN308FQCS/0aBC+BjqPuoWDvzjYCKlRP2oFuPCxgyvbjpS1VODCEsX1jySsFZjQ2F9QA5V1qxFG
X4H5BP9ewEtIBb31cP0UGaNYFbrOiNDK0+Bj67XfkDsnmN18EX1fviI4i3QI/vz/n7Lz6o0c58L0
LxKgHG5Vucqucm67b4Tu6R5ROVD51+8jer7xYDBY7N4IYlJFieQ5b7iSdzWfGrKRqr7Fg56wmayP
+pQ0H4JtUjHV7tvQs+BBgpMt91r/NbzEpebSAs1+6EwUaxZ8nL6xkUAAfT1r1zp1pupUq+o3Dq34
d6sfjH+Nrdqo3QSjMA/aYkGS6wQiSSjxnwGg7FTVV706q9wuvu99Wx4CJ1te7Dy61zDp+LWeAJkc
1Qmm8J81XouT76cVecQv0ae9OGut8ZBH7CES9cupUxksmPX480iAhN/UXQ+qwVpMcQ7+N8Lnk14/
qUAexi1gPKxla1ZTdxj9xnjhp9QOYx6XW1XMJUhjh7BNqIpyytimsVKI28TsN5Zm7scxTcEOMTQA
4Rg23HkXrbOMF3XhNm0IrK5F4XLhoCTWHhHhRSd49h8QGNvVwpyuwUoOyiYsQnUn3g6wnkhlR51t
fUMxDEnDrKg3RpDb3zS3JFqrlQ08t8b61tbyY3as/CEm/vnyH4M0Y9a3ZWW69yW22pqWZqyVtnEM
6pI7Zpuok3HZMmO5R9dynX2hmeVhBuNNfJzJVxUtabOzWidfVezwU90shWge5zm3z2YeaBtkoOZ3
HdGkzdA7xR0hl+EbmLTSxjNB9RK1rUE3C6b3wEe0F8Gn4s4aNNVLDf6vXpYGF6Q0XEE0JBu+2dq9
ukLd9X+9rCr+62XpJfOx2jfaaGzJHxbXr0NqoQdX6/dfNYXBPB6Cydq0rVPfqQbcRcor5Pf+TkfY
970suJeZZ15xCXOPxdw4+4zM5/vQym2+YpZSDxODuO78uxQl2Ns0YHn+CWZiZNSm2WvedH+NNKLi
c6TqkP89sjEL63OkQjthMfk4V90xwavihywPE4JVf7Y4UYZNPbivDiodu2oYk/u20bJLq03mPnDc
6plIC7ktb7D/6Jc+VKOyav7oxZJ86wjGb0GViauwSa0aDvE7SLDZUyojsYmLvPmZjD4qD2TOsogZ
Vavl+5IEDZotUtyQixxOflt9sOgvts1kE4vCeAm9p9n/zoITTG2f/LkanWSw3j7KwvA2UeUkD0YX
mUffz9xjZRkkicDfY9M7Th+2W2Fjw9xqaNFHz4TQG05wjRqjehmgEGxqPEKORlBVLzqpKuiewbKp
bVG/jPOo3zrcErnvqhfVw5n8Y7zM+YOqcttAblLfFyfVf4kH59AURr5VrQTxuyvyaI/qpVSVL6Yt
Vjv9oyp1wgrgG+Fjoq6dJK22d/FURhqWN+PGVgUItv6u+k5V0V6LxIHxnWgWZjpJ8ULo6jrkZfXd
SsBI20j6nFvfB1u7QOqQRvV9jmbUPHubPwVeHu+1/lN11wywSZPPwl4V0WXwqm78qKy+OeKsJ/eq
Gh/TbWenBVyKwjxVpmh26qKD5pwrbsYXt+yg5Fn2CQxZ9pRVNr49NuBu6Q34U1VDxFTYMFcTTX6q
O1BGYh4geZVjtnHjtj+i4qWRIF3L/4+DPy+1vtp/XsCIcQFNuwr1lVWxoYPZj57Fa2ogRtYbtROq
+tKYlm0dj9Znt7ac/tGt8/N/dnNZLJ101sn3c6IswUki/kqyLgilZ+CX0C32Nx3n3RI96DddD8TN
dRsRLutDlPXBcAjgZuxU0W0c8vAECu5UMbJeh9jt3oTV2tepiDPSmFxscB3IxD0Sh+kQuuT8/4DN
vtXNkuAEwKZLagTBd9vCTQ7rRP0JsZZhP2WddomCpr9A7vb3VlJrj+mM4JuA4/3dGfqrqcYvGTJQ
Y9L+qkssKiavG1FoxXu4joLy6tVzf0LGej6mkexuxayhKowVyRsJot9FOog/Y/3omBbvozHMVz/3
J9xouPe0lWSWpo1xgBnQnzux4NY6lM4uQfvzRV8fFOzep5+aK9GyJiaGX+RwzCw9Os5aG287aVqv
ZdL5x7ohCKGKM5CyY6Zl6WcRk1PraAYy+yyOMXdpgfXZVq9S+zXXJ7LlVlkyv1LsnHSi6FafnT3S
1ccGI8XPVreNu6NHROhzrKg81nm5wGpwHVu7ZE/kbGD/uL4r6D0FtnHa8NlaOBBJe19HhXJtDYI6
OcaGNn+25kGkHeLB0D9blzyNDqTYIWOsV249EiFYglufrY6B07NjIjiuLiUS3TroHTqqqsjcZhyW
XiJbsI4tp3E5mE6Eacr6usZgTgfs26BqzfIk/bo7RnP5ivfQNIWwLOW9OvDz/nWWWjdPLtPdv3uo
bgLKa0giLz+ooqwxGS6Fg2nSah9Z2KZ/HywdOKM6ujH5Wh7iKG6yb2LET1Wl6qcOcZX+9BKQpaqk
Gl0N/cm+GPfpOv6ra5oTi8pTcmFfdeqsM/UXs8TS9OvaEmfWiy+cs0wiZjzVLUrh3DZo5WzVhY2C
h0+YwB4vYFlfvl4sqrAfabTqIWND/o/Xh8IhETkq053q+/VinpmdHF/Wd1/1fawVZ7Sr39Qrf107
KU1/Q2DM+LyG9xx5BlTR1W5FHbQEpxUR4JI9r6yy/1XnuXC6UJVNrDL+PnVIpaHfguSApRVbHYDF
3eep6trVuRaKDj8+1fJ/uVyXJwczikktrC85r9dx455dkSrbs+YjMRKYOyP1WZuhgxuMRnBqYv7l
qug6mce+SVT3uhPEby0ebqremHzr1LQ6y1jAV++GhArmSuDOoJzt14JogKrPimA6LWKCHKguji0P
ORJwhcRAWNAapALUoe7S4K5dD6rYdU6z1yOI4qpubBqS1OT461A3dZvIVOrdp17n3We53PaBtVyY
hG1iY2uDG3nDjsAX80pWss5WHVWLkWDbuPYW69ivenUWRMZfw1Txc2wbO2e7QnP1Z5PLwzyb2h2Q
hty3i3t1mO0Ewar1oM5UXULCaAsOut38qwGpcQiI61jVOdWGw6zX1flf9aqHGkqaPNq3LJc/X/G/
XkyNNdrgJwHENTJH6Dcfo3mvr/aI83oA1/XXoVYGijm0kpMb67tWFb/6jFasb/RAGw+m9NLQMZwE
Q+k2Pnl1kR9GEedvSZQ9KkrJIqOUv0X3zx4BYPT/e49Ia7rtvHTIwwYoiAZ9R/Cqi8s7U/d2toXX
7leVl6eII3yVv0a0ZtYfraq5hx5T3Kn6z87erHvbocDRzun77gGteZgtNo4dE7GTgHRf6x2xparC
Zna6h8/KupQHAH2rkCt11XqQbZ7s2GPrW3WZzwbDwz8mQ0170Vcbp9XbadJmfZPnUb/5qkt94Xmf
5Up5N301GQZyqqEaqSr/0a7KUqKF8a/L/WfHaX0HqkUd1BVdw/+r7qvIXcfErvr4ZYMjzD6DgLYN
yLhMYR3P9f2EGyOZnarRLw3cFN0SFFVLH0mz38ZdC7eSX3mvKt3WXU1BZivdZi3ap9Yon5pE51li
Jt7JDzLCJWObPZr+u2pTNSBO06NH5HHzVec6+HgkJWw6I3PaJwFW4Kl6Ut3VIbcClu26732+hqqz
hZ4iGiLk0az88WgUOhiYosjvCcbl95LYx1GgAtFElTHy3/U5qhbVByxnBx57QMd57a0a4E4a+2qw
kAwrcvNcOdkgX6ICw1+nwQov8OPnwkmmD6MAs946RUceusGULo8BSJRyPs8NpHoWjvEDQpoYNGow
MDO2zuFY2PMviPYbSChjHOb9CNbICsAs2QgK5En/okUk8QarRbrDQ3pbz7P0pK3rLrhL1c6a5uml
loDJExdlfcPPTp9XwuiU4EqE4GPP7ZcX5TVaCkRUu/piOSZ5XG/Oa7JD/yurM3WQiayOtrQQe4rj
e/fvA6E1uO8Tj7Ui8c2D7ssP1fhV/6++y9SIFdv2n9f4GioyfzjjybdT1/6qV2dfdUvtJ3cJstnr
O/jXK33VqTeTLUgv+7gQ/t3VL+3k0LglQluxI+8RhsWo3out/eQXctemC/j94jHwIHJqVee/1KX5
UGO/dNNJpL7I3ljCxevyyzAWwcsS9XJL3MXjO6DVlqO7t1j+78y1GKxeuosGBEddKR1aA98Y8UM1
OkgFPUXcLqy579rMqbFhi7nV8V7nGK1ytmSgwDKosjpFJn08g2hdeR9T8FpE+Hzn03hVJaicz0Wp
j7fPkrAJbPnTw2fJ9Y7FUumPqhRkREhcdANKy/sG/hza8NgtN3UwAcLuysjSgShQVzb2Xw0tiEos
V3x/1+lO78LwX1sQVQljnlDHrys06ATc0lgcyjzBjP7vK0OOD3alBfoywIQTulNh79Aecx86QDcP
duWlx9n2YJYNNdCS9WARFbkvsJ43I3YjrEqp6634YLXLxPKUkuqbJrYZtm4CXR17n4ce06RUm+70
ZB63BZGtn6jwNIb7s0Vpb6tnhXlnabV3nQfSaqqhgW2Ob6f+MYwOHM6l+w0hyz/MsqvOBWYNiAB+
nabAs8+kdeWySWOzOneGi3fXpEUnLB2IOUOodJ22fhEDMHBm+PZEcK9+KVjgHFqssLeqtYBceN+O
xRvB6Lzb9OMS+n0in+o1qYrKzBI6Hi6OQxxgCgBDCluRvtTP0oiWz0NWjv8s/tQWt0DoV4svRIXg
paxn0VKJfxRVw7/q8rVf7ZdY0KohxtLteLY4xxY40CQEGY+5EDtP6C2s2CR9NJwWJkwjm59ycF+C
Sbdesn6yj5lnR/u8HqJvGjSCCSjNz2ZBcrQc5u6a6oV1P5Ht3DTtVN6mROjyEMcw0UpQXuhhjNHJ
kBlekdKMHsz1wK6puY4rkS0l3L8DA8siXY64xtCoujFF/yZ8nZ7VNdRBuAkg8HgPLRVcmrAXvM2R
MrSt+btV1yhtkkjHFapPD8kAIjwaHHFN0XG4Vo1A81VGLpEIil8NYi0Wdgf0ycKE6atBc53mXgO4
6TUlyrml9N6tOEJrWbTexYVY/G3sf7prdYQH1Klfg4NkCZoQBHN8NOC6ooA1arijutod5GF7N8YF
iZ+1QdWpVsdgm4tYO32AwzYbNAhDrVi8W9CBEPc9O/mpz/mTbBrtpQbadZSLbe7zptTeS0fbqA4z
DtvbvsnsOzUyKoHqKOsVbEaeCkMnv/uXFUTn5Mx2mXVLXce8EZEc93Gh4SDyd506a1PRbNZwxn4O
5gEOITujYZ58/piMVQenzc1rUL2oglXxgAgLQH+nqfJ+ee3cZzvW3fnOhsG3/RrVrONjqx5COUfe
QTWotxKBfcDCJ0ZkfnXF9qDia70UbzOe77ehNuKQhD4B53aZD14jvZ3q5kekCFw7YN5dW/+/RzlD
0rz2mC9pljk8IE40PMBGQOrDwieZTNLdV32flCSKl8VnO0g31ZDlun5HiPWkBql6Pi+iD924hrg8
60a2mwj76LvfdEd/V6I6aXBAd8D7rcUS+X7Dr988qbnbIQBfZ8WiO0kco44gs6ybU8u/RvONvoMe
/tOK+99cLr7/1PlTCoDeKk0jHFyckghDzy9pQNXQDdOtzDN9a+YGYGDp388GqmpKkSodzEOsJ/69
Kqn6tUr1ChYRHT4Tv2ZZAfizXfFcz2b0qBVPgIShvKyHBUumbdpMyV4VgYuuNsrNfGjSBWFLv7+T
RjffnKVAyJKs+wZK1XJSjYk3zXtcmMudasXvdroUJT48qrUtUPSawXGpRlUF0wKorT3fVMmJiDFE
8i5ie1Oa29VvOl/tNAYApdscQPpGFb/8qj+NblR5WvvIRus2ytNa9/wJbrQxP/s+sp2mhpEpS97l
WYPVw2Ziep3XkqrSTfMNmdj8XvWX/GUP2MQz66w9fGBEj4OwCeBzsQAyBSIbIMVMbHTM5Io9FkvA
iadPnT/Ousvq0U7uyUvpW97Q+IisncnCNuS5+Ti1Qw240sw2czHjt6cNuAT073HnBA/Z2eVh8+jB
7c7nmWxrXngHm+j63vcCd29X+Xud1hogfVfbCNKTR9KxJ4SAk8cg4uFuwFH87hPotjsUmg3TttC4
sKerOtMc4EZNjYCj6fKzptpYYN9er6LHwYb4E7M0oVgiZ0zJox7hdiwje+tXJlHcbEWSH73pcQ7W
FVGAtG/M6yOBMVdny2yXzauZwPJGPuPM/T+FwNj+qJDYe6p1Kz7FfvERDPEPkcbBIUqM4JhFGrEt
tsPMkgn/ouXVSeb84K5oBl9Op7St+azo5/gJNsW2E87IST3UMBH3AtmDLAJ93hgvvWV8DwzTD3UQ
YVu7j4h2al7YWiSI9Bngzxj3m2Hk7iFKUOI51WHbhWaI/hAEOvLn5AlDcxEQgEhE7AA9exBP60lu
yXTsxrFnXtbz9DIBWwxF1d33hONjIva/MqdEYraxul1cGc2+7rQiHG0ApmY+bNCVBOiUfBhuv/zo
mv6Af+FJLs7Nqlv9EkiwrUxOwy5I2jI0kvnPqP/Rlqgvs/f9jRQ234X8QGXwkAblt6EATGLWPVTc
6skErRaOLebypvYtLrON0zZMK02H/Ziwf+TlO7pfe4tvpgwwzZs8+VtnmbB17DfYAM0ZyDG7E8xe
QjsdCBlo2rgxlzIHYOV8NxNzAfDNmjJIKrGhwwdk0l1dMsHOBWZTTZ1dExdk9RKTt3MyPAqmqj+A
Fv2hjWX50kd/NkjoHiChvWpER1knLNd6IoBUJKvg1JQzeSzeVjfMK3hMPsnSoMpEeAGI5Pg7T+P2
aswWZmj5Sz8MxqvlnQcQlBstEi8GvJBthbLBduIZQMTTPmEvfrWX6VwJHSeurLiOHZ5PBhSZ3ZLx
Y5DoHQ4JeNJzEp+Cptt5JuaJUdVikWOPj72RtCw+u+aQuIgODkP/APRja7fzCArZPhuVr4V6khQg
7fpnb6lIWM7Vsu2jsj2LdDy1PdhcpJZIzQJf13r9OI5wzCq7BPgKrgvZerL9iYeFSk2aqOtxixtw
ZUgi9+p7wJxxzRF94x66PkE7M9E3LghIgfTCcVngMdhYAIVGVBpntuX+Zuw1lu5ReyKGHdpNN4Pi
0M9pIOCHN01i7pq5kec+Qzj9pk4beG95+I+2xdSpKCt3OEi9P1U1gS7QkYxSVzFU8+cFYjyC0sgM
i2kZD5A9StjOdhti9T6ho7HIswgSc+/0+k036+YMkHzhDkt87FLYH2/lDMikN+ffzFUuNJkleJRi
VZNnZRAy+8Vn10RcoYw3Ue3hQZX7v57wc/pIfTZws9ckYWn+NF3vWUR9aJLTO8VwVXdeOvxRS34e
ESwPte0i4Fuj3UwGvipXkewhuLV5lqAfjPGqK17KZGl2eQ8Que1/Fx6aJQB1PWRT63q3aIl/G9ro
VCy+9hwh8BvNycWw+tfS6ao9yiUfXZlrOy+S/HgIO6L+M9zrrhhI4ZOoNmT1LJPhe9zaHUqGiXvI
XBIq9djvo6EtN7zf7FIU0yFI+EKKGs0Ws3CG+6biyzJy8VKM5PXNhq1LJA5ZWuwXAspHV8i7oqiQ
9smq17HWN2L1hsGnEpsoPNPIaGb7roru2hpViYybUTeGhzoy3hPTI1Qj24vOfmPTL8Owg7nonDVT
E8TsM/uUC0Qu2q75UxhVFeJJbentn6j0pOFkp1iTyxzD1PixKy3jiEJvG/fOFgXkypPPei7eGltP
wsCa2Pr6xTXx3HjfWiP6wjHY1DYoTqbBIiHzs/euDZawz/x548m7ustD353dUAQlhu9F7e8r0j3X
HshiG8vuWjo90VzkSBBTg4fVCR1NStm/EtNPQzE471YVw8gi5HQTenAcczRPfHmutPl34KF/5QQf
zlhg/2mNp5LMU5gI0sVMztNmdoDzVWbgbwhDT0d2XjnZNdRs8qK5pGPHM9if7D3mGWbYr06fVm68
QeiewK62d/bsB9u0HvDOyCCnijG9qMMgnPRCdvSSF60LddgtgPEOz34GwYLIUli4Wth37Z+p5bw5
4/xHa3bkwBL7DjD2pYaF6M3EEW3Xb7boIHyTmI3uvDJ/QVbcuU5M92HX5u2xjmXxUMzg8LSkfxT9
Etp9ke8KFnVbE2IWolgpDl/GCJa2cDe9gbNyYwoLQSA/O7aFH99hSxOh9mMllyUonFPESu0sksw4
p6MFQzMpl0uVZuOxRAT5Dmi4dTCEmO+HpIhZzEJrBR7T7IcRY0RyTcauTjPvoejiZBe3900PrccW
LslUDCDRzmBJXDb4HCaI/25WFOSmy3Ty5jaQeEcI58W1AuwCF9G8SnkcNBe/gTL1XzuS9pvWc3rU
9hM0hntgQNaMJRMS+fq3pWHnZDRD9a415ESDrJtOtWM7WyivMux4XL5PDkyfBF7LO7TiDnAy2Adw
qrj+9cJ6ZwLDWRGq1vvk9j0evkLHW9PBP4O4yHuMIErIY318J57Ohi1rhncjiIawACX1HjhIITmL
377HFY8IdAybdyhkE6LaSLzFmnXGcNC8oj8ZEJDwoq0qpmIxr6UGi2hK3pcuqzfwkmww3XG3b+yJ
Sda2z4nLnjiK7eHaIeJ6lXzWy+S3ewBn7JWZgLZ1UEC1zD3nnrU2EaXgQVta7aXL+MpGezO4vEsk
hjKkvKcRjWREYfrYWqOgqPkAjQL2G+Og5062sXGBjO91XZMYp8gf/pCTYkYbBI5/9UxOZ94P6Ils
QQq5G9ywrHAwrPzWOKMXziKzdhkh4NByhoNZZQGe5Om4X+rrkDXzsZdpdF34LFrq3oFZfM2TSDwQ
SO1DNKmYslpNvyGFjqJfuTy49syEXbXzhkAC6DqUu0lMsZPVh7TfQGbo9tZqgtqX6QZGfHZzx746
BQtOq0g74sFSL9+rvsJnpFoODa58u7kO3gAHb/t2TCG+cP9HC4jfufEFH8UFG4LhcLeA1vbcXZQl
cRjlBFpliw6O4HSfplCGRITGlzHmD66WXc310R3nBK7com+3PdqhGjpsTNwC4gMBAbRYI2fTB4UX
6kVFIpLpoUsj92msA4LqTrGXvVWHY0VQowpif5thABdKMss7mdTudvbb4YxQh3ufCiPlT7eAW5CE
ywybB2rJEvrmVeldaTWAdK27GWm63eDM6QVuR3Ng4e/wzm7opjVHA8UMocno0nGrIg5V/2F7S48R
m3COA1I0SZISQp49Y9d1UXWoYpFv7PRVukbzEM+TGRJR+87TmwzzKOZz6YTDPNRhImPt5tayv07u
pIUl6fp7KUaxQbOZD64H5wTrjbIizJN17QPRbsANPcCfqkWBsnQw0PYMA2V6NC9DRGl93ciu0Bv3
/CWmayfJNmKjGJzjyMcxtfDvEXI/DLGWh4Ov32wCOjvLnefQ6LRzF1SvQrjeXdlpv9uJH2pyDOve
rptyJ+fsl7TA77SIiuOc81D1bXqXD+MUaunshRMuAx3zPqoQTCu6W5wx8o52c4R7kBhgSvdRhOka
0h3C037bkz1e7Aj41lQnm6SfnI0U/E/62izOmhiggFoERuepOvnzgDOIXzV3aI5d9ZYtlQVUxMIS
0cRyA7AsKzJRuJd2CnB0mVg8Ge0gD5Bsd8mkQVlrxHIsnFwCraxfOlk9ajqANwS25cGT8sMQubmx
WsPmDsu5+QL7tvQTLLklPvkxrkVrTLQfkmyHHDQr+NiYtzq7jzpIxBmOkk72avkupQVWjmXBlpsC
DgU+65tlmnAf6oOPPCrtsPMGYh3INE052tDSvZEqna4TIEM0i+Q+9+M3D7Ga3RSYuJmKfLdMsctm
eOALGgaxd+NI3wkvf8MQaNo2hMx2SK7quzwBTVhpMUIrZn1XTuhhyYgpqnBtK/SQhNtr6eBtuiLt
NiJKDsTg8nOG9K6rm+6FNf4dZpcdMubpg2UY2qHmRgqj+SEHwDEWqXiU7Gdjh0Sz5ZM3EfBKukay
Y9Vbk5U+O7vaiqdDUbvGNgVgEwofOdn0FovJYXkjh00BQnLreNljEoiL6/jtrkMil7x1oe8H6HjH
xdMDGL+InPAMh0ozZMW+R/h96d0KOa8ULwb01PfRrO+k57chdOV8HwUOT5JIxDtUnj4MdHd2TS/H
Z6MgLFTAvmlME6uvIMCz1EL4q4nSaYv54zM/lU+Mxf9B+DPfCw2ni9naejkYmZigHGh9r8XRpEXQ
zowKYD6TeEuIz8Bz3WhgAwG1d+1mYEmxbxwUzBuUIECHV91Tk0PhskgEBuT82wkEfT7Zc6izkrZ7
rMF4/vxEZmG8iDR/1KJm2Qy6Ed0LaX24Nnn4ZajPaZ+JUznzuLY14FwV2Yzau3jsMqGeXvDe3Rq4
0G2axkARqYqgzkXglDJ57swSkNeUo+kYN2GEwOpB19izDI3Tfh6cBRSEXRVYI7nOYxRkyx6OJmYY
GYTUftHYqU9FChAgaE5YXvbnaRTDWZ19HWLX7s9FCnQKTg0ztUe4HXz7YS5z/8CPW5+tXK/PLvGu
fbdU1xmx3zOSSMs5Ldi0BfCSNupqfkcyoM+nQ0OCERmaC9ELPyTUfxVG0J6zpnxr/YIASmmP7XFJ
CrbIAaxmP5+RJe7n82j1aJl7Ei9c1yiK0HFQZzFL+zRoqyFefZjmpTwzi5RsgqZo5/TVm5uACuiG
uOL6hFokPruFXW20pErYS/nRWR1YvrIOTbKrQ9h9H2l6e176Fr2s0Tm0PA7PrZ6BXUxYloZNW72k
WfeH7Mr+87tSZ+prShYH7fM5WnyUX3pxiFY3SrXPUGf+Wlyt+fi9t21dTrxpDu4UjWc3foXUVPOg
2xlI/bO7ICsbeOmbVcalsZF6k526biHhvmyNMXs0tCDFzZ4PRvLNQYYSJQhW8FJG0YaH1PoGmttQ
yWum8bhAQneTZHNUhIkeRYclb46jbBBWKHFFTJPT2MFL1FisAYOdrLN6B4h5kBf2llfSdjV+FZa/
bNSpNJKa7W9khUkHiBKpEOjfL1UZsLUabeI1GFKdATqYZwHHfFN78Nian/6S/yTu4vPNRmjIDabj
szumjAcWNqiJOKnfqjan6tyuB1VUBxsxD/7m60/5X80RRvT/6D16gdzPoyC4WB6MetxgtvzB5qTf
SBtVuJ2r2QiMlNlxaIqApA4d4hr/78pPEUufwzZowWcKrwFyx2EA8beffwk8JcgATobW3UV5n5xy
rUDO/dZjE7jvk+GxjOq7jOfAGZVsHNLq4gdycjGBcglNq8djdjFvEm14wuGav/OyVgsBRpNOiNPl
KWqKkmf3UuyNMX70yIpFxTO+66+t7luHYQ0T6I5TnKcYmci2NS+zgbXNASKC99y33MPB4IOXLKqX
QNEgsR8oY4iUw3jSKjfj1vHnq5gRZHM8TbJqIs4YIN7QDPk50gW63J3Gsgoy1oWv5oQWjOaEC1nn
UJsAafmWGWZBbD+jeFTWdXYOquUXPzb+NIBWT/ZY4q1ppt02IUVmjl1wHcViHQgq17DGNilbiK3T
yuqmF5AaB7ZRG5HXadjncXVzUjLOCFkh2l8eINovW7IwAb0QfLYmlG3xuDH9JXsH9d9eojK1N1gi
l1upLc1dhnCGZVTaW81jdu9NrX/K8SV6xDuTnLSzdH9MmTh4S4f3fGc/e56oDtwC5TEijv5WlRGK
Can2o4/seoM87QBiVORXTWffI4NhV+eJ+BHXySuRpA0O3PbHEItHBFG934Ugnsa8YJaae8sjli9l
nDZhq2PbZkv3J5F5n1gAzyhP7/ojwZInUoNwXPoGohXRkm0Vy+xkoji/9Qp7OaJiuhwWUgdbUJrW
dtE6uWP5uK3qMT3ozRrvCIhIlURaO9G7V4D+2BWK4amET2KlVfIRabULE5xkgvmc1Xq1kleSnW65
y5Mc9Y9OGu/l2DWok0OYJNtPHgavltRPA3SAxnKL5nL2KNKsgNyazTykdt1c5JemqMeLs0bvZqC+
o9U2x2BotVesr3cisAipwtjbRn2+m+I0fgUp+FNgNHVvt6b2YumOhn2GPu78vgDZ6FTJPm8n/6Ml
ft0GPth6Gc0XAp/xNreRUxrIIB9R5N/6KLn/kMFobbzMM27sAKxTWyfyIOGePSd2B+udTPjvFvlg
J0h/tRgSs542rMegyuvVe8Q+BtYgHq0mIrShifKPvP6NrEBCjjSpw6V1g2fQxtE+TjwIw82Cx9aS
LTdCDL9mszsts+ieR9n5jz3CFkkJnhmj6faAEjiPI5X/znmzZ5Xzzsil5eFX+bNZ9VSVqqwOqvvX
6K+6/7yEanaXSD3nESvTTjGRT9gfq6nx52k1YnesyupMzTdDotNJlf9x+tX+1V3VqcO/6tR1VN1s
dOXW0uspZG+Xo/1WljWT6nqqeyxhCKf+r9YabBYEa3uuAdnd4cf2V/lz6OdRzKQBNUfbx5lozv+H
sfNakhRZwvQTYYYWt6kzS6vumb7BWsygtebp98OZM7TVnrO2N2FEEFBZiCDC/RdSlMtndjALxMek
bjbTf+qoVzOL7OP7YtKDV0tTeR3czNgDIgpepa3MbEb32BzO0iaFCjddjQb/fm3K7OQ5YBjbDmpx
bryaqPmvbbIjb+aa/M6idbycfG2LlWanab163dpYce4RszeeCjPVjpFbBmerRGq8UCrrUS1N9dHP
vIhP39h+r13tSwYQ+U1XlfE2+2F2tDEgeimmmeVTMO2QeCv+jEBcnGMMIC8kRmAtw07EZO+g6V5/
6OuUWIqfP9hF39ybcXp2+cbe4eTJFGlO0ivMsXPCkv8uR7L1jLjLR16nziP0Q/WosOxiWAnsh6Ed
Y2b46kMytjfEULI73HtDLHUAcoOimo+Gp9mYnmToxxXz99BBdpIL7b0R0H/I21r9E721/BAOdn5U
Z+2ZdHPHErNDprFIxn2DuuHZrAsyPSqCTJoOUY6p9yHpe/WjcgYAo22ysCmIJKX4Q2FBFRh/xOUv
o+kaVsoAGrvA+jIPZnnI4M69phEiBeVY/CCWP91JUx3o3aOXZlepSQFRODg1UL8P0l/a2k7/8Ky+
vpdaHxUzGabxoW0nD5xaGx6KLBle89DPocFGw1EJhuFV2qKCyS7gqEepebhy3kVV9hcyNP90mEek
qolKgkFZziFFpv8dDVb4Iqfxyjm6qlgX7rYOfYfdg6nU6VXaKt7b+1bxH72GHP5UHNBLDJ61OVMx
8Uymk+MGS3iCYVvaAit6yXIyqNJkFT2o27T4KeO6NEXDPO3VUtPPUo2npnidiIqvZ8ixwNYBKgnm
VUCuwEGf4zJ2LnHD+Ipky39At2uXZmZ+rvlft/bP/Qjx58AhDf0k59s69lr0NpKNY2WTDXsUnIoH
JAPNqzEu+jlVNO6kTYq+UIuHdimCWAHOqU/zovkENeffHVtnLZmdS6mrz1uTbE2pXzxsbW6c/aV6
NbOfOvJ2bt3ED4VOyjjErHfd2tpspQVEUHs36aGQYVq75UGVXhQdMEyrozoelyZmKGrWfgQEgo4+
c4aTVLWwyHBD6OBdO1bzEfr+AvJZYoVL52gIs0schoCql+oQdiWOweBMkGpi7RXaH4aXgm8rTCLM
S9UkqX7RG5D77dDZH2NeD5dQYcYme9OxSS5tXU6HwIQr37e2c/NrJiV2QnROVbQQkbTUfnf6nCWY
F36RmpVpyduSJ5Ba5Pr2u2FaqCS12Ys0FV3AbCIr53upgpgy93g4/lmh83DQx8p7t6JeQRIsUo6W
57nvGlOji5ozqZNqgdQL+mtMcqSzwXDxDIPhTnb6IDrev+o81v1+mAzeq7J8VpeTJi3T3dbz8nvp
iC0xc7qpwxkJ48KdtA18eY5hgwqVx/rei8oeEg2fvFE+bPJtcnXHJ9y5pHHaHrrI3rD1+eKkzSl0
+hTsZxCdc9RC3oPhpSzr7OQpGEOnw6J7OdhvBAkskr9adyxAZX0oSU90KlW/dkHC133Ksw9LGyfm
+YxymMakzMUN526OoDujI5p+9MpIssXzvyAHjQXHiPiz15lnqVXlUL87xpXRMTraeFk6oIJujq57
0LcSpKhzP/xoRiJZaUVKChqNftHywNmH5ASWKJ+z70G6HKPU7E6EsZbYmMt0PnubOiPfm3oWXDz9
gPio+2wvfjBS6OnFMJUnI6+/drqCFY9bTU/8aGQ4ipF4dcraRTGgRcYkj/eBXUI11NEQRDWr+N7m
/bPvV+o7ToaCuNnVpue/ZcS1koq5uqpUXJ9JA120FLIVLnMMuzAfgjxI1yZt9KObYvSvcZP+LG3X
uDTYWDyGFvpwE1Pcu6zK/mDu3fx0zfCxHzPtL2w2TonXWCyWnppp3jEhz8lhty1wCSvZeYgrfw0W
/HWY17sAb4wPM26uEUDen1qGMJzynGJj8qrbxR3KvPmp0IjT5kqcH90hLkl6R1+Z9FXn3oXIELZe
iD590j6bfVETCLCjn3X4XQ1m++w12oLOz93DpBIjzOOwwDjbJWirgoy1Z/1ljof8fejihV2Yhjep
phV6o4Am7mHe289+N5GH6oYKroYxPke1ufDL4uYEKji+NBUaIZaSX7B7wsQhtesLQb/6aC60clbm
xitTf/78TA6SBMUBENQxVkj0k9RKd7HeRgRv7J2pv+A6+BrMjEAGQ+0p8PUCt+8c1JeilR+606JZ
m+UvFqu1j352tZe20U+yD+lT767DQ3s32r86BucPM3S8t6xEnh+LjI/eMiZctDFhXvaNCMERa8bV
dKmp6C2+Vj2R+6XWkyx+zXHilRp6wOVr4yWn0C+tj7aoMNvNs7Ps6zxLfXH8+rLWSrN6aYf5aqqJ
iqyFfkmqdH7MlqJVh7s5bnXCNdTKrulPvavYaBnp9uOoaw5r3inbEdFBM0AajWVPbPGNmabsLtNr
+1EdNPb6UzsfzSjqEaxd6rJLChKY2Dz1j1JZT5VVjUVStSCMmg3hZegzwpJNiGGaa9UhhCGUw6Ra
LH+AJIDN0QvsmawFcCKqY6vTe3bV+dqF0/talT1aXfa3yEoes7T/wyzi4poR8Xrs++qfAgVM54iv
XLX/tGNQvfFB56dsfVvD0YxdM2rVDgA50iLLWaKWYNCoxwgGmH7wZCTueAp7yJRaqgZPvEmQBOx+
nu4XDyNpk34u1kBPUnUr8xnGHVGG5fitfa4a5ItqW0GXMaiZyvnaIZz8EMYpRR63OQBjKJZDWpJE
Xtoik9ETIaAAOIfdvmdW/lH6VfgoNc+b/AVaiSP5snNoY+WsDHbMQjrv3lU71x9sfD9AjLSAXuhR
AUtlcfwmlbAmx4Re/XwvVa0FygEZLz1LtZzy+OoPHsjh5UhkPLOneYjWPyxNtjXtozoNXqVmZQMh
1gFNFKlGeL8fbXMJRC+Hh7ZV3uBi2DupprpjPddQcKUmv68N9EtqZ/Wz/PZswXmNVqzgp7n87gVY
NOlaeZRqibk8j2aO2438NjtDBilGCGqpydkiv39OS0K8JJZJrVlaru6VqqlvNskCAslTxVhtFs1F
tckMBZh/fjhjMe3iIHC+AyC+q9nCk473qbHmv4lbfJmIhP5ZdtBFSMqHb/h886lnarjDo7N8BMGR
XsrC9m+tMYd3vq9EF/KQ+aVAxPNJz+IvKfJsv9rJeTUn/Nodt/yVZ4WN5XIy3rQSU2M3Bn1D7Cf6
dSUR3xDBZ2GgBW78mI55DBInCO5IkZ7jcX6359zYIccJfKNM7Yd27op5l1Uajzdvap9mT1Iotp0+
EQ1FItv/7qDwuO8TGOjuUJFPC6oewBXQczh0KhqbHSwWrx3vAMvP17qpfmCbqVwtLZvera7isRuf
Nfzgv+C79jOf3T0JepS7S/8U2uFfVZclT1EcoVubOsoJmr76pbRijUlre9Jc3f4I7TMpsfSrMc/D
yVCi+Ogq6V2geD+Zrqs3s47+MqPiRzeGJumdyrloIEbJsrkYZyE0NtZxigIT5AcvNJJvA0midLJc
oEgVyUqHFzupRu+gh6SXKoAAr0VxJiIfk/LD9LzNY8xfUCcmS6B9rebAu1gemU+A7+mxCpHHNB3A
SgNY+Kbp/Xvrmwvr+3HItVdDbW4Q0asdWajgpBZExCzkLgm8jMR7VebmtWM8jeM3HccT46Vobfcy
ZR3yhyMA5XpPnFG5aAp5NThN1QnuvI48iG/cfgL1UB9TImAH9JXsQ27ni4/sfOXziMSmHfxZZW79
Nut8tGnSnxwS94C7nZCIKYVijuH96MU/pxzTxXFAOxerxb9naDBlq3u4AQbN3urD9oXkrXa2Kiu8
BVZOVD4q3UOQq8YXkJ8/Bisu/zZRwSQX9FfUdRXk75BgfVEiDjG03U5FpO6Kc9/wqhZa9FyBUpGa
FJXVaieI8wTHlh5S+KUO0mX07nzIKq/IqGjA/uIL2IhjjBfDU6+Z6ttEavXo6eS6pWohpPiYxWjB
Lzt70IVvgwEZe7T7e2kyYB+cnciuDo2baG9eb7SgPAEQLTVp0gwLwbc2TW5ywPL1uRp8mZm7RJdC
8xe1z7J7m3wgrWZUvkgNT6rgmLo+FjrLzpGVDfnq9iY1T9e6t0hJQQg4SNJLm45HyLX3chsWDQdI
waTkxKuBvehyQOAq0zGpEhU0Aj2YVcfPnU72YdmpLMU4EPhTIA1cpQeh7uHmF6hAbacM3PSG+Gqy
/uYsGop95E1vU0y4Y7I0/a3xsUbL6/CWZiFfuqKN/7ZbG11p5k6vTmi/psOvEk/cd2Ka+8mwRqxJ
cuO9HMufYYLQhOwjRKvuEaf0LiBGzXdbw89Q6b3hKH1zQw9uFTY1e9k7qGR6sF+3zr75zPe+BAxT
T9nNC5lBQEWLXqVAHKU4VolfHJN/2/QpynZB5SHebevR6xSMoLx8D+1v85yGkfHmFp3xlswKgz6Y
lqtUY8XrrtoMPES6aINtvPEBm5wsWvvnDWnkEZXWi70cXgX1Cbi7jyA63LZK6ZxXKZK4YbRrhvHq
BLHz2qKN/jjGCjRzHQBaYQawo3GkOUtnIoLhC1pyrGn8Nt+D+m2OXKDxCLD5n/PV3d9FpvhHmP0A
o7BNeYVLp2Nx13RrVdpasz7UGt8zqWFiWpznCoDdWtV9jpqzsw9w40maRmMmndfFKrYeVfAmbdPs
37ScF0Nqdav0l9aqC3rwR6Xo7empBBzysDbBgsTRavB2hpNHz47La96inWVPurkjt0um2BiCVyk8
NTyrhTE/Sm303eYxqt1zoadRsp+bJQpcV85O9hYRX/nU0gmdNUl82toML/nLU1U+en3ZvGgRrLK/
HLxFx0Z9lYLnCAWPnmz11uabw0cdqeM9ij7qax/48X2t2X9sHRLWKShvNM15a3OxK2vH9aRNPyBY
gYzQ3hrt6V6P4ud29LJHvoHZIyn0Ww8J4iY1jDJtdSebXhq+aq3ZXn9rk8OspvhRt35w0MoqA+ST
Oy9SuDVRQgdCAAx12kpVAaRLLqYeDgkc1bc69ss3PykJr3lxdJa2LMqJVcZAzMO8KPdT5as7nn3/
Kp1NA4/WApViwwT+U6rYYaUMs8egi+q3ei5fWwKFD+i91m9FgsitGSr+XoUOitfDcOd0Zs8FYGcI
fOpAIhWklGbXb+pUx09N7F5lpzThM6YRvG+8qzYN5eNkjnd2Hfbcz8H4aMyhvHlj3YEKmoLsoQ7K
Y14eFXUoD03j1AfNCmaAR35zMhXDeegTKBpx7yeL/dgRH7evjeEX8OH7e7/sH6w+QLE9JCcFL+GH
38UnK0TwILFY6RTMALxSqy5jZP+a3RwEW31V+wDmhBKC6VZ7/dAyB9k3zD5yD38hPdvNoIT3Y6RA
JPX5mku2D3wM7HoTDLqqDDcQEx9a7UTngA8CAW4VSDog5b7X79QZrblWUwySC7CTXOWcjvoX1l0M
NqAXDqWhPmZdesWMWrmvuhJ6bD+416yHAGcYH3EzxCz/XNbJoD2zPnTf5szSbhMZbeIdLcFEo9hl
+dTCmdqpI066qBOTvp1wA/DKPtm1M99IFsMPav+ihY33vIjwTZAY7Kky4T0Gxr3ZxOpJwRhlV0Rf
5nl+JyN0iFqtPBV26971GW4wBALY3IppQAHeNqo7RMu+grAYcaFr+1PphPi46rr/2Oe/OE14Q27F
2KH7POwd0yBzWyjafcZcNbNG9cVIOfNQZfOdheBsEAISyRQsFxMdTt6UXBptqG9159dH7COHQ+M4
wX3q1vNBbfWvwYh/AIip7hjMUDTUuXyxgH+8VLr5ocRRdclQa7xHJhFcCd+UY9o47X1ZFERJ9AH+
1uzvg2rq7wESXLoaQca2TvZ5XZ69bPSuuTFVh5R5A0srM9wZuGnt6767WNWCCAw67WgOdnICIPwD
qabvi5noxSRLvudq9XvgcN0edTYieDw3dqMA10va9k6jRCcBuBZaEqzYO4OvvWHDtlF/VIk+wasz
67sBoMFVWQIeRvMiM2ptmVYzReEx6siDpCHCLHmCZEQ0tOqHnn3vbeUxTeH5Io6yT+MX0Mt/z65R
3ci/qXwJkxrNNfU2FZX2asLwMHnsSffa9ZCAv3GqvZGH0X2XV8EtGJlhZBrv7xTiy5N2JXJ7w/L0
lhkhK6dHk8KJPjDqZYKZEEO1q7o+h/b0wzVV9350k3ZPKLANCYWuYAe81cgt2c416EMcIQLINFqO
aVlRL5GSrxAB8v0QR7+arMQlOzIvfMv7BMQK8lb1iQv6d51iETMShif7gClHW1nPBEb0XQy67ODH
zZvnNnDM3Ab3N9UormHNOBgr5n4e+mZfdsQE6vwZTVP1vo8i7b5dCsfEsNKBhJnmu1AP/KPZgdQL
NZ0ViuJ0jL1WcwySxN0DyjpFRfBLIfOAEkOEohChjJ+9NZRfWmTN+WhfuhwbO8eF06QH5EDUEXqq
x/T4IWgA8swvrEjaPXnPqjQfsTXPdrgBfKSxGvLnHWuBUB8myMVPo0eAvda7iaxw8IqwCp/PtgKh
5KsdOHwzvh9BXu6wzWJWwaKwS1Q4PGZL8HpOg5PtLeqzVf8rcP0MgTIDeKOrp4AYzBzgoX8OZ6wa
dQjzu06DytT+NUAajID9HhsPOF9tO0SdnZ2Zt+oeoeniqBYdCOVOwYBFUxXkI9GLCQKfxELpvk3V
9DqGdnNPqDHbz92EKFrWPsFefiXS3Ows9OSv3qSDAtV96+rY7k3xe++mJL57sxacThV33xvXuy8j
hlmzURjG0qq6zCgsYaH6bQCIeq667hveBwacYDs4KmUyPQx4Fd07BI+LhUAcpPpb6rh34B8mZtmj
zxUcvo2s2oluBMCX4vioG52/awpIFFlcEahoA5OsW2ldKrcqdlZit2eg6wWgOM8CdMPH4ASZ+ebk
JKX0As0tpGPfSqtzifIU2iGJ43M5tea5ryvvj9R7h8vUqa3/c7brA5x3vqXeApFRfkZGv8+tLLjp
Y4A/YqU2B1bq3qUHeHa2wIGCOyElpfgs3joI945VEPRQzQNzxgdvtIbndECjyKGGmExybM3gPc8U
+24rqqFw1qrNzP9q11DEsPl6tHzmjt5ggWN0M4Celeed/MD39qGH+prG0LdnybzT1YBX0TeNu7mO
SZsy+/iV5voxD5Lpps7INyEU9aLFwV/W4hAFVece3WJ5GFmd8SFeikU8x8xH7V416/Zl6NvpsY2X
kZuaVwbtSx0x1a3q9FwGjhruU4fbCCbsqrSsP7o+ZeZhRV+SVEfn0CyeLWO0T2Mesf5eCt99mL0O
Hlqrxceme0mdJrmFLA9uqe9EB6OAAAAbO7qzbPNFDwzYG97IE4Xd4wDiivhefByU+mXGoJLAHouz
bhE407KLYMDsJSMNVRhYomktXlcgMP8tlI58UY+2aeFhl2GESGr5JUiNMfNawiz4NTjIni+JAGXW
j7qPrSuGW3AkMAP14FgHPWisKRgmVpw+xxIauUdQ+sqDWtw15vSshvMItcO3DyOqNPtpqSJTMO17
k5tlpi5AMydM4ZV0SE/OGugizyzuQGRchglGCnClx87sXpQW/6fcjJODjonmvBfMXLgQ+C3wZ0dn
mHI4BbP7OKaaxlSwy548UnO3uKm+zMCNPvDaAG1YfA+HKP1Qc1xivPaXW/g83BIlcJZQQT3rrHRS
HijHc7UHKSY+YQCsPOXgS280wLFXK6VUAHv6IAWmOjdvchpcK9+jOsivWVwyZI+dc8CwG3gIKQVA
cMW8L1BMi5zC5r2w9yZD3sOgQemtAQrgvzackoa/h+SI/xATYL0kc/glRAoO8dHThLXcwXFGCO4L
3giA9iHRuLvo/6bKPu3rv1nXtHftkJ3rseYzCSowcbC0VhNIQi08zrq+OuGfRV4aX5GQR5FzfNWT
wLqkg/I6EwRY6K3quTIX44H4m9oZl9gbQ7L1By+evWsYWY8xqbR9qiOr1Ko5wn8GiHH7zjX16V5L
4/dRZZUaVgEyiiGU4cWkqfLRtUka/h5QoC+rAkSQ1d3JJuENlqu0V+GIdPq7GxztDdiuizS2MrEQ
MBmntQVXn6d9cyhS23uGBeA8qdP7DILv2QCMYOdBc6ri5GvJxAD5yghoZUkyVapzqmfM+coMgKai
nJPODZk/GSnwF+uQB52xr8qiv8COKN47s24uI2yRvVT1xGnAG9cWfqFK88B0mf+n7eyDXga/JluZ
zkWczncIfzz3M2Bv07WTpwApl6eg0Woyw0hhOr2THq3ars4lNHAjgJ2hJEjMZfy8hanhDkgFOyFJ
xiLYOfOYHVlFPxnEORjFD1n21IWAxb7n9jumZe01WzAz5YKrC0FYXE3nKVpwo7UxqVeAEeGCJJVi
0qMvimL4x/jfJmmX7tny2tW3MuC6ei10ul1WpJQC9Gx0kNNaXQUH/zThCHmxwve4ASngv41NkJ4C
6Lx2a8AtGsY3hMpRN8TzbtXVEIyQ4IYykwWDGzsoeS+CG7Kj81NIkuOPyW2CG7gsaz4yWeWXyKa8
0VYFl+wim8lMBAkWFv/eUBegfd1WR0GoVM7TAilkLpvdih64ddDg9eDvEkVb4gi0BmCxjmRV/nSU
/JCoAQ65v8x+AMW8XLhmOaNsbfhEW0vU+ShQRWkc52zKLtIzclquDLKIwT/Ht8tJpJcWqtPOdrL0
IL8yQWuaBCzCZ4ur3zlo1LMojDjeHpL7cAXD+bNb7t9oRs4lR41acsBSJHL9ZTNmiUxKC+M7qWZZ
dQ5LRcd/ZvlNObjPAO+Mi/xJ+Rk4L4dRNSBO0ldHryx/yXHpGMAxX27jeoelUfBSuU/WxVpIo1vb
WOrdGakVPJkAfazYX3kaoN2SoR6ndDyqev1d8MBSDMCouxp+HfFUJEeyarAxI6qclDHebY6S9F5x
XqEafOthLh69JuSO2kiIntqkeZN7byfu00Dc5zTXBsO6NUTo7TF1J71V3FKH5V8botm23TSwwzoQ
6iY4yO2SuyFbJR6fyU425SmwQt0nr9ztvKLPb/g6eqDPZHMpICLwbCjnCq93xpYhmQEiAHPGahgj
0N825WgHRwqQyK6R39bNOe1BQ9nRRf7e2DTEqJtD3CZf51G/yZVbrxLU0l1hpdNBrrVclaQtWP+3
GuIrCwZA7okcIVvStj4OUpfCSHEMaboQiCaij0P3Kjd+fTTl0mxPg+ypiXzuKjDsB7kU8iP1vub6
tEGh74mgM8u1qh/tYhuC3OV6fc3c6WeAV8YpYzbAU/emVXkL0zY85TNE51afXvVl6JDPdhbbznkO
ZpDA2PHtVOicKOE26AlZSV78X3/4t98gm9heQXbXQ33tud491GRwKO0N/SBDgHzfO+TGLzaArPE1
hcu7XtwVTvHbW/MbqOLzFTRI4xURrMm5ORlhrs3H2A2/KV2mHrcrzCB40x0XSvc2uKj9c4aJ5Ul+
S+9XT6k9qyc0Gvt532ThfTvoCjCPZRxaXms5Urb+Z5vXlTPCAWFykCehj9MTUxiWLsuDoI9IO5lw
rLfHZ+lgVzMdTH0/IMF2kSd47KzhMuUWy5LqmDsDxkfuAq78n3/XLtKrH4IV9nIDuMICSNmevTl+
cPUFwGgUdr3I2zC8LcOyPElS3doKoj/LiGTps3P0nWoAs5I+O4HCGCn9pdje1t8e0XVT9s+VN1y8
xtzLk7Aegq3AWfnSNiQIZCxkwd6cUei+bm/49ixLm1SD5SlU+/7UANI7h050kn2mPOzSYzv+8yMo
dblrsrUeI/V189N+qX5qWx/bsrLtf4YebOVI8KfmNYArt0uBxxQpILfeBuG8fDh0D6JpoLNQnfQT
PhTk6ZkXyB0fbB1jUOcpn9sXh7kB68N7nYjFrBZ4bCcvOaCUoe7urAWrOo/lSz643ck0Z6YSja4e
1KAgdtMjMLMjwXsS3sGUL3aR5jzUhyAqnxzMi7cbL39VquvrtNWlcXtMPh1SDGl76bEflIdRinoZ
rmVLT6AvmTGcJ7n6cpICPOMEZoXHrveh1e/lLYHVTqts/tY6uMYfuYWIkqxbJlyDj5Dq/rSFSxFy
wbpYSa/EwaGGxAu+YUz0j6gH7o6MyVGusRRy2+NleoJQLmvkKf2RT/rNi43spM7jXWKWCJR53UUG
GY1Ru4WzW6KeewiLYP0CGO0vSPnZVU4od162GOnbhQ1jR8OvefCeMYtzV8yyn9hvPp5np1yeiG0w
UDXVuXLc9vv0dtQO/QTxfruKZeYwkibLZyZzM+vgW9CFhFQCL+APcMkGM3EP+VHpQm4NyomBLsqo
WcdVx0wmW+B1q/PkOtcJYA753DP0SDSKI3uf4Ri2zq7WVVSkBQU5N11bB2G41I+1kRgnOb/8Lt+O
xmurP81G3p5U03iRu7rdWtnKu+5nbEzRbiwKlP6hkP+zQNsGDkW+/VJfJ3YsT0scaVg+gPE/apmd
w85v8+EBQXbzAjStuglrZ4i66saz8HcZZtl6f+VObGPMdmP4QP+VQs80J68+WBCkkcVwDBxOCl4C
lxH8gELgseSSyZ2RxzpQiT1awIP9At+Qfwdz6bCN6NudXB/oZbzfLsK2V7aky//7VMzVRthLD9tQ
Lz9GqutcfKvL1to4R9h+MKFFmEEmukpnX1Q8FqWL/Nl1yiWbOGzyqq2b5LX/gdWvH0r5nb/NMtZj
y9zdAwu4JyGIPQYfepm/khwhdC2vyVwgB7MPJvMbWivEk8M+uRRNGKpH6b5u+ssXNAIM0gXpOo+T
J1VmdFuxtU1zRspBQylSAya2TMLk39mKFSUp9d/msuuvL+cRJs7DWKDr1rPdAE8/2WSp5j16vQVJ
qB+u/BCzvumurl5lWiaTOtmSYj31Mi2UKokgNK8DCCBbZ+myVWVrK7bbuLVtf+PTsVH+0SHUwRjG
mCkDZwcQIL9IXd48rnjCMn7Zv/74udSKXaQM6m/TSLmF65M3fw8g2l/lcY1Q0gU0vdyDsOuQ3JAn
5b9vytHrUAUop7m4ZXr4TAUJYIpsS7hPnBAheMjebce2BpQdUmz9pDr4Pwetzq/rr1+e5JXssb0z
63xmfZil1dPzjvzJv++dbK29ZPNzXQ5az/pbr89/4PNRikZio7XftRmpWRlXttmDHPvf2rYusned
Z8vmVsj92KqyJcf9z7P+tpyR3tLx05/6b22fzvrpLwXLgI/RXN2FMPqWVxwPZ3IV1byuVeWFl4JQ
CuRMaEQs3pcw21ZsbXOGJyj0O/pUrcHm2kmGWzn51vW3PbLpmwEIIVLw6xMtL4u8J9vLsr1U/7Nt
O0zeO+n339r+f0/lz/lC7i9i0H7jwcWhjWntMheWD9dWrCvZrf5brOK/df/Utq4nltOuf0HO86nP
+heGxLvXlOFvtfPCvQwNsgaVre0bLWPIVpWtbUK2df7U9qkq/fwewYD+p1YjiZAUNkQ+Xk5y70xv
5RFeN6VV6jOhbJbVWZWddK9424Z3wFTQxre6Mi80cqnLyM9cKCCiZGWWu4aO/MBq570MD0T/kWRt
UAb+h662Dhq2SgxBRpeinCFhIv52+G/D7fYoOLLo3/psj8HW9ulxkarsHYMmJWThwvQa1Nk8dI6e
zntZ/yYADAgXJeN70A7RaX3j5aJsxTqsbnW5XP+zKju2V1eqAYGUf4ZvqX86g7TNWQJ2Qkt4jbbB
fp1Yr/vl/mxHNniVsHjLrhaBEWOJkPy2cty6ybFSyMRgq8rWp34yiG5tv/3jsufTIYNXKcfZeAAV
+FxDpcA1QHoQKTc0kBzLh6vEEa99k6HLz5Isu8iVKZM+zy6z6uyazLEu8rJvd3R9938LZv42Vdi6
ypbc3qjoieitndYgV+4gemLEETIpOlrZw+yVpGNQc9GmR3lF1zilPAHjrMfNH/Ii/xPVqtXgiHU2
qZOG5GCeZ9cEiWBY4pDWpKgbspW7re5bgYL+WWjtykV32JktDMgYkLfIh6VrwdnU/TvhbFskACIV
7Rq5qnJf6gwqk14V72UMz0T45Ppyg+cW0Z12jWd+uvxyUX+7RevSdb3qsmaRzfU1j0hOzp45HeUq
y5/dCvkBW1Uu7Ke2dVUnez6TObeesnv7l/Qw1Pc21no7bAyxigty/0tXxOPZQAjwqMOYpQr1DAHS
4orPJHstndyZ4SDTs+z1PGCeepLg3VQHb5GWnbXlHGpSZw9lULc76TV32XhR5tI8qH0GSG8Yil0T
8apL4WWuubc9AJ4amKL7NHFPahRa+RHJIAyXWdkfiUqCGp6ca6MHzROcLHLNiMZCPM8c3Iti9T71
x/cF0f4aIAP7Cv+mPqAaN6LKQVXaMgSPsoT0RD2iAhHbVfoaew7Kgmb3MMVoITjAFk46uf2zZ/nz
c1o1P+E7XnpTK7+MuYmrVup/y0um5DU+8Dc/UEGKZ817783Wd49oPZldPyDhoLWo4wzDLmjq+ms9
g+llSV5+6Gpq71HUAV4VIdulFostgEkoec6tCv0mVT1USASjDFWC48aIsXoclz2EkjATGHAUCBPt
3BR2+ThPSfUoW1JkReGge5bnCAsThLeKODiUFfJD/jT8aZI8O7fqIuWXqZWBHQlKHIclALxzfVZu
cRGjeq1C+DR8jERVFAwPbVaACfLagfVwU7g3kBqk1zyC7S2qX1M/Rc/DUkB0iZ59NfmGrKZylaYy
w6Qb3UVUuQqEzwyLbI0TPDeoYT+rZEKfU0XT9tM4Bqwg2BHbHtCq1OZa5liK4iG7m4ahe9SSznua
l6LOgO3ZPFuwq+mx7Qj1LN1rpYMr2kB2xpwwmxtHHV0Y/68piebHtQaaA+Vfh2duO76KLO8JlZlo
X4XtDt1T4+holnmYpiZH4w0wfWFo5s12gDoDa9UOuq0n7Q4reGQwcAAvvbC8r6Da3TdLsVV5Ps9J
QQx1QNrIhptW6rd8NlNjr5mGdpOimIL/NBZ9pewnD5a7F6YEmxE1eO99AKOuPfb/h7HzWo5U6dLo
ExGBN7dVlDdSyUs3RLe6G+8hMU8/i9T5Rz0nZiLmhoAkoUqIgsy997e+93Qo3gxS6dSFI/fnt2Wi
Z6YykWqFsoYSI+bfpDtfoyLV36c2pVoBIM5TOOaUXcPBups1csnWlFqn2i3EURdJt8+ypLzyL9CQ
/HfqQzsq3Fx5Zl5UQzw1UIMubpzeDXbdIn1VmodEkDhygD1u5KbcQSr0Gfx6sWnGlcC4YzUt3RMt
w5QvoZZrOY4MNk2OguyWZ4b/18FW8eFks3mSp2paU7s6XrRHHIZTZw4WbcsLp/a/v0EXpn+iaE6/
ztsYc3fX9t2mUMHarAMslkWYP2JUOBO0L1vmyrZ5QmjRPqA9F1dCxwe5hdFu94BpHWKofATWtPSQ
bY5R/fug1H1SXXhcuAZSqI3sh4jFsqqgoDvDTxPnZiCsXGXQTuQOB5LFAQxmSjUbl0I3lW4HbFNb
y015efJMXV5VDjVhy/Wxx5FCl3oZ6CU7e/zz9edkaRHs7LJBc7ZcP6jTVOTlk4c/PffMOJiQU+Sq
XNThjML9e1vebWMHQvKvRrlb7ukRd/jDHYUzVOCFw4q6LiwVqpqHkt68NU0Y7YU9hDDeo/qjqrZy
fzJEzTbToTbVs+IQsFZc3MKJBx7aMA7P/bIYUrgnrhHs/tohRIadzEsY2MkGCUNyqsYcD8NlIddk
m8ksG8sGG6JaosUtfoP/R0d5yFfv76P7EXPA/88hmTtQX6Fqu3+fputLILe38VqpRAPX//p2srf8
kKms9PacdYuOgrSjaXUoYCFSXuJlUQCYuMjNKQggFsbBgHhdTQiuL7srFXL56ruTXMNB78SLryeP
zMGJS1QlqmoPT4xJUY7Oi0UpPmQpufdfh8pN+cEd1NG9Awj861D5aX8dkevmpq8o0Pj3juVbTVWC
2PE2l/Zbhj0plUuzm526qc5O7hhTcKJB3uxz8owq2YpNWkbao1pFw9nVm59FpKmPg12qj3rUXHse
sFdy0yhdgA7y9hMG/C+n6fSTTWnJi5tzKpI51SWDZvAS18oreuTwTu40q/ASlIl9L/dRKbzJENQ9
FEvPsXlJB8180oK4fNbSg+zCOyd/VNsW+eU1arLpLEItu4zLArifPqzMtGHVbucVz2yq8ZZN2Qeh
KYmcwP2tpgPupS6xS5RL2UvuNXC0NaNby01DtMPewDXVr0wLIv7KtnrxgI0V6CJr1DcxgsqXVmCL
oKLX2y36yhdKwSrfzgNzP2KZeV/Z4xMlNP27Vf2Y3dZ9tRS3O+ZVDDrJ1vv3dqaQQnWs4h6IDizd
SPwJHbt7p2RL9+cEF3G7DZ40is9g2HYD9Z6sJVG3mbGGRS/8nyZkkf/s/FebbjlUxebzuRq8ZoNf
WwVhzimfcsWyj23WTzC3Rfmko5h+wPp9JXcqlLE9UYHxipJXvcgmO2jJL7hDtZObIzSJg+ZN6Vpu
Nolr3s9k6eSWPGM/qBcV1puOIvoUTjN1CaUVGacGVgyy6CaAwmYXF4LuSe9TiwfWE7Tspg4G5yj3
iC7wNqY2WNx3uJ3MAU8egDHxi1BrsUbjEx/lphOrNmUKsTjJTRsjInwg9eAsN2dl+uHyzr/KrUnk
9zyvi3sjob4nGMN9FA/KLcs79RIHyIijALuqoajvKfTZgJ0Qt8rrntOkU08UKww3Xe/4qSRQ5evU
PcsOsh0u4rZSmvwqm+TChHIU2wgYml7HcLXEPTa3w5vsniBHuy/MW9uWW7d3awwLmw0Y8+pkT055
invEcgssuDopKou2r10ws+rkJ54AOm7H7V2kOViBT9YThLDsXbVqbwM3s9rLTTQ6lNTr5UtljiAp
DUEtwdJNE1OwgulHVU0x4q6sdhSK19k7VdT5Djm+s9XJfbzblnEqXMV6NKPcuVSpRYHF0q2b1N8T
1ZIHXm3ahWGdhhsRa+6ymLUsWBPBa6nf/U/bdxe5Zind71ro2u5/O17vKIDp7eSuGef2Oio15dKl
C/qOqi6TN9HvQg2ezXGwX1pnhA9U6OU5jwwbsnGdURE3zK+idm+y62hk5yY2vLemLVTfbRLrklUe
BixNAy0FLuwzcqRPBfjVJinXLmVDZ7XiR+WOyY9eo0DMMtz2zjP78KjYTrqLs0h9hKrSrOTpnflN
rbz2sydvRBmRmcBhnIw9MdsK6m5l3Twb5jg/dwewpVas0rwpIePCqDpXPFPPdhX5ItCTYwOc/J8d
X33k7uq7FR0Jxc9g/H11DtXEl/sj6h7P8myJ49Jo18gJa8c8fG3K3bqnpeOWn3b81TPU9JtlptZO
tQe029+nsBzzZFNefnQiS9lkWqljSzU4e4t63wNeN+1ZM0xna6f5dD/h4+KLTm2f+TWqlP64zgdj
5xtsHuVP6z25Q8qQdCyt7e3R7krzE00isEiT5zx3Hz/aPHUQqYTzpqnr5proXbM3jXo4xm5n4e4b
VNgS9A58LIpVefChzNQrsFiBCN6TcHxOY1P5rVBp+fVBeaGBiiutX1M2/IgUxXnT7DaHdqzNj5EN
G5whSniHhNrd5QtUXFWC7CSyxNoRDsjuXKRA1Di3FvEzHmR2MEfvPIA/EB8qv/QQH2SqkxhhMwhP
Q9f8nUNG1nvxFGLN0XYPoqdmGU5x++R1zAl7UWt31G30lOfgsITuyvEJrgXBXtcNPKhGZ0EaqBlu
cVqfn+Sa4zSkAEEgXPoUrAv+NQ+aM3hPRea9aVOiXEzheVwD8L1NlDVHudkbkOcKJ+kPeiIAU2mM
yw59Ralb2brec4ggfVUPkXoRdRU8x838rluhfpVb81IB7ujWnezqac4p1qzgXm5FItx1WZU9mKUe
PAczucTSah8rw3Geg90Y5M57wqty141qt3O6Ifwo9V0zNPZHRUUWljl1sx/CoXzD5m4trNh9YB55
xuShvDaBAjw/RLzRi0hbfbUtO+KSjDPOuouSZdwBO5r4EQFeM2Ljt7Q7tICpRU7YP393aI3G8Gu7
t7YDloLXfllwY0x+izeyLzflDhK25bWdcdvCsvpEsROfHPY11Q0Yjq6I3ZVXY1nYoHhPrmJcCqee
H4gCvPVVPH1M8VLo0aHngAMFci/T35J5mD7GJrbW49IeL+3/s78Lcum7f+AGnIfytHUbugDf/nP+
7/b/6/z/s7/8XL0eUG575sYsrGQ9MGG/VcPU3HTH1Hf20gYuo7nJHQWT36822QVQZHurlrZ/Hcub
E5yV4u0SnXeiXFiL2tKrW3XLnZH/06ZiH+0V5va7m9w5Jp63ahr0BmF1p+SdhWASzdeoNUO4cfit
+wKOjZ+PWnknF6PJ/6sUL/pKa+uNHqXqOawR4vGQkhsQ2tVztyzkpm0oiO6/tvPaF0zXYD3+Z69s
/96UR8g22HanIqag7bvp60zf2xkPvXl07you1w+B/QdEMu89Rc/ETVUVBy9AS6qPzsNkC++HAYCO
aKE33Fmui+FoCm+lzNSY7CtqYoTHh7ZStobuza8QGYZdz1kl8PQFWdZBfkaUU84n6s664ITtXYNe
I9G1nBvzijudq/ZM3YiF64BhbPW2G496E8HsXgx3pKPOl7mOFZWIc5l8yR1yIWB1b1yKrFCiC+dg
ZmYFXKcLbrmTKjcA0b2v7z1sxNJ5huliwI4BQu6YK4Yg6GKSsdkpdS52TP7A4ht/arP7ADEyvMYJ
TvBp34m7uBXaXk26/BCMmXmNQh1PDKWaX7Io+0PRYf6HgyPs4I+KaULHwvr3hp/Mzhj78FqXbXsr
l4WhMjyMSnCJSwdDX6RILSUbVlddtQxdPMhkdTN4ZX+V/WU3DJ42mEZOGKABp0kXT3ZK5vGSFekt
BNaBr1qb3QMdwiDCwhjN6NVxiw9ac7XCPt3VSGsuaY6owhjN+ey4VBajjrdPTj7EhxKU8ckzY+tA
2KM8etM8HPN6HA+KGlen3Cgx9glEfE7bAMTT4LjntJrwem0IksR9GmyTrlNxYFCbreuVI0JXoMsA
oMQ9+YlqkyVOfwugPcENpnaQJw7VQLUQj3OP1Q/mzuNTbIFH7s2V6COCUmGpPrfkoNfRqBovo+vC
8oZ7+or3jFjV8TReAnyoQFAXmV9PUQwJC34c7yYEH0E2/0xbdxPgR/ZG9rqFaxMvWvs5fqSW9E9s
q/NPJTV+EvhFXm6FBMpDV9/mHS/nYDB3YjmDm+DfQR1YhcXDyITKnoB0UmLys6QuUe/NHx61BkwB
8+EEG3W8bzBSX2j8M9C15uJZUw8KmV8AM6Nqn7caIBngfeM1gdbCoHzcF6YSPwWK51wdDTWtNIKP
TIHkzgqGvciG6c20mTtpWvjklvxStKkowQao41tMAeAmrAaxl0fpSXpojEE7Fo42+MQSyyOKoISp
6lIZbHkYcgTd6qvJnAAiyi5y7a9Ge9kjG/+957v7mEs+IR/wfR7ZVtcuOjQSeOscx8CrVXVYOXZK
/9JjYHkcAzUHX8ElyeFtE7ccUHosmxDtvM3UlfhcLpu6OSFaMq3yIDeDrNFWqBOTFSYPiORsh0nB
stCLCL+nypyq0+ilNQ4WrMnFdx+5JttwGqd3q1OiNBRUY/0/jpsBRlUI1P/HueXmXx/t4CNwYCS0
+qvt+xD5+WNczcc8e2unKHrimRusysSxDnqAtkIUxqPqOcHOGCJlPRf8mx2vTO7tutzLLXmQaXiP
XZ97F8tS9qCL5qvXt0gKu6J7FaNTr4zBCX90ofKEoMj7ZWratnB5HMABX4daocd0AMrb58kfghl3
0EGSn3XcJLx22u5tsbtfp1ZfXYhzn1Qg7heEAvWl0OpoC850XqWmWl++d8i9DLD+6WdiyVN2zlrt
XyiRwbl5OYM8RHb83hT26KycoSFn+d8f8q9TK2OKXkgPXjJqVAFmLh/yfQK5mQ3qnuRXcvTdQXHO
/RhiQIR1KI4vioiQkOjOvQnJ8T6zl6evVlJhYEbuVxtKXyyVMnfvECq4OCrGJYkK6v9rc2nDqXu4
xMtCtlGCqW3wRSMLsuz93iH7yba6UfOtOeAKIDc72yg2MVgYv08mwvt18zNGuOCVavOuhRPyN1FN
L07FpL2Z2uCxmAvhUyombnqfQMN0xvzONYCqJEDcLpMlhn1JVS0Ex5iafWyrDlbmwQRZnuKDo8bX
IlPrbc5c916FtUvEgOh1ZjUKgfUyf+bbRWti3u5rakNAsWbT/MBT9C1oM/uzsoKjSiAzhISDrilt
UobSz2XV2eD7CDKQ0Oj/jJN3Doqi/DTa5IdiEqXmaUkBPVVDliVwwzJBLVggPfM5H56DZmhhmjOB
kHtHJ6pOUY4UUO4tsPA8B2JuV3JvkkU5npcw5eTeqbOza6OYH+lyJjIexV3W1I9yX2K6xJwALTEm
j++qTlWuCU5CrIfWHN/JNblQ8/B91tX68N0k13BDjfwEH5+vo773qk7u7BISUSvZ5rQRuEm3RXcK
HHT93e/7c9Qhv7RmaR+DWafvnOBKhRLpcUy9ihRRQPJEy7ST5/baSUVHhWY91nbZDCpG7pCL0YUa
tFaWPo2iTPX2+xgtUD6ruYJs99+n+auL5SRoyOTJv88msOlYC2eq/K/zyt1BlvARf/WcbUVZY4dl
+obtIQRbTq8MDRJBFKx/HSh3fH2k/IJRrgZbzzRfvtoM+Q2+P3zyUm7BwOnVQxt1/v/6N333/ue8
2q88hNvw9R2WqyDX/vqyy5f7+k5yz9eH9lV+lwB2RSq+szpXPZVLN9khMBvCPHJV7pGLSV5+uWq6
PeiG4adHRuii9MOW0QZ2amN7adO4XjcYWIQxUrOwLX5YZTvB0KOmUagHOwrmneP1vynLnfwMsKIa
fwo9xTrStPGj8OCDeUN/iLLuV5MH3pYx08kFYRrXeuxr9rSgbL1PW8EiO+lXSsODHNCsCQ7f9Ygx
trhbuU36wjxzjwjv2WyFtxL87OB6TE9NUFNc3D9r4cjJkPlBxE6vQm3PToL+sqbqiYDOJiO6VZr6
j6gczgpZz6nEEnECwVAtCb9SIemQovfdoyNmmuqlp1jRbk2XKvdqwpS3ws/ovg5OJmMR7OWWpmEU
yKSy9PLVpmHisprLIT98HxUSyfPzBuQSvqnKvdyBBu1HN6O4qjuBlHN+bOvHNjOH+4GBUOc0sNAL
puTDTMkI8LKELxI+KxUmKzjkYHtQ9w5kh25cjUhNTY96Qyu7Cm3EAWxZTFlwawZ0/Hl5csLBouqf
RUm0eI3GbNzqJawx2VZAYNjNuKwRMP1PWz8zkABpqu9qXPRK1wru8mUBjsKrnPq+s8E1ZR1cnJEx
zP28LOLMqPbu5EwruckTxLhPoFEgGGq/mr7bW9t8ja3OOMomV6l1uGTjjF1oW25km1wYeqCTJoLZ
KLv8tQNinjG1Xx8smy29JL87lcVBfrBsC6JhZXud4XdTQ8Z6+ZJyZ5yqxcmyARAuTRZh9avjKP4Q
RsmtrDYlguD7TtPiGznzP2NcB4dBMy6AyLPziFnVvVy4M6x/sFbW9rstm0SBiRtk/lRVEgVJY2Dg
ed0fUyu17gn2W1/H9rG9mcsA96Ooa3HRcpm0BRkeQ7NVubuvbRyS6m1TZuaaOl/2R5Wln5bBc9K6
d7PH6EDMNbmiujfvPS9V7qz4FC4bRpz8sxit5r0nanmczGyZFqL3wf2PwozvfmMK5SibefTKEzlq
aeNdEd9jeNdfq3Lyv+6ouYpDao27FVTk9q5s8vBmEiS76Un5WAXheJLd5IIhmb7CFqjay03ZV4Oy
7ls1lePyKNmGoiJDkpBemMONa08NvfusMLx7uNzz0TD6jzBooIQs7bqTC5ykklWQuCj/ZTcImAcy
99FF9mDkd6/GmnGKZ+6/coq7vRJ69j1iUeceB7F6o0UuXgbj7NzLHVoH3FOtSM7ITbkDYIp5rTMG
jDhvKJBjo45UsmGsRczzNxXW+btvROwUM7PW2WV6nWzdiYoJcJbRrUIN4WPPkm4MBzLa2unqYGt4
BuRw+C03UM/xzexatKFGSvxgJB7qGhmmQouXiVwwdplxy8LNU59HRhtViB2egllIsJD6AsDD/6wt
m/D1XosOLz+8NTzq7xZrlQBz6KNcw645J3997BaVUL+UMMo1uRhkoeSyYFJL4aRsBF3b7zydjPeY
AHwpp6foq/BqqfNWGXY3b6o+E2bpmMUuwofvBWNkpA5yO5eqB2Hmr+YiPOoXJU2zfAW8iVAe2VJ/
ZNWA3aBBEhSAu3uUC73uxhmDo2bhb/z3qp55n3Gqw8BoC7CPcrcQMwpRuZqAnQH5nyakOQDnk7SD
svd1xdwJC5IUzkji2qQQ5VX82g3s5bREZXawT7A7QGGGfMHcKJOhILHrf0+9+SuAFpGV9W7E/su3
tMcQX8dj2Ys3h8t6irED23aa+RFNprcZl6ralNOU3oknTr6Rf+/31ZZr8j9ADivamCHXSsEl7aT2
ut+kobnvMGo72kZZHWwmCWmdNCtF7XeDaT9n/NWWNaLQR9Sh8h/mFtAaxuQuQPpZsfykQcS8iNKK
peLaWf5Zci0H2rCpwYLw3hXasYVsEdY2iS6jgsSXZuP5rwuDRJnrZnstCEVHWytKHhDvJ+BWR9an
mUfKxrDO5dCMxzayh6+FYcbjMdCXK5dPH7mm10ckv/XRK2qg43K1cD2hbeSqtF6Va3KROkFNtZMH
DWOpnS8XO5bKqBHoMOj4X2+synOKQ5wDAlg0osufKRfyD/7e7HMDsoyGb2awaJjmpUZRXo5Sak7l
ajcT8CpyZ/K//zPyPv3elGueNmBvhYCXh3cJJ5CFsZT9fS+s3ox2vWmd0qX2Xt4HchEvmwMpju0c
t2fZVAUW5g6hy2hE2hoI6WhgK4L/ryjLh0xrG9xHjQIN2KIa+1p1en04pEC+EMlzTRc+RG1iYyAX
cjOJoRBrsfKnYUg5nDCG7FZz6whcUZRkPDlu6RvYdHXlOK3CHGvdCH9qX3VrZjG6GuyI/fzysvFJ
qxawLuMRfGNLDOeQ0k+kzjd6LtCNppe8rKMVjDISpXMVnW1qYS5h0K/Jt7erYcqvucYrovBqy/eg
rJ7UulvzyKhIoRNZrOr+AG5gmdrO6g31vb6fBxyEbBdPWue1a7pia5KEoYq9F3ixtOE27jCiNIuV
InLyI5QJ+rxweWgkd6au2etJm5RNoHTYwgh9C/sfPN38bJjZoagq4ndYEsWt+V4PNZ6FU7YFvxRv
LIR+Zdefo7BRV7wcUSZHZem3CDKi/gz4lXqShJSuopJ6DROCKmip1kDZ4u1QLx7RnUEVLiEKktPr
udIH/I3d1q9AVLQusUYx/mkdLowrPKxSOH4W3jmc0mQdY7AVFIkK1xSL0lgjXC1UwLdGAh0f08xa
/EkCFNkqlVTrcbbcXQDrRqm6fadHXAQ4dLFpc6XNCK14O5jUxQwvnruELjGCZDzW/nJ4dS/PFk2D
HePYhyLdGcqEEFih3r8flB0jinlN/vGDwXO0cSf0+5Vip7CJKNNxZ8aeJtocFzwa5Zv84WHhTfvU
vY0gkPZkPNUzxbS4Z7g4MKgF/+gKlS6a+T4EGOyGrorXVm/CnEL1FCl/ugBvmWa8LHeQntjdJYvm
3xY710XLi7Jmkq04wbXU+886h46k8xNda4PArGkayDdGDo45amL6BETPZdrigGujE0PB7WeEEwwT
Uficqtna7hakCKzl1ah3rwHvCx/K6wpfZvxBc1I4Lp9l114ME2IWa6pyJohe1qWvlW0etsFtgrg+
1+7PKsNVL1TDH5NQtp3LRHDQhL8MAIVtRCdq5baWF/1S4LCuyhFvYm2c37yagAUBSE357WCRCNfI
iA+GRiTPS9QbxAV3bUyZH0TiadLcLUa4lI9ElGIppkq2lRmSkn6mtdZv53rs/SnKqq3ivkRKUays
JA82TVYQnxHF1rKV8jxHnHDoiAzGmnYXjkkHmnI69OoPZv7R2pscsembxzbFqrXBr4t4/sb2qnet
E+BZACS5BqbHnXihItcAdpREa1w88xWjQW09w19deRimrrppzFeJE+0tU1FXAmSXnZgvgMRqkyJJ
MF8Z46Na9YsE9xUXYqiq9XvNCC32Ta+hJ34EYd0AdSp/JfPbrKfA17Lok+Lc3G/1ZywUnwX1kmRd
oKUOJw9k6pLb6Mbe9Ym1jVPvEDKjCNgO9D+Eb0CY2O/JYF3LkaR95p1NnW65NlwMldE/z/RkI3Ad
7qr2HMw9BrLFtMOe18Zdtoj200+cs4lXP6VF/6H1GMqr3XRvJoz8+3nB9ZYEArFGJ9Fn8oQugEz2
1AwDNgy5J9ZN2QMES34ILtKqqTAFVgzlUI0MsiJTq9fdjmuv+plDwB9LgZNRbZvcCm54G3YbUjvJ
eqydZ3vMfaPoeRAoYGiz7A2P+8zXPBLebdPFq7bNX6kXReTYMYce0xi/JKo37QYj4cUnlsrocdMq
2Qsw/xvoNHfVvgobAl0dp+juh4Mb679KJf2Vx/pnWxuYBTaQ+VXmUES4d8XQT1s3J1kQa9Syuxl1
RNEUvmlEQccc2N8wlY9qUl/rJVBVTEsi9rfROlgvDHzhiFLZVpgruHfNZlTsRe5c3YkoWcWlTbRk
KdStw/FQarwUcmqEbOB9sF54atrhOtEOTR7fORRirKqsvOZp+Sc3nENd2z/amInXaN5Hbpb7pprt
KVQhHhR0+LUMAbp6dzh2uJmFoKr9mgr0TW8kEHkGkfq2ghu9rnTTSrGK0Q8M5dOFbBQFgkL02NiY
mErpnWPvprF5wuaNNHRu7ogC7KyZSGZUPBejujVx9d66kU39MDUrscVtppRvnlomR7EOI3dhiD0I
I4I2nr1Mc5f58Geeomb+LEf7VS+nm7DXem7XWzscLzNoztSGPNfiP6nZ9qUEY+2WLZzBUiejZraH
NAgo07Z3Q6z4bozX/fsUVx9emD3ZVX8ebWoa1eEl6rJ9Sw1OOnJPJF27BckGmkacI8CBFLQBRmsy
y08rZuBK4xsNv0+o8la2r9tyIIg7wYyDDw00AO+K0PqYuvEDb+p85WTKc+sCsuli/b3N088BnJ5R
j+/oy35TtktdrLGbRXzozfxpQka+ztTyoeqBl8dwmERKRTXX49HERGxXkgag5s8gdtTOOxKQwNTa
Q9j3NzyN8BB0iY8PnfO7NVvQFLxh8djG6r0wQf4CUF4p5oDlpVqAbcrOelfcUtA8K20erI3pebvR
9g7veQugD9rQoRytDt5+SrH8RHlEhI8mbuwnTDHKK7phSvgcsOk6v8gqILJDVLizPtW8O6fq8Nbz
pZj6vcYUYUD6zF68Rjnx5HukuKxa9b3DpQ+vGs70paXvumTYj2WwbfftUGxbLgsPCWb+5A7HFbm9
mPH/AArYqa4xUap9h5+a2mIsNnrntIT12Rsp+ZRiO8T8egc3+J1lWCin1KcVY/Nq991Z97r73s3W
+Dncqi78sHLmjUjIsG4YsncHTT180lKsSc3g8mBi/Tlzb5ARABtfMGxotIERzbhxDZUC435nMs84
eMyWy/yK9WjDOCBWiVXxc+lf7Y6g8py54woOz12WjO2qdiACqiYFR0YePpV29rvqxmaVd9ng116P
YySiwyZSD0L1HhyDQeQUQc4uQnEyWkbZVR989B2/u7nXtzYwb6cVF4PoHeSU1AdxZysZ2dA6ACVK
7RTI3VcYhBQ6hYTQDGKHjTC4yA6XEcuTmQe6lvu97ngI/l13JZIh9/PHNocRJVJF3eoGzIa2iR8w
gO8C2Pa84BhJ3rxf6tj3Zw0QGbMxa+8G3ZNiTmA3vf7D7CCNT0pM3Uv/0bTeNhQgRdsYj2Iv9fyM
EEFDgiOjMN4vVIUfD4Ow2kzWdUhEoFfVnIh1us9n4R4wmXx1YuA9vMF7Uf3SOsbG08DPs4Svk8Rn
UylxmBtgKCbcLnX8oPH48VEnUdWEf88c1+cwLv9gMhqtTK0nrWQ8B62LUUnxU4Nc584NKgkNR7Ag
dvHnLC59WJ9sBothV1yFR9IQfxFQVxcERC+MtV9ckhZrK1y8IvTxc7KYAaSuGK+ux6vGnvzU7ReH
Qd7mNgZSSQtHtX5N9Zpfx7C2m1m9s0Q+MhjP0pXpMgazM+o2wviPIJ7dnaxyIWRZI7y3cXi2ymGj
6dbIwArTjNiB7WD398owVodYSe+NkAE5nrSFbhU7g8hUXc8DA9pI7BBpG62d+wSEnu0o/AnfCnZq
Ss1epNX8ArhplD8E/X7EZXoIbGPEGbgjW3nNKzBmIO7NVUa17X62wsZvIWJ6Q7JOZuvS9B61qf1v
SzlitXyOMWYtCEIDfKT2Lq02SBnvE2GaW7Wo34EsHPtihvhcLojmj9rEuHr0NMT6ZfRcmQ4jIWqg
XIIEq1oNGXeWMZhJStALd0fRkoU1pDOsExtxjz2hCrF+JD0ISDFMeLbb+tY0piddtc91wi8w4gqn
JqYSZCV/W04g/KyDOJxvIs3exfb4MY9HKmeeMypSV/iC1Jtc4zphJX5FiUHZyMx83Uar1E1LCN56
VSDzLbVta+ghb3p7UrStjeHRyrOUR7M0twLA7fKQKldwUJFCTRRQ7xa6HO4fKQ82xTiBDnwXkfFT
t5VpG+gCWDISUoiGTE+zDLwdI0LL4+4vFbQDDEywTYzQrzDG7+IIRlJq/DHsrljZI+F+C2oSz01C
iBZ4QV29xa6qQ5Vz/BSX05XicZc4lv6DgMtvPJSrk0jJWusk7iesilJdewDYl/uUyiCgNDRfTUtr
OWATEyP2dZ3EvpvuTAsurTaOe0cTLuOApFqDmmuhp3RviVaDo+5OSszdVjbmqs2q5yQrkCPZR8CY
/lwyfh46D1dfghQrO4t2A47jUDvnq00Je2X+mjTvs8rnxKeQreI27W9OMbw77fAJSXQ/T9Pa1rWP
cowtaMkDiF7EF8HYWPBJhmJNHkStzEeROre+dZFlJPlFuD0JlFolke29J1aHo31uPAXdQ2+qoLph
iOIghuOO6gT+GBWXzDLPpmbz0w07/JzIYzSqc1cx6xBlMfhRrN5jOPKsC1wxvb7YhtH0EAWWoBbQ
uZFQwcAlCWA2z2+u9+DaCkUi+sLiy7tx3XUJA2wGmODrQj/RS3+CYovN+Uo0PfmGaKdUxaXInsHm
eSQ7gz335LqpImMzJhozMaHRVY+LjaLbxto9tiHAToJ+1C7gDe711JwUzmao1Tcly0i19PouGGHu
jQFmeBkYtNrp16HoPqOa0nvLODC+aIuMAcbgrCxGlcy+hjs1PTCStqAOZ7hUxd5aK4XNx+CHkHnK
OqA2t6gNbe26ya/Jid4i8pTT1OdrRcAGTDx9OjjTa2nG2SbQd5lJQrpAh4oGNdzY+MCUZv+WFuES
oWbmHyT81zy7WfNCIFfSaERa8atTdgki0slOn8eRt7eFq/e2GhhyCLsjTdiSHo4wifYcD4byryrA
IyONqmsXRtv/ouu8luRUtnX9REQAmbjb8tXl2qlL0g3RrW7hE2+f/nyguZfWnjvODVFAQjlIMsfv
BEEiO28cTkVifqQagt0wxvl99hsqm18wkr4BiOc7DY7KquSO33qaw9zQ41bq+/qqxp2HC/A4Um6H
z1Vu/CTAnS1HFliiREhBteIa7V/qUwuJos/cT8+6o2FqHhckC/kW0FNUH0IMNlaQlpxVlZufvcB2
Kv1m2I7aB7nx0zG0gzMN1E882Dyi+MxzrE7x6/7Eb+adEXW/K83wOmE5jLNvkqxJg8WFYLpVIRGu
jwNPU25FBIfqHUoM1O/uN/mWV98jYjmijzIIOs86580zhtNYYUaCzxxZ8qK6dZV8V/xZWKI8RYln
7rU5cjksxnNq6bi+R6rdRRHzNJ2xf1H0b9yj0EAg1c/dob2tgnHPcaDgbYDxbXgkVuhbYpjahgSs
/RtCUn/Vlz7soU9vuJeuuFPbfnWyltEmxFRrgnFGdDXSiVOaeExT6aJ8wYCXexOSLbXesoJe80O3
zZ+lAZcqgzNBwfY558dbqV48aWlCyVCK7x24pRH03Yb0n9lPxQvOoSVfg8k+GCkDdBkQykfvxAgA
pz3msK6Jd2vZCojGOAlTsHr0wuCp+KLj9UF+epSVQ9g9pZKZml2hp4l7YlGk/j2sCGoYzZw8qP4V
A9J0B4frMXa6M7ACQj8tvco0aDZMAs/97Nw6ihfjPVDuu9PWb7XOhZlYb2RfvJi22siAnEIigHEB
J0h2fKgr7hZkXTDED7XQv7eN9aE5HXVlmG61ILsu1inGxDz/nSkSKCa6Y9lekxIfcDoAaHCzebPx
w58nr64WnCecCrHUPiemPVG4q38V5bArHe0tJZJ45YSiX/c5A2/dgs3gc7UwimlV7iEVl/rKkulD
7jcfSiKhCNsJU0roT1X74qTyJDK7Xptay5hKQb/XMageYk3byDmft/WMLVJwoujj/FeYhQeMKx6q
KNzpifUZuhV1qgoUkCRVohSjvTkW18QmULQq02PREZna6sUWVvh7YtTQRU0Suq1oGycAz3ED/81X
GAdbWz7CqQ1vTqQgCfdnpRn4O9lGuEL06Pfi2W+QUPj+70lpryZRQoOdh69a8hPPRGVN5loLdNhY
vXkd8R7biMb45bTN0fSil7wHWUcB+Nn4848dpj9Ho7snCl01aQu4X+V856i/jkl/yWPoeX7wzhDi
nWDVcOXk3c4qxp9tMevydB7kWubBCJxyvMdN2HaMzedK5bAHxQs3YqQ0q0cmAfAm1YTwp2eRSJHU
6pylxCnl1nPm9hIEXfsxBf1ZL7GQ9tTFpAuXjrtv8txdZz0md6rZRn30PUoruf5dWsUvS6QfflHA
tTTzpwy3xsbJ6FzsirQlq8Ee7zSpfuuTHw/LCa22UZzQGb2YWgc5HeUvKovD2GNLGJINGsc6Rb1W
dVyNcM4nKTY6mCoeXAFaENWv9XUzDTFJiVGymwLnhILy3Zblz3Sabh0+X8Bq9oU75G4nuLVp7cZT
ORxMN9ibVbx2+hbCsUZaVDxdES894Fo77UtLbC3sDXj+GORRpmvX5O7qJr07kOmAiz408MFtMVnn
SxXCex4cijcO9ZSVYETHVawuIn1rZbIhQPWxCpvvYQcEPl+C00jEFMQSfRfYXCjoJ65T6u+piH/3
neZK5fbmY5TPLAEdWloaW1KITqnMXprQ/JENtmSiFzKsRU/lerg8yYYHo4peFqpAoFOUoXhcHJiN
vRCq/b1o4l/Mfl9RgTZHbPPJVJ78DbqX71Zxrgr/B8MD+BghQxSfQv1ZA8ipDMJW2tFKtm5mHmAZ
UdaLR8GQoQzIh9TOuVNoV+aa9yGjtju1zo68bLXJLbtnTj94u2zCimaSaXJQ1UXlGgABJ9i6ifaL
ee9qRAshI989DJOGbjLDspKQrGBwg4cu6pk04pwAtq+ti9gitni09mOdGQ9aCoJVokQAiXCYqLmh
jjzD2I+jVx6Rx0WraiSDaTBE9qyNNabxTlLvl9U/27Chj7kv69TfOEg4MOIvTJ5VDWHjTpaTZTCn
Pw3fXRlhxk2Ahe0M47r0xmPuIElH5PTTpo5sSPinjmi1A99nNxkMVFvpU+nDxJ6pzduUVvW+Y4Re
9TzDuooCZNS8kC/83jbprOzi6TNp/VEanbd3/N8OmZ3rMTXe4ZHxrKmhu8W6DMg5Tn9oLYaquWBo
b/fGl69cbhpG2Jnvf4hYtmtKRO4G2wDpCUycdcV3sumW3PIh6uchW6idQgcOn+/8Cj3zV1dD3x7p
hP3WP+LEjEE6FavGM+9egum3tStG7VLObxfNCIywoU/1ON977hv+edgeKpIlJrXuxvg86fZzVtyK
WHarOO1fVAD6nLrusSokJU3nlpioyR33sxosTPyD8nG00qd4hg48LaNsOFQnqQf9uq4Ed4RHCjyq
sgfyMdSmDMoBDL/ZMLjuua3FUXWSQB2L2dtBBKHEbAJmh27jSGA4BZ6oiXBwaAyqbWwVtyruvg/Z
HLQ4xN3eF9nvPprqS4PTRkB5W7eYKYvA4wE7CvABIbZeqH+PRufiBb/NWoDJVuShuUw4i8hVdI/x
S9a/+SLCXchljhYGIlghsV4NDV4OQz6sXS9m7uxY/QpMdR9HunFPPHprvGOZ3VJiGTLyoYzoJFuq
L3Ynr8yxX209u9eZm261SkYQLYLveIwgYXfNPWomfQ3Rg25wJh06xA5ROaRI1a7nsue2MxGrm/zH
5oy2ThrBkFaS7Aky5SjzJMDCdrprv08o+bOeUqXfAa5goYLEHcS9bwbmcBq5S65K3XVi2waKpu7V
SDEE1AWWL11eQKuiYGUVn0lc4v2i+kM6Umc2Uss7mvLYZE27GgOAqXqi+OQ4yXtLkY+nTa6tFKSH
Os3DYxB38wDa/GEhcVlRrQywOxmqRz3LAFZM6yOfoSf/Z0mFZW0kGmPX5lxTs4QmWz0ESANbBiNP
vs1VqXKKna2O7qS7dujr1nBUiq2nLFzSR2APe06saUsqftHU9uBlXDA4IyT7KsSlguHdaqiS9qkk
M31TE280G/KfqMtfAqtcpy11mwFHDaOnrMlYqjjGXYnjB0+EsJT+umwj/dL0+i5jTLkaHZTT0URi
udRvXiHFXuptucMh8jiVsbOyE7UNTQJbpoCHQxDI+tRTb09cCO5xMrzZCpKp3nwDNeP/VxPUHyqy
flTHD2lOWZ15Kz61sU30SrfDiwEXiVJF58YBPy0rivaFGDREsfhBpl62nRrBw7ivv2PRs1XWPP7M
kcZN3dFK6EnTKH9T9iQOjpnDZpb5+CDrGROqoNMQvwGHz0kqxrUpeeJoN7Yy5LLQeokAu6YQyI3G
NMu23rK0ytaOofw1lisKLieq1yJeE9mmMICab8lbOvAWycgtLNLKWksp5zyF8mzJ+N7Y/La+0diH
OEogMHHbI/N5q2y+cWnxluiJqMQENt0akIztdnfLsyAWJ9kZq8/hFORPOiUUrii18vlXtmFSY/dd
V0z3eG+jGHcEjXSgzoyyHLCere0W+ToOuoNk4k68cEbEaivVHrBY4BGz87pLHhLeglb2Xbdl85yZ
/raLx7voUV12Tvet9tF6QgOq9oogGrro5jZEE42035KUIMo6wUch7HbjuO1DAIZK4dAzMUYJRsrm
dvGJfzM/0Rg/dnqrET7tooDpXGI3FMKEsoBPa1KhMwkbaUnYVFzJlo/dGjcSqv/iIseG7mZQ5hGj
knxiWGFxzcnC+BwC6103f3fD9In1DOEWGIVb5eNU2zrOOD51aP8d8y2Olqa901MUFECGuNfUiEyo
e2h9d+3BmG1SfOKw29ah9sOrpLttjYrAtSjJLyB/zjadXNLxJJgOsNdaNxjpMM9B3MuIlXntHmMf
ucYTI9nw2D7Gwh8fbF8H22DqIxWUHCfIh52GFzw85JdGS/Vd5T7iccHAUB/fusE4TLVOVXiovjUd
iIjdN2szUPV66D2DgWI68emDS1g3P1IbiEz8Nrvo0WW2zySYp2LXDVCNmA60AwB06GmM2Q8VuvFb
QB6JlhNmTbjTpq+1zyrvfoiAXK/UvyQt3ErZfvYuBf0ipgQPu/K1oShA3puH76+yKX6Ib53P9DDG
vWGLQOddm9VroTOeBofogiyOnzRZ4J5vjVxyU5GvcqgoG6NjzufMnvh1ob500X80nc6Ixe4PBn3P
fjbd7vP0A+4G6ZW4n4L3MjM2neqZbxRzVYUx5Rcr3YdY4EI23CRafMh0Ap0rXzyWtRc/5DXXtig3
AT/yaiw86IGA4EbpWduw6ftr4W4F7NmNO0jSNtr3ccxvPGFjRsFiJQvkc1Wu4IEUuzGeBbsN8w5C
2yDIT8VnjMiKqUL8Yuqevw5LSq9hbkW8onCSBnl7UzbKXO0Xtfb+pxYcQF91rJ3ktauB2aZB/XKc
2ZtFMjWqaoh1Hf+KoU/7wJvqWzQvLKpvGUzah2WTnZZEGVF5KBKbb1vPETT+cMigP8LJNelLCVZ3
NQ8X/6obN0VJP+wXxmvcRjHXgX6vsZfYGKbprANxcG3b2sjJuwdRKFG5UdPO66zfVj4TmaxHBxGv
qiEvj+VQv3ZOMe3NWETbrkqvA5QxsGPQOVGl5Z6bh2Bjt03wER7AakHiGMLRx6LSx6aC6vBWVHV7
7Qr3OVX8oGpKV1lhVNfGawoyvHcuD323wJOlAd7AdexW+SNFfsqMTTh89K2Bi7gDLB+3xpuwYRYW
9c+ixMkFRRdDoWzrVc4tAxHbFJOs1wxatz7SwQ6IFc+cOWij/4qrcePbXUN84UNStcMO42+Yi/7V
m4JLYDNXYVq2S8wiXPdaQj3G6B8M8gcY5AxfdLmYRznuoyGqp7JNKMPYwVs6gn9KnksBDtKVNv4e
yA+OfWFcI0t0m0ZlwU5LSUYoDfe3Y8HRzJq3oen8lcQGee2M+tqpR/pnMX3KwT1Ugpjs+Ldjc4FO
WfqrHNDW6k7D2E8jxEiNwakXxbcqgUzRcHGZ9Ss6jpNXwfAJ/HDrRxUuHq25cjz5a1acMBDHnaT2
TLH2TedswrxOwV+2XWAfPSg/DwgVvxlzzHhQaKDtOT+AIz/rFLElOqKc4utu8F1MbeL01bPBqU2H
jCK8QB7sfLx1AvTAkv6P8BEGCr3K2u+nbWtC3e+qy9gm6R5axnHs/BtxIUhfqEUkxgBVx+GcwTje
M2V9VdNwkbK9MUrFtjg8JT4tuDo1CEH1LpEtV/c8OgNHudlxKBnO1hmVE3EoreZoDOSgZ8OLNk7G
pYULZMID3uXRIasY4jae+DIT0a6UXd+1vJmocyU8DPjdTJSZJaSnyg1PDVgaNbd3UzbN2SAsNg7d
cac1jbepp3ztyZCrJXpKcWZYB/T1ebXHVukIZ5JHeaKb6PuLn6lNnJg/CBKnta/Aat8TmXw0VThx
9Zv7vuR/kRHhheSt7+yp/hkIipBxPMvpYxA0QcaTmbvBWmJRRoUBxNbiZ+6qbgfxiR72IW7ib/z/
z85HVVTeJqBeQJmWon/t6SutZ1plBV9DPTzXpvNVpM3dHesXUAh/bcYaPvkOwVkejlKlz3RAGjN7
BxxVIzXYllCyiTxwV202lUz5dVBnxxcnjNI+DL9316WCJzajWapBns9MLd0Qu3PsBhvzh4dRjHuH
O0gF+T6j4/Zt7btoo9+Ymykqz+Wwz3Vobcjfw+pLOfWdnCmq0Sq/lXJn+Dw56dNxV/YOmexwP1Yf
ZuLCTR+2rRtBqdNlQS4DutNijp/RRgh2vvHpmF8Amu42nLzLACVtowysEaBeR6UOp9cLHwZrMlZx
FF6KXCO1UmRnG7Vaosps34yWvoU2ZzG66NetsvdGPwS4jRUlESzls8mJcVjj9k/kQ8WkNEDRSbpj
iPDaKxt6+P1YxF9hXs6mU81RKI3vTSqntKniMLxlEjZnoI39mzGF3onKxnqoyR53rcjYDo56DYvq
UbQEQWBTzceINn0G19WlWo7e27rYCVOhErh8HY06wVUiOeOp9wT9G9O/oQCxGgAxBsKdYE7ty0Yr
tn1xaybdOKms2/VKCzZlwqCsqA+5Mhi3UhOOVMS/N6itG06XKKMD8sNSbfWieQhcgtsDndgFGEeG
p9VbL9WQK3ff06HaVl3NEKAJHjWDQX+v8s8AQK+MCaP0Ai3aaKP5bjflTerNIfPScdsYjHfTJrGp
BwnEQimOLH7/2ATio5CnQNBrkhPoAIf99uA45NJC5t55X2SkvFP8kqX7BoKyH4iBQ9NyEkxKw4Bh
xBCYNwQrt7DXb1HfwvYwjkWQZjuD8oCd2Y+D6c1UHoajRUmQ4gjXtajMez1ErzAsGY7iQ2U1HUIN
ZV/VJF58ET9L+pSd67T7pJr2XmE8+DzJEYuu2xyAjGjKbRxTjSSxM46qlVkOYgONkjU3YLBTwIup
M6rmaLmjPNyPnbFzmoZRCcVGj8yCVaGlZzlUn37cfSY1WEU8rYzyOS3blpsGyZ+ffzdD+zMarK+2
y/HrNzdCT4s95vfgZSPGCiWzdjv8oCQLYF+oiuKZdhP59BpazlvsDAfdFMcyZKiqNeYZ+x3kHhKO
TssD0arddnX+bUhtW+oFDwysITpP7qySJ6zef1QK28DkQwpJDltypKj7ZDtU4tImv0++t6nGSe7D
xvjmkcNalt6PsJ0Z8VF41nqIFBDtSIHIhrOVkXuamxS4M/ebjotb6+c3DI86mFfdS9lRi2kCxLC5
Y18QjhFo5xfPGUKGlTeNZ9V6m2iySFGiCYjJWeCTAszq7iy3ehZW9l7VZJVpuoPXPoQ0vXv1JOVl
4SErsNyXvjEYsFkbulwQaDwSoOHKbwkBnchNsBezRPWu9HajwVItSQ0dIvNmGw6ZofgGxtTc28I/
zI88cIH7pBJrJUOFNh2pj19aT6Wor1Y1uGuwRqbdhNattFI8pq1dbxWcnt6F+Tg0J7MFDQ6AUyrt
F04ORD1SW131FQ6S8FJNh7+2By9PU4N5qXOkBE/fGBkFz7Vp3xrtW6ZTAsMVaVak7zWE3bVnMyhh
oNijVplhQPykImwn9GCkOMDo169/lq6xayt5bh0HP5SCZMiEPhtDCyenoNk2l76QzcXIo/ZCAWIC
1uu1A/SRflVrxXDMalk8x1JLnplWz6+XDXmN/hGfIh6bto8XpB8Gxrqy9Hr/z24aakO3JdawvC2b
oAOAQ1jyx9+TxH0Q04+7w9aa6uKZOkz5DF3spdAx71g2CeJdr6WnH/40mFulBJju+LTh5u+JKKSj
0u9N7bi0g2w9PA0l8fXzWZcF2pJDiKAS2JpPtmyr7bpZw7CzsHH5n21p5K4NTH1uSwu8u0bYLjEF
bSvpb3Lo/lkwt3typeof/rVdMjbASqcH0Pqf9kZp42Ihz+Ck5vXv5pRotWsAw2g56bI9zUeip0Lr
kbnIrjBL/zEm0/O19CFO5UXfPCyrtpcncwbctI2GuH31qiA9mSW1RBX0LU+Oxn0iA2GdIr9p1soZ
Lr1O57scOlZevQ4g6x2X1Tj14j3CBrn5c+LA789kFVI0m9+2SnGdS4w/TZe3cr3iDuoiL8s79RGR
jZPvBhQkaN63ZXZgOq2tl9UI5eml98xvWanxOXT9JkqjflnOY3AkpYyqPC8nshSkvlJ5/m7Z28TW
eoTTi6omzZ+WhZWW1S6puLWwygrDdWvneF30Wb1edsNozp94w+hQkcFMLz63yaIphHUFqPX3PEk9
DswH1J4ihblrGhHdKLGHu7wf0kcg+Jk5UBRPWNQ5mzyIuucES81NjavCy1iV9tpHffPK2KtaB72d
vjVU37jvrP4eTvjZOanlfFeDpVap1uY/ZVV8ESqLXLJSd7eLs19DoZANxuJTTRDZUzf/3QyMKDIw
FRCOfN3pBR3HpD/6AyOaVXWmWgUlN8OFRtox9AOiiRnudLSe8n0IFvIFEHESzVR+ppXz5MDw/4j6
+IerwupdZ07A6K32fphgt6skTsddVAREo3hG+USYPL6aqUMXNAcuL9uCpEBSOWkMfrqyfFp2GIHh
0En4xXZZXXZUEcWhOEg1hjuc6k+7Ihi2NhSzzbLazCfIHdPddoOLo95/3oOs5xz6NDia1Zd5uJ4q
R99pwsCFeG6znN8DE9wPpdX9+ajLDlX77V7VYFpLk+X8g6bD8+9C8P68hM+GIv0wdQlxkUCgN9KC
skNbWjGRoEV44TbTto02xC+YGETryrCan1mqXU2r6AMw4qfJ9cPfZWa9Q/D27r1tukQgN8hmeyel
quKVJ03l4uSYvbtj8tpx/2cmuLjovvd+993KsXIJrS3qAf6gKZmelFPYPwbbzNdB0E/PnhHlO8/O
sNvJ6u4Bdr+7J7XZvxFrWm9EmehvMApjDJPCx1JPntVkmldRZBgtCLsHmgALbJOwvHLhABQFeXJN
mDrtBV4LlySR6b4tcUlJFQBXlvTjJbFEsxcKVoGSgP+tNLKL0Y7mHmeb4GJ4pr3nRnHOSYIQIKfD
5S57UJBO9gXS/oOw4vCJ0QhDOsOxfwXpA74S9mfDPHxVN8H4vDSNrEmjKvM/TYeu/ldTgcz5WSfj
e981Fr1vm7zAnorPZJ/tex9vU9yWKWcs2yh47ruy6MNtT1zopqh0UD+/f8rMmmTl2J+2ZjT1T8uC
eFlnLbCT2C2rxtzO6FDiBqKw9gVdG8HdMbVsXH2CoxmVw5/jwpiismv61QMg+OdEmh9GVVT64fo/
NoWH7Q06JWaD7iEnRQWOZY8YGF3Ck8BVeANpZ9gu2/rc9Z8Y3cPRx3ETTIh2yzanF5t+xJ5pWetD
P7tiUXZY1pYToU/zDjHpedCZOceysKTlE9zMPfR3G3zOCijXNo/tf9qBf2xMrO1uy6bCcxWWbtUh
r4hQH9K02ehmD7uCAkqz02LJf0ccZLhFjYgeU5sSallmfXN4LEAEmDdSm0zWf9brssKAjzrun5bL
Ksb5lJrmxd9TLDtyK2huNpA6ntMuNjB9fTP8UT8shXulpXwILsz/z8bAsvWDZlDiXw5cGi6LZQc6
VODg+eBpKqCPJ559DOYJaBlW4tpR/7kFWQmtBdfAn1QNa0AeK380C4wqrAk9Tt4COApHfSkz956i
AOGNV1JPX7ZnjveC3Yf+4s3D3bJEFqOFLe1VfsoLXKGskbRpf1TldtnehsyI+ra4g+I4mBMNxKvG
QJeZReSsEfbaqXa4mlbLy2YkuVQNHVbmlnZaNlVxwt5l/c/LZevf/Z2HcC3NtN//2r6s/mubZbrG
MSuTbe9SQyX3ajyF5vjPQtfrp6jlu04SvngWOtZ3I0Z8oBdJ8RPQ7tOShf2uOeqtMYzmKG0h964R
h1svE7h+4AH/JnMD+AyFhzJd+tPAwJepSqM7iZeEGtNhwsrQtrUYTy4uW/4Yiw2scPo/NVzHssy+
xgJTz7Y2vwdWrcMgzV1m7L320N8PptFhK6oD3a/0XgQHP1NMrRukXa6ZvRee8YN8cu0Zw+z8pExs
BiNngpAwtLsyK9J7pwOijVpq7DQkXD9tf80Jsm1776qgeDDKKt3pCMSOeRtkb+44HilGqnejFzmq
J98/ZWEXP/sy+L283WS6/IPlkN+cPOuufgDKMMwHzJ8DBiWYVgw3UNmB3GMn+RFjSXpZFkIN7aWU
LfRay8XiQGOWXkKQvAgzksNqaYOWc34JTRsNnDz9s/qfUyzNs6K4Z1maH/6eOhXQgqXWNdu2RBow
DNMR3xbvuqypBAGa02F7v6zGFSwW6KnH3q2vDoBgc6ypgMAO06N1XmrVfezAVWMlyx/OBG4dDWn9
nqfZHZpH/4uI5kvLePSr7mwkWSogwT6fVrmLTGClMZGfy9FegL4lG2DIuIGc5fYZOvEGnfJsLpc7
JQ5zplGsIqKl98vq3x1JqmXkIMOz7Ch336I3rSNGXGBIfXbtsPR2dQHFtx/s+hiK9mFZWxZLE2tu
t6yWs7pI9gH1ssZ5igZdOyoXXVeGSp1ZeoeJgon4ahPNu5c2lebr6zSlJlpZFm14rP5iSq89/DnE
NNJ1ZQbW7U9j/qerQbKEVVnOE4IhTvKf9/hzfO9nFVcW71FDKTgNRdPv1g087OcgydSzP085Ir2C
q/OfbW7dNpuEEhjUHSzhUK6Yj5XuuufSjKszWpY7c2LrVUdWhd+Y/VjUDpayMXxyhwvxvOy0cLXf
wAMpDnoBT7DpRLFXDnzXtBHBt8jPnW3RYY5gxgM6KuSdhOd0SN2GzH6dUlg2Xh5oXzvwNf9LdQxJ
RdVYrxnn2kKQTc6DJcJNEacIiGAKvFDN3A6c61FYwnqZKp/CqWMyw0Rkx9wcU3chm3i17HUESOfY
OP4ZeB6D0ShKr0VtV1cHxhoQehV9lE72UKnYeqtE4aCpCLADmbLoXmgUEOYGzv8+Eiy1pqjuhh/w
Rf4cadNjrYuxNh/Blqi4O2X62qcolDDwjJ5i38c3ymhyIJLU2fejbZ5inhHQYbIWRDvOz/RvzX7M
dOcq+X22TpKIpzwl/i7SNed1mC2L8ONdlaV093XrT+MqmzMYWmc0LkCdKYVLXLfmTQoG/6WYF3/a
NZXMybbQ/jli2dOMIwnJvfSJIETcDsa9hZHYPtuiDV8KG8+KCKO37bK6LGggHbt9ZmQ/q4AwHvrb
YNlGA0NSDqQC0h99r5Uk03bByVZpdenDPtsmWdq8mVH8a/mrDfE7svrwM+ZapZg+EnQxH+NiVXSS
8zGpQ02himX9NokZPuj9L6n+HKO81FiZbvbPMaUNLyVJ1QlJlXcymtE7AXmCb/UmgEQZq2CX8Gyo
SMNml1p2/fslg2Cx0dpolw5l1hJSINHxkaq7qvn2uDyToz4GmDCsLN1lqeYNfxdNGhEADOv1dUJI
u20HEtfraBDnXJnJNrJi7Y5I/tZzFX5aUfco617c0S0oYPH6/zT1s/a2DF1lODwWXvRP03+dVU46
Get5mVBGfDcrJb7pflW8Bt1/rUTdu9HZ5p89hvdfe/59TOEV/b6ufEgoU9mRLF7rA89YFP8Aorrc
Li8TA0OAaF4UXozDpHvT8e06Vck8X1teKjxoNTJV//fWZR1n+OphEpSsvVF7UFZwQjIi9ylQ8QOo
vPawbEf4TvF02Whkg4sv8twa0M9Tq6VVaxutdVga1MvW5eWyKF0LrMxp41WBc8Y/7Zc9oxH8bL0q
PI30848Bt8YhHSjMGVmpHn1lqMflFaPQtwYw9eHv9sEPjIMrAO6XQ/93W9im/7Rt8O5d4XHQYjvs
BpdlYWH0yXWUya1TZniXNC3a7+Xl3zb1CNzx7zbLblu3MGvpCJaJoBkGrxrm7yelGp369PzS1GB8
La+WRR3w7IKeFK7+butMdywvf9cTe0p2cYaP2XIwEkecmv51HsqVgDR1bdNduWBk/3UOBk7OWo2D
Dr+mQKuFXV/nRY8YGajHQA/VY5mODhpxX2y80cz+e8eh6TDw+7u1EMLZgLSKzXLgssBaWT3Wh2pu
uWyoe/hhNkOOPTqNjKSZ+wTceCEMoVwtq0iZ8n0tcFpaVk2JZFRDq3leViM72vCANF8LzzQfk0y+
Lpv7CO/WRpIhF49qvNcGUC9TCOe47NUs/UaS5vREULZ8qdX059ReKttTH7cFfkocBOIxbvEVYj46
fywjxU0wtzRx7clVups+yST/99PK+dMyDAt3IEnD/e+nXU6Z8GmzGoPmEpX+fnFCz3hc7Jo8gBc9
m6X/cUef/dT/rpZ1iBLNg0Kz7F12TENKz76sp7r6kRqpOixrY1ae6CqR+KTG1osZ6yILjKJHvN2G
TU09ezvUzgiVKczWPkYF15yhENFJvgX8UGGftbT+c6AjQrjTpTvnekSPllZHj/DNAqYW/VNC/sUZ
A/lTqw3uXTd5+9EbUB153mPZJd/qebPy0NlUCXB60ybufWhEvKYQH52XvY0dk4kxJm+BAXu6kUTs
DL3m3itEYztVxcNuOco0e8qRbRxfPS313qb4vLylq3X6GadXEMD5rfw4BsitlLZfVsdk/DGRO4uH
VV281oG/Xd7Sa8DGjInk67ZLzTeJaiyJ3EuTChAPXUdcTJDVhaRs59KXFthLbNg+vFD5Mo6pxG7o
P7sHDQ7D30OmaRrpRLHYt3i0CgvVSdi9BGHbvRC0ROkwhRzqB6xieUOATD++/21htP63PhbpZWlP
6km9Fx1Cy2W1mk84o7jzuZZj+iqz1niKeHtPWPumHavboNDbMwCAal9p3K06JpmtsIPP8KkNu/yT
DKcMnmAwZw1I1LZT4yL07+Nv/4+981iSG8nW9Ku01XrQF1qM3epFILRILZjchGWSSaiA1nj6+dyD
xcjKrmq7M+sx0mDuDocIJIT7Ob+w7PrNM5Tse3LUgb/Y5RdDt8pFgzLhnmikfSgmrcQDyXO+xko5
l11Llzyf3qvu3XTCG25UI74kVtXfTYXXzeTxbEiKp84uX48FUEWlHBiMKYm1qyFVLvLIdp8BDhxk
1ybWXzpXhYOo2xonRURH/ob82Je+wzzqj9+QMIc6/4Y8ZUwlf0MFa+gxyso34Lvd8lgm5vKkJtMa
cEA61xH2eJTVrkqyuR6q+qPZ1D/XTl5gfKiqiV6uSRqlS9jO5EkMJX5S8Umfq6NaXQGG7zelltRr
ZJPREVWi09xBN+/LOHbPQKDNH269q0/K9N6UvCYQIY8hlLP15B2rq5p4Zt4iuNAb2WufluEKvawU
+btTX+yJzGEZJUqfqi0iz9gMm43PPIDeZdmPsCOwgT42qX110ozFcVCiPWkj1z8Rd13I9tLVwQJB
dM72hpUv8qbHMiJo2cLwIoxfvME976DfGI6Jq5Ym7PUcR92bJlhQUSvjABRPXo3nlV0Vaouq6lAk
ECtkF7nW6/R8RwIBFf2YBBVKYMtTFVgHk/jmwRYLWQ1Pvb2bMJeUNdkue2gp+SOSPg7K1FkM9V1s
2+d4HIVWugxxvfGlADtM18cCof/7KAAwWWvgLKQQujPVj7bnJvek08Nze3Fy/FbT66+obcA2776j
Ns43DPjLbVCYx3WAdNDKDU/ZfdKT5GgUtftu9KqPAHT7qqLaNEfGUbtCOhUHtPYULYdSqZ8qVXsM
qqRHUgejrDHznq0YD5VYc5J9W5Q9HiDGiGr/GNwwx4CMnQW30Mr7vaE39q0lFqYObtHKb8c4soWi
WHsAgrmD/wfWsjKTaqNPDCsu/du6jpZqw5RNtsnNuhAU/hi16UpW5Qo1qt6Rrbe2l24OSCqnztNr
yJv27ak81tdup/iXDijLMDSLx2+X3dSGU66aCVKf3EiuaNtomCen8Ajlgh3JNq3JBsyuo3Qjq11+
tJdZVICGUPHG8QLr2WVKt+s9QACyWo9juECpRl3LqpPkjw3prhvIVMd7GOrLummt52IMILB5d9oQ
mwdSF0jwB+oPYFjqKq4KpjSyTS6iKKv3cK6gLdNXnXJjeZyqYtN02QtYYKjn3lGfa6ob3/VjZt2Y
+ltLbAHiDHYVG2TMoLyKlXmVJ3eqGalzlezQQradVxyLF2PUtZ2sIaVo3XjZm+wuWyJLUzcMWj/u
Jz7lKqiIRllUTtdBJG3qlwAO1XkfTC6Aa5fTC+QX1688MtMxqX9NvIAi9F7vL7Xj8VyT76oBlYvL
uu5PtV/byZfcr55yO3JO/b3ek6sWL8BfPc/HE+uE4M5fbOcNAejHoN8E/ZgcYDYmBys53rXp2K2R
Y0kOl3ZZOreVAwmzHmQD3S/NWcWbfibr9dR9OwUA8/FnOBxTKz/IklzU5Yimin5qMRD7Y8VRU6Ph
Q910onWuBuk27vGhPO/msoeuVsaFFgvtPrF/uZD7YlDQzX77x3/967+/Df87eM9v8tMY5Nk/YCve
5Ohp1b//Zmu//aM4N2++//6bA7rRsz3T1Q1VhURqaTbrv73eRVlAb+1/ZWoTHuOh8L6psW7ZX4fj
AF9BTL26eVU26qMFrvtxhIBGWU7WiIt5w7VuJzDFgV68HMWQORTD6FQMqKGZPXiE/raJHGtnetfx
gQFeK7vIhZuWrp9V4H3LmRL1HgMVTAJOyyBOzKtqsozzIp20K5NX65bcMNcatSTzClR+sVK0oJ1d
+skV5Nww0MwjJJOLiKCola3LzO0PVpYOB1kyfpVED5RTMoZx4E5DpiaHo65tmqjNb4sIKO3RHD/U
vEzdWKE3Lv/zlbe8z1feMQ3bNl3PMlxHN1z3z1c+skZwfEHkfK+wcT3Yeppf9a16usLdQpRhb9fk
N0RLubBGnMmAbQxIh4jFz+a48pANLOvjQSG5OU9N1ULwZqhvvcipkFCgbTjaFnBStQth9f1RL9rq
W3mqWtxnwqcSuP51RDb8SdWfTknTPhqQpu4SsNyy1W2b+KAdoRjK6kkjqTIYCuL5YhsL7sEiONUV
5P3WegJrcfInJzvt5NosTz7sfyg+7F8x1E3fVhAtjxqup8djg1hH3R2IPv/nC+0Z/3ahbU3lPndM
V4PyZZp/vtCtm7kMWIPsnYhIj14M109e4SD1uKgWUhYQ+1DLk9f4srrPkUWts2x77hfWLUxhdES3
oTlVe8I68GETbrjUHltMM0Vj5wr8sCwej6YoOvrPXoVlv3cl464yKLwNmlXGonOb6bVpZmNNPHzC
IGappnq7aVPTfbCO2o1cnzLLIWKuFzA5j/ZVhbyxX3fu9Hqsk4eBGPMD74BPOzwBP7hTPQOgoT+c
0C2drOGmc5xw3/bFQdYQCRxvfrZ3N/g8o8DXFdlx1hkoPwJzMeZH89KFTRszO2+qK2Y1nxifrPMY
lEeIdAgS9tFwpx7Lh3HQNAzeOmJJbiN+S6B8cZzF2Frqi4r6/xqwkH2u2mN0lcFhvTdcTIKi3Eox
TGXrv9qr2Lwy0EKQt8Z//en1V8vX4be8GKsoCJtP1X895Cn//1ts86vPn7f41yH6VuU1IIH/2Gv1
nl+9pu/1505/2jNH/3l289fm9U+VRdZEzXjbvlfj3Xvdnpo/XuOi5/905T/e5V4exuL9999e0c8i
zIo5a/St+e3nKvHaN0xb50X/60MhjvBztfgJv//22LyGf7HB+2vd/P6boqneP1Xiha6r2pqlG+KJ
6t/PqzTzn6qt6hBeVNODfub89o8M9bPw999M/Z+qptu2a/Oh0TzN5FNUQ9RhleH8k8+PaqiW5liO
iyzLb3/8+J/fsPNf7a+/adiE/PmR59RMzzBUA3Uhw9Q92/j0VctLQEv56I4HWyhsnpIgP80cyy22
H4q208Lj6SK+MOfi5w4k+hmUOe2yr9GwJzI+3eDYTPDBy3lXwTKGJ+E9dTn8vzY3kU8sI9g3yg3C
pP26at19VSn91jzCVVG06ceQM41FBbbyNaQTVvWQxEumhbavmDhxYRNJlr3Sx1XsBFfp1LfbPoxf
QmX6EpJdnJ2OfbQuwIbNkn5Y6Sk8LhKsyM2YWr06lXhIp22iYjjdW0gnip/qpvCIr2UR4wR3updF
UpanbgespcelrYF/qRTA/eWqqD39cSk+7Eau+nCVZC/ZqNpoPdaTtgIQ16kLZ8JuBCMYG+1ZUTy2
/WmJW8ODJWqySS6kBKma4TvyV21m3+BzItecCPL/LJKsQ35UbilXyc0vVdl2OUwmN5T1fyv+56PL
HV32G+BbtBmjatg0PXK/qosGsCx1oipLlxV1ov5su/QLrAKA6qdNLqvlJrKKRxPODtEJrrjY9WX/
cq1m2UAZ5ZoPezy3yg4WwHkkWsT5Rc6sm8rwfLKfzulyPLmvT4eS1VDcFIpuQjb79XuKweTqyzqa
jjpqz7AnilHwhjK5jIRCc49IYTKTxZNQn0Vka3sKqnwlm84dIXJm20uX8z5k73MnsfpS/bA6qUOO
Bl0d3ogsyl6fdierf79aHuLDWQbNMYCHFcFgQ8+knBENyhi28lNkzxIMGkDsXinmzHswKZL1XOhE
y06yu6xOShhv+zvZKhsue5psISYt6yexe1m6bJmlQtX6so2rICrQprjPA6a5lgLEjZYhT2QJCu25
KAWKSXX/VDEeshSPZotwfK8EgW9pMDi61jHnvaJ088S8TS3L2mhZWm+PLjLSGUK/0LkVwNHKuJ6i
wS+mjJNwhQzxuagJ0WKLqwnPVogYn4uyNWycnUkCcCVrciE3lP0u1Q+7lI1ytex42U62HfWk8/M4
C5fYPJN17dL8rRtLUrLHaje1ubFVsxPEJksAGU+NEMDmzSYWBlhExE3lqx2KOdAEtNeIelSNb7ZD
v+1FDsh0jvYaEOAcrufVZJYPuXWCxdhVDn/ZdEi3trWv0nrc4ByVbl3xu2XpspBtGcJl81yHcK2I
6zFVSBRAXIl5sVfGsxmXJ74Tmr0Oq9JYBWGP3HTA4gQ5fRlN2kOUDn1Kcr9WkUs+QuKxbqE+guWv
mmbbRJUxi/oyAoZFNSVLgA4c3MIOI4NxQGc91vsGILmrgaHu4tbHTg0RaqFE7VSlB1WtXTZR2W+0
9gnK06uBAQchP8TYkKoBaF5XCYbqDV8I1TguB226P8JiRb5RXSN6Vm89tay3luL8LNVuZcLBbX1D
vKNdoQROSBVtMTh0PNB6DorARRFHFi+NUQfytA+n5SCeILkAa4vY9K+qLAEc1ZZGKgh4PEhykSAe
s3IybeM5cKpnoa2qWyW4LtVGWdmVXcyVoucRGEGH+nZQ1z4hrnlWtTe61/XnG9EQf7nL7SdLso1Z
DnjRzjzNT44KyTI/rVzxFBSjwW+uvP40u9RlqdTbgYN51Uj6jECvg+xKAuWFv7BR8MLLwngRyXqI
dt12wJLXT3q9QyXSaTB8PLYEl2HXzQD/KTD5J3PYnotNufaA7GzCaVoe+8rcBpWLeigADbjXPIBh
5m0TkvPnBULUZo+Mtt3GLqKiNWJWxmTOIftX6GsYKCUPk1HPicMqaHiAleNBxmQJr/porY23dbwc
71XgCOGmvh++ush/Q+HElSzzMbdbKz+gSAQgauCwozOFhd73iAwnbnOrIvgCx5PUSqWux/bL4ptR
XJVQUOs1FpRqCM5U9xcOItWI3VtB6I/OGvIMviSBeqONi9L83h5fu1TsOq5QjfKZ3p2GefPUh/NK
Wajha2rs22iWIcA17Fp3fQqWYYb779zOv4TjJp3e0XuJ0SkoQjQillawQQFCVfzEZcLldy68GvMR
HWPT2hjGrguenXe72IzWI8ZoeYs2yLqKD7n9FBqr8rSHkge6MB13ZrLPwkOlbgp17SLM1yyQq0QW
fUKOkKBkYayw23Z0hRg25uecFhIbpBy8jYL21eQrPwYAcGA1iNx9qYa5NqEYvj/iJpfO0gwihK+0
+9G9Qy2sb59TZBHb4KZoviPnCwJy5yAyWSABvrKibTwi+zDPTptQsRAJW5vttkm3QXLnIH9t+kf1
Kui2+Avh94oCifHak0rL8pXabrEnBoGS1hsi1znO4B5zwRm4uZPxEBnIeszSmxFOFDo8HhTLWYPm
la9+qZ5cZTsgS/EjRqaM8dq1dkjruXJaHy3QxgvoSLmHpZHfPcX4ry366yCaa4/NIZobLnRiHzvA
3IDeuhntzWCsihBG8cyq3vEAmE7w3Q9u4muEtI5w6rBOf4snhtS8JltkF/aqd5sr89xeudUK14zK
uUnaXRxtu4nnwpgN0Pfi5EcePJn1IeA+2hWeuN6Qc9SAqOICMrXyA1FRx5rzDlO4TYdwWwTATxc2
f8BuNRU76wfPrImEEnIzIKthcDVb7Ude3WbJhggzoQYuGNdJQU3+2Gy5O1FGIAsYK4sUSZQSWQYU
L/zma97ukL+PhmWeLZHoRBrIws4wBmu3ABPem77j7mBXacNc3UNuIMpqPnin7YT2RTivN+QGQfQM
NUJlu9O06CuGDnuEc5BNnhf2DN8ecz8l42wxfB0ewwoCuOYtTtZto2/wjJt1cDEaeM5LlNfBJyO9
h0Ju22z6CTjKTHuPv5IosDs0XXF6Vee9fofFuwNr/gF1MVN5QdQnIpbzBXibMa3sbqvZjMD99MUz
tjWPQoCK/k0B+06N7iZksyd0aXlqq3iDKSTpuLlmLs0WRriPvnHf7/RgDiMCinGVbClroz8afott
qbKPq7cmXeEJQT7xoXXx7JpXUL+92YQE4XdUfLxHlzTPwriysThA+4lvszcDDEzwvTCX/QvUGhur
LpRWs6Ug0lV+/gW1Wo8XJ8KG9lwt5+ylRuYOrXAM79baFTcz+idXxg6J6HWO5Fyz5DsOq4rI2EwA
ug1/cDD5mkcoeOaLrnlk4oQMSrFrv1jGl7Jdw1xs1u2d/v1oLJJqzak5E6ALBDvdKyKLnNOxXrnp
XjdmNuFdP3gsnmGwmtHKAJuDD8YCGHSu36Mt0WDfwatY68l87m11Gb610dXkzdHtVV5P/LmImOIs
vqqjK+h5SGM5IDAfs+f0UG7Da/MBjPx0F0bLCVWY8qthXIfIUeUt3APGcKgZzbtyRf5UG/aKeaiO
2OZA134c82Xpwg3deadb8IID2h+3EZkDc00uDu3ZEXHfGw/A48z7lj+hNYUs5Rq9pPuM1K65CW6n
XYLJGeTHZxgq7rhCzLhPCEXNYORNyjz+omLwAeMl02eY7tQnvnUIiaJqOiexpTAK5unbF8qDRSZr
ejCx7Rlveyal9asH3r7iw4CQEvg1/siQTtGFXwaVP4Ihzu8f2vBhnLZA8WZN40ckqk8L9K6z9j6I
f/TjS2cyfagn1FSf07qedc1BD4CrD75KRV2iWKHCZXbv1AnVqXVy3NvDuuPNEm0LdR6VryLzCEgY
hqq7SPgUgmNGJWiYkU8/hbMa7VHE8ylrs+67+8pZXodfIhNTt1myY0ITGjOjQyZtFj7Yfrnq73Av
hyY2NYuMpD48NubZsAcWiIY0bzDWIIZUq6SdP6hIH/n2Ftm0Wbx0EAuaf8OxuCAFNLdvkkW1MW8N
lL+W8Ryk140NPPPrcQ1iMkf9Z8Gd5izQnFe/owwRPwUPoOnVe+eqjxecuUa6cBY+D94cr20PwdRH
88b9Xqwhyx/eq2eE/6yrmLRNMKuOPrIKWETiLTZTForfzKw7nJT84zr1uaaz0Ndm4dK6+zZ7Lxbt
t3ppzzeQ3vQb4ypb6zcjLwUGAI8oXPPEZM/xs2oAM5pVz9YdKq6QlVMTVY7FEd1vhGcX4elA1z5f
1h1eMHMcHGDe3hydRac/kmR04xX5MkvwiGZoKwWDH5L4RYdg3nTLoF+AwQI5vQ4bP/9ar4rraEHe
AemJoL5juiSoxZMfVMtxEW3Neecjso3PTYVsbHaF8ZLjp9r8DXFKf1rHOmT3pfa8MdFO/YoGpbEf
F8EaAl59pXxTn7ScEdGsfg14DKDV3Vrr9FZ9DLbJAbF7hIFS2EbxFbHa/DFfxZzVKrp1X6Bqs057
ThPk9vzpzeGsF0hNIgke5htBNPHh0rOkDcHieXSLxAtUcIfL/qzyhBEmYvb0qD3ogd/d60/IZs4B
6d5YCCjOuptkZ/sGvPbZsvV8k4vmW3tjX191N9XmuPqqIOGyn/bllbF0Sz9YI7q1xwnjwOMN5Dwh
H7sfsGd9aAjYdjPkp6bZmN3TI5/hn3k17a1l+NJsrI4fPi7c7XH7tX4d9unVAOBm5q4Yfez1bbYP
0dxbgs30E19ZnOaIVs7aWXwACDSjyzw/nJbeUvfjm2Zjw9J5SK6KB+VLdDfM29f4wZvFDzC6f5RP
/aLYQIaYIyHavATPEFcw3XgAM4cipRXPWZLtr+YAOt6aZ95k3DpcYShXJ1wcEMIBCije4f3NdFft
3dAvNsmVsrbmzt56KOboX/rZyrvJ/GjpvChs28zDA4qo00vr6/4wQ6UA+wikpWf2i2KsEbXi4/IC
MNpfBSsGJZvTjtvhKX5o9v2P5Mpddfvy9cSoh8jXF/XHl/QquhsXxx/hS/Y9XatcCd4x1s7atQf0
XAH58v68bw+Z7i/br+pjdAub1ebdMkPmguWD+p6hvOCrGOc8IvUwzB68t/Zro/OXTXblbbp2X83H
6gW5VvxOGLO8Vi/xN3ihVxhyDffJLtnpj7bf3ZS3UGUXCFLM1JV+YOlPc4UDvBXom64wsvCzObFC
a++sbT/fhl/ETbdWntFq4PXWMqcFU/EVZm17QGmOxmGW3mprnDfn0bZ8517NH1Fu3Uy7eFk/TjuQ
U7MGsMciP/B1St7lfd88x9chdhF8XXiK5sMu5e8Vz0lUNDb6iH6U+wVSfJnP8xy9NwjlP7OOhylq
57a2w48y4tLgEcoHi8uEMx/fjLfpLb5Xjj4kp2NPgnGpqTNzXFloaKDI9Ki8qQfey7aPUd0GJQye
lht7G6yHzcAfZLwavlcvyBXXM2PJ/Z49IIZgfEOQdPTzJ+V6WmrLYJ3zRYq1NSBX9ak3viA0tgk2
0QayXDbryiUKEFvlYCDdFy2cOxgUDO3qeeh9TxDQC2apzidzuEmeXWdme8vwFi7Vyrme9u14mxwq
jA3JFCU8K+oLWhSLbn28eY9uey71AGoOD4B5z1B5G19Ht9PzIF+A8i2BSg4vlRKx58f8PUD5g1z9
zHpr2RAoO1hP3h98Bt96uNi++QSpZT5sNKZqr801FlVvGGgJd5c7dDLdV0rVS/jF2qNiMoiznvZB
7Nd3XYN2DHT9WXfvPKuP1TXSKfCYU5D2fvpVeyu/copw51GFLt+7cT8980Hs3ib+jLAQMvEy5sXG
EKE/1LyWxgXmMCjRb8fFG5pUqArNhjvjCszNDFa5H/rBorrmXcpn8uuUHvpxhTD4Na+807UAjsyS
tepD6tm1CNRc69uQJ5QhkK99VTcgVOy9t3A3PPiYW4E8XyBlv8Ygcm6vvGt1pV7l2BPMrYfguVoW
85F4FbLOPLzB+g0g/cJCG5Rv2nBr77tZzgcvvua8B7zzeEmqPooys/SZ1Hnw5nyfXhpQht+1F+va
5dsdL72r7LnY2ZtmF9a+d6fHZLoWbbzgk6bfMBwkDsNN+zisDV7P1ab3qznkont3Va4YobLn1Q2I
xTvGFP27K349apA7YJ7r9h04yrRO18gK+No6Xsb30W1ya+2wVLgDDeBr4CbFF2FQ5qTWeTJveWaP
T8QW+QOa7wa6GdFCfRpfx9fipnpI7tKrZp/xFnS+edfhg3OvXVckVjfHLdjNK/dWXcTz+OUtnit3
+BryOBtr8c8GyoLdYuXbT/rr6UaxsGyf9cJlY9Z0vvIFyxIjmoESYT4bzb644YEvjfpUH/dus2Rc
vLW3wL5XuJ0VG+YLt/FSu2KYyV2rP3raDCEadLr6zfAQbM2NN+EjsIR5OjnvKr6oWC0m9shfcWrm
zkPz4CGPsgWpOwI7f8jvvGdO4g1pvRnAx27Zymhrx8DK1h2DuRHzIxl2U0QgEu+Un4tzW32cGa5u
Eysg/uSKhIIsaSJEJUvnaJSLOVHex7fMQghCmSKcLBcyEnWpylIw9i6YP+QWZBRKno+rnrZtiPFv
70DJ7qdhE6IeUR77AgPz3tea2tloPWPBLtrVyteOYI42dUtSKouy0yOAg3mwdXmqxelHCjJawIPW
qhpc68TkV9UpYAIsFkxdbFWBblcK62URypMlVMNg1hr9XAfosK1jEdVHPpq8QlWnP4uJgFJPYc/r
8lTnmwznID1yiWC6j4FbIWcQoMbXZ9kd3pxYR2YGE94pJp80GuVNZRIbjGwiDppoGoQVYxhqNe6j
yZvW2ERfdOE4xoi6GAISVBg9MihP/SE5HcbCZhgkzpioFhkBNYb+biWRN2uORbQapvxKNwxeuKVy
TYx2XWHswYuTczICAwZC/jyQhfbbBOVEyxO5FEekR2SxHWxCGpFZ8DYV2ToZ45VxXVlyZLKuL8td
egzSVWwQ/pYLwGPlVsfI8FyVbQV8CLxAEGHNRhwVW62vtk1pVdtOLGRVLlSsEvyuZwYm46ByUShK
qS9kETbbbdMi4yLjsudYrS7EQfUyYtmHtrKOihMSiQ4mk4OIDI+/SlaLW6Bsk4tPVdlPbpYoBYkN
TIy+am5OoLt+T9QaSR3XJ7fKCyBpeVRVvjONlkMR0XV8Fa9OTcHvwlQY1R8P001kwFH0zEE44gLb
IpSttwZvIpOoeCGyOENNZk+WEhcVnCxM5tBib5BVydDURIZjm5at0+1wxrluy0pbolyJYqdeYOBH
VJ2/hv0ExbzdnGtyhYfY7DwKiNl/aJTbneuy2KECADt7Z0zEXKFF8lkhiNwEFfHjGvU4cmOyLJvl
Aq1qnm2xuFQva4G6EHHtTivZ7dJ+3ovRVtXkX1bZfXbrtk6DuxNKyR3eq8jCqtYhQi9smumofhFl
6JCLMm0uL8/gMefeVsxOXyAL/wKJqVrlHiqiv9bJUlDQy52EKrzcADG0WkVrhx3IRYn69+SbSIsi
JtHpmAXRX25E9BrMqCbTiKI7osz0PO/q0nquyw3kpnKnsYOuwIez/HAScv1l88s2591fDn/e8WAF
2bKquvtPm8g99k6FimdFTPuym0u/z2f2oS5P4vOhLvXSQodM92Iyz+K6yV2ei59/3fmHyi2xkP7j
Gn840rkoO5x/oNcyz7Rxejv/OeQO//aayCPjafPHjj9c18vv/PRj5LH+7Qwuh5i+To35SJruBYgr
At3i5S8NPeXiU9un6l91IQdAXOvTbjSZtLp0l6VLH7nbvET0Cn9mvET/Hw4jN/m02/OpOMZ015Bv
W7bi97kyARvEY74qkYKVFqS4OWHeK9Z+qqJDS3LxYjTryiyq7H4uyv45sSaYwvhn/sUuZA+5uOzm
fJTL2fztdp9O7G93I/tdjiT3d2kbRBbs/2OP/ifYI0eicf4eeuTnp7x6/Z5/hB+dt/mFPgJIZBqu
B3DShjPsgiP6A30kgEmkBx3DtXTL8FRwP3+gjzTQR+At2VLl06SrQIb+QB/Z//Q8Tfdc27EswwHd
9H+DPuI0/oQ3BHzk4D3leZ4DqtYyAdf+GW+opoyejsqk7E4VjCQnYIDSiw+w9at0bkNvHfEyuJ+M
JWRZ9vq3dcOROXY1Mq/6sF7sT1blIhdoAN0NekJr3k2TtOa0qPvTbdjx8fuAiqgR1fBT4e0rGyXM
QS7OSIszdAI+cTKhd8cDLXtd8BiXtnPPS12WLotBSfNZ1fYvXUuY9dL+6agfsBh/2+d8ZrXiYDuF
2tdcdpT7ybT6WY2hhSmnBpf1qlvVxwxdlYnRnmraier3yRH/ENkqFw4yVB/r6A9UW7lmIhKqKWQa
5dayCSX/dKs9yPKlo6zKxaXnubs47IcD/NXqT234g0BZSmz8nxDLs9Vic9mTLBmec3DU0l6GIuGP
y085+bIoF7FovFT1ATw+0AeGnbKxNcgrT17tnP+Ul7/ipz/q+VpKGI8b6NN8tB306GyBCqvEABJ0
KmNrE2pYjpbwIg4llk7cyniDhMj7FOq5o7xx5Sbn7eQtrcMuXGrwT+R9Oso2uRr/vB3iC+iei4NA
p0F/MWrs2YdtZVHvzRu7dXqoYPS7PEyyet6pOEEw5IOmXPVm1W7NSMdUVxblIsIbd9OeXrMoZhIU
gM2fwVhsABKxyPQBzIUo4RmCk7Ni5H6kAQ5w8lNYrWWxGYkOB2Ww0cI0Q18XwkgifOXloq1F5Jq/
/lw7Mu1wXBiWYmX0q4eaHFd6VqkrOc87itFj7InR3KVuVLlBojN7kfM+uZBzH1kyxARQzgJl9TSN
zxPg+oWcGLnEDwovI80DWTuZHRWVJXqd3Qo53rUqhgJyehtIV/sPRSO6HayRx2EckG3OBdhHTrVT
WZSwl74c0GZPb+zAs5alpR7kD8tgnJDwET+PLzY4BBhzPcm9Y4zYuqOn1wrimQ5GjuvYZHayuJy+
A5ARCXEsMy8IFjzv8q2syoUpbmpZStLywEgD3cHLTFE/TzsH5sYpLDI0i+pbeRViAV2UJXk0tQXa
NJgY8wrO9yiQQDEMJkL6Y7kYcBBNZxIjFEQlReQrQFAlGVZLiAQysi9R7Y8KZTbGYrh+Pi9NmkDF
3KG57jHrFScl/yamUvntsdbXskn+hS5/q+MSYR0gbceJl3xySp+KGlL/uXoS54yAAjG9IzO/GhxG
Gh2DTSDuvqNjPXkDPiK9OW3iMifLrTCFkutkydT0hY765Zq/eLVVVKaCsuQNYmqowPjfliH6oUzp
vrsg+5g7hA7PSaKU3HiiKOvZFDMPSIql1eHljp4vkFhZPMYhXyzRKFQ1uZmC/SXigirBwIURYRgZ
i4EYlGP/wS1tecEXVQnr7SgWsnSpupOHzfoU/pBNbRu8gKCxF2EOyQEpBQBI+Ooel0YwHVotabay
KQwarCbsfD1Aty3wsFpcfqybCYbtpT4Imo0+CMTer194/pl4CXLXCVv6otH0jZru0XAtt5dfKavy
9xYIpW9xLVwObnVcRSey3niQRMBYBBxKYlklGtWSS9mQl4VvO72+jkV4qh3wWmv1OFl8uF/l3YE3
uDc3bMQdzui18xMswGteq6ARZmirS5NppldlyJP3KbohQxyQljEitSIYiOKQuVvih6Z2N/hJ5QwM
mGTLGJeswhlmoi3rloZoeD518cI7AypFEE5GvlRUKbhtym55imoEvTrDmxd6Q/JF3PP2cOy3SKzg
UpB2hEWLbNjKtiOBC9TwCAO2VozqJgv7RKa4yVVt3ofkDPFObc4hmCFASEEGXhw34CbNEoC1FaHN
fkSWOiOgmgs4WpGmgDn47v3Eo3UDQUdPHRC2VzW+3wniLlt5g5/rZom4coZPGVQEbW4XIl4h//yV
+EPKxTS6NJYy4IfwvB9Mjjb5OoyHrQS5QZokuoYlhEd2gC8el0/e3LJ0qTYVFiS52rcLF59BZ5y0
rVwEgfZsdciGTyIGpAosmlw4IpJ5aZNVvGmYD8mi7CNXX6qyzRAAS320d7KGqAjvZtnvXJStH/Zz
LroaHqkC0mkLcGdVl3tdYD5lkEivB2uj1re5bncAFACHmhImKgCjuYSOChCptGk5iaFkIwZStQSe
mgJ4ei7K9bxUro8YUM5gcyBELWZgvfjIVHJeJ4uyUS4KsVqWEBBkSsvL52dddpTV7tZowURdtpSt
sjpK8GwicJdFDQ7wXI9k4PjXnqCvlQRArawXA5RgJlfnZ1iy6BSKgaxsjEVJVhM5Kb3U/3J1KqLH
555yo5N8YmRXWZebX6rn1Z+OFl+2sbw4h9lefDihD2d57njeh1NWaMELoHUlgnf5GX0tYOGyfhTg
bDzH61kt2uSi/VWS1cnl6yQ7y5Jsu1RbAQ9HWkiuMyVyXBZViTKXnTGLIDAri+fWy34uh+KLqPqB
AK7LtfIAl8PL0qXzhz1e9nU5J9n70yaXfky/Bzzj17p4BWvisZWL6VfpU9UYU88HBIz7oeiii89Y
KYLsl4VppdXiaI3fZZPaioCQJ4Zmly6fqnLF37blOUHVqIWCIfsZcrzwaV/no/zl+rYjhlXa5AnP
Z/zrh8pzl221fEnJ4qWPXF0ZsUgO/Pqplz6WFlhA39aI5BjrPiqxruMKyoW8eL3SQCyAr5KCIrXv
iwITTVIy3TyXg7y06w5hkDqAPBilWWJs5sghn6xfFufGKiNv6ZWlzodJjAsv6w2x5XmXcieyLlef
G2Udl/NhoQGcRXNPmYWu0vtFr6KC11fetsHmAWMcdHLKKgLBUMXBwrQqY4LvSUrBNBRr1snP3mBO
/b02AOUcy3rdmSCphFMM7yueJVMM21qZdZjEKFIPQ36/W1XAmzUVye/WM7fepJqwVyiFqJSeS2bU
OSum+sgu8vWpxejCk6OqOLML/IB1QE6nIAIEutN03v+pHPH9H/bOY7l1JtvST4SKhAemJOglUt5N
EHIHHgmXcE9/P/Cvrr9udXR09KRHd8Kg0dGRRCJz595rfWtchhNxmVNyJcvEIlpurk86Wqute4Ow
M+nqD0bsgyYU0UggXOwdxdhNu1559nFcbpQlyaxG6gGADzTxcla53iv69pCm1AyNKMWxW24GN5yP
pJVBs5L2l6WQjPbLkejvm+tzDhVCYOomLnQPZbcGzXojW1M7Gu0cAzFybAJa0rcZFgX6yGU79pbt
+HrTznZ/kPJVXCvJ61/CXuqq6x/meu96c30hryJElT1agQSv1PGvGyOP9+0MseG6Nl5bbinw0Ww1
LOvzX3evz4oyORNo7W+nZUq1eMo4ayT8vhHa7P/8Yii//+w9Xl+5fgMbzZvJm4EnoPu3m+K/P7y+
en0uIRKUIOjRDsqy7o+hPyHDTS2UDia4mutzf79wvTcufyp/JGwnW6r56/t7vff3zdU6dX3Pr89d
H3b60vT5+/Ff92Z1H8+T2mZ/nRaWb3h94fqPr/8uidxz54AYuHZprz3Ka0v074fadcuMr4e9az+3
vvaS//7SOCnpk8O0Wf/bF+VmskuSbhP3HFX9WYbtfiQB8ei5OX94Y8HhkW/LqddJkJRVeIkHCOcB
rDx1c71R9bB2O7TcrhhJNYx0jiPXG1XQh1pZlheQK1X9tYDX/bSMNa/L1bIcFboYgewhCVelNx1z
woKgSQ5Hc7Fx6MvN3w/VbKG3/vvx9d71a65ffX0IRCv/y0P8P0bR/5tRFB407c3/c7f26Xf8bP+9
VWv+9S/+2av1zX/8u0/UdPlm/+rVOv9wTMNwhbf0Xj2DNuk/e7Wm8w+oBNhHsW37utBt2rj/7NUa
9j8807YtzxJLn3Xp8P4/OEWB+/53/oGtoxu0DM93DUv/yyz6H83aTiMaRUpx+J+EBJof/38TEkYj
PnBs7vS1ObiI1Zuj7N3pmOR1cQJmS0SDwQEFDLtxWxCTcnJTNIjLI2usjdvrPb1xTLRE4pZoKv08
TyRRlDLxd/jCiOw0rPYGz/GIVgNF+TTOOvA2X7sAmozuQnOO7iC47kpCjW/myUw3Td6NgW/XAiiY
PW+8QoErWh4qGRIOaq0ykfhb0wAAk9iJ9eT2rXGU2ItA4ffxLeyY1ygstYvwo2qr4NqvXc0LL9eb
xpu0S2XIx978opPt7sPZ7YjUyh3G9iSVQWU0dpVV8JxoUE+F5GCkCWjptVkgjZmzVgbQj8xomxp6
fKpKRtouH2/I/Jl3M5Sue9PAgo61ETtET2yxP8gmIN0d2Rfhy3dj4ybnZCC6c1LovbpYqXUjjHGX
D+WdjxiFsJtJPbZTQnZKxDqvXLt7LBvbutfFufcPsaU3z0KT3IiPyJyB3SwPDLsBHCv7O5ftVh9S
57kvFjmZlqA2cvOTKfp5nTkt5UQlOMNxntikrfk2git/Cs3upQ9l/5UOyAXH2bLueyfUj7Iux01M
vMN6pIY5YdYCegpntXY0Ij7G6tzXukWl6skN4pry6JfKfjIc80w+Vnd2xICeqjEeR01OP15dgH+p
EKNJ+AagrON3ORCCkvu7JrMKGOWj8xAPWfqhh7q2GvBKP05ktNJucONtO0CW8cp+PuRpF+1r3uf7
OSTsOck8+4NwmUPFpvnVG+RuaePFH7vhuXXlvI/jUSORxmzfMhJB89AxLvYCVxFDY+5GDQq5Pw3R
S5Z5Fv4HSaLW6EcvRYbjhggpsb2+6g/GTsf1uk7pTu+zSk2vbqu/Tpkm71oLofYIEOLghTbGz7aF
DfWp6VX4QGoRVgivPuUFWOOWYNdVpDtYfMbEu4l1g1gdojCfYkft7JT/Om8Jka7TuX/ywqYl7wq1
l2HdcgiMPgsNTVwTWfOd1MV0GxN9tDaK0Vp5XGynujLd4+jBTyfic3yU2jA+loaxVzYckAEu3Jbs
i/GRAm7edMlE+2T5CrdtfICJaFZ7JmS9W6CxbNzx3ra64bZM8Ab96yney2wXieSUOA729rGsXgVF
HbQRydFgeThNxohVjICtAgRrM/T5KybYS0iz7d6eVYZngjC+bPhwoLzBwIvLp7bMz0CXosv10RgN
ESi1PNpnXBPjNHpPrECECBZTdDMlmXgtBCG08D3BWwzqrrH9F5v2liuc/IHRW37fyXJXDiD4LNhK
G5Hmxa3VjPmttphbTZVumawwmK9GMzmFxpNlmMNRJp67lW5oP1bWIpLLw/o39neqTmHp1a4ROBpG
qDnPylsQrM2F909bRX0f7whsLPfCly+RpbWPWqkXJ8V2GRRhAgm5quAEOOYlEn3y43n6xcuF9j1u
lY4M2o2mV80qOVP4nN2vDwPZx1bQqNo4NK3lvuV8qggkyV4tRpwnl2p/PRWF9zb4c4sLb+FQDyRs
uU4k39TGMt3mjelHeMqTGulj1f3pNa4nwHeXaij6Fwfs3BblTXFo+tDe+j4+HSvSwvtSR4nut4xb
ws51A6+vrbtmIqqsF1zCIHvkSvmMW3rVhHvHiqsXCOLJunC75DQSbB/Kyr8MM1bFOHKjIz9y+uza
qLHifHozQg5U9DqTx0JIde/1Sw6TiB/rwWKtDp0KsqTMb4y0u8lqr7+zskrjMk/Va2Nr2zSR2NcR
kT2PLYAadFjtoaqTBAASSPhE8BtdX0Wa6mYamUnFfIgigcHSgaB3ZzvqXo9mdfrrueVh2adyUxXi
Jazm7tZbbq73BtiFq6G3401HbjK0QqM/Xe8R0Yy3YK70oIhDzJ0RA8qxZHkSTUtWZkIgW2IYVZBm
WH0Kv6ihlg57wsT/6ELoO78H+ZlbJt6HSLINOvkxKcNoq3s0Cmb+CHx+cBZCtlnzwcfpVL8zax8O
WRLt41yoQyGT7aSlgKkHe1FtAaGuQop2OPJnAylZcwcJvbjXWGXxOWbA4p1ffaaFbLEp7AoB5Tkz
2vrUZ1XOBEU8DmGSkvcTkqJqhg4xtAAxZYas0qzfI7/Y6RGqq7HPhr09NF8swjgaas2/RJNFLqVU
aHqz9La3xk+rRiitKkWXgf1BZUvG8vSY9DmI8j60VmbX8d9ihHUtq8Mr8u1O6dOc1qyopDRoIH/a
ZrzXbWJh26b+E6IKU6ohWdIR8As7/U7rQgm3DozeOCFYhl1duHqy7TS7XknM3nsvdckqtdq3GQm8
SBXOFJEbQMgJmQHTipUoJlPDr76jFpUkV+uL1hHfxFWDpKFcTRFZmYn/YtbGt15ot50rzpoIx7Wy
3r0q3g26d68kPYOUxExXkdFQg3aG/+08R6p9yVx71zqhsyMCU/Cr/xJO4mAURP7eja92WH33Ei8j
iZonSg3XHPQF+BiAzkKyGN9HMyYzeysG0W8wo39IUuZW5Y9KHD7MnVr7TdXuIhXitmr0XWdYHL8n
0n5zuyWpM/o2ssU/WNj3ZG93df6dpM3bbNkBGljoJ40iFau4CfX8WA/492Zbf5WdeAzd7EEqnzgV
0nZd8WcAizRML+FkbiqD6Vtk70NDO0Z9dwln7dgA5OXThJY1Ws/93dh6NGmKiQ+r9tCb2mc2tPci
EocW/1WqOfvJlfuMlZi8kfEJWQZtba3C1wUnbxWrFrzKvJYRB9g+fyjd4YkkkyKYPT0OTHKHuPox
HnrOtzMkpMih1B6wRNaGjd8gRVM+FFzZpnNTg1aIrPpZ4vLpfPZ685hU9aWOyIRq4vaG+ikDgbty
4xCspT6ejXLwg9wa2qDBFhfaBnOMsN7FvntpfVyOjbku3RImcs29JZgsESwwBRnrQB7Oud+/u7Bv
6e9/AymrdnDhngTXY9A1A6px19wXxnwzVDVZ0zUXoi8wyOs2sGN/woo9CH58ong7Mv9WFW9PE6vH
KStOhUhTXHGCnpVZIUNH8MlHPcax7gBeiMSLkOY5E0RajD5psyT7vM81DrAWBljXklfpJ+lm9o2R
Qq5/If7qvV2+j67bIALzs6nCYT15GT21+Le2uEZMjdDcKhlWrWrTtfPsFv4HGKCv1PthB7gLG/pz
ZpXYq5ow6db74xXTFwijG6MjN0yURYPsQd1lLZ7wKXewd06fvem9TLr12zvD75TUN1b127aWWBey
uLHK+GC3vOV2Hn/HdnLfDYv1xa4+daSYN248sX0RhCzYi/qk+nBSPsvsAwzfxj2w7lsK5jd96F8j
hYfOcc5e5d/nxnQnJUCgqRjfhaduCZ08WrV2ojQyVrKJf2LdJFmSD2BhTSExD+22Vynw9sq5NJlz
UjO+NHvlkPpEzz2QXgvBO+OibEo+JDPpfSYi6UEbllSIu7SyPmwBnZj919GwOEjk1VsCIG+i1trX
vRlvEDGu6W6mTXHX92G1UzMWzogBLiTWS+TAhO9gNjcZaG0Vk0OJ/77yPqyMNlo9z79ACVqMvfWp
dc5akW6Y/ocQ0BPIyWS77IkWv7S50e0cvb/zJrWSefMB6v5Aime6tXq88XnbbssxuVU1Ot+OsJOd
k+AStmrAAbW9aTX5KUsHjoE76quS7u2Z8/7Wiips0UrijnJIEGT6vCQPjgRHETI9MZe8c5vwKZHN
n2xqzZXqCXA3821IE+k7ekgfPWU+On6ZPGXSfA1DtvaorbRAY0LZ222xpcpqD7bPR6r01bifjfLC
iPBVjy0iHxoDvW8yZdts2BBaW3OU2/satpc6FQ9ajoveQxlsV1YAP3lBKl84+VnE5LKaRP04BbWP
I3GK/a3ukOld96m9A8tIUpoFcKBL5Mb2youb4eHugT0EInRPGe8axPOt3nbxgTwrsjBFftG0wQhq
27sM9GD3kSi2Turjt7BIla0Eki+PpX9tauOH07jqwDkRCiHm6dnzin1jZ+9JKo1jU5BzSFrXj941
DRe55gWDT+JyZVopBTEZeXpXv7VEa3SNt5mIRnzMioTc9tD5RKs/rCPJ2vdhQ/xZe4Dr9p3Hudnh
zV/VJiY4SVJHPIVbjrXkzzbeg1PwUtSYL8Jw2C6b3FhpDAKjzru0dnk/hSzwbi5IcNB6jLOhd/K1
08D2Co6qI0UUjy9RfxqB9RP+YD8JGh+/ep6TAWwPt0Mp/sQTObiqS8p9lRXRRq8tDtYRSSaKKU7j
MM9Jc3BJrCX/6/H1SdN3XhkVupvr80NBY5F5///+ddeXU5EcOY3Vu+s/bTChSHiFh//4ltcXRUhF
aI3i5votr08NdR+MNc7x2WOjDUlqPwkXc1paSJZl4ghM+zA08pySCwd2+jcuKGa7SbzR8LhNDgxy
gE0TJCPb7mJ1zcETRrtKOoxtynkjZuErq+ZfN51+a6K9V2oKg9Y3D+Yw/M4ZVnpGTU9sYiTtrGu/
G9ddQa1gG5bAz2/8ThOeVA/URqXfygmzXv8zz9Ld5hDEVr2t39SVE1hJWa4lEjG6tn68br1KZ+Wk
S54tN/2E+OJ6b85Db9UPCGIM5aq9GkRwffF6E3ddsZ0H+7nORg0La/JZxLlzFF2+7wcLh3YFtmzE
HzcaJPSk0h9WwiIe/Moi+guzciWuXB9fgSyV2mddfi+By+3atKiJ9JRY8snbnPw4PmZOXm5Mm+ps
NsjXQUmCex4ZUj3ri3st/Zg9cnl7MzJOojf1v26Mf91zHOLh6zriIh6L7OT1RnaYhmoF6vkxL2oc
ouZZc+0fwyGlVDx2RvSSD6DhsyLooNf7dvMdt+Gzm4z7OOEPPp4LB/N8cTOYYmNoWI10ReDhfGvq
A3IYy7iJyKy1wKQaCoM6Gp4EqVWvgjzm0MNng0PK2ueHDWUZrdvK2BTWkhGW3PeV2R8XoKnjbjpf
+6j1iJ3BLc/J6P9Uk3dI8EMtJQIWCuAMYeD6+b3S7ZPL3L6r78dI3VZlfdaSaOtD99CF9tGFAxbF
jBIfnKjEyK/iD30Wt2a9aCJnBjWELNJNgTyUWuLOK/06iB/KzAj3YDPP/gj5RMOgMudbYPOnfus5
klBwrbphxLYrxgbrcK2z7xsXI0wvWTSStZyCs2rKYUccBGnhScav6fIJLsmYkYCNF7q7zSnKy58m
Jj0rywhfidfZhVrK+WJk9HCx3GbYirz7Cj1UZ00a2gGzkzsjPZii01eWWf3JqglChHb0JojlRqeO
tkNHwCs5/Iy+PFcs/KuRqsX25MEoxwmrWY/W0i42o1cBkVA3dRE+E0kGONnKLmntyrWsLpNVeqgT
30GTPmrAyNdsTUcyHoCYl5RBZEDFdmxTN+pH+DFEbs/Ul2B3Blm8hgRXjzrMfPJV0FHGxB5bO1W4
BU5UTgEUHGCHWrWqmseZcn/l+ZiFGwfMbWtNz7HN4k10fBRo9XtM28GbiQfxmhVx6t+k8R07KyMM
mUSaVBYepmsq1mzCNDbcYsuC4asa8Fh8OMuo2VhDte+cJacTWvhKhvEPcczqnFhUjyZW/oxtLPf8
V9JZG0BACgBBz1FmcbCUw1uNzCjt8t+B6HYdwy7S4O/Or30SCjK5tQ1mr0Y44Bp7zI3GCHyUd2tr
nNa20J5RfPiBFaNHnZSBHNg+iWSX58lD4YpLBOujBIfZw7U/6N2bBV9I616Vm6DlJEVb1QeRWw9p
Ocm1cNGP6ipZ53UCtKK3/zSaeavp4UbW6UXWjDGL8DYPW301m5NJD+Xc5v1vPSfvUXpn6jVZXFYV
lCiLqCYdczs4rGjI/rZE9t34fRi9q0p+6052MFvtZrTUJYxePC5Es6cK8eDDVOQH6gz6gohSxCFf
FcvPq4XaibiGx8ggtCof2KOz01zn6xZRU5HCfejkZ1aj9hIJDBVpAnBAm/0eW368q2brK0wdkAje
BEvMlk9xnD0Wc/UnZqHALfgH4c1ahN19LlhzXP1mbEOXFuYXyLavkEUByNUfz9dvF03J5LofU1p9
qNnnjAncyCpxaUtCTntdFttBZ1nJZpx8RKi8N0Q+7v15fmo9/TGv1xAqN1xdzyib7nPP+8CQBmM2
6fvVoDB9unTNvHHc+9OzKghZiCZ5LJdSNazKP53W7YShdGIEzeeGLUBF+sVihLgSSq70qdzK2d1O
CUfBdI5u2fqQqEf3uY5p3/422MLIKV3zCX439bOienOm8izn4dCNEcD5+cGxKMpmOsVER3o2AadD
dmfJAZNrol1GsEmtDWbAt24TpoirxHQf69QBQD8dbGyUdHw9utP6+yD8hziuVmjfiaha5ABonVdD
jc3Zzfl1ZT7z185S+iETFXS+cSIKnlmO98ufWBUVlB8fkR8rQkbEjNHF3xrnsmCqJGUOv0L8TjwT
PeUWgfCkE7+U+s/GqN8ODg9KYFHN3LB6FrN9sPPizku++9aebq0k9leQtN/IWn43iUTmaOUH3py9
NBFyyuGZlHeMnkVyuV5IXc5Hv/pD8fFcJK7cRCO2Zvygm9q7Qz1iMkP36bZrBhoMgY1PNahYxfjq
kmZFzjc1uzZzWHQAFhPfemvonIuc7IbxGN+rX+XmEos7kMpnkIa1i5X4CuMq0LP4DhH1V+56LPJ+
fRfpkJ+MdthMsuKqNPgDEni18Zbjtpx6qIGRfuNUgoZg5p959w99WS4GYdoh2ijiVWTRNlok0JFn
7yf2DuSTThOEMLxqIOR2TXdHfw5jGhz98Ica90Xljzah7Ntk8oJwcCQwIn6l0CRAgmBu9pXE0wI1
Yvps7OkYNhaLQpb9sQdHbGqCZLNxeogq/n/ULWpbKYsN1TC+Cg+OQzuA5LLDW1up5yHHIdEKGBq1
D0unTTKUuScjhxKWOxy0F2JcoSablit1aUvzSXgY1PWWRMz1nNRyGxM4zXUaYXww9PdZ/ySU5IWw
lJjwn5A+w7JC1u07kd2fjomyzyM21Cl6/cbLqUNzr4DJ0fDjjdIGoCQ6EN7srT0s/rVhWCanM3ti
/3HXtauvGXttHYUasbFx8CPd0Tc0uCM6bV4RVF1MzGQc3blaTC7aRLCcFWUeyl9vO+SuTvx0/Nwo
yHFt02wbwnhnMe3MoftWtWetUNJMXHPRxc39+9agS9qZj109vlamv2DI+WFr7Y2OrS1KBRZIlvtC
o0XpxAn7LBtakkxfSTztk7mGXpA1f2ZnYWn0nFmZ88E2NJJV57IRkF+/ob/uH8Lki7Y9OcjElqyJ
CSlN4x2ZCFt2nvyMnthYhcsbF2fZZq7WfaS7DyunBSkTG/IlttRGdvwAfSyAoDZ0lWdfbfRCRjea
7QXK5yOuS9osRh/V8Ongw1m9ve10/5vy5jlCfEElpBEtguLQy6c/Y9x9F1BnusSldvUTSHm6wwEy
3IrSlGe9Uy+6z/lJtRfkqby9J1Knwf/J4aLJ2AxUH2H1V/4qb7Jnd85oRgUUS8o6u06Nb18YdGkj
qd/EBRkbaQSNXVQGjIUh8gm/DUFStJ/WjDM66tXRDaGjj1YSWB5xLl28ALwgjXm8S/bAOZ0ZFGJt
HwXk+CSy6taNWPN8yQEti6eD61eflsE4KY4OXTHSxOp/vUogrebcpKfGCtfi8zhkZFfXS/hznG5t
sHplJuaNJEFlku1vqdX2VmvNrUWfX69eMHZAy0hcmnlJ8lWdxrZANNKLnVbtYju9OEVmUJl4v6r1
6P8z1ytpV2vasgIUFnLhYcOPRj4NluFV3xfOKitxn1fkYZaG/+qM/MUbguFKNYH/7HDlNvG6M9WS
biI2bevec6B9isPh08jgdkydtzGBve86Yb43hTvtwk6B3xmbjzanv6UnKgWVaGUbXcF2mvSLzaDQ
DkUFzIeVz9SyW61Ktv0Ygy/hM5kxTdkYIVs6JXu1b12ku1XjUILm3r5CqwzXfAyKXoOm5PwMljhW
CqOSjvs6CIXuBKmj60HfpqgMi3E9lPByco7NBp2AdYNReeXQBOR/NpgIBD1jrmDU2g87jJPVaFIY
ixArsotfS2/ml0iDjFIoA2OTNyDRRiwTKDF+EyAJ+6Yw7jzcVmtvxGs8FAGNMZ4dH0hvmjduHCvA
RSdS+/YVcR2r0MHsoutNMBWmtqoA4K9puT9MrR8Gkz5HQVWX3cbwHDhwibiv+YVKolBC17y3xigH
CUaXENx+4LvlOwnua1+9qFSRdC79ifi3UD+ZzU4v3XprGYra9smtCJ/vWWCOEKgJaja2CWN95xzm
XMlMnsx96iLi0yJLbEOzN7dqZJOpnGZi/9F/Ew5/63hko0UR30jkQZBLhiI/ZNN0Ew/tsC/yOd/k
lnMYwFewGjYHaul7qRj2pAOgC5NpQ5KPhyTzmdHl0GFyfd7PHmWIAyTPNeb16LchMbRZYKdmsi1b
SgSrGbderyQbTNesU4cD+dxqb7Jxj0kdZtuqCtpankRUwSmLaKiYjadvCEsyjv0SBhBm4AV66bfg
BKcvw2PXzcGXMj0DMlQ8JIuRotbc21CBLIt0LoxIbKRMgVWGySMMbQoPj59sQsJfWwt9XIc6EC95
eEt3oVEPnGO3inAPIkOY1Palmx97aJFzcmyN8s4uGSyQeqdWmpc/DH3kv8KDoIcjK1v7oTu3mTtn
lwOg0ie2GctvLyGZxIGW9smO/+8z7itWzR7oH1be9WhVEhJb+SXSOJAt/KI5dlljNbPbTHRErCg9
26WBo0o8VK5z6N2yCOxOYc+ypFylDvVm6FgO6jNFsw26iS7IWVMF8j8IFhudPcqRrbGRRsjQgQ7P
wDwycvWvUovak6q0S501p9h1n71JMHMP8+yipeRJ5duKX2kfySg+cCw5aVZuMT+gHYI04pChSkVy
BFZSgMhU843pknfFcGcluvauaDJGHeYIZczt2R1qvBV9FzFc4sTUuPNmzmJiCkoT5k6pdnlSiXsv
hH2Iu+259uVDH3d4l+uYI2dPPk0IbsiagT0ydDz0eiXXkGY3Mz3/rWiLLgjL+S7XzpbWlTs+d7e4
cs6IClB+jM0ZuTt9Cc5wa+UneHBm7bOO02fvjYb+KddeBtJJTMlxbyDEe234bD3i1xygQnZt/pKV
IKHoBTFxIP6Jw5dTZahChuy+7yXAnYx3cjZHKlevcDaWA/+FafRrTwT7ZizN7UQkJuIWuGpTdd9P
kYGrgjjDrOhgSkqHOCxQibFvkbUoqPYMkKpFk7tnLXNPUWpj1zIzWmvqPRlkssOmBimzCGlU3GL6
eac7yEmka6K1Y6wzQ4Fbw063tnBXM/mwznmv1oNas104e8KWjXXBcFlDGN1DKDHoZLPdntD56uuq
7b8caUFlsuoyMPs31nZyMUv9R29BpqVumpAzK9Cv+uq22HlhHwxNjFsKhfOYUf9mCotcLuH5Ucaq
hCMVTfnaLI2AmWUZcKbz135mhRs9Y8W28Rk1PY1v2/HZn8NwOmOVctmzi9NYwbPKVC3WSE32ltv+
iYh1ZtX6Y8nGCyreEa93oJXWCchDF11EuXVj62tKhotvI7rV0004LSTLpH/uZPqY4uviLUuP4Tw8
T/w2Rt99TMlnZ3fVJkeHsiH3LYgdt9xaZZlv5ETQ6dwPy9uUPnRmASMI/Y+uq7sQCE/Ju8Zxv3jM
rLFbVXOc73qJR6+T2Y8RL8HljnwKw3GPbOJdMX4HVMRC5Nft55zGeypp4c4u6B04eq6UfxhUvSzQ
G8HpzqJruyIE8MXVx9t28sItYeVwpPpCrEtZ4OnMP53JBCFHcLBviJ/QKaloqf2pb72n3tnFvels
ZTrc4XA+g6kG6pWQ1zxHsDZp4q4HaYDkzNqfTB8yDp9UwLlw63tVW6fEBflbdNm2drXwiHWFfOU9
cuOMQaFI2bTDVwZTDawh6s+6i2k4GWmQtVWzLtg8LToasF6LD8dzoQEv25IXj6z7/jFlH1+rPN1V
qKw3GjumPXKerBwCHmXR/jKKk5w+EF5F0CF7+nTlBAc20k18UUy2B4ZdqJYsjFR84PjWrAxpa+2a
k+PWdDos/1Ej4wzxRfuDtItDVN5RBjgTUcom7BbGV3DeDG0nE4pNXX+ZhfbTRKMFfFseGuFnD96N
96SPcXlqIw8QY4pdqI8eHfPXydP2TqbzfaRq+IpJEI7xeB6BQKrlxNVmUJkHO1tNDqxWUd+Gc9Hf
yo4IH8/EzJt4ESYGpyvXdStfbU+IN6e1HxrT/pJ29hYVeriz0gkO6por4sGmwQodNUtPSKNgbM4U
nLLs7FunYIHMLG9Nm6kJhNvDQ7O9w1i9Zi1gpasPVtj1l2x7+DMVYNlQ3XWVCW7YoMSUioZP1WjN
psGFFkX2Lu7A7k1tFYHnsVallp/DiZxrvZ+mi+6m+BM7TJAJhGdnFhcaB/Sw03nXyCDFV7YSsar3
HXEZnEsGeC106NdtRohkNLQU2EN7I5M0/IkLRmxjXW1Sx99pTpiTcdlWgTC0jSLMOaA5shvt8Kxp
EXsWoUFc3Ol5mpxHXYbmg5XLgz801m6M9MeEWdR+FDhPpy48StvRdyV69J7B/lH3/FvNNULC2vRn
nQ6hbfUz2u8FdA3W40hi1Gda0XacGivfToXN8BA4qdR7Ti3dvNEtoNVZUZVr9F3ZyRfJCymgcRB6
3ScEa38Xs9KUDqGRU0OHLIy7XWaOAAtzC81alsNmLf32gA5EsJR8EBQLemkosY5NboP/lTEQ9yb2
MHHX1tjDwkFfz9ioe7vWL7rqN0PxFQo7e8nD/D7JzS87dzZdVWg0Y3vs/wSgkz+v4uEh56MA6KeD
pnY9/WpB6Do/XdO9arXyN4lTbkMXWXcuDXtXsy+LqvlxooLC1HdbzoHVZcAEijjmOMhq3vRYsVmn
OE2V8euQEpOZmUj7Cj/cjcuJ8yfxuvJsJcl7JdmXC9rViUaYfd5mgI5auTc96yhQJh3Mmtp6kKMK
INealE9TNH+YHIZHl7FrhYVTSKYYSfcWGk2y8bPuvTVArYa08NZUyL8DbsNd1pYwiruuDXz8YDxP
gawIj9u47rbQ+LzOg2q3NkKSXBBSnBmgpImfJROtBIjTu6eKxcaV1kx3WLwKqvvA7fsnETXgHJc2
sSWTCjhw91QkfrftWmei52SbgR0r6PYsTn2ahceJrLYAI9lzaZClZEgL7awBNbeZtXL7X+ydx3Lr
TLeeb8XlOU4hNJKrPCEJBjEoxwlKERloAI149X7I/fvoO7t+2zfgiUpiJgR0r7XepKPPgNIZ10Fk
Te+NKn5UNkqIUu5N1ehi4xAGtc7BHVCTyycSZNkv5/Kpw0iMIXs3459P9pheM+M153HpyeFB7/t5
W6+wYp1yi1uIZbSzJRDVLvajkS8q4v0lZEE/CwQvvzFPgax5Dl74v9/2j4SGywOn8yv8PkVSCi2d
Olbl3kjLGidKXvHyGHlxwLn8zRzfm5a/7xhm8mxPev4EyRRz1+UJ//j19/X/3EPEbWt6u9+P+9en
+PMh/7wj+107B/+8JSKEZuXWCJT3TmNxfpw/4+Xd/3yQy7uZsVNhOPqfx4dEWUqIy0NrUq+bP8fv
z4tfbv19lctvujs2XA+cpDu/f4vOvm5ecTaFK0bzj23Vr6nRxcXo17To8tsfU6Pfx6QXl6nfR15+
uxhD/d7WhvlyDFNBIu1/9cH68+TL6/71vL/+tM+609mIjKVxsc5KOsOgboiufz/IHw+ty2v941dC
uho9+H21skFNb4724x+ZZp/p09rr9OuLKvPy4y+N5+9tvw+5/FYq9+Bmpb/+6/a/RJ6/f85UofQ+
Jal4Z5Xp7x1/KUB/X+//rB/9fczvy1xu8xUO1kZrx0smIJvfO/983cvfl7cj5iPFsuX8QS4/Lvf8
edDv3793X56Tzf6V33Zy41SOumpJaF8ZxCzRffGnGybAaOcff/2JNM1CnP1f7x70dYqgK/XPExcd
udnlSb8//rqN4BfcHEdh4w/9v9/hr7f5fe5fb/XvHmf4IZ/p97XgF6L7viKnmJsvTxByAAP860X/
cf9fb3L58++7Nb+Q2yntgn97CP7d5/q3L3N54O9nvTzmclsMgww7Uuu7S8iAgOcLjfBfPmAK6MMo
SKG9idSQrP8sF4P1pNktVhLH2JSPl9WgOhuPxWlV7YSVuTE7ONOHIjCzDFPogZbNsbTzJpYFXHDv
CtXBBvS32U/QkPb2+TemdY2gxXZk0BuZveE7n8yM0Rn2AA96SCKIH6ebbOwfatxaNo7GSNNFw7UY
W9h/nROtZdhft0Z1tGc2jrCjZiYg+2aS/ZcIw1VGfhSkNEXvAQ7LDLA+03Wnle4RzFCaekhAgf7l
5+ODIf1sHdeQIoqRrHXV2Cg0Q0JHyJtcR9mxqGpiQxNCLspZxgcHFtQxOuMwldWCghSnwoALAIiN
EbVTQgigFAZFx38iU+GtJF1l1Cd3QTaDfis8x9zOuIFaDu3q6D5TmtDaqMyAwk6hY3pttE4wh2kE
GHhf0OpzTFcVvQqd3rUwDWcJ5qMFoYab8Xkeg6gFov/8aIl8V0p5hKUrl0krXusB35xqytcUUElg
s7dToRziCEQqjRm70bFXq7bcTXF3YCpBj5EyBtT0qsUo1ljoFihAqESyHmqOna2sbejF8UMEhjhL
c1hqodeuJI15603XWT/+tC4Hxuv9VzB14NHeJ6cuw6s553XKVL8ypCRswtAPZq/HkJ5S+pYmfq77
nzSkgNR1KoJxtr1NiHW1JtVWmcDfWkP0m3A40oJxumwHEVAbP1FLjuu21qtlrtovN7kh/hFvZLi2
C2ZBZbaxtGm6MwlPXnSDRmVO5ogbZm9tj3U58H2xlRoDAtnFzdqbjWEjiIX14GgEpuCLR/Aat5l3
OyZ+s/VaPvR4tuOMkAIQE8U/Wq6t2EX5TRtG2pKnAxtwLSmTzj7WfhS+BatmPJ7PIDN11DGP528g
bMrkFnigFm9Kc8NTZXafdWGOS5PLbwkNsMdpE6pcHJNhIfRU0E+5B2CKYdWgDRFtO65y6FuWyLTN
nOnwnRVW/AxkwXBM9Uw+LWR+HIngrPWwBw0+MO/lwCRblWrul93YT1dNZ8Oj09ZF1Ia3k0FSQe19
yByxZqRH7xOWDso7G0Eb1GWGdWSeEO/jMsMdJ/7SzszXaoyZa4/zi19POuyTraF9uz6hzGZiJTvL
0Iuln+q3swrxzp5Ib477h8nw1rHuHzqP6rvSmLxmfbOotewzq3HSnWsKYwaPcq15T/G5grbTIkQl
VXYr0ZfMQrTqMHNJLwc1MBQ3jOtoZDpRgL52+rtdC8qeye2Drrlvs/oRMn2OT7sfOL58NVR/AkMr
lp6l1rnqnyo9tHDNJO6DuFr857OefsMYMYiPqhD6FHBH6sZbW5B00dfGHcrcJy1lKIpsDfNH3NGL
WseRGE8Pz4gC3ei2hgXhMs+n58jv38OobkCNq690fplNIhdc2KF6EoPdm49eHT/2qA/2ZaKM9bD3
jbXu9P67QoG9YlyFHBY3IaTCCyc0f8ocPrXuvKaDfYKX+dzn/kGYPKwwhiMZ0sVCzSINeigtSraH
EH4Io6lpk8WY9Sb4r26nD3KB+jB/yMruzehKcCE13YhUWw3dvI4dJomIJFi7BUBYjauIUXYMWJth
FXFOLJuqgx2XvvccJGI/IMIgs9jJEQkWMq16qegRY52a3UXv01Z7i0jqwg5vYaOoYAgxaz9DyM5Y
rKyyYyHQmDjk+csQdfkKmfWZGc84om2LZ2kb1tJW0yofs2QV4Ym8crCy8rIRRAyWfdBq+ZOTmrf9
eB5OP/cOqG+dZFunhRCRmF+Vln0VifnZ1hZTjgaWu45Pf+eS4TJ0lGtFmGG4BZHGy0G14il6MWAp
jAW8zmGq7vW0PtXttMQh90Bi2bfVMrAyBz5wbK79FumdrsyG1GOHuaYuyQsBd60cfGfciL41GneV
waZQ4DbjSIxg03NMgxPhDLVrQNXd1kU8lFenImOwZbm7unbe20QGuG7cxNgRrQRi4thwCeoK8SXv
hhD+hzdgyIwaxynFqmbXDTorhdc+9NnK0cBuIPdN8BvKcRVa2qdXA/CF/bixEgtkgFgdRewJqPeD
MOaNqwqxIQt7Y8/DMYvLx3LU18LIIaLH0EOmOn9NbE4zrXrx9Sq96snp8Ra2rO/gAD8Udv40zUTe
iKZ9iJv5sxqdZ7OCV8NouHDqtRONx9lbuRkDV6OFymo4zrGS0GgqnPIZrrkrR7S7LIShkjibIdFQ
l8BUewW1f/Oj/MFB4z069iLVBwiu+bYV+Ws2ck6kql2bHbWB1R/iGRLRhM5NbxhqZdK8wfZ5ZTVc
nxl02rMBOUS+nni3dTI4UOyracm1+Tap8S1qwQTdHEqoVzEmSEB8i+xzcJNHqx5f+3r+TgFp+8ja
zH2y60TxAL4KIqdXd7Ir1l2igY5nRJVwPO7FDCGlmpM+yAyLROx23gg/em+9dhd1yHKYbgalh/vv
oNzvVrSkF7DDLjoFhaEUwE86dAuNeIq6JBknPGuEVHmbRRhUGRAjAkRRm9Hxd69Fm54HZN6uGoHp
EalFS20iTilO2Js1c1/nHf1yCKFduOb2zKOuZVgupJvtlf2pFwiP9OGl40PtdPmcyKxeYIDx5Dfa
npXvPmlCucCph0MfnQxJmWCbG5UO25GQrXbbMkJuOSwsElAlEiRXiwGY8C2eAAbxtzgl3pm9oNpA
bydnNfqHrKru886CzWDiSZ9w9Q5e+J3n41WVDfayHJtnWCEH01c3nUfOUjfcShW92QVkgs5nDJUO
+Suul/APEHsu27OdmiWYDc+cGxlBvIj3KRsaAxseNQbkcB+4JDcCD9WdT+hWVZzQBsC2QQyEZobL
pXt2FGO5OffGRRtV13nKgASVD0dTwOe0iuihcvJveRauFCofoF53jwmD+G0Tg6pA6HFRLaAxgHde
Rv0e6hZ+D134hgxmxZJrrp2iXrtEiluNT+yDJIENn2AtT9B8Aa1bGryCriXiBXaqF+E5glUVQ36L
g+xyGF0XBQE2hcWqM11/0aJhZ84Cslrcw6eWnHOQmeBQL+y2Se5UH6jQUQ9scFSSt/6XPnbdwSBD
DFcSe+uF6kETeHgafvcG53cxTRjwG0P31rT+Ouo9UI1k4l4oczlDmgZUJK8qshF0jYuHIqyGE1hH
wGdgfRBSi4wkmN7beXP+jC2jL9nBu17CA6c2ngYuz4qQxDQ5CPRYfTRcj37K6VIndwbLz6rtuNbC
MAMmrA9RUv1gicx43AAuz6zHsPVOEE4+jBFWyty0lN6IhMLEWwP3HjuSJR2KxYghW+9HJ0qQRdrY
RzPJnqi1nzzHkmSxGPCjzfGTqRRgC0ZvJ89nq3GmVeZ175EkNcd1yKhPGY87NdTtmqsDC6uG2a3d
F6BNGIktBFareDuLdRolP/3aF2pvV0azAHfXFsY4PNrVEKDxHymsNPZWlz7Y6W4QmQL2atmNxWwc
zPWDkVi5AWa7xtkdFHPGHxFertWCbxte+QiD6IP+uF7aWQ3t1QDxdzlptB8zNN+TKtuFDuhgEqu9
FKdC6uQux5CJ84JCdLYjCHeZt/QR5aSzfWw6/6HQum+gHcsXh2QMAyjvqwml9AKpUaD66CbthYBE
Ur+ODTlY5Xw3W7iH9/KtFhpsVR/SGK5tj1JAGR1l+OgNEGhrPaLurNDViBQBuAeXQ7eB4t0BeGXe
9s5EvKP9nnYF6R7DtBSRY66FNT2YOuKllCsw5ghnIiFXzta+bQglq1y5C3rE2HBggoxv83gF7vOY
u1yl2DrWQWFwnMQgTtFYHCekzOcmyaQca49tZj9rQwh/kIAoDPNezHZPuKejj8AAtnYvKvKaBO0Y
i1SFMNBDBzo9eWft7kAIXJaxsGnWHmu+1z62PkxHm9ah2d/rUxhMyiD8FHOpZdJQEdo+Z3+lTX5A
YRJxhWQUVBabBZS+KrN+LOAKTOq6b0Dty7pJkIdtLidTv01g1y/i2l1lPti95nOWuLb5bnvedwK+
hFSw2lnmsO0n0wd5MO5q24c6ZfiQii2kc3i/np8QJImtVhCwtqOXAYyb09KAFOkaRKdF8HmXhg+F
B3LHS2rUuyZUew2CYl1B+mtz+ZjmJTavzlXf1Ku5on4elA8Gj9kaKQ5nyV+6WlTtfGIU8CLF1wQl
SeKytgKwQifWdrduOby67fCZEDE4A2o7pvEGv9NeSYtQzHKusbFvkPXNA4AAJ48U933m3naAofhY
FscexZIGRonLnf+a2vBP4D89hOquEzpAKK37omzwedHdcAWodMxtcRAGyGcWqcCZcd5tdPda0nX0
VTmsYlABXwyPZq896j4RflE83aFw61dYG9wWoQ8QnoY7Wq0Xz7/zmLVDMincRQmOvFQqpcCmwHRc
dEmpWa2mwb6CNrbom26j3Bj+EKrn/LFGAXqlp0Sf1S2mg7EVjKlBJ9ZDeENvQJ6j6TB5vmojRJdG
i84vSubA79Celm4w1PqLlpMy2nTmJhynTTWSY9nniF5q0tujXn3GdbuabGtHfYEmnAJjIK+KqpLu
a7jWsx2VtL3TzsyTPiHApurJz2ydgHpfQ/fhv5S1BQfPS78mN36JVRxME4Jkre+sZeqbkK6m50qQ
7xOamxwbkkXZl2QaompxUqA90b1kJQh7CNq5ColC1H1CrdgQBtSOBhJOd8vD0jP5yskeRwyAydCA
0CoHSo7eUUvfa+UCEKCEJORfiepLhjjgZbE8qSheW5mdIHod9zIzPzCC2IZx2tG0wUeu1WcyTI8Z
LLa1VmFfVHPFB77m0hv6XErD0J7KaU0sNhtVEsH1VDXIVwQUWhGxVoeByHu5wIsKYCBkFpIkX1WY
H3QXThMtGMl2oS0Xc9Ju47FSC486e9FU5tdAgB7/WAPsegPx7c2FzeLOI/MTv9hllvyqwIBIz8y/
0hyp79Bja2nGpzmCqFrzY9me8Xt9vm5if+vejOymXIonlMrviRmuTbsn8lSeQh+dV8IaZbhNUPTu
E3kO+6nRYHLU5yRKq7nuGwGvDPTPBb3KfHOjXRxe5XTIbV0FOdnJ6wQCowPYvJByeOIahQ1iSEgu
g3CCJpo2PG9RzF20ytJ4h+vrIxpUbZWA/j0JE+7IUJMgEn/543PtWc/wZx7coqPaxHPMhmexbMMw
WUDqgJEEl5KYM4uCl2sTzm5Vb+rGWVuvumOi/7CexqIjBS5p7ioO3qIcrFstz6aVEtZLj++HEQ39
aoarxX/Gjw5ICB6i2dkaZ96biOKWUpiMLggjHj0sIkX0XZ1VMIdD9dibN9hn3spvFt6QVK2htkip
629zQafmNCa8nYEga6G/kNRsLiazOtn58DDCU1hPcXKTuv3B8uGReWCyAhh2RRN4GJB5j5N1b7xD
pX53US63OidmZj+5sXNvOuUKff4x9udNppCg5BPGZVwtpJdAGtm2lv7SKfuD/OVuyffaIapao8Zl
GIOpL7GdibXQzX5Xd6esdo4tC4AvkmLZKOM1PDevnhYd5gauhlEdMpNEOq1vP2U9nrkCT3lXw2WI
oWsNpJPpug1ZJORsoYrpysrfzjpqKhsEuQrVRyn6Wxl3M/4ANj1Nd+/mYg/Jol0S9EFNBdXeA7Hk
g2mksBbpNwWAAShjKnLTqs+YnEN8WK8atMV6Rkat1zCnahq5ErkRrccEq095ypxsXDZ1vpOESs+d
Ti5WZb9nRks6EEisb2O9naG/TZX1EYflbZPYAR9h38XXLm4I7TwcSg33m8yBupFgfzFYd6HSUGeE
P3OpPZhnzRqKnQcte+vhONgzeZWRLqm5TLidhVxZyvh0CZs1/eQeR5xoV5XZlwrPBzvO3yajf85K
pCqlhdK4rfjOyXCasuFYpck9Eop3Soh3/Uxzdqt+bcvprZNkJ3k6G7lWEF8Wz5VYzjhEE7d8mVSO
RHkpFNgTo1k9Ma9grTNNiN98JEFnTPVQ5NEeFvRd4Q1i4era6xwNB732r2K/PJos4ZiibFRVQTEY
TFg1KkiG5CXJG7H8qW35aVv5RygluapmdVtoZOi4BYuLgzomRPzh1EThDEGI7NVhopdnhtxbeXEP
GXJRunBIStgv04CEKTbC5zSFFWt3OL/Mg7tPZmEBU0Om16po49QlCZ5LNY/pwnUTwj4joler8t0R
9RvU8eu+CL0g4TzlCnlG7eAGWrfyy4pcYS/amE26dMntCVytXFrpfNJCbFLzft7UthXYHU4/bHla
YOdLz+TqgkXZb+0ehvmZTz16SOzOX0pa/t3oMrxxmacsLCo6zuLyaOVPOMis4ry6aWL1EvdwX8+n
4DzV5qKkPFpHDicKs/wTcr8NE/GX0FUnJrfXYRsSEReaA6uTEdipJE+2uFex+VqMDtaFKqasHeTG
88ldFoqNsUzuYS+wD+sMZRgeyy3d2L2aihep0k+634fBU2rnogexyjlc4SDwYstDI8NXyoNuF8eU
KCGD+oPmEVsLj2oJ2T7DisncNppgrJdOFiVDHR2KSTtUrtRO9JrPY8Fsd+7cdSMTcittZ6Cnh4iD
oIbJuMizbdkcy0oDIOAFAi/TPul7F1PXP4iEkO1x1k6SrnwXFRlDTI9gt2SgadSatTVh1ShTSPdy
sjdTWxhXGuEAqA6x544yl0bNi/VNERqbafLrna150PEn31uiACvutAlDvARnjs3lzz+3hcU25boE
vlm5eZLBBZYme5WyaeOLapPHZO2V44snyCAvrG7tuGiqan/aVW6RoThw3xzmyAYC6oVrddqW77Oe
DQrVToRM+gwyrVuHPPCm3fRU6M3AHtY3DCATdY8H/3unsIBKHHafWRt2wuj9jRv+uO6E2UsONFQz
N57buocuCYugRZuidWcTfIvS3hmMb9TAXDRU2EUYflipwDYHv/oVrkrCRyIf61CwGodlyauJcD+X
bLEGaRN/wND9jH0T8QuxghOLcNiFO2tODlhsO0vlm89+duqgIqARPtbnt0vOCIzlGMRfxG+D7z15
AkcMr9wK9DfLfkoPs+7cFfJaptgwwKy5L6OzUaQH41wKRpruNRrGReN6X81ou2yGOHnZ+W16hg58
rWBsODZ7oUcDKgiLK8Ivp6DT1VXXw3usI+J+qwnKGkQ3LmtrV/bi29dtujf8U+CJ11nMJNQJOxwN
ZcuZZRHoTMpAgIXUdZP2L2PRUg6NKbJGq/gZkrk9qkxtIsbbuk2nbEU+G+yECQuqqsCP9ZdkIuY6
+oEFle715qxFoOGUiVeyPKb3xfAUWshSeo8eLY6gx1ZIv0dFmOlYwczwU3pnF1oeHjKbNNGN58xn
tc5URXfLiAU3KHtjJHvRMX1xenGix35w9OK5LTzCJhsEBr2BBUWk4RXm4b1+psKlMDL5J0Y07fpW
MDlkSAVPk7Enwt85BytB0iyxip415zTaGembcEHS1txbYGFr3XPeZwSJxcCoMuwBV3oczJft2eNN
jfRwmoXDEkbXy8zBYzuc+wcjJxpTt2qUxTj9LCwGVrb8ytL6pvHLYZtPZ3VRjmbEJKCrUB3UHYCp
dmb45LrZe8eQj92m0hCbMjHLq3gXpf25gDZfbQf9K9NKsggZLt3oBZylwYTedoaewreaCQvCJY3a
VR0QDiAaRFAZ5SGTtb67DbF5wWSOYWena/6mP/Xa2YKm6CRZZ3ZDzQ/s4fSDt+tqJn7J3BFYi43a
2rci4i7iZgV5rlqMTdbd1gUgUGu3/GuGas9c/hjZ+Cp0zG3GHDrywFiTWkru0h4JDd3UJq4FtgNd
oh8VsDuKUhYxlzD7ZE6OpdCvfSmsjdC7et1P1W6uUwQaWRnEpogXc8TmEEWi3Q/M2zMPSUOajU9O
iQ5UV4+gZvz/yxmzOSayYUK2U14xVqdvJYsRfmFDsGCpWwSE1WVyUC74ad0wtJfWqO0bzmI8wMgf
VNA9aSBefL8MSvtcf1bK3s9ESWSspHlSPZXObG3RnKUsYdV0JdozJtTo2qIzCnRbbtZQ1+JQXXWM
1UTMaaENwtyDNxaKC402y7GfihzZmGsQxe6JZWniEmEPEt0sl2grCZV1wut85C2yiUvYyhti3IWw
YNHVB/S1z8rh2IaGIqYiyeDQcNmvivGpcfjG5CZ6SzNDYDZGDssakIzj9c+2TzL7jODbYyi5j6pb
nREKZxRAN/+VIM4I+LSwRAhC3tuQ09rCTx/UmSrLBesJHA8meBr1W0HjjptxoQVmJ8oNYLEV2+Xa
h4YZxz3vV7/rjlB3hRkGfTo9Y8dwkL3b45qQVvApkVaUExDRjIHAmMw8SPsRhcYRsKMPaTndyvW6
qwgMlcGhb/oNBhaMzR35ZaqcQzSlN/1ZqeuF3lMe994WnVIfRLUk+QUOKhkd9bYr903JmWyHqKa4
kHBmkUcxkdJcjaW5c02UnZQVNueckMbXGNnvuvnTj/NXV9a3vkwD265v5tbRr9oEYXkbvsPd49nC
dBB0P4Q4S+Ely5KZU/E42tCfBjBmB/1UGvdBG2uvfiM8qAqNvmS9g1IgNDfIZ+8zzgSYDrDXEmYs
tcZMLTJRsdLXbsyKtbIYifZj296lVjhdOUhxFgmtjyg7itmoGtea1Da5TO6VluvrxrsxhUZhqE9P
/YhBVaszFR6bR9WDiDgDuruobLEB8rHXGfOZTx8d41a95g4QmfVj9smNR7dPE8yu2PfjszBpBzr0
aovY16jZt01lx9dRhSqhsoANqFWGFj5v1b9iHgGnOzxmXdYTSvI1eAz0ZcoIvo+0B8VQoDJzfxGZ
pcPww3rsQ9rDNFekIajhXaN1b2J3wjksEbsiTW/xWceExsbdxp0lAYQ+82ui40gmP1sst7L81q3h
Q/VkrWPJvDVYezZZWa2GKv9AUU7wsI24RPPojE23ueMbpZxV6Ioaaeeb2Co4qciL0dJtoeMt1ITW
Td366VUFL3mJc2/EQV5M0t9zHpW4SKO1idUwnMirsUQDkWXEOivu3qepumaHTamCrQWikuTQVCU8
ELme0qo9oCxj6u+n8kaf5VfawgVRcXpv6n64jGtGr3Fl49BXMzhBQNddl84yKbRPZu3DmxZtQV+h
sWvi1LfAbPNYfrou/qCuoDVq2lN9Vuakhj5vIlztrpPzD5vpW6H57tXlJnQqn73N5EFmDt+29R4w
Lhi3BQTxRQYFggFRtvY0H2fBpp9WsmYdDqXxkHYJYfCJ/tzKeFgZ2N8uI2vrOWjGxOw/R0mMqUzD
TLtqiyFoQhqZYpiphRbNWNW7emwfelfOGxMBUtBjpjRmJHawyKGwbvJ6w8WDithDoqQ8tL8GSBwl
HGusA8ueziurAqtpu1Mvvbu85ICWM3pVaTQn5Su5yBIsKXk+BHhNAW/UQ3rdhBNDfsaMKAo/hs7A
k9QFlk8748lySFKW7Zusy3ATjwisK6zLGveajFYCYmcBnRjmfCi1dQ/EauRau6owLUsRbYVOjzS8
usqajlDmosY8LDxhSnaMHHoV2jJ4sORHDRpZ1ZUBH9qXkiJn/GbJxYzN9W4Mq7mtu4wxjIMTxwT+
KdiXolzRCaDNDPubNEQ1nthWv1JlEa21HPu32vB+XJuA7EI9jXiPo+Ci3HAnGLYEfi4sa/4SI9m0
Fu6s6Y/rcILORf5Zjzhp6K6i9tNg/ZdTtB8s+dhkkCkUJ5fZPoxZu/cbGD7oNAN45o9Ghq+B64tP
0Tfo5C0DaznftJah6R7MSBKbnPJPjJydD+XnSqbjozEj4YukBtpecQBc8YVvwKaLtSVKEdKVQy9d
EaPzgEMEuKmLkh8aOXS66bq3QA9sEb7GNzBQWFXIUZ+DzlQrrW+OGI/lG2gZu6kPryWpSXB1tFVm
jFB1XF4TGdRzUdrfzTweBfYGVKmrOIz3CJJLwl0dDUJQu84EOq3sXJ2Bo1w7aYykO2sRbPbWtrbV
zsAxqSvGe43kk2MHF8iUNttAssWXwqZ4t77NzCIcGa8IrVLkPM8ZmwHHzayXRQ3pqfHivQJLY+b2
bgqlDvA/We29aa0p5a/amWh1EXO2JLd5hS9fxFpfNZtWGDunz9nKM90MckO+5U6CtG5ErmRq35Hd
vWci+1BNTMh7Y26Gmv+LSIYlOqhs7cwtdrUMIdO0CDQtBUGz0POZFZYgAhUbEwYQW5vD3MNZhvjE
CnuVqvSR//+d+9GglyRuw+b9PIb+ra+jO6StsqPvsR3vWtP9lrl69qb2HhQCF9JUizjoCtwZdVkd
0g4I48zeAUfV0Fw7AnsjPfa9RVfMNS2/DurshtZe1saHEQ7YLJXwxM5oVqkiiC+5h1lYKXdEJe17
An+taeNyBZWw9woW7tDRXqwu+WlMlNh4WY+bSofWFqKeb75Lt332ZcQ0uqyua7E2QnZO1nTSoPxt
IfrjiKEE2tkB8CToiA1bwAWX64hClVyFPLDPMhcWny/X/AbQ9IJ49o8jlLRVaYjPvIhuEQvHV3gI
XY32fBGUHyUGYRTuxcHBKDAr62KjJlsPoM3ZVBc4NpbOxhjG6NAqWa+jtr5DBxbodsXln4mrhqY0
UrWGUB7rgcKvFSs8QrL0O8ZxDdGC2lmlxvfGTlE4THEob2nCnCjQpgEJROzvmWwsx7Y874OJEYxu
+RDL5sbqrNWIqQMfI1kN6GhXHtPyZcPMz8Ewd1EDly+TCQ8918oOqVPfkgmFVneUIFYjIMZYpAyr
8k2tNAxK5LWadQPX5nPYtoa9WkZRJtttVWL10TETTkqcd9RYBl48HxP8q5dhXJeBLtVV5KW7MNIz
5N0w2DFgDPCveU5oFvMRvUvfUgKoCB84in4MIL4iAL06xVjBj7RkpU3mu6Pqa6GrbeHnU6AM6t1c
oQ6hrtaWZV6tsfy7UZH1IcU+slg1x2RwgcN+fDgOlbBxrOz9b3dS7wy/RO09gaBsxpLs8ibbWzSl
cUQZMUbmtZuO1/EApXroYHsYOxnlxdpgPOAUzs1oIoZjPNVsZK1f4SuDtVljPrcjfjc1A1O7wGZF
9enSL51TOVv3oZXeCdaUted2m6yZN740rkJ2cuGly4486isHy6Q0ZRqJBC5FImHWo7WCRslfXkSx
I+HFEEhGv1Lskgqr6t5Yu0pRlTBs9MsRCoCWH8TYfIVp/5WRgh2m88Ko7/K667hoJqQw1Qu8+69k
tL+7nswPw1xZei43ujaCl00YGdZ07U78wUgWwB4BGcMz7dqq5ofYdp9Sd9zqprVDlFmvNGUekkE7
28vC0enYEO0Wre3hBy51UOuSDaNtlr0v1nbNDqsPH1DWb/LsQ1hng4Nsx1D3FkmYyf+vep5Dn6TP
WSB1Mh79qoGN5L/GHapzkM6Dhk3CAqJdB3F2PNiFd4/WigF34T3qTX/owur6YuX//1MP/h+pBwYT
D/NyqD7H/xF9V6t39f7fvi/htqf34vt//vdd+ZW8l+//zD3413P+lXvgif9g37ds1/ThvArHI9zg
X7kHnvcfuq/jPasbnm3/ues3oxbBoqvrrmszuyPk4D9zDyz3P1zu8H3H8v8XZeexG7u2Zdl/yXYR
oDeN7NAEw0dIISkkdQhJR6L3nl9fg7qJd14lsoAq4OJcuXA026w155jsJTTD/P/JPUBmwFNVZTaH
ZbH785//oammpOAws1jeKDIN+zV9ofr6eIyLsP3P/5D+Vy+3UbyAKMdp7C0qnmadiUpI4vwSzBFQ
GAs8dNQb5zaZYrqVaHBUUtq0WcppCyXcMZPqq9naCRaRE2Bk1vf9mPl5D3ynbT66NqeCSN9RN5A+
qIX00Oiyuh/S+KMGRrAZxwjojmp2h7JkrMzyflrxeaEz6pF4bJGpLyXF8LpoW1BAr12vpUcxXfyq
V4YD3HTiNeUG+xtEltxgx6Hk5ZFuZbSJZvDZM9pxsRyBkpviSbN02RVkKpJ1nXzOcgcER8UI104B
UxvWv6rrHwUitxoL1LARD7ob5BpQ4BnAraKYLOf6mdoXYATNeC+FKcKNJ7lQLLNDDRGNP6n9Mhx9
IWSv1ANcOkmt1zQlKz61+KPp2htAcMfI6emk8J2GO5zWDfjg7NCXienGEDldOdI8K8kNH+gyhFSh
Bq8UqhxixiFnkLTt2EheZo0KmVWY68oq34nDB0PDd0rHpWbBmWepPxTSRQwz2a9Z2y/qWL9omKOr
Kt32WRedAmnqzmrSH5ue4h0M6Stwk8yTS/UzVKPuEqlouVAK1tsyFG/CLY/oT6FapykB2RlNPO6i
SPJmubDOVjCBheh/ku5iyXJ4HyezpLxHK1gx5K9eNYz9qPfsCNmuTla8nFVk8/liPKIrRJiRq/ql
zh5SNEnGgPhBT7PRa5dVs4kiZZd3wqOgFJJT41HWKcfYw4Ih3tIsrN3CGPqxkT+WYCFpzQBxiOJE
sRP8Z64EoKI1oR5mOhbsocq+ghJfbmLgc0G1S0UN6mZrUNuDF/QME5uaXaM8RBHonX6AlxnP0BwH
zLdTUROi/FJOpb6Ts/mxUwbJVUgO2AWG1LqyXh1ZD3sQI0zEtzUAnFZzZQ155yyO4bmwJMvrgxXi
J+q3MS2re7l2pFPXzMLeRXKqbvB6UsaFH+sUXba6iSpnMVDgmipRE2U/bjshfkmr8tYuONIDOPU7
GeSqkGGKlEVN3+rWjKqTNdaGlRs1aVSuitDvo5zGLHaCs669G6M6PcGhsa2goWAUIkpIUBiZvSCi
SBL8NlxFPmV9MUwVpX/BSqLP64bNv3GUSvTlbaY5pCOCGyDY+hiL7Ue86HfmSbKuEDwZdODlZLhQ
wKZ2EAMWTrvqUTBD7ZjVD8aYmGea4z2Lb9RcGvJLdzC+0zBOdtDhkekNEGkgGTORhp9Q9jZpO0e+
teRfAvqgSBFmH2niVuZ8Uyuj/iwIs81WiPKZ6cQ469MUPIUpSYKjSBSjp1lFoIxw+KD1+nUuxGhb
qih4BswayB4RqhvwbevulebDIUH3vs1aQPPm8kXxWSXATT+FCR3DgsrUZgy7h17rv1MxtBxB7lSK
l7NraMLkBEaPyFtFea4b6mN9Ujhc4N4C+BvUmBaF3hxiSrk9hxKa9HA+d/UAqDVFoZMv29QITEgp
Cw7RigGINjvkCxMFV5fAKZEjR9GryAOGsJdEUbUriZBYIRcNXKVHiatjNxUTWaNo6IRQH10skA9R
AVFpQLBs91jre005qRlDe2zRlu/Y5QyS8ihWxhtoBnageX4YhXsmwwjO+/QuqBAENUKDHVjfBRZO
9UGwasS4CnLsFJsLqbIYqLuCMQJWAJaB12icNK+Qhspd5MH0p6b+CGv5PMTR6CGpejHnyti2gya4
UVpsmzH+loC2PFATjhx1MZ+A5gQbFb/MrcQqH8b56CtrKMvSP04x+lyKAKUnNd24x01to5Cn6DQl
KnvKDuQihIUYQ7XcP1fIpx+0+NvsJvxIVGEQx7CCFCbNpy31ulay20V/pR55KsXsEfrYYyfWf1RY
ZXY85B1WHfMYICjj5uy7/TxdJJHlqURYXFhNKF+EavBMcyqdqPfDhf1kIisAegm0jqtLLxnPRSQB
yJMQXWFEEnBUvRWiGh8SSTgqqSVs0nL5mOqk8hcp+lZAyh0T4wfEDnEM1q4Q5tpFMLmbKwlcroTQ
S8lKp14uCuvWRzVgDEVJ4vUTW1qpT+ZtQ4CoXbdx6cejdkkstB+aMcMxybIRcJjZeq1mK+HakpuM
WzjOO1kQscOTH6dMWu6mWV+5Qo9MLhKX+tiay0egFsk+rdIX3RAhfVbaLqxYYmvVVD3mU7yFJ5v5
qspoQCmVvn+IxrEuHkZW0SsrjVarRamxaITMa8Xqmzhq8dhA96BsS+dN1vsPvWHHOmvQiXI5OdUB
FAV206SP9HA1MiTGSRfAUNIUVHWBhV+BhfKiwItOaoEqVOP1qvU5GCGY6drUfCORSSzOsVcUZXEV
NH1Px7jcU8f7Q1vqM5l7laIBytK6K+YDg9I+YQ8cgBs8FKZGuos1wYsWUWD0TBU9TiN37uonEVSV
LeT64GkEC1YSRfqJpD9XLpanukoBAHTZFYgkQblzq28oNQduKLG5tIDLzAxnXTUlpwbPWqIL+g6s
HW33JJrZ17ZIH5IudyfpR54aOuaVfjI6cRv2BsFESBkxZlCey5mgSWtcJHxOCh3JotJZfSmi4Sc9
E2lI+grWKvNS0KYB2PPaNiFaYBRdSYwnTsP+n7N+OswGCUazghFhob/XobvfGYP8EdQ0aHWw0qcQ
sxfOJUHyNSCdCK67PyRFToBQVyBWxnZT45MkT2UN9FAqmz+T0ZebUiqfdRQNQBqGLb0crFeqguff
2s9ll90AJCkuo6EpjVBPhPwexZQcDHRiKNurTTRgZqKGyJhdwQuWheUzbiHh4uA+Ux/Xmd3hukix
+iJ3kryRK3Z/2WawmheKwAFyOYA1OPGRMkmVpG5MwDF2MmReH9I2EMvlC2IKaDdWeoAE+kMip1Cs
DMQ3WUVGLQJ7v5rZcueLRDMb78KcNwxs6apRyaBYz/LKtUdY2QUgiiTGNakGtyBQnewHkVZSvclK
ha55r/e7QaO6hK2QkRarUiiwBimX5MVUavGC2DISrFucdsJOiTtYT9LsqTXcwKU95Im57Ls5Rqu1
DPSbMOxY88vCQD8RHACudtyYmbkZJCl0CiGRQV0lxAiVrAKNqd51TS3vuuCEoQXJkCq+R2uy5swq
n732aEHu1eP5EERaTcSQuEeccJMNNH7UPcg3VYjpJrGY1G5ILJXorXGf3pRHf8D2AQrKAGJMPeh1
NXqKg4kWKQUxii9pmNum2uDCpDtlm7+e3V8D8OoU3hA/juH3Xz9kjS3t0uZRGS2iRmjgkLyaMpjy
2ATuPZ9XKGMF/Zs6ZZ5JGYjaDb/GdiVuNKzb9Ur1Zhap979f/U/f/k8/mwYq7VYaw9paH5thNaAl
SzTn//VZfv8uqCWwXwiHUdYALP+3v9bSnPbf30d3rOFdDEEUNf7+5t++/PumQp1WZG020ITWz/L7
jyDI2IVCmPeiyWLqn+f9f/2U0j+Gn5F8bDN/n2sa5H9f7Z9P8PtUadVzeSuC9c8L//6sbArdJnzD
dFqVZHCkVU7dlcpW+70UGgUn5u8vyvUK+P2qzeqceifT2d9fNA3DzVoqtzM1yB2p6zpH/024jQC/
cJplsnV//8FMcyhZzPuoIYlXZaj7t39+f2YpE9YBuNJ2XkBn6fBzyGt2Z7+615EsEDERxR1rdJib
0HrraJPlGck7nNAo5wr9C3T4xwf9L6zCP0CEFaWgquZWTIbenw3WLQe5RvuvWvC5Z2jGqAigQqx5
tvp678go/nmdht1vhEmA14CYHse9LZchvdP12f/+8wuA+HVZ//1ZqVubjJgkP1hzv4U1ATxcsGsG
Y3qMTejkf39Oa5Aw01I+ErWQ77HpsOPOec3fB1mR/hhJRbmxNJWCTxhCl+Ne4ekUo3eJo2m2v2+4
Wo/171f/7VsZ7THYsQNX9FGzyLld30HWdrH/G5b+Nzbd5Jbd/34bVQPdniiJXX2NcKWT+F+B6b/f
/vOzamQ/3Nt+urvOm2V/xX5wTRoutG4vqJu7aNkkyLHIih4bb9yArbON033aF3a4mze127qaP8xe
a2zheiXa5rrs7+PGR2Br6/hqPXJQkfBYYLaWXXDzBwgtR5rvfnBrPO0Bn/DmqNt4ZF2CZGfbJ93W
BSnuva0vdmRwxllwRS5wJxrwODnp7l4Y7t0koOkyf/GD3uUF4cTeNMoc5R+JDkB648b28+M9uHUZ
5YOYIR3+o7Ps4x2r4Afem+SzBHjweW6u7R/Qh3btQvl2RhduLkYk0HcNAT/gmpE1cixmZaWWja9x
fVKLC4dlyf12uZYYvSx7TkVvwQSlvaI3mt6n+VKsMLi4I0t4X7fYhgB4bURhQ9V3oL02X+rlqhsU
iL1p2RGzwCLnzGtDuO5CL2OlPl7Hzao3CrwRIh3go3SLbXf4obhNzQKzsxTRGXfN8c77SHH3+rwN
tUeUhkLDHjeob41dMvKxlsYmKQ5AqRl6fMG3VCqrZQcYaoqoENj0mdVLVPgillhMmGuMATHZjm6d
qHL2X4rGhLuhCiQjNX4fAhDALBvJbXaD0G3S29jVdr26egl13MCvZ/G/vth0ljKXs1CSHLRh/Eh7
h1cvUZcT7rLTQxcQqwIG6LIwr+E38qx4x2Vhh72DOIueEV5MQFaeeTMv9c40L1lwZcaij35V76Un
+4x38gOwX4DRQeYuoI9e8EzEL8oF1XDlBHTYbfUREankkHC9F/ikexWK1hM7TOyzo/kpfok9XmNc
cn70KV5X5e3oDt81KI53jk5OdtEjo6Jtyecs+oCiuImeBhcp3/y5bZ/EjTcxsh7LXdycOsGz8u+q
dGVhhzDvMXWyzyI/JRgh8/RFgrwbQo6vT+Jjb1tu7OJ4/gm+WCxqnK/FOVcQHg7duXjOqqOw+6H/
C83hbdhNBM/JW0Lk8p3GiFEFjuFMXNFDNOF0w4atKDjUSYbaKz/TDwga4MzH5INLoCfSQjTQ/S1u
4vW34Zz/gePcvEjJzoRkr5Aq5XGekhe9erBazk/1JOV+WD+0xRsPx74WyuvxUIkxIgzE5awjPuTi
naZ3IXMr2pVYrXeEVt2Xvfjl88v+lVrJu5RsB2dg8545KU0P6LfLtvixMndylvZRgkBVXHhtVA8m
RcEfTn8F/mBNZncoIarViYsrjNyIvDguNM6seSsAYLzw4XhKboiIE2u0j7Rxa3W9olPFmVekFdRk
5FHQTZD7aWxVNu14UAVCz280RQS8xl3/wZXcNjtZorsKkQFFBgF57mplUzf8sJ/JVykOZrvPfo9S
ke5T87munqzqq1f+RLUDLcOrmx1le7G3DQpbBJIJmzg5Cs1nGzD70MA1b0qzyeUjjjxnyAjekuiF
zVup/1CC60BeG7d8Xj+gWSJW+r0u3kQglyh35epEuR/R6Wr15oyMAOW4vzGVU1mhNYjKQvJ5iqj8
cy9sq3xpWy9sWIi53HvUAjE2ruiyDbooY4c7ZXDUL1Oy503a7Prlar2bF86wDFahZ7T9gNV96exz
HD1q/vzFHazT2l5LhmyInLHZdlRd6T1d4D58KA+KX5HL5KyR1ke8ZJLPV5wOwx/2g7eO3Yyxb1xK
vIYv7aEr8DHZFM0eD1r2xY/GNx5v5Vi8UGeaNzKrMVvlk4bWBxIB+SZ8QxPj6uG0YX77EjeVV9lt
s1VT1uTneaPe9Itxin6Hprj3FQoGuadgtsLabU/7+bWz8ZBwEbqr0M1f1NdeAsHqBZd5M8p2+MTI
GR85cSC0OVpG/8xbUPljzXDwdXLxmtOGLB3cpl+MPgylKAr4XKnJtBhspb3krzOHGrqDFzv0eXKv
eGGw7F0295BX2Z9h/OczGL4ZH3Xa78ykXPXCs9r5xY/wXjK5o6FACcf63JEvuoQ5wst3lsG61M6T
9zf1Jpy+cRKKXxy63uVdzJCFV7rB79OjZzNvDLtavEMOxh3Mbxmqf1+etEwBwckR48uH8Y6vwBae
jYfOHl9NmxyuB6Y/zqPhc4Cij/GLL3wwA806i5DhlWYbOCrMw0zsIid6nQlVWNo2MuhnksBNm2tD
Ka5E29rmJTFcJrPlYeGMcmnxXlFAOvmRjT2XQ2ObnA6Fw8VSMt2tH9kRvz648pguDId26b4+Mn+Z
F86ShYjMWZiJ2w1I+yOuMp6P+cC/G+9sw44EUTpobPhzBgXFFy/CSXiW9pwk/rsnL5PzxUHQbxM+
SJfDpJ044nzJ5+djcfEzhQ779T7VDpUHXpfG3wPTi6a7WvmSvcg3TmN5ZHoObsapAxmMqPqRt54w
ZHGsjBOzn/bAXUbiGDa2D1CMMucPtRit6C2vuPhMZSaycd70aHHNcLGwJ+WRDJXUWTeMou3rGw9m
jZJzSVv5gaEy3BXLNj5y4hl8sheGQWnPnUe/5MgnYwx4ZXLXTm98CuWdTwMtmzmUI0t/HYXwhpcy
3t+a9hgzob7zDxXPGfi+Gz5x2ee7GaPBQy9wQVce5wWrtbqJPgrt0DJP7jpPdRkluVjp+fAGDJ8j
nDeu8sD4z6Om9SLVpw2XWfbD22Ly5yXYii/bvtlWwbX94rYODJ+zUpCL2TszGJsOHZ9rnQZPiHes
ooQjj5x1vJR4A0B4IOrwZS70oyL6Qb2jaDyxWFA34zX7oRZvstoLHyGkLv68TDfqBxGF1/6ZeRM0
q1m/N5g7NG28cgjKY3xN0GkgqxmcfDdgYPSKQ9Dv1po+Vz06E1XmTNpoRVeY/Iwv8tGgGLidOMTI
QCqrPVL8GKiVRG3L3zX9BnH6IYtisivZwu86A3m6W4tAaK9N43T6U7WS+2XTSyRHO32YNzbpdqXZ
DA3TOsjJkm0543QOjefrXL8WuZ+hT3kndnYRqQY4IfZIIn2dWHPwQu2MYDmuB18qfpdoIBNu9yyn
srhh2VR5TKvmcJBvMhkL+YUhyqAsMX5NewnLKjbFRKV/HydvTKcjTzMSvKkmg90wq021hwXSQqPx
gurB2lecRBoikg/SvigI+fHUYb0MzPJUNWtt2HkO11QVkL/NZp6vrMzFEY3lKeJyZUWsHlRXVLyS
wZ+VK+fnMTxpSNDyQ5R/I5UTXphajeeEHSUXcOgp3KehS+uHNc16gR1rxhHW+l9cs0znrLO5dvMt
OSvjFe4+xuDZIYmyw98m+pm2qV9neAm7YMOJ7vttom4mdcMcWBSHyDx3fPswmWdJdPB2DJYLdNf3
fQa5rnkUnsE6cqWVr4xXXAETdHRq2gTjWqec5RCCDfStsWt5qV+OzsIowLAyg1VyJHlHU5AdBquV
yRH/mLFP4pMgPo3DgTfMjoNry48AN7HfYXpl7YYY3jafigT1n8MinRmjBUdzBoDA2iBjncJCmLw6
SKynad7KoZsf26+p/ckLmn8PdPcKjYPZaXv5SXqvXW5Kwyc4KcWJ2hxWPz1LYwZkda9AjQyosmfi
dK2pSHeBujU+rUZiwx+91TJh2x8IeCFTZLF1y5K91r2kPg8M2aJu4vwRyCCHwtzl74BlJ2NPlGfS
eBEq687JkYUdlvQSPwgea0tP4+LasrBtPC7ADjt1jnFjZc+c2reO2x2mi+mwau0e9S0tiwzIg+CI
dnWGDPPFLVcmHjcxknS6yzmEJNxsNoJiPAELmOJiR+WLgIw79aaZenyINcKuv7ofpinjgJgcl6Bw
YjDh5EaqD+igRNkmbDOyy07jieIjzc72QYydJScEycaMsE3pnmC7o4C4MmUE8hFtEUm57kXQvNCc
l/ZIuVbfzWjPR1twpoZGLY6iq/iGBIlLaOUoghbp/5hWZF9rwY/UTY4plx9E1w7Icf8y0unW9onw
ClNoaZyJaCKcZdp+Zuf9gm5aOwNKDhRXZeQn5216nTDOyIAhXLH3WusbPaQ9v/Ua6cl+Uu4B85NL
2aGHgdqJNrbHQnqxxA8a6nwUPUacuA1ZPROiW3o6yCbHfHq0nHYTnX8XJmuohh2+W2duHOPR0vz8
O3yer0x4gELNGKvLIaGyi/M8DbcDhQBmXUK+4XccE4VliC8485+QIv1jr7rpoWAatIu70G8I8gye
gi2b7qmH66qULnyOvZjgLRK6kWbPg/bYUhhW4e36UM4tWp92W78bjD/1+0D8UBeyc4rwP7CGtQk/
0x6DBxg3yh/4oflL8K5C8EBL05AffwtP1He1R4vc9urTBLdR7KraB1Ui3iBLIPlkGJPeg6P12NWS
U3YkqTTesE0AmCnvnGZ12MW+KR+DjvGFTITY5lIwbJ6Jc50haDSOWnduaLQDwBseYu0ajk9L9qoO
XhnNfhS9AXy3qeiCErBXUJ2iIzo4ShjRL9nXQrjHQ/E2vtcZW3mXGZhR8jDZ7F+PeOIwo+7bI7Oy
jEWps5tP/h9dsov83F1pxLSQBkgORmYxXKzhjOwhUF0VLgXjReIJp1x2486rqbQhPPhgxGhH+Ds4
r+yaEm2L28FDaHSsdmCE9hy7sUad+L5sUAUR726rXncMJUZCCCAsDz5M/4Qk+in10pG9ZVR4IUdk
2JGzEurvqBfcGuS7sd8mFWtl9nvOEn20gnkVDe6paqc65Tt5lxvGTCZzr34JTdc86c8UWTyZ0rB4
UjV2GHuZq/ZOFksg4RKxJQp39FGtDUJs3H5UO4j6tKcAQpLdZKc4pbifHkIW9NZFOBzmfEcbQ38I
D7UfPsv9tgbU7aeJi2UrujCaqm/paTpoBMVu89RTtoqbP1oiDN0jiehgjZB7H7SL5FLxZlRA6Lud
jsQ/8fEVG6PUgFb9tdgVNH/c4K32RYCDcJe8Vt9XvnrssW/b9fUGqd6NjsZFoKRgG5fSI9phtqdb
vO0FDB5HQz7mPxPbu0sNKfAp9qBBwRNYXvW38L1/7oiQQzzq1s8qR3zLO25Bghx/gXhOjXz6VN2l
R1zVJSwNSHOH0vSa9saJBsjE6GGjuybKMN7Q2hoFbAMoMVhs+SW59b9j4iqQ3SvnCl3izvDa1+TO
KCq+0SELffwsnbJDf540h3IFYNk16LX6vYqf9BhijA3bQr3iDJBAfqg7U/ph1WU2W9YIYrNLACCx
6s5z8DyNItpvbJ2Y/lghCMO6iclLRB/N5Ai0hNf/lyhiBRZFbnI0vWK/eGHutDvwBSlj5iGaCJHf
C7yXcJfrK40PUJDTOf1xfDWQILCmNe/5MfZzDUVmPPvNHY1CGeJeJwDeRkeIX9DN2VXR0qHVBmIO
MHxr98Aa3fkEqiOkMUNehW6LhTd1u6LfyhMuP1Aa3K3JM8tNdujzK+w9cndZ6leeYV0X6YFSvwiT
kT07ShIv5kVKm/mfaoZwmjcfXAUE5rDsJZKcDWryjqcscyDun6Pt+IfWH7umwk4N+iZ2+JwBOb6R
0Xi39D0SCzt+wYIa4k08QW58W0fv8LmjNWQrm+k1/Ynv/Sdq1ZLyuyt9aVRPXGuboki0yIPciWuC
9Hv7k2HDQUZNgEFnneApoJ3nvvjB/cQYh7qAFcdRql3a4jSg5BaLGn2+bRF5tZ3taDOhD6J8gAKI
FQKjPIoO4nGT1+oWgU/wRzoYW3PHIv+21PvWIYOEKyPZBNVH+dDg3q4Q4xzQP1Ecss7RBRaWVGyz
u8lcBZdCg0phB3+SQvLSXW72R3z5isNhhGky7eO33hWoFCnr7iV6GSRImS7BWMmjgIyJ7TNB89UL
JdWvLnlgpSX4uXqFYx6qZ6vcS+SYT/BxymXL0JHuLaKWyPYYduNZuptv8A/82md7f+SWVDbDrbvr
bxGjKC3xTRlqDrOSNm2J/Et71Gsa7j67/+YIsAv8yc9y+a3h8+/Uo4JN+mA9Gxg1h1P6IbPvhdHN
JUJi3QYSgBM0Hk0CvGPFvfqsPssv66Th318rHOIFuQBqAaW+ZdzQWK8hEngsVb4Ta62PjPHVOisH
ro54u/q1fe0yVQ8h9YV9txeln+DYfcbP1b1a89bUS/BUKNuwu4TwWxSARgDkgu+6Vblb1sGAKSkj
iAY+IXr3b2xiibNswwOlAcNbTeQeaQhs0dfTwpbRHz7hRtoDtw/PGtF0O0zbbjuhRXDW47hlJAkf
WN6erDNg4Sd4eOfUeMU4DZpHdZeCxD9vuD1a5/CdflVEnov4Jt6osb180ADS19H2JbqzhEo4y7ys
UTLSmdeMwAPWABBkGGfvxlkrXeriF4WRHIkzxU872cjs4/38pN2nP/huy3flsXwOoLnZxj3eT09c
id81rjRg3nXyooZ74/FJFfhsX7UTP2OuOAeoG1pHOKd74dwzI3MpBNfMJSi59gcbQX/4niNZtC9p
tB1kTxZfl4Pu6HsWZ1Q3UvmhG4NtOu4668kohWMnhNdwbQChpWXv//vlqKy9oGZmDSkSVB2OpeKI
3YAGe+0qzcj3EXjhIc1HOLu/P7Pq+FCh4/HTtYX1y1VGIkG9R16R38kyEsb7r9/k61d/v1XDAd2D
+NQRcO6Q6LnmZC7/9SS/f9qBg6S3kGowEqaaceD/fHwqN9IuHPexmDT7TtDrf/4J129/fxZUI0v0
yNQ+LDRDHlHFOOwR6//rT//bI39/oYEF/Lc/KZug3GRpe9M0E/EfOS00ardBTbfo95+wXl/j90uN
hj3W3fVXJH+2kmeIReG3U3T4++fDv17778/QtJNf/Pf737/B3BlvmWo2/+3nf7/95yvgGkQErs/6
9zepGikoZJia/v4CyCgv8vt9icEGVXdlub8P+beX/z0AKEJD9sozt1UbsoDkns4ra/BQRlH8Wmu4
MWScobIo6NX5aszdapqBaSUxRV9W6lOY0/OKE2pXi/KEjZj16HhrJWvbV2z/UkXdCUOnuT3yiUbH
NtMxteuRSRSU8IlL+9Sq8ruFf2Qu0FF2ImU0XMZ5r9wjpSFeipaFJYDhi1TqP7NAYDBa3sIRrWSh
1mz6Qy5JVIwHdTMM0lZskBWkgWFtFQ2ZbJTeszGZHL3Vdt3coMETn6pfrQ+sYJ5yelYsiVGQEJpx
XA4wUVDaQ+zB4pZIWzmxvEllbVmn1yR/DUPWKVQ5RjZvmmnthBZvX5nkVOWyZmM1GIOj+BK1OThL
g7FLCa/Lh0j0grHSV7RE2Kt581zFAmbX5aHQ0k0Qfo6DQi+oYN/MgEP+79KAV0GjggUYBKIHo/Bk
9BIF0IWiTmC8T8hFncksrkjNQlxUFRFQoDtEdgB0X5lFNOstDBHrVSoFnXIchFOU4TQ1vmFPyi6o
yj8oSU5iaLyGOKJduV/8Kf2SpH04Zl/FSCbWWEDZaKMW/Wr/ExXmJ23k4tBDRsZqs0T+inyshO1S
I03UNLbTnYxMtyvuxpzQK5f2TT3vEZPs8pw+yxIcibV7bJuBxBvZjscGdVSxn1M6Qg2RFmK3IdEG
ZAMhPjnDfdCgalTl597yB3z66kIAjSF7vbb4RNAfQmqenfbOYfpsEf0Bb71IcvJJaKCTTdZkg9kH
IuuMFVWPnGOmJNJ3lfSfbSgGNBvA3IjM8Q0iF47YrBvYunFe4lcHL7yYhO5JeGvX9FCrVnS3mh7q
sFK/ljXxM4DM0s2vedVQB7V6qqlKhs6o+JZCKFdRT+57W7rkfhXbtDb8KacMBkAFLcnap2ZhmSTC
vIvq5E+ZO6psiG6Yj8+Vyew6d9CjCsybuyFNjhN6IFzyk9sKTWXneDXOcSu+LZUM0lEm93NQ2E/m
8svUS+WuzZd3shMYUmQJrUxLxp0xCS7awDf2+nSfSMfMUF4ClsOSr35zJXmS1L1gvfroZv0CKcxb
DKQaizgB3RoOQxZ7jV6j3B3y0JXE02yENyMq9rmkENBhUf5QRvkR73hOQSezBnmHhdWr5E4m5kN9
VnoTIxjMufpLVKyfOs2HXVpyuKZ6YJKdD7ImBQC9eXJrnpm8huDQEQNvC/UEV0XbSxHxYCI5QPj/
zohfD1bSfUujJbsBm4es0p9RkzcIMVHfznV4WgbtQweJCQ+CdTQdsQUbFWQHcfVBwj+ec28OlP6S
iqBz0uWM+PmC1Yj1B9iSjRoGP+SqJsexf9UkhrlanPZapuuepNDdjoBGo0a3wJ7kP40R4PsbmcVN
86EJWhYZxEkVww9k1RtqZ6xcIdtCMFcT9OTkoGMNjHt2F7k8rhiqnjKMRbMjM+vUq14yKdf8TlvO
lSC8RNybHF3tNQYXvZEEKjKxuDPDmV6lDuW0T97nUboDyl+YbrsQ/w475jjSMCcQAt2BrXcCIMSQ
UE6aKR10PJzsaMQzKfWsVMfwWn4PTfUn6OjzaDQgc5KnF6ynaky0N84wwnmcXjdaTx7goMEAXJeE
dFyCOd5bZv9eEuhGAhxlT4GxZ9tkARWzKb5GWf2uVe0zUKAzx/y8NPK2ZkE79QldU0G8hyZFr9R6
Csb6mi8LtLvqGqsKtQ9yk1zy5kDg5PGPOt0UMMR2qOiYI8oIl7qSIg3OqMiLwDUsSbdlFKaOoA0o
uvSVWLXSU4eMbGKTJKCl+8EhR9R7Vu9CDJIpgzfxmdGn2SzJDmnwdMDUvJ8Zv7OadD7sd4gRkcIZ
3a3FUgiLd77C6SO7OEStrlrYBNdZENlDucnNIaY82Cde0tavZMnAT+mKi3JVqIQIFQqW/BsGuuz8
0VXaBXX0lnWferRwq4sAhcgswx6eLx5C/b2cPwhBA2KyJkZXgAaXtxTUpXJeQ4ubbTBmdGu6/EWI
+k9NVirXkNdW11qrUxt3yMFEjiWetHoen2P8nqxOrQuyT9B6COfIs6Zej4Bd9oSs2guTYWBMxghX
kItASp2FA4QiiIm2d6rKq0JqOuRUELRqMN7FCY93rAKTKQFVF5PcoqnW7mIjsmIHc+NVfUchpEmf
xEX+KofIK9t+TzrQFFKsrTRWT9B84FRArEzAVhyVhEp6x+4zoiLmlTlAB9gQw65QAVWPraP8b+7O
tTdu4wrDf0XId7Nz43AGSA0UdlrbjZPWTVP0k0CvGInQaumSu7bVX99nOFyZw5Xl2iMURJEggLPr
s8PDc33PZfSrJ4cfK80tK1pQZrg8Z33Du4/bF9zHcP76EsjR39D0Wenbjd+CTokByChMzD55D6B/
7X66OXTnz9ny5DktdZIdN94T6UiA9ne7N4fhX8Mf3xvBooUBCMCpV+L83xjE9uPH5+05U30967pa
msN+4GqQjby2L/6/Rsqm2bgw8fXDOPD110PT375pBgZkhqfff5oHo89pt/+l+7YvPUxoGjX7wpCa
kqVYDqmNhxpP/BCNbb1v94cL5ti0KirFtihnhWQkTUn/3RlryS6nj584X9jSKmGU0lYrJ+MPzpj0
OTY8/ISRnw9/56EniLN4YZBNGaXFYlTva7lgRGFkWWrjGdE3ptRywQW4JLwuHSzXWonw+e+efr8i
LjAFojOZEETBWtZHsIrJhPnCJRNs4YyIj6/KtTGA9yaZYOStLDT0K5TBmIJudWl4dmUqUQWWzpUB
JhcIm8Gtam421iXKsjIxsFJF2fx2LmhXMHdaKY80OHix5IJ3hWZnoxPog3O2CiZjZVzwymVrgyg8
Mz7Clcpb5iucTWXBy8J5GcZmpfFGGsHna+OCiVqaIQqmUF7PnhHrnyiElAUmg/lZAA4r1ygKSggG
n7PMAoaRSWzFnnnmpAXPuzSMugh7wyr2lxv0Bn+5NlHQWkwWO0MWSsw/w+zMq/OfKPBzWXC20EYr
tn05PCVj7aszCzjvKXzJ4ALGz1ZceWvknQuYc8GrgsFmQqXykxNdl1nAgfkqUyOMLqwrreRFMxcK
MyA450Ili7KqrPLrlQXNsoFcLlTofXANkkiACc2wQWHOhRAuoAbYT+Jn4M+wzGFlskDQlJtBmKD3
Xhq2UiAPcIKnnHPBm0J6FvAGNoRUYnWRowpRb64o4AeVU358y6xWTVkQ1EE6XAfRFHjZmF6sSxCq
ymcHz0Hny5AflYLXLdhPkshBRXqh8aJcxbI6NTDYslwJ0IXXzmIGKsIAb8UikZZKFFTIpMT8EjKS
Y66NC1Tps/WAJTX42Duz7040wRWWvIKcXVhcB8tn1sYFYA6ZKwu6LEpuO6hKLUpZnWbSlS/Y/BM9
px15tC5roNgMn8sDo9AHVh1yQ6ZC7k/cQlViMYnNya+UN34EnlbGBVm5KJ7fHi6aqgAxweaz7clV
QAeLQEkK8DWDylhNeavSYUnTyrhASSk3l0YWZKVICixucEoN5iEC/tGKEgRLl4RLMYRYFxekJH7J
9BDKFayH5l1rtjuRRJxAraQOyIgBu1hrGlm6kPvyarI0wuAEwVk16WQQ+TRMiH4y4Gvqzm6sSxbK
0ueaBdwkibK1AEisW9RjSDRXCCkxC6hMxTUCbGcwOgZnK8KbFUeMMEeGKJiCPcKVB22VwuADFuiS
K4kYSVY9i7LMKs2CNlblckH7QitdOSFIIqfAMJUFrCMsWmv2REqX7R8EWCrawJseVyWeRI1V4bRz
nqSitAF2X5+XJL/NBlsRhNKiB1LhG8ARkaxUECy1OALLsiS5WmEaxZY2mS0KhuICyzEV1RwlFRD7
kgkGJhBb31Uk1xYwVVZnmwRXoAm8ZoqS9ANxv9uCCYIEg5utgBmFroghV6cP0y7UrEgBw4jhxygI
9p1M8NlcHwCcQRNAVXChWM+xXrmuSAGoJzdc0vjIYBVDRmZxkyfoGkEjDZkl9RdnZSjQr00fKI+5
bLxZFTQn2PJuZ+4ijfK6IH0QligdBGqNGCNYR65pDKhCSA0sXR+g7xiA1Cp4sJcJeVuhc9ChmJyb
O2D7tQc/jZIegMTEIHjiRTBY3IMKxciwcnldBgE4RGbrgigkPgEuCJgRV0TPuVDBpApURfAPrmiF
NVlNr0Z2sCQprWg2bIO20hwLN1JZ8ARTtKpUdDKAuEb4aV2yEBpWcvuWNKAzAQJtWxShAp66MAku
BNYUZKWULCJfY2WaQEFkVx7QCOJF7iw4xsVzfaCDjR+ZFWQjjvO/z6U33WG3D52El223my+OVxPq
98VMekFh1sXnMf3ga/SqoPrBA55oAw07NAF4iUawjf4rYPf/glF3bZEsldhejA2RbTPc1zf5uS8c
EaXTz6cmwNjpZ+5W3o9fDP2R8bdjO2D489P64ob7Pdth37eb/diiN/vw2LI3/+vTA57+9L2HOv7P
F23T1/3m6nZ83NvpmPFygD9s67f1TT1/x7E/79NJfv9dcs6ZY/wC4eF6QddgRLLp9i1XzqeEiaof
g/B1vRvq4UgpvMYYFece+Vm9bX9jd2WbnDpic9m0u23X1xfd/NQxrcunvNs1m33L2FZCfCy/5hJ/
3mzrD3XfzCk7F3pVsylP6nTW/Xb2rNsebt6mbPf42PxfYVNX314k73PC3XPP/6em6y/TI4Mzh8aw
XMov4HjbHumM4q3HBrBcwi8v6qtEACd0JZvultG0rk01MjrhbNKfvxNlbKS/t539DiJ4yO697D6k
YhFzytwD//nUNsX+2WzCEDhsrm8TuSBUfwQl+bE7tMPJ1TOx4TX32K/rdpdYDxp3HsO9vK772229
u5izg5aoAAvkH3kY6s3VYWi4m+tIbgwWYt0ym367uWov6zRei7WPfNL4gqHbJ5KtYkdWPu1haPn3
3bvENk0TI49BvTv0S9KhlSybdLfbL+5VUrEOn0v5p+ZtXy+iJzqbQyicT/p9nfotmixDPSCf8Iez
F/UN1zW2qVufmjgfg/6rph+axFJNKMVjEGchZbtJ3BjEQyX9MYj/s+uvj5RGlY9tK9mku35/dfas
7js8ZaqcsTfocX7geX291P3Yk5pL/uerNuV4HJDKJnu9JSJJsxr6uAKsmU26b7iV7EhnfJWxIy+X
8F+a3W643b6vF2mCikXLXPJv2KXbnL0cTnxb7CjNJf83Lje/XxAn7OhxfuBUEKdZqlzyv8D9Zhia
JKSYRhHyaX9Ms8oJVMyl+/d9fTUXxKnCn0v216a/wbMllIHxH8EQ/tqS2SzEe+rkzD30P2r8zu5y
n6omkw2hCSibeDPsz+49PG2BIILZ9Nth0+2GNjErUxEim/ZtB8Z0eTxkMFiaTSRfDGfvQ5rupkhP
8afjjOx9fy0F18I3Ntum7p/+BwAA//8=</cx:binary>
              </cx:geoCache>
            </cx:geography>
          </cx:layoutPr>
        </cx:series>
      </cx:plotAreaRegion>
    </cx:plotArea>
    <cx:legend pos="r" align="min" overlay="0">
      <cx:txPr>
        <a:bodyPr spcFirstLastPara="1" vertOverflow="ellipsis" horzOverflow="overflow" wrap="square" lIns="0" tIns="0" rIns="0" bIns="0" anchor="ctr" anchorCtr="1"/>
        <a:lstStyle/>
        <a:p>
          <a:pPr algn="ctr" rtl="0">
            <a:defRPr/>
          </a:pPr>
          <a:endParaRPr lang="en-US" sz="900" b="0" i="0" u="none" strike="noStrike" baseline="0">
            <a:solidFill>
              <a:srgbClr val="000000">
                <a:lumMod val="65000"/>
                <a:lumOff val="35000"/>
              </a:srgbClr>
            </a:solidFill>
            <a:latin typeface="Bembo"/>
          </a:endParaRPr>
        </a:p>
      </cx:txPr>
    </cx:legend>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March 1, 2022</a:t>
            </a:fld>
            <a:endParaRPr lang="en-US" dirty="0"/>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694880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March 1, 2022</a:t>
            </a:fld>
            <a:endParaRPr lang="en-US" dirty="0"/>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dirty="0"/>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68820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March 1, 2022</a:t>
            </a:fld>
            <a:endParaRPr lang="en-US" dirty="0"/>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59511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March 1, 2022</a:t>
            </a:fld>
            <a:endParaRPr lang="en-US" dirty="0"/>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685740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March 1, 2022</a:t>
            </a:fld>
            <a:endParaRPr lang="en-US" dirty="0"/>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2558738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March 1, 2022</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38364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March 1, 2022</a:t>
            </a:fld>
            <a:endParaRPr lang="en-US" dirty="0"/>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dirty="0"/>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0701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March 1, 2022</a:t>
            </a:fld>
            <a:endParaRPr lang="en-US" dirty="0"/>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dirty="0"/>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2226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March 1, 2022</a:t>
            </a:fld>
            <a:endParaRPr lang="en-US" dirty="0"/>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247034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March 1, 2022</a:t>
            </a:fld>
            <a:endParaRPr lang="en-US" dirty="0"/>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917615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March 1, 2022</a:t>
            </a:fld>
            <a:endParaRPr lang="en-US" dirty="0"/>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238563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March 1, 2022</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dirty="0">
              <a:latin typeface="+mn-lt"/>
            </a:endParaRPr>
          </a:p>
        </p:txBody>
      </p:sp>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90692000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41" r:id="rId7"/>
    <p:sldLayoutId id="2147483742" r:id="rId8"/>
    <p:sldLayoutId id="2147483743" r:id="rId9"/>
    <p:sldLayoutId id="2147483744" r:id="rId10"/>
    <p:sldLayoutId id="2147483751"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4/relationships/chartEx" Target="../charts/chartEx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42CDF0-619B-B34B-B310-4B906039BA1C}"/>
              </a:ext>
            </a:extLst>
          </p:cNvPr>
          <p:cNvSpPr>
            <a:spLocks noGrp="1"/>
          </p:cNvSpPr>
          <p:nvPr>
            <p:ph type="ctrTitle"/>
          </p:nvPr>
        </p:nvSpPr>
        <p:spPr>
          <a:xfrm>
            <a:off x="1016000" y="5755341"/>
            <a:ext cx="10160000" cy="884518"/>
          </a:xfrm>
        </p:spPr>
        <p:txBody>
          <a:bodyPr anchor="t">
            <a:normAutofit fontScale="90000"/>
          </a:bodyPr>
          <a:lstStyle/>
          <a:p>
            <a:r>
              <a:rPr lang="en-US" dirty="0" err="1"/>
              <a:t>Msds</a:t>
            </a:r>
            <a:r>
              <a:rPr lang="en-US" dirty="0"/>
              <a:t> 670 data visualization</a:t>
            </a:r>
            <a:br>
              <a:rPr lang="en-US" dirty="0"/>
            </a:br>
            <a:r>
              <a:rPr lang="en-US" dirty="0"/>
              <a:t>final assignment </a:t>
            </a:r>
          </a:p>
        </p:txBody>
      </p:sp>
      <p:sp>
        <p:nvSpPr>
          <p:cNvPr id="3" name="Subtitle 2">
            <a:extLst>
              <a:ext uri="{FF2B5EF4-FFF2-40B4-BE49-F238E27FC236}">
                <a16:creationId xmlns:a16="http://schemas.microsoft.com/office/drawing/2014/main" id="{A555E7F8-1F93-134E-A22F-9EED3E55D800}"/>
              </a:ext>
            </a:extLst>
          </p:cNvPr>
          <p:cNvSpPr>
            <a:spLocks noGrp="1"/>
          </p:cNvSpPr>
          <p:nvPr>
            <p:ph type="subTitle" idx="1"/>
          </p:nvPr>
        </p:nvSpPr>
        <p:spPr>
          <a:xfrm>
            <a:off x="3227292" y="5149516"/>
            <a:ext cx="5768283" cy="505326"/>
          </a:xfrm>
        </p:spPr>
        <p:txBody>
          <a:bodyPr anchor="b">
            <a:normAutofit/>
          </a:bodyPr>
          <a:lstStyle/>
          <a:p>
            <a:r>
              <a:rPr lang="en-US"/>
              <a:t>Paige Keller</a:t>
            </a:r>
          </a:p>
        </p:txBody>
      </p:sp>
      <p:pic>
        <p:nvPicPr>
          <p:cNvPr id="4" name="Picture 3" descr="3D neon green cube pattern">
            <a:extLst>
              <a:ext uri="{FF2B5EF4-FFF2-40B4-BE49-F238E27FC236}">
                <a16:creationId xmlns:a16="http://schemas.microsoft.com/office/drawing/2014/main" id="{503EEAB8-3599-4F20-B5E9-D482BBE2EC31}"/>
              </a:ext>
            </a:extLst>
          </p:cNvPr>
          <p:cNvPicPr>
            <a:picLocks noChangeAspect="1"/>
          </p:cNvPicPr>
          <p:nvPr/>
        </p:nvPicPr>
        <p:blipFill rotWithShape="1">
          <a:blip r:embed="rId2"/>
          <a:srcRect t="12841" b="1324"/>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Tree>
    <p:extLst>
      <p:ext uri="{BB962C8B-B14F-4D97-AF65-F5344CB8AC3E}">
        <p14:creationId xmlns:p14="http://schemas.microsoft.com/office/powerpoint/2010/main" val="1463826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81863-2440-CF47-A56D-8A646EBE07F6}"/>
              </a:ext>
            </a:extLst>
          </p:cNvPr>
          <p:cNvSpPr>
            <a:spLocks noGrp="1"/>
          </p:cNvSpPr>
          <p:nvPr>
            <p:ph type="title"/>
          </p:nvPr>
        </p:nvSpPr>
        <p:spPr/>
        <p:txBody>
          <a:bodyPr/>
          <a:lstStyle/>
          <a:p>
            <a:r>
              <a:rPr lang="en-US"/>
              <a:t>Table of contents</a:t>
            </a:r>
          </a:p>
        </p:txBody>
      </p:sp>
      <p:sp>
        <p:nvSpPr>
          <p:cNvPr id="3" name="Content Placeholder 2">
            <a:extLst>
              <a:ext uri="{FF2B5EF4-FFF2-40B4-BE49-F238E27FC236}">
                <a16:creationId xmlns:a16="http://schemas.microsoft.com/office/drawing/2014/main" id="{FF9971A6-3FE5-0043-9B9C-DA45E6064959}"/>
              </a:ext>
            </a:extLst>
          </p:cNvPr>
          <p:cNvSpPr>
            <a:spLocks noGrp="1"/>
          </p:cNvSpPr>
          <p:nvPr>
            <p:ph idx="1"/>
          </p:nvPr>
        </p:nvSpPr>
        <p:spPr>
          <a:xfrm>
            <a:off x="1050879" y="1908752"/>
            <a:ext cx="9810604" cy="4428753"/>
          </a:xfrm>
        </p:spPr>
        <p:txBody>
          <a:bodyPr/>
          <a:lstStyle/>
          <a:p>
            <a:r>
              <a:rPr lang="en-US"/>
              <a:t>Research Question</a:t>
            </a:r>
          </a:p>
          <a:p>
            <a:pPr marL="0" indent="0">
              <a:buNone/>
            </a:pPr>
            <a:endParaRPr lang="en-US"/>
          </a:p>
          <a:p>
            <a:r>
              <a:rPr lang="en-US"/>
              <a:t>Methodology</a:t>
            </a:r>
          </a:p>
          <a:p>
            <a:pPr marL="0" indent="0">
              <a:buNone/>
            </a:pPr>
            <a:endParaRPr lang="en-US"/>
          </a:p>
          <a:p>
            <a:r>
              <a:rPr lang="en-US"/>
              <a:t>Results</a:t>
            </a:r>
          </a:p>
          <a:p>
            <a:pPr marL="0" indent="0">
              <a:buNone/>
            </a:pPr>
            <a:endParaRPr lang="en-US"/>
          </a:p>
          <a:p>
            <a:r>
              <a:rPr lang="en-US"/>
              <a:t>Conclusion </a:t>
            </a:r>
          </a:p>
        </p:txBody>
      </p:sp>
    </p:spTree>
    <p:extLst>
      <p:ext uri="{BB962C8B-B14F-4D97-AF65-F5344CB8AC3E}">
        <p14:creationId xmlns:p14="http://schemas.microsoft.com/office/powerpoint/2010/main" val="3886761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B30F-297F-7C47-8AE9-F48F53C47F73}"/>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102E6E29-03FE-4E43-BF74-E581D985166C}"/>
              </a:ext>
            </a:extLst>
          </p:cNvPr>
          <p:cNvSpPr>
            <a:spLocks noGrp="1"/>
          </p:cNvSpPr>
          <p:nvPr>
            <p:ph idx="1"/>
          </p:nvPr>
        </p:nvSpPr>
        <p:spPr/>
        <p:txBody>
          <a:bodyPr>
            <a:normAutofit/>
          </a:bodyPr>
          <a:lstStyle/>
          <a:p>
            <a:r>
              <a:rPr lang="en-US" sz="2800" dirty="0"/>
              <a:t>Does population size effect crime rates?</a:t>
            </a:r>
          </a:p>
          <a:p>
            <a:endParaRPr lang="en-US" sz="2800" dirty="0"/>
          </a:p>
          <a:p>
            <a:r>
              <a:rPr lang="en-US" sz="2800" dirty="0"/>
              <a:t>What impact does population have on crimes?</a:t>
            </a:r>
          </a:p>
          <a:p>
            <a:endParaRPr lang="en-US" sz="2800" dirty="0"/>
          </a:p>
          <a:p>
            <a:r>
              <a:rPr lang="en-US" sz="2800" dirty="0"/>
              <a:t>How does population size effect different variables of crime? </a:t>
            </a:r>
          </a:p>
        </p:txBody>
      </p:sp>
    </p:spTree>
    <p:extLst>
      <p:ext uri="{BB962C8B-B14F-4D97-AF65-F5344CB8AC3E}">
        <p14:creationId xmlns:p14="http://schemas.microsoft.com/office/powerpoint/2010/main" val="3418589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DD0F-A7DE-8C4B-A011-56C38E16AC84}"/>
              </a:ext>
            </a:extLst>
          </p:cNvPr>
          <p:cNvSpPr>
            <a:spLocks noGrp="1"/>
          </p:cNvSpPr>
          <p:nvPr>
            <p:ph type="title"/>
          </p:nvPr>
        </p:nvSpPr>
        <p:spPr>
          <a:xfrm>
            <a:off x="393392" y="273329"/>
            <a:ext cx="5096656" cy="1216024"/>
          </a:xfrm>
        </p:spPr>
        <p:txBody>
          <a:bodyPr/>
          <a:lstStyle/>
          <a:p>
            <a:pPr algn="ctr"/>
            <a:r>
              <a:rPr lang="en-US"/>
              <a:t>Methodology</a:t>
            </a:r>
          </a:p>
        </p:txBody>
      </p:sp>
      <p:sp>
        <p:nvSpPr>
          <p:cNvPr id="3" name="Content Placeholder 2">
            <a:extLst>
              <a:ext uri="{FF2B5EF4-FFF2-40B4-BE49-F238E27FC236}">
                <a16:creationId xmlns:a16="http://schemas.microsoft.com/office/drawing/2014/main" id="{E179B086-302E-064E-9E40-99C4156E83F0}"/>
              </a:ext>
            </a:extLst>
          </p:cNvPr>
          <p:cNvSpPr>
            <a:spLocks noGrp="1"/>
          </p:cNvSpPr>
          <p:nvPr>
            <p:ph idx="1"/>
          </p:nvPr>
        </p:nvSpPr>
        <p:spPr>
          <a:xfrm>
            <a:off x="89066" y="1489353"/>
            <a:ext cx="6612888" cy="4182398"/>
          </a:xfrm>
        </p:spPr>
        <p:txBody>
          <a:bodyPr>
            <a:normAutofit lnSpcReduction="10000"/>
          </a:bodyPr>
          <a:lstStyle/>
          <a:p>
            <a:r>
              <a:rPr lang="en-US" dirty="0"/>
              <a:t>The dataset was extracted from the FBI-UCR </a:t>
            </a:r>
            <a:br>
              <a:rPr lang="en-US" dirty="0"/>
            </a:br>
            <a:r>
              <a:rPr lang="en-US" dirty="0"/>
              <a:t>website for the year of 2012 on populations less </a:t>
            </a:r>
            <a:br>
              <a:rPr lang="en-US" dirty="0"/>
            </a:br>
            <a:r>
              <a:rPr lang="en-US" dirty="0"/>
              <a:t>than 250,000</a:t>
            </a:r>
          </a:p>
          <a:p>
            <a:r>
              <a:rPr lang="en-US" dirty="0"/>
              <a:t>The 2012 crime dataset was submitted to UCR </a:t>
            </a:r>
            <a:br>
              <a:rPr lang="en-US" dirty="0"/>
            </a:br>
            <a:r>
              <a:rPr lang="en-US" dirty="0"/>
              <a:t>by various US County Police Departments </a:t>
            </a:r>
          </a:p>
          <a:p>
            <a:pPr marL="560070" lvl="1" indent="-285750">
              <a:buFontTx/>
              <a:buChar char="-"/>
            </a:pPr>
            <a:r>
              <a:rPr lang="en-US" dirty="0"/>
              <a:t>The dataset includes 216 counties with 12 variables: population, violent crime total, murder and manslaughter, forcible rape, robbery, aggravated assault, property crime total,  burglary, larceny theft, motor vehicle theft, and latitude and longitude </a:t>
            </a:r>
          </a:p>
          <a:p>
            <a:pPr marL="0" indent="0">
              <a:buNone/>
            </a:pPr>
            <a:r>
              <a:rPr lang="en-US" dirty="0"/>
              <a:t>Dataset from: </a:t>
            </a:r>
          </a:p>
          <a:p>
            <a:pPr marL="0" indent="0">
              <a:buNone/>
            </a:pPr>
            <a:r>
              <a:rPr lang="en-US" dirty="0"/>
              <a:t>https://</a:t>
            </a:r>
            <a:r>
              <a:rPr lang="en-US" dirty="0" err="1"/>
              <a:t>www.kaggle.com</a:t>
            </a:r>
            <a:r>
              <a:rPr lang="en-US" dirty="0"/>
              <a:t>/</a:t>
            </a:r>
            <a:r>
              <a:rPr lang="en-US" dirty="0" err="1"/>
              <a:t>mascotinme</a:t>
            </a:r>
            <a:r>
              <a:rPr lang="en-US" dirty="0"/>
              <a:t>/population-against-crime</a:t>
            </a:r>
          </a:p>
        </p:txBody>
      </p:sp>
      <mc:AlternateContent xmlns:mc="http://schemas.openxmlformats.org/markup-compatibility/2006">
        <mc:Choice xmlns:cx4="http://schemas.microsoft.com/office/drawing/2016/5/10/chartex" Requires="cx4">
          <p:graphicFrame>
            <p:nvGraphicFramePr>
              <p:cNvPr id="4" name="Chart 3">
                <a:extLst>
                  <a:ext uri="{FF2B5EF4-FFF2-40B4-BE49-F238E27FC236}">
                    <a16:creationId xmlns:a16="http://schemas.microsoft.com/office/drawing/2014/main" id="{972604CE-D730-044C-8B71-E0696CF2BD89}"/>
                  </a:ext>
                </a:extLst>
              </p:cNvPr>
              <p:cNvGraphicFramePr/>
              <p:nvPr>
                <p:extLst>
                  <p:ext uri="{D42A27DB-BD31-4B8C-83A1-F6EECF244321}">
                    <p14:modId xmlns:p14="http://schemas.microsoft.com/office/powerpoint/2010/main" val="2540063959"/>
                  </p:ext>
                </p:extLst>
              </p:nvPr>
            </p:nvGraphicFramePr>
            <p:xfrm>
              <a:off x="5105400" y="0"/>
              <a:ext cx="7086600" cy="355600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Chart 3">
                <a:extLst>
                  <a:ext uri="{FF2B5EF4-FFF2-40B4-BE49-F238E27FC236}">
                    <a16:creationId xmlns:a16="http://schemas.microsoft.com/office/drawing/2014/main" id="{972604CE-D730-044C-8B71-E0696CF2BD89}"/>
                  </a:ext>
                </a:extLst>
              </p:cNvPr>
              <p:cNvPicPr>
                <a:picLocks noGrp="1" noRot="1" noChangeAspect="1" noMove="1" noResize="1" noEditPoints="1" noAdjustHandles="1" noChangeArrowheads="1" noChangeShapeType="1"/>
              </p:cNvPicPr>
              <p:nvPr/>
            </p:nvPicPr>
            <p:blipFill>
              <a:blip r:embed="rId3"/>
              <a:stretch>
                <a:fillRect/>
              </a:stretch>
            </p:blipFill>
            <p:spPr>
              <a:xfrm>
                <a:off x="5105400" y="0"/>
                <a:ext cx="7086600" cy="3556000"/>
              </a:xfrm>
              <a:prstGeom prst="rect">
                <a:avLst/>
              </a:prstGeom>
            </p:spPr>
          </p:pic>
        </mc:Fallback>
      </mc:AlternateContent>
      <p:sp>
        <p:nvSpPr>
          <p:cNvPr id="5" name="TextBox 4">
            <a:extLst>
              <a:ext uri="{FF2B5EF4-FFF2-40B4-BE49-F238E27FC236}">
                <a16:creationId xmlns:a16="http://schemas.microsoft.com/office/drawing/2014/main" id="{DF72BD98-B366-2947-91CC-7DCBFF3ED83E}"/>
              </a:ext>
            </a:extLst>
          </p:cNvPr>
          <p:cNvSpPr txBox="1"/>
          <p:nvPr/>
        </p:nvSpPr>
        <p:spPr>
          <a:xfrm>
            <a:off x="6701955" y="3707029"/>
            <a:ext cx="4246132" cy="830997"/>
          </a:xfrm>
          <a:prstGeom prst="rect">
            <a:avLst/>
          </a:prstGeom>
          <a:noFill/>
        </p:spPr>
        <p:txBody>
          <a:bodyPr wrap="square" rtlCol="0">
            <a:spAutoFit/>
          </a:bodyPr>
          <a:lstStyle/>
          <a:p>
            <a:r>
              <a:rPr lang="en-US" sz="1200"/>
              <a:t>Chart shows the city population based on the agency department. Darker red shows areas with closer to 250,000 while the lighter areas are either not included in the dataset or have a lower population count.  </a:t>
            </a:r>
          </a:p>
        </p:txBody>
      </p:sp>
    </p:spTree>
    <p:extLst>
      <p:ext uri="{BB962C8B-B14F-4D97-AF65-F5344CB8AC3E}">
        <p14:creationId xmlns:p14="http://schemas.microsoft.com/office/powerpoint/2010/main" val="2776409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584D22-CD28-4363-A679-ACA953A2A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B0E491B-5098-4794-9326-BC6DB4755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2992"/>
            <a:ext cx="12193149" cy="2344739"/>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234473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Content Placeholder 3" descr="Chart type: Scatter. 'Violent_crime_total' by 'Population'&#10;&#10;Description automatically generated">
            <a:extLst>
              <a:ext uri="{FF2B5EF4-FFF2-40B4-BE49-F238E27FC236}">
                <a16:creationId xmlns:a16="http://schemas.microsoft.com/office/drawing/2014/main" id="{9A0E72D6-8B7C-344A-8E3F-4CE246B25DEF}"/>
              </a:ext>
            </a:extLst>
          </p:cNvPr>
          <p:cNvGraphicFramePr>
            <a:graphicFrameLocks noGrp="1"/>
          </p:cNvGraphicFramePr>
          <p:nvPr>
            <p:ph idx="1"/>
            <p:extLst>
              <p:ext uri="{D42A27DB-BD31-4B8C-83A1-F6EECF244321}">
                <p14:modId xmlns:p14="http://schemas.microsoft.com/office/powerpoint/2010/main" val="1977810052"/>
              </p:ext>
            </p:extLst>
          </p:nvPr>
        </p:nvGraphicFramePr>
        <p:xfrm>
          <a:off x="-1147" y="-15583"/>
          <a:ext cx="12193147" cy="452585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CD550E8-637E-E347-9C9F-DE1BBBC91BF9}"/>
              </a:ext>
            </a:extLst>
          </p:cNvPr>
          <p:cNvSpPr txBox="1"/>
          <p:nvPr/>
        </p:nvSpPr>
        <p:spPr>
          <a:xfrm>
            <a:off x="1076134" y="4806735"/>
            <a:ext cx="332509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Majority of the populations fall within the trend-line but three (shown by red dots) classify as outliers </a:t>
            </a:r>
          </a:p>
        </p:txBody>
      </p:sp>
      <p:sp>
        <p:nvSpPr>
          <p:cNvPr id="7" name="TextBox 6">
            <a:extLst>
              <a:ext uri="{FF2B5EF4-FFF2-40B4-BE49-F238E27FC236}">
                <a16:creationId xmlns:a16="http://schemas.microsoft.com/office/drawing/2014/main" id="{BCEEE0FE-5787-6640-8F0F-17EE3E0301A4}"/>
              </a:ext>
            </a:extLst>
          </p:cNvPr>
          <p:cNvSpPr txBox="1"/>
          <p:nvPr/>
        </p:nvSpPr>
        <p:spPr>
          <a:xfrm>
            <a:off x="5327905" y="4760805"/>
            <a:ext cx="2925506" cy="923330"/>
          </a:xfrm>
          <a:prstGeom prst="rect">
            <a:avLst/>
          </a:prstGeom>
          <a:noFill/>
        </p:spPr>
        <p:txBody>
          <a:bodyPr wrap="square" rtlCol="0">
            <a:spAutoFit/>
          </a:bodyPr>
          <a:lstStyle/>
          <a:p>
            <a:pPr marL="285750" indent="-285750">
              <a:buFont typeface="Arial" panose="020B0604020202020204" pitchFamily="34" charset="0"/>
              <a:buChar char="•"/>
            </a:pPr>
            <a:r>
              <a:rPr lang="en-US" dirty="0"/>
              <a:t>Counties with populations under 115,000 saw more violent crime totals </a:t>
            </a:r>
          </a:p>
        </p:txBody>
      </p:sp>
      <p:sp>
        <p:nvSpPr>
          <p:cNvPr id="8" name="TextBox 7">
            <a:extLst>
              <a:ext uri="{FF2B5EF4-FFF2-40B4-BE49-F238E27FC236}">
                <a16:creationId xmlns:a16="http://schemas.microsoft.com/office/drawing/2014/main" id="{8ED6ADCF-8B31-D14A-98AD-1CABE0975159}"/>
              </a:ext>
            </a:extLst>
          </p:cNvPr>
          <p:cNvSpPr txBox="1"/>
          <p:nvPr/>
        </p:nvSpPr>
        <p:spPr>
          <a:xfrm>
            <a:off x="8872537" y="4760805"/>
            <a:ext cx="2700337" cy="923330"/>
          </a:xfrm>
          <a:prstGeom prst="rect">
            <a:avLst/>
          </a:prstGeom>
          <a:noFill/>
        </p:spPr>
        <p:txBody>
          <a:bodyPr wrap="square" rtlCol="0">
            <a:spAutoFit/>
          </a:bodyPr>
          <a:lstStyle/>
          <a:p>
            <a:pPr marL="285750" indent="-285750">
              <a:buFont typeface="Arial" panose="020B0604020202020204" pitchFamily="34" charset="0"/>
              <a:buChar char="•"/>
            </a:pPr>
            <a:r>
              <a:rPr lang="en-US" dirty="0"/>
              <a:t>As population increases so does the violent crime total</a:t>
            </a:r>
          </a:p>
        </p:txBody>
      </p:sp>
    </p:spTree>
    <p:extLst>
      <p:ext uri="{BB962C8B-B14F-4D97-AF65-F5344CB8AC3E}">
        <p14:creationId xmlns:p14="http://schemas.microsoft.com/office/powerpoint/2010/main" val="2349631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4E8462-5001-5848-AAD2-E32B9FEF51B1}"/>
              </a:ext>
            </a:extLst>
          </p:cNvPr>
          <p:cNvSpPr txBox="1"/>
          <p:nvPr/>
        </p:nvSpPr>
        <p:spPr>
          <a:xfrm>
            <a:off x="856509" y="4651944"/>
            <a:ext cx="3075708" cy="923330"/>
          </a:xfrm>
          <a:prstGeom prst="rect">
            <a:avLst/>
          </a:prstGeom>
          <a:noFill/>
        </p:spPr>
        <p:txBody>
          <a:bodyPr wrap="square" rtlCol="0">
            <a:spAutoFit/>
          </a:bodyPr>
          <a:lstStyle/>
          <a:p>
            <a:pPr marL="285750" indent="-285750">
              <a:buFont typeface="Arial" panose="020B0604020202020204" pitchFamily="34" charset="0"/>
              <a:buChar char="•"/>
            </a:pPr>
            <a:r>
              <a:rPr lang="en-US" dirty="0"/>
              <a:t>California shows the highest armed robbery total followed by Florida</a:t>
            </a:r>
          </a:p>
        </p:txBody>
      </p:sp>
      <p:sp>
        <p:nvSpPr>
          <p:cNvPr id="6" name="TextBox 5">
            <a:extLst>
              <a:ext uri="{FF2B5EF4-FFF2-40B4-BE49-F238E27FC236}">
                <a16:creationId xmlns:a16="http://schemas.microsoft.com/office/drawing/2014/main" id="{1746C1B6-1A8D-DD46-BA75-D94601840FD2}"/>
              </a:ext>
            </a:extLst>
          </p:cNvPr>
          <p:cNvSpPr txBox="1"/>
          <p:nvPr/>
        </p:nvSpPr>
        <p:spPr>
          <a:xfrm>
            <a:off x="4310744" y="4702628"/>
            <a:ext cx="307570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IL, MN, MT, ND, NH, OK, TN show the lowest armed robbery totals, barely showing above the zero marker</a:t>
            </a:r>
          </a:p>
        </p:txBody>
      </p:sp>
      <p:graphicFrame>
        <p:nvGraphicFramePr>
          <p:cNvPr id="9" name="Sum of Robberies by State">
            <a:extLst>
              <a:ext uri="{FF2B5EF4-FFF2-40B4-BE49-F238E27FC236}">
                <a16:creationId xmlns:a16="http://schemas.microsoft.com/office/drawing/2014/main" id="{2F83CF9B-1F9F-D04C-AB2F-A87A70B3EE98}"/>
              </a:ext>
            </a:extLst>
          </p:cNvPr>
          <p:cNvGraphicFramePr>
            <a:graphicFrameLocks/>
          </p:cNvGraphicFramePr>
          <p:nvPr>
            <p:extLst>
              <p:ext uri="{D42A27DB-BD31-4B8C-83A1-F6EECF244321}">
                <p14:modId xmlns:p14="http://schemas.microsoft.com/office/powerpoint/2010/main" val="3838612238"/>
              </p:ext>
            </p:extLst>
          </p:nvPr>
        </p:nvGraphicFramePr>
        <p:xfrm>
          <a:off x="-95003" y="0"/>
          <a:ext cx="12287003" cy="3906982"/>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87C8DC3E-BCB4-D34A-883E-8E37A28819ED}"/>
              </a:ext>
            </a:extLst>
          </p:cNvPr>
          <p:cNvSpPr txBox="1"/>
          <p:nvPr/>
        </p:nvSpPr>
        <p:spPr>
          <a:xfrm>
            <a:off x="8572500" y="4726379"/>
            <a:ext cx="2621973" cy="923330"/>
          </a:xfrm>
          <a:prstGeom prst="rect">
            <a:avLst/>
          </a:prstGeom>
          <a:noFill/>
        </p:spPr>
        <p:txBody>
          <a:bodyPr wrap="square" rtlCol="0">
            <a:spAutoFit/>
          </a:bodyPr>
          <a:lstStyle/>
          <a:p>
            <a:pPr marL="285750" indent="-285750">
              <a:buFont typeface="Arial" panose="020B0604020202020204" pitchFamily="34" charset="0"/>
              <a:buChar char="•"/>
            </a:pPr>
            <a:r>
              <a:rPr lang="en-US" dirty="0"/>
              <a:t>Higher populations showed higher armed robbery totals </a:t>
            </a:r>
          </a:p>
        </p:txBody>
      </p:sp>
    </p:spTree>
    <p:extLst>
      <p:ext uri="{BB962C8B-B14F-4D97-AF65-F5344CB8AC3E}">
        <p14:creationId xmlns:p14="http://schemas.microsoft.com/office/powerpoint/2010/main" val="3416049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CAD413A5-DC56-E341-9236-605BDF20DCDC}"/>
              </a:ext>
            </a:extLst>
          </p:cNvPr>
          <p:cNvGraphicFramePr>
            <a:graphicFrameLocks/>
          </p:cNvGraphicFramePr>
          <p:nvPr>
            <p:extLst>
              <p:ext uri="{D42A27DB-BD31-4B8C-83A1-F6EECF244321}">
                <p14:modId xmlns:p14="http://schemas.microsoft.com/office/powerpoint/2010/main" val="2216031541"/>
              </p:ext>
            </p:extLst>
          </p:nvPr>
        </p:nvGraphicFramePr>
        <p:xfrm>
          <a:off x="-159904" y="16247"/>
          <a:ext cx="6692900" cy="36195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2507693D-EAEA-5B45-83D6-CF81DF278FF7}"/>
              </a:ext>
            </a:extLst>
          </p:cNvPr>
          <p:cNvGraphicFramePr>
            <a:graphicFrameLocks/>
          </p:cNvGraphicFramePr>
          <p:nvPr>
            <p:extLst>
              <p:ext uri="{D42A27DB-BD31-4B8C-83A1-F6EECF244321}">
                <p14:modId xmlns:p14="http://schemas.microsoft.com/office/powerpoint/2010/main" val="745770155"/>
              </p:ext>
            </p:extLst>
          </p:nvPr>
        </p:nvGraphicFramePr>
        <p:xfrm>
          <a:off x="5759533" y="77190"/>
          <a:ext cx="7041241" cy="3497614"/>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92E6DFFA-3050-8B46-B0E9-800BC6AC61F1}"/>
              </a:ext>
            </a:extLst>
          </p:cNvPr>
          <p:cNvSpPr txBox="1"/>
          <p:nvPr/>
        </p:nvSpPr>
        <p:spPr>
          <a:xfrm>
            <a:off x="228601" y="4229100"/>
            <a:ext cx="407193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It’s a 969.8% change from South Dakota’s forcible rape (139) for the 5</a:t>
            </a:r>
            <a:r>
              <a:rPr lang="en-US" baseline="30000" dirty="0"/>
              <a:t>th</a:t>
            </a:r>
            <a:r>
              <a:rPr lang="en-US" dirty="0"/>
              <a:t> least populous state, compared to California (1,487) the most populous state</a:t>
            </a:r>
          </a:p>
        </p:txBody>
      </p:sp>
      <p:sp>
        <p:nvSpPr>
          <p:cNvPr id="9" name="TextBox 8">
            <a:extLst>
              <a:ext uri="{FF2B5EF4-FFF2-40B4-BE49-F238E27FC236}">
                <a16:creationId xmlns:a16="http://schemas.microsoft.com/office/drawing/2014/main" id="{3049171A-AAC2-FF40-802F-311471770B17}"/>
              </a:ext>
            </a:extLst>
          </p:cNvPr>
          <p:cNvSpPr txBox="1"/>
          <p:nvPr/>
        </p:nvSpPr>
        <p:spPr>
          <a:xfrm>
            <a:off x="4401385" y="4229100"/>
            <a:ext cx="271629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Murder and manslaughter sum is significantly smaller than all of the top five most populous states in the left chart</a:t>
            </a:r>
          </a:p>
        </p:txBody>
      </p:sp>
      <p:sp>
        <p:nvSpPr>
          <p:cNvPr id="10" name="TextBox 9">
            <a:extLst>
              <a:ext uri="{FF2B5EF4-FFF2-40B4-BE49-F238E27FC236}">
                <a16:creationId xmlns:a16="http://schemas.microsoft.com/office/drawing/2014/main" id="{09F1F826-0560-A549-B828-DF52469E89A8}"/>
              </a:ext>
            </a:extLst>
          </p:cNvPr>
          <p:cNvSpPr txBox="1"/>
          <p:nvPr/>
        </p:nvSpPr>
        <p:spPr>
          <a:xfrm>
            <a:off x="7218527" y="4229100"/>
            <a:ext cx="243054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It’s a steady decrease in forcible rape in the five most populous states </a:t>
            </a:r>
          </a:p>
        </p:txBody>
      </p:sp>
      <p:sp>
        <p:nvSpPr>
          <p:cNvPr id="11" name="TextBox 10">
            <a:extLst>
              <a:ext uri="{FF2B5EF4-FFF2-40B4-BE49-F238E27FC236}">
                <a16:creationId xmlns:a16="http://schemas.microsoft.com/office/drawing/2014/main" id="{E428C7E5-C9A2-2E42-A91F-6E8A14A4EB35}"/>
              </a:ext>
            </a:extLst>
          </p:cNvPr>
          <p:cNvSpPr txBox="1"/>
          <p:nvPr/>
        </p:nvSpPr>
        <p:spPr>
          <a:xfrm>
            <a:off x="9649073" y="4229100"/>
            <a:ext cx="231432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As the population increases in the right chart,  forcible rape increases</a:t>
            </a:r>
          </a:p>
        </p:txBody>
      </p:sp>
    </p:spTree>
    <p:extLst>
      <p:ext uri="{BB962C8B-B14F-4D97-AF65-F5344CB8AC3E}">
        <p14:creationId xmlns:p14="http://schemas.microsoft.com/office/powerpoint/2010/main" val="187391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04D7F-7E80-1F4A-85C5-1D49C71289F6}"/>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AF0296A4-6454-5045-9E2C-674A202AEA71}"/>
              </a:ext>
            </a:extLst>
          </p:cNvPr>
          <p:cNvSpPr>
            <a:spLocks noGrp="1"/>
          </p:cNvSpPr>
          <p:nvPr>
            <p:ph idx="1"/>
          </p:nvPr>
        </p:nvSpPr>
        <p:spPr>
          <a:xfrm>
            <a:off x="1050879" y="1825624"/>
            <a:ext cx="10090242" cy="4556888"/>
          </a:xfrm>
        </p:spPr>
        <p:txBody>
          <a:bodyPr/>
          <a:lstStyle/>
          <a:p>
            <a:r>
              <a:rPr lang="en-US" dirty="0"/>
              <a:t>When looking at violent crime total vs population, majority of the populations follow the trend-line but have a few outliers</a:t>
            </a:r>
          </a:p>
          <a:p>
            <a:pPr marL="0" indent="0">
              <a:buNone/>
            </a:pPr>
            <a:r>
              <a:rPr lang="en-US" dirty="0"/>
              <a:t>	- Counties with populations under 115,000 saw more violent crime totals than those with larger populations </a:t>
            </a:r>
          </a:p>
          <a:p>
            <a:endParaRPr lang="en-US" dirty="0"/>
          </a:p>
          <a:p>
            <a:r>
              <a:rPr lang="en-US" dirty="0"/>
              <a:t>Armed robbery by state shows that California had the highest total followed by Florida</a:t>
            </a:r>
          </a:p>
          <a:p>
            <a:pPr marL="0" indent="0">
              <a:buNone/>
            </a:pPr>
            <a:r>
              <a:rPr lang="en-US" dirty="0"/>
              <a:t>	- Overall, showing that states with higher populations had more armed robbery occur </a:t>
            </a:r>
          </a:p>
          <a:p>
            <a:r>
              <a:rPr lang="en-US" dirty="0"/>
              <a:t>The murder/manslaughter sum is significantly smaller than all of the top five most populous states although it’s a steady decrease in forcible rape in the same states</a:t>
            </a:r>
          </a:p>
          <a:p>
            <a:pPr marL="0" indent="0">
              <a:buNone/>
            </a:pPr>
            <a:r>
              <a:rPr lang="en-US" dirty="0"/>
              <a:t>	- In the five least populous states, as the population increases, forcible rape increases</a:t>
            </a:r>
          </a:p>
          <a:p>
            <a:pPr lvl="1"/>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39577554"/>
      </p:ext>
    </p:extLst>
  </p:cSld>
  <p:clrMapOvr>
    <a:masterClrMapping/>
  </p:clrMapOvr>
</p:sld>
</file>

<file path=ppt/theme/theme1.xml><?xml version="1.0" encoding="utf-8"?>
<a:theme xmlns:a="http://schemas.openxmlformats.org/drawingml/2006/main" name="ArchiveVTI">
  <a:themeElements>
    <a:clrScheme name="RedOrange">
      <a:dk1>
        <a:srgbClr val="000000"/>
      </a:dk1>
      <a:lt1>
        <a:srgbClr val="FFFFFF"/>
      </a:lt1>
      <a:dk2>
        <a:srgbClr val="292924"/>
      </a:dk2>
      <a:lt2>
        <a:srgbClr val="F5F4EE"/>
      </a:lt2>
      <a:accent1>
        <a:srgbClr val="E84C22"/>
      </a:accent1>
      <a:accent2>
        <a:srgbClr val="E79400"/>
      </a:accent2>
      <a:accent3>
        <a:srgbClr val="B64926"/>
      </a:accent3>
      <a:accent4>
        <a:srgbClr val="FF8427"/>
      </a:accent4>
      <a:accent5>
        <a:srgbClr val="CC9900"/>
      </a:accent5>
      <a:accent6>
        <a:srgbClr val="DF2F00"/>
      </a:accent6>
      <a:hlink>
        <a:srgbClr val="AA7F00"/>
      </a:hlink>
      <a:folHlink>
        <a:srgbClr val="6F6F9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7752</TotalTime>
  <Words>495</Words>
  <Application>Microsoft Macintosh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Bembo</vt:lpstr>
      <vt:lpstr>Calibri</vt:lpstr>
      <vt:lpstr>ArchiveVTI</vt:lpstr>
      <vt:lpstr>Msds 670 data visualization final assignment </vt:lpstr>
      <vt:lpstr>Table of contents</vt:lpstr>
      <vt:lpstr>Research question</vt:lpstr>
      <vt:lpstr>Methodology</vt:lpstr>
      <vt:lpstr>PowerPoint Presentation</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Msds 670 data visualization final assignment </dc:title>
  <dc:creator>Jeff Keller</dc:creator>
  <cp:lastModifiedBy>Jeff Keller</cp:lastModifiedBy>
  <cp:revision>11</cp:revision>
  <dcterms:created xsi:type="dcterms:W3CDTF">2022-03-01T18:14:01Z</dcterms:created>
  <dcterms:modified xsi:type="dcterms:W3CDTF">2022-03-07T03:26:08Z</dcterms:modified>
</cp:coreProperties>
</file>