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5"/>
  </p:notesMasterIdLst>
  <p:sldIdLst>
    <p:sldId id="306" r:id="rId2"/>
    <p:sldId id="307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2" r:id="rId13"/>
    <p:sldId id="304" r:id="rId14"/>
    <p:sldId id="305" r:id="rId15"/>
    <p:sldId id="257" r:id="rId16"/>
    <p:sldId id="258" r:id="rId17"/>
    <p:sldId id="259" r:id="rId18"/>
    <p:sldId id="262" r:id="rId19"/>
    <p:sldId id="263" r:id="rId20"/>
    <p:sldId id="264" r:id="rId21"/>
    <p:sldId id="260" r:id="rId22"/>
    <p:sldId id="261" r:id="rId23"/>
    <p:sldId id="309" r:id="rId24"/>
    <p:sldId id="267" r:id="rId25"/>
    <p:sldId id="268" r:id="rId26"/>
    <p:sldId id="265" r:id="rId27"/>
    <p:sldId id="266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F6C37-8A70-415F-A24A-D83EBA578D42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283C0-EC3A-4753-A358-DD37493BE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0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47A59-EF18-40F3-A6E9-AF939198F82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1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6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7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4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1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40912-2AD3-4142-A016-AB3E67AB80F3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2F3FC-EBB5-46ED-A271-0B961BCB04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3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b="1" dirty="0">
              <a:noFill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514" y="761774"/>
            <a:ext cx="7859485" cy="16766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chemeClr val="bg1"/>
                </a:solidFill>
              </a:rPr>
              <a:t>Sailing the Sea Of C</a:t>
            </a:r>
            <a:endParaRPr 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77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119466"/>
            <a:ext cx="4962099" cy="859844"/>
          </a:xfrm>
        </p:spPr>
        <p:txBody>
          <a:bodyPr/>
          <a:lstStyle/>
          <a:p>
            <a:r>
              <a:rPr lang="en-US" dirty="0" smtClean="0"/>
              <a:t>Flowchart Symbols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259" y="979310"/>
            <a:ext cx="8415266" cy="5457901"/>
          </a:xfrm>
        </p:spPr>
      </p:pic>
    </p:spTree>
    <p:extLst>
      <p:ext uri="{BB962C8B-B14F-4D97-AF65-F5344CB8AC3E}">
        <p14:creationId xmlns:p14="http://schemas.microsoft.com/office/powerpoint/2010/main" val="395778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0"/>
            <a:ext cx="11217322" cy="8991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Chart To Check Number Even or Odd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228" y="709684"/>
            <a:ext cx="5116772" cy="5426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1</a:t>
            </a:r>
            <a:r>
              <a:rPr lang="en-US" dirty="0" smtClean="0"/>
              <a:t>: Start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2</a:t>
            </a:r>
            <a:r>
              <a:rPr lang="en-US" dirty="0" smtClean="0"/>
              <a:t>: </a:t>
            </a:r>
            <a:r>
              <a:rPr lang="en-US" dirty="0"/>
              <a:t>Read </a:t>
            </a:r>
            <a:r>
              <a:rPr lang="en-US" dirty="0" smtClean="0"/>
              <a:t>Number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3</a:t>
            </a:r>
            <a:r>
              <a:rPr lang="en-US" dirty="0" smtClean="0"/>
              <a:t>: </a:t>
            </a:r>
            <a:r>
              <a:rPr lang="en-US" dirty="0"/>
              <a:t>If </a:t>
            </a:r>
            <a:r>
              <a:rPr lang="en-US" dirty="0" smtClean="0"/>
              <a:t>Number % 2 equal </a:t>
            </a:r>
            <a:r>
              <a:rPr lang="en-US" dirty="0"/>
              <a:t>zero, go to step 4.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4</a:t>
            </a:r>
            <a:r>
              <a:rPr lang="en-US" dirty="0" smtClean="0"/>
              <a:t>: Print Odd Number, </a:t>
            </a:r>
            <a:r>
              <a:rPr lang="en-US" dirty="0"/>
              <a:t>go to step 5.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Step </a:t>
            </a:r>
            <a:r>
              <a:rPr lang="en-US" dirty="0" smtClean="0">
                <a:solidFill>
                  <a:schemeClr val="accent5"/>
                </a:solidFill>
              </a:rPr>
              <a:t>5</a:t>
            </a:r>
            <a:r>
              <a:rPr lang="en-US" dirty="0" smtClean="0"/>
              <a:t>: Print Even Number.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6</a:t>
            </a:r>
            <a:r>
              <a:rPr lang="en-US" dirty="0" smtClean="0"/>
              <a:t>: </a:t>
            </a:r>
            <a:r>
              <a:rPr lang="en-US" dirty="0"/>
              <a:t>Stop.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134"/>
            <a:ext cx="7014800" cy="520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3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7" y="0"/>
            <a:ext cx="11217322" cy="8991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Flow Chart To Find largest of Two number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028" y="750627"/>
            <a:ext cx="5116772" cy="542633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1</a:t>
            </a:r>
            <a:r>
              <a:rPr lang="en-US" dirty="0" smtClean="0"/>
              <a:t>: Start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2</a:t>
            </a:r>
            <a:r>
              <a:rPr lang="en-US" dirty="0" smtClean="0"/>
              <a:t>: Read no.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3</a:t>
            </a:r>
            <a:r>
              <a:rPr lang="en-US" dirty="0" smtClean="0"/>
              <a:t>: If A &gt; B, go to step 4.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4</a:t>
            </a:r>
            <a:r>
              <a:rPr lang="en-US" dirty="0" smtClean="0"/>
              <a:t>: Print B is the largest number, go to step 5.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5</a:t>
            </a:r>
            <a:r>
              <a:rPr lang="en-US" dirty="0" smtClean="0"/>
              <a:t>: Print A is the </a:t>
            </a:r>
            <a:r>
              <a:rPr lang="en-US" dirty="0"/>
              <a:t>l</a:t>
            </a:r>
            <a:r>
              <a:rPr lang="en-US" dirty="0" smtClean="0"/>
              <a:t>argest number.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5"/>
                </a:solidFill>
              </a:rPr>
              <a:t>Step 6</a:t>
            </a:r>
            <a:r>
              <a:rPr lang="en-US" dirty="0" smtClean="0"/>
              <a:t>: Stop.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" y="1281620"/>
            <a:ext cx="5856932" cy="51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6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163773"/>
            <a:ext cx="8715233" cy="64480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Flowchart Of Largest Of Three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75" y="808582"/>
            <a:ext cx="7028597" cy="5816279"/>
          </a:xfrm>
        </p:spPr>
      </p:pic>
    </p:spTree>
    <p:extLst>
      <p:ext uri="{BB962C8B-B14F-4D97-AF65-F5344CB8AC3E}">
        <p14:creationId xmlns:p14="http://schemas.microsoft.com/office/powerpoint/2010/main" val="15736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33" y="109181"/>
            <a:ext cx="10515600" cy="858175"/>
          </a:xfrm>
        </p:spPr>
        <p:txBody>
          <a:bodyPr/>
          <a:lstStyle/>
          <a:p>
            <a:r>
              <a:rPr lang="en-US" dirty="0" smtClean="0"/>
              <a:t>Largest Of Three 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1091821"/>
            <a:ext cx="10889776" cy="5085142"/>
          </a:xfrm>
        </p:spPr>
        <p:txBody>
          <a:bodyPr/>
          <a:lstStyle/>
          <a:p>
            <a:r>
              <a:rPr lang="en-US" dirty="0" smtClean="0"/>
              <a:t>Step </a:t>
            </a:r>
            <a:r>
              <a:rPr lang="en-US" dirty="0"/>
              <a:t>1: Read a, b, c.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2: If a&gt;b, go to step 5.</a:t>
            </a:r>
          </a:p>
          <a:p>
            <a:r>
              <a:rPr lang="en-US" dirty="0"/>
              <a:t>Step 3: If b&gt;c, go to step 8.</a:t>
            </a:r>
          </a:p>
          <a:p>
            <a:r>
              <a:rPr lang="en-US" dirty="0"/>
              <a:t>Step 4: Print c is largest number, go to step 9.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5: If a&gt;c, go to step 7.</a:t>
            </a:r>
          </a:p>
          <a:p>
            <a:r>
              <a:rPr lang="en-US" dirty="0"/>
              <a:t>Step 6: Print c is largest number, go to step 9.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7: Print a is largest number, go to step 9. </a:t>
            </a:r>
            <a:endParaRPr lang="en-US" dirty="0" smtClean="0"/>
          </a:p>
          <a:p>
            <a:r>
              <a:rPr lang="en-US" dirty="0" smtClean="0"/>
              <a:t>Step </a:t>
            </a:r>
            <a:r>
              <a:rPr lang="en-US" dirty="0"/>
              <a:t>8: Print b is largest number.</a:t>
            </a:r>
          </a:p>
          <a:p>
            <a:r>
              <a:rPr lang="en-US" dirty="0"/>
              <a:t>Step 9: Stop.</a:t>
            </a:r>
          </a:p>
        </p:txBody>
      </p:sp>
    </p:spTree>
    <p:extLst>
      <p:ext uri="{BB962C8B-B14F-4D97-AF65-F5344CB8AC3E}">
        <p14:creationId xmlns:p14="http://schemas.microsoft.com/office/powerpoint/2010/main" val="92249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336" y="2435371"/>
            <a:ext cx="8265193" cy="2549583"/>
          </a:xfrm>
        </p:spPr>
        <p:txBody>
          <a:bodyPr/>
          <a:lstStyle/>
          <a:p>
            <a:pPr algn="just"/>
            <a:r>
              <a:rPr lang="en-US" sz="6600" b="1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  <a:cs typeface="+mj-lt"/>
              </a:rPr>
              <a:t>Fundamentals  of  </a:t>
            </a:r>
            <a:endParaRPr lang="en-US" sz="16600" b="1" dirty="0">
              <a:solidFill>
                <a:schemeClr val="bg1"/>
              </a:solidFill>
              <a:latin typeface="Adobe Heiti Std R" panose="020B0400000000000000" pitchFamily="34" charset="-128"/>
              <a:ea typeface="Adobe Heiti Std R" panose="020B0400000000000000" pitchFamily="34" charset="-128"/>
              <a:cs typeface="+mj-lt"/>
            </a:endParaRPr>
          </a:p>
          <a:p>
            <a:endParaRPr lang="en-US" b="1" dirty="0">
              <a:latin typeface="Calibri Light"/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392613-77FC-E824-F392-CB3370373FC3}"/>
              </a:ext>
            </a:extLst>
          </p:cNvPr>
          <p:cNvSpPr txBox="1"/>
          <p:nvPr/>
        </p:nvSpPr>
        <p:spPr>
          <a:xfrm>
            <a:off x="7217352" y="1574882"/>
            <a:ext cx="191997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b="1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974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50B4C8"/>
                </a:solidFill>
                <a:cs typeface="Times New Roman"/>
              </a:rPr>
              <a:t>What is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cs typeface="Times New Roman"/>
              </a:rPr>
              <a:t>C is a general-purpose programming language created by Dennis Ritchie at </a:t>
            </a:r>
            <a:r>
              <a:rPr lang="en-US" dirty="0" smtClean="0">
                <a:solidFill>
                  <a:schemeClr val="tx1"/>
                </a:solidFill>
                <a:cs typeface="Times New Roman"/>
              </a:rPr>
              <a:t>Bell </a:t>
            </a:r>
            <a:r>
              <a:rPr lang="en-US" dirty="0">
                <a:solidFill>
                  <a:schemeClr val="tx1"/>
                </a:solidFill>
                <a:cs typeface="Times New Roman"/>
              </a:rPr>
              <a:t>Laboratories in 1972.</a:t>
            </a:r>
            <a:endParaRPr lang="en-US" dirty="0">
              <a:solidFill>
                <a:schemeClr val="tx1"/>
              </a:solidFill>
              <a:ea typeface="Calibri Light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cs typeface="Times New Roman"/>
              </a:rPr>
              <a:t>Despite its age, C remains highly popular due to its fundamental role in computer science.</a:t>
            </a:r>
            <a:endParaRPr lang="en-US" dirty="0">
              <a:solidFill>
                <a:schemeClr val="tx1"/>
              </a:solidFill>
              <a:ea typeface="Calibri Light"/>
              <a:cs typeface="Times New Roman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cs typeface="Times New Roman"/>
              </a:rPr>
              <a:t>Strongly associated with UNIX, as it was developed to write the UNIX operating system.</a:t>
            </a:r>
            <a:endParaRPr lang="en-US" dirty="0">
              <a:solidFill>
                <a:schemeClr val="tx1"/>
              </a:solidFill>
              <a:ea typeface="Calibri Ligh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105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>
                <a:solidFill>
                  <a:srgbClr val="50B4C8"/>
                </a:solidFill>
                <a:cs typeface="Times New Roman"/>
              </a:rPr>
              <a:t>Why Learn 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Times New Roman"/>
              </a:rPr>
              <a:t>One of the most popular programming languages in the world.</a:t>
            </a:r>
          </a:p>
          <a:p>
            <a:r>
              <a:rPr>
                <a:cs typeface="Times New Roman"/>
              </a:rPr>
              <a:t>Knowledge of C facilitates learning other languages like Java, Python, C++, and C# due to similar syntax.</a:t>
            </a:r>
            <a:endParaRPr lang="en-US">
              <a:cs typeface="Times New Roman"/>
            </a:endParaRPr>
          </a:p>
          <a:p>
            <a:r>
              <a:rPr>
                <a:cs typeface="Times New Roman"/>
              </a:rPr>
              <a:t>C is very fast compared to other languages such as Java and Python.</a:t>
            </a:r>
            <a:endParaRPr lang="en-US">
              <a:cs typeface="Times New Roman"/>
            </a:endParaRPr>
          </a:p>
          <a:p>
            <a:r>
              <a:rPr>
                <a:cs typeface="Times New Roman"/>
              </a:rPr>
              <a:t>Versatile: used in both applications and technologies.</a:t>
            </a:r>
            <a:endParaRPr lang="en-US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074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515D7-6642-448B-AD88-B829DD96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50B4C8"/>
                </a:solidFill>
                <a:cs typeface="Times New Roman"/>
              </a:rPr>
              <a:t>Structure of C</a:t>
            </a:r>
          </a:p>
          <a:p>
            <a:endParaRPr lang="en-US">
              <a:cs typeface="Calibri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9C05540E-EF73-96BE-1BCD-44A87AEE0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925" y="1331177"/>
            <a:ext cx="4944735" cy="487564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6C9A758-3CCC-A3DF-A499-D94B7C18D0E2}"/>
              </a:ext>
            </a:extLst>
          </p:cNvPr>
          <p:cNvSpPr txBox="1"/>
          <p:nvPr/>
        </p:nvSpPr>
        <p:spPr>
          <a:xfrm>
            <a:off x="6093425" y="1325042"/>
            <a:ext cx="578377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cs typeface="Times New Roman"/>
              </a:rPr>
              <a:t>Documentation Section</a:t>
            </a:r>
          </a:p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Provides an overview of the program</a:t>
            </a:r>
            <a:r>
              <a:rPr lang="en-US" sz="2400">
                <a:ea typeface="+mn-lt"/>
                <a:cs typeface="+mn-lt"/>
              </a:rPr>
              <a:t>: Includes title, author, and summary information.</a:t>
            </a:r>
            <a:endParaRPr lang="en-US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Uses comment lines</a:t>
            </a:r>
            <a:r>
              <a:rPr lang="en-US" sz="2400">
                <a:ea typeface="+mn-lt"/>
                <a:cs typeface="+mn-lt"/>
              </a:rPr>
              <a:t>: Helps in understanding the program's purpose and functionality.</a:t>
            </a:r>
            <a:endParaRPr lang="en-US">
              <a:cs typeface="Calibri Light"/>
            </a:endParaRPr>
          </a:p>
          <a:p>
            <a:endParaRPr lang="en-US" sz="2400">
              <a:cs typeface="Times New Roman"/>
            </a:endParaRPr>
          </a:p>
          <a:p>
            <a:r>
              <a:rPr lang="en-US" sz="2400" b="1">
                <a:cs typeface="Times New Roman"/>
              </a:rPr>
              <a:t>Link Section / Header File Declaration Section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cs typeface="Times New Roman"/>
              </a:rPr>
              <a:t>It Links Compiler to Link Functions from System Library</a:t>
            </a:r>
            <a:endParaRPr lang="en-US"/>
          </a:p>
          <a:p>
            <a:pPr algn="l"/>
            <a:endParaRPr lang="en-US" sz="2400">
              <a:cs typeface="Times New Roman"/>
            </a:endParaRPr>
          </a:p>
          <a:p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37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9E87C62-4716-1F5A-0ADA-E768AEC90AA3}"/>
              </a:ext>
            </a:extLst>
          </p:cNvPr>
          <p:cNvSpPr txBox="1"/>
          <p:nvPr/>
        </p:nvSpPr>
        <p:spPr>
          <a:xfrm>
            <a:off x="542592" y="771184"/>
            <a:ext cx="11342393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cs typeface="Calibri Light"/>
              </a:rPr>
              <a:t>Definition Section</a:t>
            </a:r>
            <a:endParaRPr lang="en-US" sz="2400" dirty="0">
              <a:cs typeface="Calibri Light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Calibri Light"/>
              </a:rPr>
              <a:t>Defines Symbolic Constants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 err="1">
                <a:cs typeface="Calibri Light"/>
              </a:rPr>
              <a:t>Eg</a:t>
            </a:r>
            <a:r>
              <a:rPr lang="en-US" sz="2400" dirty="0">
                <a:cs typeface="Calibri Light"/>
              </a:rPr>
              <a:t>. #define </a:t>
            </a:r>
            <a:r>
              <a:rPr lang="en-US" sz="2400" dirty="0" smtClean="0">
                <a:cs typeface="Calibri Light"/>
              </a:rPr>
              <a:t>Pi </a:t>
            </a:r>
            <a:r>
              <a:rPr lang="en-US" sz="2400" dirty="0" smtClean="0">
                <a:cs typeface="Times New Roman"/>
              </a:rPr>
              <a:t>3.14</a:t>
            </a:r>
            <a:endParaRPr lang="en-US" sz="2400" dirty="0">
              <a:cs typeface="Calibri Light"/>
            </a:endParaRPr>
          </a:p>
          <a:p>
            <a:pPr algn="just"/>
            <a:endParaRPr lang="en-US" sz="2400" b="1" dirty="0">
              <a:cs typeface="Times New Roman"/>
            </a:endParaRPr>
          </a:p>
          <a:p>
            <a:pPr algn="just"/>
            <a:r>
              <a:rPr lang="en-US" sz="2400" b="1" dirty="0">
                <a:cs typeface="Times New Roman"/>
              </a:rPr>
              <a:t>Global Declaration Section</a:t>
            </a:r>
            <a:endParaRPr lang="en-US" b="1" dirty="0">
              <a:cs typeface="Calibri Ligh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Variables that are accessed by one or more functions are called Global Variable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Global Variables are declared in this Section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>
              <a:cs typeface="Times New Roman"/>
            </a:endParaRPr>
          </a:p>
          <a:p>
            <a:pPr algn="just"/>
            <a:r>
              <a:rPr lang="en-US" sz="2400" b="1" dirty="0">
                <a:cs typeface="Times New Roman"/>
              </a:rPr>
              <a:t>Main function Section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Used to start of actual C program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It includes two parts as declaration part and executable part</a:t>
            </a:r>
          </a:p>
          <a:p>
            <a:pPr marL="342900" indent="-342900" algn="just">
              <a:buFont typeface="Arial"/>
              <a:buChar char="•"/>
            </a:pPr>
            <a:endParaRPr lang="en-US" sz="2400" dirty="0">
              <a:cs typeface="Times New Roman"/>
            </a:endParaRPr>
          </a:p>
          <a:p>
            <a:pPr algn="just"/>
            <a:r>
              <a:rPr lang="en-US" sz="2400" b="1" dirty="0">
                <a:cs typeface="Times New Roman"/>
              </a:rPr>
              <a:t>Subprogram Section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It has all User-defined Functions that are called in main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 dirty="0">
                <a:cs typeface="Times New Roman"/>
              </a:rPr>
              <a:t>User Defined Functions are generally placed immediately after main</a:t>
            </a:r>
          </a:p>
          <a:p>
            <a:pPr algn="just"/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015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Today’s </a:t>
            </a:r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No matter how big the dream is — the hardest part is to just begin.</a:t>
            </a:r>
            <a:br>
              <a:rPr lang="en-US" sz="3200" dirty="0"/>
            </a:br>
            <a:r>
              <a:rPr lang="en-US" sz="3200" dirty="0"/>
              <a:t>The moment you take that first step, you're already ahead of 50% of the world.</a:t>
            </a:r>
            <a:br>
              <a:rPr lang="en-US" sz="3200" dirty="0"/>
            </a:br>
            <a:r>
              <a:rPr lang="en-US" sz="3200" dirty="0"/>
              <a:t>Most people keep waiting for the “right time” — but you? You showed up.</a:t>
            </a:r>
            <a:br>
              <a:rPr lang="en-US" sz="3200" dirty="0"/>
            </a:br>
            <a:r>
              <a:rPr lang="en-US" sz="3200" dirty="0"/>
              <a:t>Starting isn’t just important, it’s powerful.</a:t>
            </a:r>
            <a:br>
              <a:rPr lang="en-US" sz="3200" dirty="0"/>
            </a:br>
            <a:r>
              <a:rPr lang="en-US" sz="3200" dirty="0"/>
              <a:t>Because every legend was once just a beginner who </a:t>
            </a:r>
            <a:r>
              <a:rPr lang="en-US" sz="3200" i="1" dirty="0"/>
              <a:t>dared to start.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021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53" y="322552"/>
            <a:ext cx="10772775" cy="1373062"/>
          </a:xfrm>
        </p:spPr>
        <p:txBody>
          <a:bodyPr>
            <a:normAutofit/>
          </a:bodyPr>
          <a:lstStyle/>
          <a:p>
            <a:r>
              <a:rPr lang="en-US" b="1" spc="0">
                <a:solidFill>
                  <a:srgbClr val="50B4C8"/>
                </a:solidFill>
              </a:rPr>
              <a:t>Basic C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53" y="1494504"/>
            <a:ext cx="11171215" cy="53634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Code:</a:t>
            </a:r>
            <a:endParaRPr lang="en-US" sz="1050" b="1" dirty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lang="en-US" sz="200" b="1" dirty="0"/>
          </a:p>
          <a:p>
            <a:pPr>
              <a:lnSpc>
                <a:spcPct val="100000"/>
              </a:lnSpc>
            </a:pPr>
            <a:r>
              <a:rPr b="1" dirty="0"/>
              <a:t>Explanation:</a:t>
            </a:r>
            <a:endParaRPr lang="en-US" b="1" dirty="0">
              <a:cs typeface="Calibri Light"/>
            </a:endParaRPr>
          </a:p>
          <a:p>
            <a:pPr marL="347345"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/>
              <a:t>- `#include &lt;</a:t>
            </a:r>
            <a:r>
              <a:rPr dirty="0" err="1"/>
              <a:t>stdio.h</a:t>
            </a:r>
            <a:r>
              <a:rPr dirty="0"/>
              <a:t>&gt;`: Header file library for input/output functions.</a:t>
            </a:r>
            <a:endParaRPr lang="en-US" dirty="0">
              <a:cs typeface="Calibri Light"/>
            </a:endParaRPr>
          </a:p>
          <a:p>
            <a:pPr marL="347345"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/>
              <a:t>- </a:t>
            </a:r>
            <a:r>
              <a:rPr lang="en-IN" dirty="0"/>
              <a:t>`</a:t>
            </a:r>
            <a:r>
              <a:rPr lang="en-IN" dirty="0" err="1"/>
              <a:t>int</a:t>
            </a:r>
            <a:r>
              <a:rPr dirty="0"/>
              <a:t> main() {}`: Main function where the code execution begins.</a:t>
            </a:r>
            <a:endParaRPr lang="en-US" dirty="0">
              <a:cs typeface="Calibri Light"/>
            </a:endParaRPr>
          </a:p>
          <a:p>
            <a:pPr marL="347345"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/>
              <a:t>- `</a:t>
            </a:r>
            <a:r>
              <a:rPr dirty="0" err="1"/>
              <a:t>printf</a:t>
            </a:r>
            <a:r>
              <a:rPr dirty="0"/>
              <a:t>("Hello World!");`: Prints "Hello World!" to the screen.</a:t>
            </a:r>
            <a:endParaRPr lang="en-US" dirty="0">
              <a:cs typeface="Calibri Light"/>
            </a:endParaRPr>
          </a:p>
          <a:p>
            <a:pPr marL="347345"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dirty="0"/>
              <a:t>- `return 0;`: Ends the main function.</a:t>
            </a:r>
            <a:endParaRPr lang="en-US" dirty="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B2A1EF-02A3-C58D-CD3D-B090BE610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211" y="735476"/>
            <a:ext cx="8213659" cy="42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0B4C8"/>
                </a:solidFill>
              </a:rPr>
              <a:t>Statements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computer program is a list of instructions executed by a computer.</a:t>
            </a:r>
          </a:p>
          <a:p>
            <a:r>
              <a:rPr dirty="0"/>
              <a:t>In C, these instructions are called statements.</a:t>
            </a:r>
          </a:p>
          <a:p>
            <a:r>
              <a:rPr b="1" dirty="0"/>
              <a:t>Example:</a:t>
            </a:r>
          </a:p>
          <a:p>
            <a:r>
              <a:rPr lang="en-IN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IN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("Hello World!");</a:t>
            </a:r>
          </a:p>
          <a:p>
            <a:endParaRPr dirty="0"/>
          </a:p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!</a:t>
            </a:r>
            <a:r>
              <a:rPr lang="en-US" dirty="0">
                <a:highlight>
                  <a:srgbClr val="FFFF00"/>
                </a:highlight>
              </a:rPr>
              <a:t>Important: Every C statement ends with a semicolon `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;</a:t>
            </a:r>
            <a:r>
              <a:rPr lang="en-US" dirty="0">
                <a:highlight>
                  <a:srgbClr val="FFFF00"/>
                </a:highlight>
              </a:rPr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353864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50B4C8"/>
                </a:solidFill>
              </a:rPr>
              <a:t>Many Statements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58120" cy="4346787"/>
          </a:xfrm>
        </p:spPr>
        <p:txBody>
          <a:bodyPr>
            <a:no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sz="2000" i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20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Hello World!");</a:t>
            </a:r>
          </a:p>
          <a:p>
            <a:r>
              <a:rPr lang="en-US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("Have a good day!");</a:t>
            </a:r>
          </a:p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return 0;</a:t>
            </a:r>
          </a:p>
          <a:p>
            <a:endParaRPr sz="1050" dirty="0"/>
          </a:p>
          <a:p>
            <a:r>
              <a:rPr lang="en-IN" b="1" dirty="0"/>
              <a:t>Explanation:</a:t>
            </a:r>
          </a:p>
          <a:p>
            <a:r>
              <a:rPr dirty="0"/>
              <a:t>- First statement prints "Hello World!".</a:t>
            </a:r>
          </a:p>
          <a:p>
            <a:r>
              <a:rPr dirty="0"/>
              <a:t>- Second statement prints "Have a good day!".</a:t>
            </a:r>
          </a:p>
          <a:p>
            <a:r>
              <a:rPr dirty="0"/>
              <a:t>- Third statement ends the program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53482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50B4C8"/>
                </a:solidFill>
              </a:rPr>
              <a:t>Use of Escape Sequence ‘ \n ’</a:t>
            </a:r>
            <a:endParaRPr lang="en-US" b="1" dirty="0">
              <a:solidFill>
                <a:srgbClr val="50B4C8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858120" cy="4346787"/>
          </a:xfrm>
        </p:spPr>
        <p:txBody>
          <a:bodyPr>
            <a:no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sz="2000" i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20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("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Hello World</a:t>
            </a:r>
            <a:r>
              <a:rPr lang="en-US" sz="20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!");</a:t>
            </a:r>
          </a:p>
          <a:p>
            <a:r>
              <a:rPr lang="en-US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p</a:t>
            </a:r>
            <a:r>
              <a:rPr lang="en-US" sz="2000" i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rintf</a:t>
            </a:r>
            <a:r>
              <a:rPr lang="en-US" sz="2000" i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(“\n”);</a:t>
            </a:r>
            <a:endParaRPr lang="en-US" sz="2000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i="1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</a:rPr>
              <a:t>("Have a good day!");</a:t>
            </a:r>
          </a:p>
          <a:p>
            <a:pPr marL="0" indent="0">
              <a:buNone/>
            </a:pPr>
            <a:endParaRPr sz="1050" dirty="0"/>
          </a:p>
          <a:p>
            <a:r>
              <a:rPr lang="en-IN" b="1" dirty="0"/>
              <a:t>Explanation:</a:t>
            </a:r>
          </a:p>
          <a:p>
            <a:r>
              <a:rPr dirty="0" smtClean="0"/>
              <a:t> </a:t>
            </a:r>
            <a:r>
              <a:rPr dirty="0"/>
              <a:t>First statement prints "Hello World!".</a:t>
            </a:r>
          </a:p>
          <a:p>
            <a:r>
              <a:rPr dirty="0" smtClean="0"/>
              <a:t> </a:t>
            </a:r>
            <a:r>
              <a:rPr dirty="0"/>
              <a:t>Second statement prints </a:t>
            </a:r>
            <a:r>
              <a:rPr lang="en-US" dirty="0" smtClean="0"/>
              <a:t>the next line.</a:t>
            </a:r>
            <a:endParaRPr dirty="0"/>
          </a:p>
          <a:p>
            <a:r>
              <a:rPr dirty="0" smtClean="0"/>
              <a:t> </a:t>
            </a:r>
            <a:r>
              <a:rPr lang="en-US" dirty="0" smtClean="0"/>
              <a:t>Third </a:t>
            </a:r>
            <a:r>
              <a:rPr lang="en-US" dirty="0"/>
              <a:t>statement prints "Have a good day!".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3EC2C-07E9-603F-5214-DB62C126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611592"/>
            <a:ext cx="10761570" cy="1221169"/>
          </a:xfrm>
        </p:spPr>
        <p:txBody>
          <a:bodyPr/>
          <a:lstStyle/>
          <a:p>
            <a:r>
              <a:rPr lang="en-US" b="1">
                <a:solidFill>
                  <a:srgbClr val="50B4C8"/>
                </a:solidFill>
              </a:rPr>
              <a:t>Header</a:t>
            </a:r>
            <a:r>
              <a:rPr lang="en-US" b="1">
                <a:ea typeface="+mj-lt"/>
                <a:cs typeface="+mj-lt"/>
              </a:rPr>
              <a:t> files</a:t>
            </a:r>
            <a:endParaRPr lang="en-US">
              <a:ea typeface="+mj-lt"/>
              <a:cs typeface="+mj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207F2C-9E43-0A1D-0D2D-8A9549636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44" y="1417768"/>
            <a:ext cx="10753725" cy="475689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C Header files offer the features like library functions, data types, macros, etc. by importing them into the program with the help of a preprocessor directive </a:t>
            </a:r>
            <a:r>
              <a:rPr lang="en-US" b="1" dirty="0">
                <a:ea typeface="+mn-lt"/>
                <a:cs typeface="+mn-lt"/>
              </a:rPr>
              <a:t>“#include”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Header files contain predefined standard library functions.</a:t>
            </a:r>
          </a:p>
          <a:p>
            <a:r>
              <a:rPr lang="en-US" dirty="0">
                <a:ea typeface="+mn-lt"/>
                <a:cs typeface="+mn-lt"/>
              </a:rPr>
              <a:t>The </a:t>
            </a:r>
            <a:r>
              <a:rPr lang="en-US" b="1" dirty="0">
                <a:ea typeface="+mn-lt"/>
                <a:cs typeface="+mn-lt"/>
              </a:rPr>
              <a:t>.h</a:t>
            </a:r>
            <a:r>
              <a:rPr lang="en-US" dirty="0">
                <a:ea typeface="+mn-lt"/>
                <a:cs typeface="+mn-lt"/>
              </a:rPr>
              <a:t> extension is used for header files.</a:t>
            </a:r>
          </a:p>
          <a:p>
            <a:r>
              <a:rPr lang="en-US" dirty="0">
                <a:ea typeface="+mn-lt"/>
                <a:cs typeface="+mn-lt"/>
              </a:rPr>
              <a:t>Included in the program using the </a:t>
            </a:r>
            <a:r>
              <a:rPr lang="en-US" b="1" dirty="0">
                <a:ea typeface="+mn-lt"/>
                <a:cs typeface="+mn-lt"/>
              </a:rPr>
              <a:t>#include</a:t>
            </a:r>
            <a:r>
              <a:rPr lang="en-US" dirty="0">
                <a:ea typeface="+mn-lt"/>
                <a:cs typeface="+mn-lt"/>
              </a:rPr>
              <a:t> directive.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Including Header Files</a:t>
            </a:r>
          </a:p>
          <a:p>
            <a:r>
              <a:rPr lang="en-US" dirty="0">
                <a:ea typeface="+mn-lt"/>
                <a:cs typeface="+mn-lt"/>
              </a:rPr>
              <a:t>Syntax:</a:t>
            </a:r>
          </a:p>
          <a:p>
            <a:r>
              <a:rPr lang="en-US" sz="2000" i="1" dirty="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#include &lt;</a:t>
            </a:r>
            <a:r>
              <a:rPr lang="en-US" sz="2000" i="1" dirty="0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filename.h</a:t>
            </a:r>
            <a:r>
              <a:rPr lang="en-US" sz="2000" i="1" dirty="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&gt;   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169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17093D-4081-8E97-9B40-0D1D6968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Header files</a:t>
            </a:r>
            <a:endParaRPr lang="en-US">
              <a:solidFill>
                <a:srgbClr val="000000"/>
              </a:solidFill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26181-B554-F47C-3629-EC84BAA2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61" y="1548302"/>
            <a:ext cx="10753725" cy="37882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Standard Header Files</a:t>
            </a:r>
            <a:endParaRPr lang="en-US">
              <a:ea typeface="+mn-lt"/>
              <a:cs typeface="+mn-lt"/>
            </a:endParaRPr>
          </a:p>
          <a:p>
            <a:endParaRPr lang="en-US"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B7E4640D-467E-F99A-D8E4-C08E19C40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872222"/>
              </p:ext>
            </p:extLst>
          </p:nvPr>
        </p:nvGraphicFramePr>
        <p:xfrm>
          <a:off x="691056" y="2351155"/>
          <a:ext cx="7715525" cy="4015105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187015">
                  <a:extLst>
                    <a:ext uri="{9D8B030D-6E8A-4147-A177-3AD203B41FA5}">
                      <a16:colId xmlns:a16="http://schemas.microsoft.com/office/drawing/2014/main" xmlns="" val="3765730271"/>
                    </a:ext>
                  </a:extLst>
                </a:gridCol>
                <a:gridCol w="2700756">
                  <a:extLst>
                    <a:ext uri="{9D8B030D-6E8A-4147-A177-3AD203B41FA5}">
                      <a16:colId xmlns:a16="http://schemas.microsoft.com/office/drawing/2014/main" xmlns="" val="1881469271"/>
                    </a:ext>
                  </a:extLst>
                </a:gridCol>
                <a:gridCol w="2827754">
                  <a:extLst>
                    <a:ext uri="{9D8B030D-6E8A-4147-A177-3AD203B41FA5}">
                      <a16:colId xmlns:a16="http://schemas.microsoft.com/office/drawing/2014/main" xmlns="" val="2148667395"/>
                    </a:ext>
                  </a:extLst>
                </a:gridCol>
              </a:tblGrid>
              <a:tr h="40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</a:rPr>
                        <a:t>Header File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</a:rPr>
                        <a:t>Functions/Macros/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effectLst/>
                        </a:rPr>
                        <a:t>Variables</a:t>
                      </a:r>
                      <a:endParaRPr lang="en-US" sz="24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88841644"/>
                  </a:ext>
                </a:extLst>
              </a:tr>
              <a:tr h="40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effectLst/>
                        </a:rPr>
                        <a:t>stdio.h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Input / Output </a:t>
                      </a:r>
                      <a:r>
                        <a:rPr lang="en-US" sz="2400" dirty="0">
                          <a:effectLst/>
                        </a:rPr>
                        <a:t>functions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scanf(), printf(), fopen(), FILE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438522088"/>
                  </a:ext>
                </a:extLst>
              </a:tr>
              <a:tr h="40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stdlib.h</a:t>
                      </a:r>
                      <a:endParaRPr lang="en-US" sz="240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General utility functions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atoi</a:t>
                      </a:r>
                      <a:r>
                        <a:rPr lang="en-US" sz="2400" dirty="0">
                          <a:effectLst/>
                        </a:rPr>
                        <a:t>(), </a:t>
                      </a:r>
                      <a:r>
                        <a:rPr lang="en-US" sz="2400" dirty="0" err="1">
                          <a:effectLst/>
                        </a:rPr>
                        <a:t>atof</a:t>
                      </a:r>
                      <a:r>
                        <a:rPr lang="en-US" sz="2400" dirty="0">
                          <a:effectLst/>
                        </a:rPr>
                        <a:t>(), </a:t>
                      </a:r>
                      <a:r>
                        <a:rPr lang="en-US" sz="2400" dirty="0" err="1">
                          <a:effectLst/>
                        </a:rPr>
                        <a:t>malloc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05054388"/>
                  </a:ext>
                </a:extLst>
              </a:tr>
              <a:tr h="40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math.h</a:t>
                      </a:r>
                      <a:endParaRPr lang="en-US" sz="240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Mathematics functions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sin(), cos(), pow(), </a:t>
                      </a:r>
                      <a:r>
                        <a:rPr lang="en-US" sz="2400" dirty="0" err="1">
                          <a:effectLst/>
                        </a:rPr>
                        <a:t>sqrt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354760956"/>
                  </a:ext>
                </a:extLst>
              </a:tr>
              <a:tr h="4053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string.h</a:t>
                      </a:r>
                      <a:endParaRPr lang="en-US" sz="2400" err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String functions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 err="1">
                          <a:effectLst/>
                        </a:rPr>
                        <a:t>strcpy</a:t>
                      </a:r>
                      <a:r>
                        <a:rPr lang="en-US" sz="2400" dirty="0">
                          <a:effectLst/>
                        </a:rPr>
                        <a:t>(), </a:t>
                      </a:r>
                      <a:r>
                        <a:rPr lang="en-US" sz="2400" dirty="0" err="1">
                          <a:effectLst/>
                        </a:rPr>
                        <a:t>strlen</a:t>
                      </a:r>
                      <a:r>
                        <a:rPr lang="en-US" sz="2400" dirty="0">
                          <a:effectLst/>
                        </a:rPr>
                        <a:t>(), </a:t>
                      </a:r>
                      <a:r>
                        <a:rPr lang="en-US" sz="2400" dirty="0" err="1">
                          <a:effectLst/>
                        </a:rPr>
                        <a:t>strcat</a:t>
                      </a:r>
                      <a:r>
                        <a:rPr lang="en-US" sz="2400" dirty="0">
                          <a:effectLst/>
                        </a:rPr>
                        <a:t>()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46160226"/>
                  </a:ext>
                </a:extLst>
              </a:tr>
            </a:tbl>
          </a:graphicData>
        </a:graphic>
      </p:graphicFrame>
      <p:pic>
        <p:nvPicPr>
          <p:cNvPr id="4" name="Picture 2" descr="What are Header Files in C Programming? - UseMyNotes">
            <a:extLst>
              <a:ext uri="{FF2B5EF4-FFF2-40B4-BE49-F238E27FC236}">
                <a16:creationId xmlns:a16="http://schemas.microsoft.com/office/drawing/2014/main" xmlns="" id="{6EB6E9DE-A4DE-23C0-E057-553AB4671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81" y="2157731"/>
            <a:ext cx="3641770" cy="339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8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50B4C8"/>
                </a:solidFill>
              </a:rPr>
              <a:t>Comments in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E370B4-BD78-1847-A35F-5EC0185D4BE7}"/>
              </a:ext>
            </a:extLst>
          </p:cNvPr>
          <p:cNvSpPr txBox="1"/>
          <p:nvPr/>
        </p:nvSpPr>
        <p:spPr>
          <a:xfrm>
            <a:off x="838200" y="1690688"/>
            <a:ext cx="8832845" cy="40283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3200" dirty="0">
                <a:cs typeface="Calibri Light"/>
              </a:rPr>
              <a:t>A comment in C is a piece of text within the code that is ignored by the compiler, used to explain code and improve readability.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endParaRPr lang="en-US" sz="3200" dirty="0"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3200" dirty="0">
                <a:cs typeface="Calibri Light"/>
              </a:rPr>
              <a:t>Types of Comments</a:t>
            </a:r>
            <a:endParaRPr lang="en-US" sz="3200" dirty="0">
              <a:ea typeface="Calibri Light" panose="020F0302020204030204"/>
              <a:cs typeface="Calibri Light"/>
            </a:endParaRPr>
          </a:p>
          <a:p>
            <a:pPr marL="457200" indent="-457200">
              <a:lnSpc>
                <a:spcPct val="85000"/>
              </a:lnSpc>
              <a:spcBef>
                <a:spcPts val="1300"/>
              </a:spcBef>
              <a:buAutoNum type="arabicPeriod"/>
            </a:pPr>
            <a:r>
              <a:rPr lang="en-US" sz="3200" dirty="0">
                <a:cs typeface="Calibri Light"/>
              </a:rPr>
              <a:t>Single-line Comments</a:t>
            </a:r>
            <a:endParaRPr lang="en-US" sz="3200" dirty="0">
              <a:ea typeface="Calibri Light" panose="020F0302020204030204"/>
              <a:cs typeface="Calibri Light"/>
            </a:endParaRPr>
          </a:p>
          <a:p>
            <a:pPr marL="457200" indent="-457200">
              <a:lnSpc>
                <a:spcPct val="85000"/>
              </a:lnSpc>
              <a:spcBef>
                <a:spcPts val="1300"/>
              </a:spcBef>
              <a:buAutoNum type="arabicPeriod"/>
            </a:pPr>
            <a:r>
              <a:rPr lang="en-US" sz="3200" dirty="0">
                <a:cs typeface="Calibri Light"/>
              </a:rPr>
              <a:t>Multi-line Comments</a:t>
            </a:r>
            <a:endParaRPr lang="en-US" sz="3200" dirty="0">
              <a:ea typeface="Calibri Light" panose="020F0302020204030204"/>
              <a:cs typeface="Calibri Light"/>
            </a:endParaRPr>
          </a:p>
          <a:p>
            <a:pPr marL="4445" lvl="1">
              <a:lnSpc>
                <a:spcPct val="85000"/>
              </a:lnSpc>
              <a:spcBef>
                <a:spcPts val="600"/>
              </a:spcBef>
            </a:pP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4245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E92FD-60AF-E143-40D3-A4335C5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26" y="406786"/>
            <a:ext cx="10772775" cy="1209963"/>
          </a:xfrm>
        </p:spPr>
        <p:txBody>
          <a:bodyPr/>
          <a:lstStyle/>
          <a:p>
            <a:r>
              <a:rPr lang="en-US" b="1">
                <a:cs typeface="Calibri Light"/>
              </a:rPr>
              <a:t>Types of Comments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63C1B-7688-5D0D-EB73-A8D6E521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708179"/>
            <a:ext cx="5748998" cy="1280827"/>
          </a:xfr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1. Single-line Comments</a:t>
            </a:r>
          </a:p>
          <a:p>
            <a:r>
              <a:rPr lang="en-US" sz="2000">
                <a:ea typeface="+mn-lt"/>
                <a:cs typeface="+mn-lt"/>
              </a:rPr>
              <a:t>Start with two forward slashes (//)</a:t>
            </a:r>
          </a:p>
          <a:p>
            <a:endParaRPr lang="en-US" b="1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endParaRPr lang="en-US" b="1">
              <a:cs typeface="Calibri Light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59E39B-67E8-497A-BB5D-FB99A48F806C}"/>
              </a:ext>
            </a:extLst>
          </p:cNvPr>
          <p:cNvSpPr txBox="1"/>
          <p:nvPr/>
        </p:nvSpPr>
        <p:spPr>
          <a:xfrm>
            <a:off x="6096000" y="1542870"/>
            <a:ext cx="5748998" cy="1077218"/>
          </a:xfrm>
          <a:prstGeom prst="rect">
            <a:avLst/>
          </a:prstGeo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2. Multi-line Comments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Start with /* and end with */</a:t>
            </a: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Text between /* and */ is ignored by the compiler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libri Light"/>
              <a:cs typeface="Calibri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23B8CF3-56A2-63C3-38FF-87847745C4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7" t="15368" r="5852"/>
          <a:stretch/>
        </p:blipFill>
        <p:spPr>
          <a:xfrm>
            <a:off x="0" y="2752833"/>
            <a:ext cx="6412334" cy="281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692E0EF-BC6E-8CA3-92B1-F573D480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025" y="2620088"/>
            <a:ext cx="7036584" cy="39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4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5756" y="1"/>
            <a:ext cx="6215523" cy="973394"/>
          </a:xfrm>
        </p:spPr>
        <p:txBody>
          <a:bodyPr/>
          <a:lstStyle/>
          <a:p>
            <a:pPr algn="ctr"/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9" y="1356852"/>
            <a:ext cx="9967516" cy="4769594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425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61884"/>
          </a:xfrm>
        </p:spPr>
        <p:txBody>
          <a:bodyPr/>
          <a:lstStyle/>
          <a:p>
            <a:pPr algn="ctr"/>
            <a:r>
              <a:rPr lang="en-US" dirty="0" smtClean="0"/>
              <a:t>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7355"/>
            <a:ext cx="11695470" cy="5670645"/>
          </a:xfrm>
        </p:spPr>
        <p:txBody>
          <a:bodyPr>
            <a:normAutofit/>
          </a:bodyPr>
          <a:lstStyle/>
          <a:p>
            <a:r>
              <a:rPr lang="en-US" sz="3000" dirty="0" smtClean="0"/>
              <a:t>Primary </a:t>
            </a:r>
            <a:r>
              <a:rPr lang="en-US" sz="3000" dirty="0"/>
              <a:t>data types are built in data types which are directly supported by machine. </a:t>
            </a:r>
          </a:p>
          <a:p>
            <a:r>
              <a:rPr lang="en-US" sz="3000" dirty="0" smtClean="0"/>
              <a:t>They </a:t>
            </a:r>
            <a:r>
              <a:rPr lang="en-US" sz="3000" dirty="0"/>
              <a:t>are also known as fundamental data types. 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: </a:t>
            </a:r>
          </a:p>
          <a:p>
            <a:pPr marL="0" indent="0">
              <a:buNone/>
            </a:pPr>
            <a:r>
              <a:rPr lang="en-US" sz="2800" dirty="0" smtClean="0"/>
              <a:t>  	</a:t>
            </a:r>
            <a:r>
              <a:rPr lang="en-US" sz="2800" dirty="0" err="1" smtClean="0"/>
              <a:t>int</a:t>
            </a:r>
            <a:r>
              <a:rPr lang="en-US" sz="2800" dirty="0"/>
              <a:t>, datatype can store integer number which is whole number without </a:t>
            </a:r>
            <a:r>
              <a:rPr lang="en-US" sz="2800" dirty="0" smtClean="0"/>
              <a:t> 	fraction </a:t>
            </a:r>
            <a:r>
              <a:rPr lang="en-US" sz="2800" dirty="0"/>
              <a:t>part such as 10, 105 etc. </a:t>
            </a:r>
          </a:p>
          <a:p>
            <a:pPr marL="0" indent="0">
              <a:buNone/>
            </a:pPr>
            <a:r>
              <a:rPr lang="en-US" sz="2800" dirty="0" smtClean="0"/>
              <a:t>	C </a:t>
            </a:r>
            <a:r>
              <a:rPr lang="en-US" sz="2800" dirty="0"/>
              <a:t>language has 3 classes of integer storage namely short </a:t>
            </a:r>
            <a:r>
              <a:rPr lang="en-US" sz="2800" dirty="0" err="1"/>
              <a:t>int</a:t>
            </a:r>
            <a:r>
              <a:rPr lang="en-US" sz="2800" dirty="0"/>
              <a:t>, </a:t>
            </a:r>
            <a:r>
              <a:rPr lang="en-US" sz="2800" dirty="0" err="1"/>
              <a:t>int</a:t>
            </a:r>
            <a:r>
              <a:rPr lang="en-US" sz="2800" dirty="0"/>
              <a:t> and long </a:t>
            </a:r>
            <a:r>
              <a:rPr lang="en-US" sz="2800" dirty="0" smtClean="0"/>
              <a:t>	int</a:t>
            </a:r>
            <a:r>
              <a:rPr lang="en-US" sz="2800" dirty="0"/>
              <a:t>. All of these data types have signed and unsigned forms. </a:t>
            </a:r>
          </a:p>
          <a:p>
            <a:pPr marL="0" indent="0">
              <a:buNone/>
            </a:pPr>
            <a:r>
              <a:rPr lang="en-US" sz="2800" dirty="0" smtClean="0"/>
              <a:t>	 </a:t>
            </a:r>
            <a:r>
              <a:rPr lang="en-US" sz="2800" dirty="0"/>
              <a:t>Example: </a:t>
            </a:r>
            <a:r>
              <a:rPr lang="en-US" sz="2800" dirty="0" err="1" smtClean="0"/>
              <a:t>int</a:t>
            </a:r>
            <a:r>
              <a:rPr lang="en-US" sz="2800" dirty="0" smtClean="0"/>
              <a:t> a=10</a:t>
            </a:r>
            <a:r>
              <a:rPr lang="en-US" sz="28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78087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42" y="269591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Block Diagram of a Computer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12" y="1402544"/>
            <a:ext cx="10515600" cy="4351338"/>
          </a:xfrm>
        </p:spPr>
        <p:txBody>
          <a:bodyPr/>
          <a:lstStyle/>
          <a:p>
            <a:r>
              <a:rPr lang="en-US" dirty="0" smtClean="0"/>
              <a:t>It is a pictorial representation of a computer which shows how computer works</a:t>
            </a:r>
          </a:p>
          <a:p>
            <a:r>
              <a:rPr lang="en-US" dirty="0" smtClean="0"/>
              <a:t>It shows how computer works from getting input to showing output.</a:t>
            </a:r>
          </a:p>
        </p:txBody>
      </p:sp>
    </p:spTree>
    <p:extLst>
      <p:ext uri="{BB962C8B-B14F-4D97-AF65-F5344CB8AC3E}">
        <p14:creationId xmlns:p14="http://schemas.microsoft.com/office/powerpoint/2010/main" val="396639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61884"/>
          </a:xfrm>
        </p:spPr>
        <p:txBody>
          <a:bodyPr/>
          <a:lstStyle/>
          <a:p>
            <a:pPr algn="ctr"/>
            <a:r>
              <a:rPr lang="en-US" dirty="0" smtClean="0"/>
              <a:t>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940375"/>
            <a:ext cx="11695470" cy="5412658"/>
          </a:xfrm>
        </p:spPr>
        <p:txBody>
          <a:bodyPr>
            <a:normAutofit/>
          </a:bodyPr>
          <a:lstStyle/>
          <a:p>
            <a:r>
              <a:rPr lang="en-US" sz="4000" b="1" dirty="0"/>
              <a:t>float: </a:t>
            </a:r>
          </a:p>
          <a:p>
            <a:pPr lvl="1"/>
            <a:r>
              <a:rPr lang="en-US" sz="2800" dirty="0" smtClean="0"/>
              <a:t>float </a:t>
            </a:r>
            <a:r>
              <a:rPr lang="en-US" sz="2800" dirty="0"/>
              <a:t>data type can store floating point number which represents a real number with decimal point and fractional part such as 10.50, 155.25 etc.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 smtClean="0"/>
              <a:t>When </a:t>
            </a:r>
            <a:r>
              <a:rPr lang="en-US" sz="2800" dirty="0"/>
              <a:t>the accuracy of the floating point number is insufficient, we can use the double to define the number. The double is same as float but with longer precision.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 smtClean="0"/>
              <a:t>To </a:t>
            </a:r>
            <a:r>
              <a:rPr lang="en-US" sz="2800" dirty="0"/>
              <a:t>extend the precision further we can use long double which consumes 80 bits of memory space. </a:t>
            </a: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 smtClean="0"/>
              <a:t>Example</a:t>
            </a:r>
            <a:r>
              <a:rPr lang="en-US" sz="2800" dirty="0"/>
              <a:t>: float a=10.50;</a:t>
            </a:r>
          </a:p>
        </p:txBody>
      </p:sp>
    </p:spTree>
    <p:extLst>
      <p:ext uri="{BB962C8B-B14F-4D97-AF65-F5344CB8AC3E}">
        <p14:creationId xmlns:p14="http://schemas.microsoft.com/office/powerpoint/2010/main" val="98482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772775" cy="1061884"/>
          </a:xfrm>
        </p:spPr>
        <p:txBody>
          <a:bodyPr/>
          <a:lstStyle/>
          <a:p>
            <a:pPr algn="ctr"/>
            <a:r>
              <a:rPr lang="en-US" dirty="0" smtClean="0"/>
              <a:t>Primary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5342"/>
            <a:ext cx="11695470" cy="5412658"/>
          </a:xfrm>
        </p:spPr>
        <p:txBody>
          <a:bodyPr>
            <a:normAutofit/>
          </a:bodyPr>
          <a:lstStyle/>
          <a:p>
            <a:r>
              <a:rPr lang="en-US" sz="2800" b="1" dirty="0"/>
              <a:t>char: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Char data type can store single character of alphabet or digit or special symbol such as 'a', '5' etc.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Each character is assigned some integer value which is known as ASCII values.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Example: char a='a'; </a:t>
            </a:r>
          </a:p>
          <a:p>
            <a:r>
              <a:rPr lang="en-US" sz="2800" b="1" dirty="0"/>
              <a:t>void: </a:t>
            </a:r>
          </a:p>
          <a:p>
            <a:pPr marL="0" indent="0">
              <a:buNone/>
            </a:pPr>
            <a:r>
              <a:rPr lang="en-US" sz="2800" b="1" dirty="0" smtClean="0"/>
              <a:t> </a:t>
            </a:r>
            <a:r>
              <a:rPr lang="en-US" sz="2800" dirty="0"/>
              <a:t>The void type has no value therefore we cannot declare it as variable as we did in case of </a:t>
            </a:r>
            <a:r>
              <a:rPr lang="en-US" sz="2800" dirty="0" err="1"/>
              <a:t>int</a:t>
            </a:r>
            <a:r>
              <a:rPr lang="en-US" sz="2800" dirty="0"/>
              <a:t> or float or char. 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/>
              <a:t>The void data type is used to indicate that function is not returning anything.</a:t>
            </a:r>
          </a:p>
        </p:txBody>
      </p:sp>
    </p:spTree>
    <p:extLst>
      <p:ext uri="{BB962C8B-B14F-4D97-AF65-F5344CB8AC3E}">
        <p14:creationId xmlns:p14="http://schemas.microsoft.com/office/powerpoint/2010/main" val="22590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" y="12836"/>
            <a:ext cx="6702221" cy="1373512"/>
          </a:xfrm>
        </p:spPr>
        <p:txBody>
          <a:bodyPr/>
          <a:lstStyle/>
          <a:p>
            <a:r>
              <a:rPr lang="en-US" b="1" dirty="0" smtClean="0"/>
              <a:t>Secondary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9587"/>
            <a:ext cx="11341510" cy="4970207"/>
          </a:xfrm>
        </p:spPr>
        <p:txBody>
          <a:bodyPr>
            <a:normAutofit/>
          </a:bodyPr>
          <a:lstStyle/>
          <a:p>
            <a:r>
              <a:rPr lang="en-US" sz="2800" dirty="0"/>
              <a:t>Secondary data types are not directly supported by the machine. </a:t>
            </a:r>
          </a:p>
          <a:p>
            <a:r>
              <a:rPr lang="en-US" sz="2800" dirty="0"/>
              <a:t>It is combination of primary data types to handle real life data in more convenient way. </a:t>
            </a:r>
          </a:p>
          <a:p>
            <a:r>
              <a:rPr lang="en-US" sz="2800" dirty="0"/>
              <a:t>It can be further divided in two categories, </a:t>
            </a:r>
          </a:p>
          <a:p>
            <a:r>
              <a:rPr lang="en-US" sz="2800" b="1" dirty="0"/>
              <a:t>Derived data types</a:t>
            </a:r>
            <a:r>
              <a:rPr lang="en-US" sz="2800" dirty="0"/>
              <a:t>: Derived data type is extension of primary data type. It is built-in system and its structure cannot be changed. Examples: Array and Pointer. </a:t>
            </a:r>
          </a:p>
          <a:p>
            <a:pPr lvl="1"/>
            <a:r>
              <a:rPr lang="en-US" sz="2400" dirty="0" smtClean="0"/>
              <a:t>Array</a:t>
            </a:r>
            <a:r>
              <a:rPr lang="en-US" sz="2400" dirty="0"/>
              <a:t>: An array is a fixed-size sequenced collection of elements of the same data type. 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Pointer: Pointer is a special variable which contains memory address of another variable. </a:t>
            </a:r>
          </a:p>
        </p:txBody>
      </p:sp>
    </p:spTree>
    <p:extLst>
      <p:ext uri="{BB962C8B-B14F-4D97-AF65-F5344CB8AC3E}">
        <p14:creationId xmlns:p14="http://schemas.microsoft.com/office/powerpoint/2010/main" val="359855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4" y="12836"/>
            <a:ext cx="6702221" cy="1373512"/>
          </a:xfrm>
        </p:spPr>
        <p:txBody>
          <a:bodyPr/>
          <a:lstStyle/>
          <a:p>
            <a:r>
              <a:rPr lang="en-US" b="1" dirty="0" smtClean="0"/>
              <a:t>Secondary Data 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9587"/>
            <a:ext cx="11341510" cy="4970207"/>
          </a:xfrm>
        </p:spPr>
        <p:txBody>
          <a:bodyPr>
            <a:normAutofit/>
          </a:bodyPr>
          <a:lstStyle/>
          <a:p>
            <a:r>
              <a:rPr lang="en-US" sz="2800" b="1" dirty="0"/>
              <a:t>User defined data types</a:t>
            </a:r>
            <a:r>
              <a:rPr lang="en-US" sz="2800" dirty="0"/>
              <a:t>: User defined data type can be created by programmer using combination of primary data type and/or derived data type. Examples: Structure, Union, </a:t>
            </a:r>
            <a:r>
              <a:rPr lang="en-US" sz="2800" dirty="0" err="1"/>
              <a:t>Enum</a:t>
            </a:r>
            <a:r>
              <a:rPr lang="en-US" sz="2800" dirty="0"/>
              <a:t>. </a:t>
            </a:r>
          </a:p>
          <a:p>
            <a:pPr lvl="1"/>
            <a:r>
              <a:rPr lang="en-US" sz="2400" dirty="0" smtClean="0"/>
              <a:t>Structure</a:t>
            </a:r>
            <a:r>
              <a:rPr lang="en-US" sz="2400" dirty="0"/>
              <a:t>: Structure is a collection of logically related data items of different data types grouped together under a single name. </a:t>
            </a:r>
          </a:p>
          <a:p>
            <a:pPr lvl="1"/>
            <a:r>
              <a:rPr lang="en-US" sz="2400" dirty="0" smtClean="0"/>
              <a:t>Union</a:t>
            </a:r>
            <a:r>
              <a:rPr lang="en-US" sz="2400" dirty="0"/>
              <a:t>: Union is like a structure, except that each element shares the common memory. </a:t>
            </a:r>
          </a:p>
          <a:p>
            <a:pPr lvl="1"/>
            <a:r>
              <a:rPr lang="en-US" sz="2400" dirty="0" err="1" smtClean="0"/>
              <a:t>Enum</a:t>
            </a:r>
            <a:r>
              <a:rPr lang="en-US" sz="2400" dirty="0"/>
              <a:t>: </a:t>
            </a:r>
            <a:r>
              <a:rPr lang="en-US" sz="2400" dirty="0" err="1"/>
              <a:t>Enum</a:t>
            </a:r>
            <a:r>
              <a:rPr lang="en-US" sz="2400" dirty="0"/>
              <a:t> is used to assign names to integral constants, the names make a program easy to read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20916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F915A-7458-EDDB-5E9D-7C77BFC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117873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Data types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06C1BA-E5E8-A0E2-8CA9-A91A0EFB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142" y="1617406"/>
            <a:ext cx="4617228" cy="47981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3800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endParaRPr lang="en-US" sz="3800" b="1">
              <a:solidFill>
                <a:srgbClr val="FFFFFF"/>
              </a:solidFill>
              <a:cs typeface="Calibri Light" panose="020F0302020204030204"/>
            </a:endParaRPr>
          </a:p>
          <a:p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// Create variables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int a = 5;   // Integer (whole number)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float b = 5.99;   // Floating point num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char c = 'D';       // Character</a:t>
            </a:r>
            <a:endParaRPr lang="en-US" b="1" i="1">
              <a:solidFill>
                <a:srgbClr val="FFFFFF"/>
              </a:solidFill>
            </a:endParaRPr>
          </a:p>
          <a:p>
            <a:endParaRPr lang="en-US" b="1" i="1">
              <a:solidFill>
                <a:srgbClr val="FFFFFF"/>
              </a:solidFill>
            </a:endParaRPr>
          </a:p>
          <a:p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// Print variables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 err="1">
                <a:solidFill>
                  <a:srgbClr val="FFFFFF"/>
                </a:solidFill>
                <a:ea typeface="+mn-lt"/>
                <a:cs typeface="+mn-lt"/>
              </a:rPr>
              <a:t>printf</a:t>
            </a:r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("%d\n", a);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 err="1">
                <a:solidFill>
                  <a:srgbClr val="FFFFFF"/>
                </a:solidFill>
                <a:ea typeface="+mn-lt"/>
                <a:cs typeface="+mn-lt"/>
              </a:rPr>
              <a:t>printf</a:t>
            </a:r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("%f\n", b);</a:t>
            </a:r>
            <a:endParaRPr lang="en-US" b="1" i="1">
              <a:solidFill>
                <a:srgbClr val="FFFFFF"/>
              </a:solidFill>
            </a:endParaRPr>
          </a:p>
          <a:p>
            <a:r>
              <a:rPr lang="en-US" b="1" i="1" err="1">
                <a:solidFill>
                  <a:srgbClr val="FFFFFF"/>
                </a:solidFill>
                <a:ea typeface="+mn-lt"/>
                <a:cs typeface="+mn-lt"/>
              </a:rPr>
              <a:t>printf</a:t>
            </a:r>
            <a:r>
              <a:rPr lang="en-US" b="1" i="1">
                <a:solidFill>
                  <a:srgbClr val="FFFFFF"/>
                </a:solidFill>
                <a:ea typeface="+mn-lt"/>
                <a:cs typeface="+mn-lt"/>
              </a:rPr>
              <a:t>("%c\n", c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);</a:t>
            </a:r>
            <a:endParaRPr lang="en-US" b="1">
              <a:solidFill>
                <a:srgbClr val="FFFFFF"/>
              </a:solidFill>
            </a:endParaRPr>
          </a:p>
          <a:p>
            <a:endParaRPr lang="en-US" sz="11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7426B56B-537A-4160-57C1-03B20DF978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452" y="1838632"/>
          <a:ext cx="6410632" cy="385424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353568">
                  <a:extLst>
                    <a:ext uri="{9D8B030D-6E8A-4147-A177-3AD203B41FA5}">
                      <a16:colId xmlns:a16="http://schemas.microsoft.com/office/drawing/2014/main" xmlns="" val="3255915237"/>
                    </a:ext>
                  </a:extLst>
                </a:gridCol>
                <a:gridCol w="1751511">
                  <a:extLst>
                    <a:ext uri="{9D8B030D-6E8A-4147-A177-3AD203B41FA5}">
                      <a16:colId xmlns:a16="http://schemas.microsoft.com/office/drawing/2014/main" xmlns="" val="3638290344"/>
                    </a:ext>
                  </a:extLst>
                </a:gridCol>
                <a:gridCol w="2305553">
                  <a:extLst>
                    <a:ext uri="{9D8B030D-6E8A-4147-A177-3AD203B41FA5}">
                      <a16:colId xmlns:a16="http://schemas.microsoft.com/office/drawing/2014/main" xmlns="" val="3777222392"/>
                    </a:ext>
                  </a:extLst>
                </a:gridCol>
              </a:tblGrid>
              <a:tr h="905079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 dirty="0">
                          <a:solidFill>
                            <a:schemeClr val="bg1"/>
                          </a:solidFill>
                          <a:effectLst/>
                        </a:rPr>
                        <a:t>Format Specifier</a:t>
                      </a:r>
                    </a:p>
                  </a:txBody>
                  <a:tcPr marL="19645" marR="19645" marT="188595" marB="188595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bg1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19645" marR="19645" marT="188595" marB="188595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>
                          <a:solidFill>
                            <a:schemeClr val="bg1"/>
                          </a:solidFill>
                          <a:effectLst/>
                        </a:rPr>
                        <a:t>Example Output</a:t>
                      </a:r>
                    </a:p>
                  </a:txBody>
                  <a:tcPr marL="19645" marR="19645" marT="188595" marB="188595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9633454"/>
                  </a:ext>
                </a:extLst>
              </a:tr>
              <a:tr h="58983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%d or %</a:t>
                      </a:r>
                      <a:r>
                        <a:rPr lang="en-US" sz="2000" b="1" cap="none" spc="0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91355278"/>
                  </a:ext>
                </a:extLst>
              </a:tr>
              <a:tr h="58983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%f or %F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5.99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2465967"/>
                  </a:ext>
                </a:extLst>
              </a:tr>
              <a:tr h="58983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%lf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5.990000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822487"/>
                  </a:ext>
                </a:extLst>
              </a:tr>
              <a:tr h="58983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%c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8234549"/>
                  </a:ext>
                </a:extLst>
              </a:tr>
              <a:tr h="58983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>
                          <a:solidFill>
                            <a:schemeClr val="tx1"/>
                          </a:solidFill>
                          <a:effectLst/>
                        </a:rPr>
                        <a:t>%s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string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cap="none" spc="0">
                          <a:solidFill>
                            <a:schemeClr val="tx1"/>
                          </a:solidFill>
                          <a:effectLst/>
                        </a:rPr>
                        <a:t>"Hello"</a:t>
                      </a:r>
                    </a:p>
                  </a:txBody>
                  <a:tcPr marL="19645" marR="19645" marT="19645" marB="188595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6816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6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F915A-7458-EDDB-5E9D-7C77BFC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782" y="334591"/>
            <a:ext cx="3401568" cy="1117873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Variables in C</a:t>
            </a:r>
            <a:endParaRPr lang="en-US"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06C1BA-E5E8-A0E2-8CA9-A91A0EFB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224" y="1035952"/>
            <a:ext cx="4554365" cy="513946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000" b="1" dirty="0">
              <a:solidFill>
                <a:schemeClr val="bg1"/>
              </a:solidFill>
              <a:ea typeface="Calibri Light"/>
              <a:cs typeface="Calibri Ligh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Char char="•"/>
            </a:pPr>
            <a:endParaRPr lang="en-US" sz="2000" b="1" dirty="0">
              <a:solidFill>
                <a:schemeClr val="bg1"/>
              </a:solidFill>
              <a:ea typeface="Calibri Light"/>
              <a:cs typeface="Calibri Light"/>
            </a:endParaRPr>
          </a:p>
          <a:p>
            <a:pPr marL="0" indent="0" algn="just">
              <a:buNone/>
            </a:pPr>
            <a:endParaRPr lang="en-US" sz="2800" b="1" dirty="0">
              <a:solidFill>
                <a:srgbClr val="FFFFFF"/>
              </a:solidFill>
              <a:ea typeface="Calibri Light" panose="020F0302020204030204"/>
              <a:cs typeface="Calibri Light"/>
            </a:endParaRPr>
          </a:p>
          <a:p>
            <a:pPr algn="just">
              <a:buChar char="•"/>
            </a:pPr>
            <a:endParaRPr lang="en-US" sz="1400" b="1" dirty="0">
              <a:solidFill>
                <a:srgbClr val="FFFFFF"/>
              </a:solidFill>
              <a:ea typeface="Calibri Light" panose="020F0302020204030204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476AE9-4C1C-9944-D20F-D9E4925CC4FE}"/>
              </a:ext>
            </a:extLst>
          </p:cNvPr>
          <p:cNvSpPr txBox="1"/>
          <p:nvPr/>
        </p:nvSpPr>
        <p:spPr>
          <a:xfrm>
            <a:off x="234102" y="326407"/>
            <a:ext cx="7073562" cy="5035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endParaRPr lang="en-US" sz="2200" dirty="0">
              <a:solidFill>
                <a:srgbClr val="262626"/>
              </a:solidFill>
              <a:ea typeface="Calibri Light"/>
              <a:cs typeface="Calibri Light"/>
            </a:endParaRPr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 sz="2200" b="1" dirty="0">
                <a:solidFill>
                  <a:srgbClr val="262626"/>
                </a:solidFill>
                <a:cs typeface="Calibri Light"/>
              </a:rPr>
              <a:t>Syntax:</a:t>
            </a:r>
            <a:endParaRPr lang="en-US" sz="2200" dirty="0"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dirty="0">
                <a:solidFill>
                  <a:srgbClr val="FF0000"/>
                </a:solidFill>
                <a:cs typeface="Calibri Light"/>
              </a:rPr>
              <a:t> 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alibri Light"/>
              </a:rPr>
              <a:t>type </a:t>
            </a:r>
            <a:r>
              <a:rPr lang="en-US" sz="2000" i="1" dirty="0" err="1">
                <a:solidFill>
                  <a:srgbClr val="00B0F0"/>
                </a:solidFill>
                <a:latin typeface="Consolas"/>
                <a:cs typeface="Calibri Light"/>
              </a:rPr>
              <a:t>variableName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alibri Light"/>
              </a:rPr>
              <a:t> = value;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b="1" dirty="0">
                <a:solidFill>
                  <a:srgbClr val="262626"/>
                </a:solidFill>
                <a:cs typeface="Calibri Light"/>
              </a:rPr>
              <a:t>  type</a:t>
            </a:r>
            <a:r>
              <a:rPr lang="en-US" sz="2200" dirty="0">
                <a:solidFill>
                  <a:srgbClr val="262626"/>
                </a:solidFill>
                <a:cs typeface="Calibri Light"/>
              </a:rPr>
              <a:t> is one of C types (such as </a:t>
            </a:r>
            <a:r>
              <a:rPr lang="en-US" sz="2200" dirty="0" err="1">
                <a:solidFill>
                  <a:srgbClr val="262626"/>
                </a:solidFill>
                <a:cs typeface="Calibri Light"/>
              </a:rPr>
              <a:t>int</a:t>
            </a:r>
            <a:r>
              <a:rPr lang="en-US" sz="2200" dirty="0">
                <a:solidFill>
                  <a:srgbClr val="262626"/>
                </a:solidFill>
                <a:cs typeface="Calibri Light"/>
              </a:rPr>
              <a:t>)</a:t>
            </a:r>
            <a:endParaRPr lang="en-US" sz="2200" dirty="0"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b="1" dirty="0">
                <a:solidFill>
                  <a:srgbClr val="262626"/>
                </a:solidFill>
                <a:cs typeface="Calibri Light"/>
              </a:rPr>
              <a:t>  </a:t>
            </a:r>
            <a:r>
              <a:rPr lang="en-US" sz="2200" b="1" dirty="0" err="1">
                <a:solidFill>
                  <a:srgbClr val="262626"/>
                </a:solidFill>
                <a:cs typeface="Calibri Light"/>
              </a:rPr>
              <a:t>variableName</a:t>
            </a:r>
            <a:r>
              <a:rPr lang="en-US" sz="2200" dirty="0">
                <a:solidFill>
                  <a:srgbClr val="262626"/>
                </a:solidFill>
                <a:cs typeface="Calibri Light"/>
              </a:rPr>
              <a:t> is the name of the variable (such as x   or </a:t>
            </a:r>
            <a:r>
              <a:rPr lang="en-US" sz="2200" dirty="0" err="1">
                <a:solidFill>
                  <a:srgbClr val="262626"/>
                </a:solidFill>
                <a:cs typeface="Calibri Light"/>
              </a:rPr>
              <a:t>myName</a:t>
            </a:r>
            <a:r>
              <a:rPr lang="en-US" sz="2200" dirty="0">
                <a:solidFill>
                  <a:srgbClr val="262626"/>
                </a:solidFill>
                <a:cs typeface="Calibri Light"/>
              </a:rPr>
              <a:t>)</a:t>
            </a:r>
            <a:endParaRPr lang="en-US" sz="2200" dirty="0"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b="1" dirty="0">
                <a:solidFill>
                  <a:srgbClr val="262626"/>
                </a:solidFill>
                <a:cs typeface="Calibri Light"/>
              </a:rPr>
              <a:t>  The equal</a:t>
            </a:r>
            <a:r>
              <a:rPr lang="en-US" sz="2200" dirty="0">
                <a:solidFill>
                  <a:srgbClr val="262626"/>
                </a:solidFill>
                <a:cs typeface="Calibri Light"/>
              </a:rPr>
              <a:t> sign is used to assign a value to the     </a:t>
            </a:r>
            <a:endParaRPr lang="en-US" sz="2200" dirty="0">
              <a:solidFill>
                <a:srgbClr val="262626"/>
              </a:solidFill>
              <a:ea typeface="Calibri Light"/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dirty="0">
                <a:solidFill>
                  <a:srgbClr val="262626"/>
                </a:solidFill>
                <a:cs typeface="Calibri Light"/>
              </a:rPr>
              <a:t>         variable.         </a:t>
            </a:r>
            <a:endParaRPr lang="en-US" dirty="0"/>
          </a:p>
          <a:p>
            <a:pPr marL="285750" indent="-285750">
              <a:lnSpc>
                <a:spcPct val="85000"/>
              </a:lnSpc>
              <a:spcBef>
                <a:spcPts val="1300"/>
              </a:spcBef>
              <a:buFont typeface="Arial"/>
              <a:buChar char="•"/>
            </a:pPr>
            <a:r>
              <a:rPr lang="en-US" sz="2200" b="1" dirty="0">
                <a:solidFill>
                  <a:srgbClr val="262626"/>
                </a:solidFill>
                <a:cs typeface="Calibri Light"/>
              </a:rPr>
              <a:t>Example:</a:t>
            </a:r>
            <a:endParaRPr lang="en-US" sz="2200" dirty="0">
              <a:cs typeface="Calibri Light"/>
            </a:endParaRPr>
          </a:p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2200" i="1" dirty="0">
                <a:solidFill>
                  <a:srgbClr val="FF0000"/>
                </a:solidFill>
                <a:latin typeface="Consolas"/>
                <a:cs typeface="Calibri Light"/>
              </a:rPr>
              <a:t>     </a:t>
            </a:r>
            <a:r>
              <a:rPr lang="en-US" sz="2000" i="1" dirty="0" err="1">
                <a:solidFill>
                  <a:srgbClr val="00B0F0"/>
                </a:solidFill>
                <a:latin typeface="Consolas"/>
                <a:cs typeface="Calibri Light"/>
              </a:rPr>
              <a:t>int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alibri Light"/>
              </a:rPr>
              <a:t> </a:t>
            </a:r>
            <a:r>
              <a:rPr lang="en-US" sz="2000" i="1" dirty="0" err="1">
                <a:solidFill>
                  <a:srgbClr val="00B0F0"/>
                </a:solidFill>
                <a:latin typeface="Consolas"/>
                <a:cs typeface="Calibri Light"/>
              </a:rPr>
              <a:t>myNum</a:t>
            </a:r>
            <a:r>
              <a:rPr lang="en-US" sz="2000" i="1" dirty="0">
                <a:solidFill>
                  <a:srgbClr val="00B0F0"/>
                </a:solidFill>
                <a:latin typeface="Consolas"/>
                <a:cs typeface="Calibri Light"/>
              </a:rPr>
              <a:t> = 15;</a:t>
            </a:r>
          </a:p>
          <a:p>
            <a:pPr>
              <a:lnSpc>
                <a:spcPct val="85000"/>
              </a:lnSpc>
              <a:spcBef>
                <a:spcPts val="1300"/>
              </a:spcBef>
            </a:pPr>
            <a:endParaRPr lang="en-US" sz="2200" dirty="0">
              <a:cs typeface="Calibri Light"/>
            </a:endParaRPr>
          </a:p>
          <a:p>
            <a:pPr algn="l"/>
            <a:endParaRPr lang="en-US" dirty="0">
              <a:cs typeface="Calibri Light"/>
            </a:endParaRPr>
          </a:p>
        </p:txBody>
      </p:sp>
      <p:pic>
        <p:nvPicPr>
          <p:cNvPr id="2050" name="Picture 2" descr="Image result for basket">
            <a:extLst>
              <a:ext uri="{FF2B5EF4-FFF2-40B4-BE49-F238E27FC236}">
                <a16:creationId xmlns:a16="http://schemas.microsoft.com/office/drawing/2014/main" xmlns="" id="{CE583331-8E85-AE67-CD19-0AF8E4B89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901" y="4956902"/>
            <a:ext cx="915545" cy="91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apple">
            <a:extLst>
              <a:ext uri="{FF2B5EF4-FFF2-40B4-BE49-F238E27FC236}">
                <a16:creationId xmlns:a16="http://schemas.microsoft.com/office/drawing/2014/main" xmlns="" id="{EFAFFFBA-54AA-344F-0611-1A623D342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15" y="5222035"/>
            <a:ext cx="571500" cy="53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apple basket">
            <a:extLst>
              <a:ext uri="{FF2B5EF4-FFF2-40B4-BE49-F238E27FC236}">
                <a16:creationId xmlns:a16="http://schemas.microsoft.com/office/drawing/2014/main" xmlns="" id="{1355F27F-4BEA-9AFC-7CC2-D45A94FF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64" y="4798250"/>
            <a:ext cx="1130863" cy="11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plus sign">
            <a:extLst>
              <a:ext uri="{FF2B5EF4-FFF2-40B4-BE49-F238E27FC236}">
                <a16:creationId xmlns:a16="http://schemas.microsoft.com/office/drawing/2014/main" xmlns="" id="{3D3E9E29-141F-2146-00DC-74C4A6AC0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57" y="5167841"/>
            <a:ext cx="456659" cy="64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equal sign">
            <a:extLst>
              <a:ext uri="{FF2B5EF4-FFF2-40B4-BE49-F238E27FC236}">
                <a16:creationId xmlns:a16="http://schemas.microsoft.com/office/drawing/2014/main" xmlns="" id="{B2B00A3B-97B5-29B7-23C7-C3439415C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70" y="5134748"/>
            <a:ext cx="524912" cy="74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80595E5-34A4-EC1F-98A7-0AD5C45DA042}"/>
              </a:ext>
            </a:extLst>
          </p:cNvPr>
          <p:cNvSpPr txBox="1"/>
          <p:nvPr/>
        </p:nvSpPr>
        <p:spPr>
          <a:xfrm>
            <a:off x="1138974" y="5872447"/>
            <a:ext cx="8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4D46A3-98A9-78A8-83B1-D4B8C0E071E2}"/>
              </a:ext>
            </a:extLst>
          </p:cNvPr>
          <p:cNvSpPr txBox="1"/>
          <p:nvPr/>
        </p:nvSpPr>
        <p:spPr>
          <a:xfrm>
            <a:off x="5424831" y="6362907"/>
            <a:ext cx="8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185C1DE-218F-9BCB-E0FC-AFA7C89F09B4}"/>
              </a:ext>
            </a:extLst>
          </p:cNvPr>
          <p:cNvSpPr txBox="1"/>
          <p:nvPr/>
        </p:nvSpPr>
        <p:spPr>
          <a:xfrm>
            <a:off x="5039724" y="5872447"/>
            <a:ext cx="1885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with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681F764-4F3D-F423-7DE1-44FE9B915ED2}"/>
              </a:ext>
            </a:extLst>
          </p:cNvPr>
          <p:cNvSpPr txBox="1"/>
          <p:nvPr/>
        </p:nvSpPr>
        <p:spPr>
          <a:xfrm>
            <a:off x="2927266" y="5984895"/>
            <a:ext cx="104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92EEF21-E7B1-B0F9-5F5E-6334171F2B8C}"/>
              </a:ext>
            </a:extLst>
          </p:cNvPr>
          <p:cNvSpPr txBox="1"/>
          <p:nvPr/>
        </p:nvSpPr>
        <p:spPr>
          <a:xfrm>
            <a:off x="8056880" y="1452880"/>
            <a:ext cx="3556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Variables are containers for storing data values, like numbers and characters.</a:t>
            </a:r>
            <a:endParaRPr lang="en-US" sz="2400" b="1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2022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63033-484B-ED85-B3F6-B75E7DCF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55693"/>
            <a:ext cx="10256582" cy="1268307"/>
          </a:xfrm>
        </p:spPr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Rules for 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CC57AA-4047-CD2A-C098-48B1C608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7" y="1524000"/>
            <a:ext cx="10774045" cy="45375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3600" b="1" dirty="0">
                <a:ea typeface="+mn-lt"/>
                <a:cs typeface="+mn-lt"/>
              </a:rPr>
              <a:t>1.</a:t>
            </a:r>
            <a:r>
              <a:rPr lang="en-US" sz="3600" dirty="0">
                <a:ea typeface="+mn-lt"/>
                <a:cs typeface="+mn-lt"/>
              </a:rPr>
              <a:t> Contain letters, digits, and underscores.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600" b="1" dirty="0">
                <a:ea typeface="+mn-lt"/>
                <a:cs typeface="+mn-lt"/>
              </a:rPr>
              <a:t>2.</a:t>
            </a:r>
            <a:r>
              <a:rPr lang="en-US" sz="3600" dirty="0">
                <a:ea typeface="+mn-lt"/>
                <a:cs typeface="+mn-lt"/>
              </a:rPr>
              <a:t> Begin with a letter or an underscore.</a:t>
            </a:r>
            <a:endParaRPr lang="en-US" sz="36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600" b="1" dirty="0">
                <a:ea typeface="+mn-lt"/>
                <a:cs typeface="+mn-lt"/>
              </a:rPr>
              <a:t>3.</a:t>
            </a:r>
            <a:r>
              <a:rPr lang="en-US" sz="3600" dirty="0">
                <a:ea typeface="+mn-lt"/>
                <a:cs typeface="+mn-lt"/>
              </a:rPr>
              <a:t> Case-sensitive (</a:t>
            </a:r>
            <a:r>
              <a:rPr lang="en-US" sz="3600" b="1" i="1" dirty="0" err="1">
                <a:ea typeface="+mn-lt"/>
                <a:cs typeface="+mn-lt"/>
              </a:rPr>
              <a:t>myVar</a:t>
            </a:r>
            <a:r>
              <a:rPr lang="en-US" sz="3600" b="1" i="1" dirty="0">
                <a:ea typeface="+mn-lt"/>
                <a:cs typeface="+mn-lt"/>
              </a:rPr>
              <a:t> and </a:t>
            </a:r>
            <a:r>
              <a:rPr lang="en-US" sz="3600" b="1" i="1" dirty="0" err="1">
                <a:ea typeface="+mn-lt"/>
                <a:cs typeface="+mn-lt"/>
              </a:rPr>
              <a:t>myvar</a:t>
            </a:r>
            <a:r>
              <a:rPr lang="en-US" sz="3600" b="1" i="1" dirty="0">
                <a:ea typeface="+mn-lt"/>
                <a:cs typeface="+mn-lt"/>
              </a:rPr>
              <a:t> are different</a:t>
            </a:r>
            <a:r>
              <a:rPr lang="en-US" sz="3600" dirty="0">
                <a:ea typeface="+mn-lt"/>
                <a:cs typeface="+mn-lt"/>
              </a:rPr>
              <a:t>).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600" b="1" dirty="0">
                <a:ea typeface="+mn-lt"/>
                <a:cs typeface="+mn-lt"/>
              </a:rPr>
              <a:t>4.</a:t>
            </a:r>
            <a:r>
              <a:rPr lang="en-US" sz="3600" dirty="0">
                <a:ea typeface="+mn-lt"/>
                <a:cs typeface="+mn-lt"/>
              </a:rPr>
              <a:t> No whitespaces and special characters (</a:t>
            </a:r>
            <a:r>
              <a:rPr lang="en-US" sz="3600" b="1" i="1" dirty="0">
                <a:ea typeface="+mn-lt"/>
                <a:cs typeface="+mn-lt"/>
              </a:rPr>
              <a:t>e.g., !, #, </a:t>
            </a:r>
            <a:r>
              <a:rPr lang="en-US" sz="3600" b="1" i="1" dirty="0" smtClean="0">
                <a:ea typeface="+mn-lt"/>
                <a:cs typeface="+mn-lt"/>
              </a:rPr>
              <a:t>%</a:t>
            </a:r>
            <a:r>
              <a:rPr lang="en-US" sz="3600" dirty="0" smtClean="0">
                <a:ea typeface="+mn-lt"/>
                <a:cs typeface="+mn-lt"/>
              </a:rPr>
              <a:t>) except underscore( _ ) &amp; dollar( $ ).</a:t>
            </a:r>
            <a:endParaRPr lang="en-US" sz="3600" dirty="0"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4400" dirty="0">
              <a:ea typeface="Calibri Light"/>
              <a:cs typeface="Calibri Light"/>
            </a:endParaRPr>
          </a:p>
          <a:p>
            <a:pPr>
              <a:buAutoNum type="arabicPeriod"/>
            </a:pPr>
            <a:endParaRPr lang="en-US" sz="44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5446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763033-484B-ED85-B3F6-B75E7DCF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5693"/>
            <a:ext cx="10772775" cy="1658198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Rules for naming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CC57AA-4047-CD2A-C098-48B1C608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36" y="1524000"/>
            <a:ext cx="10774045" cy="51377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2800" b="1" dirty="0">
                <a:ea typeface="+mn-lt"/>
                <a:cs typeface="+mn-lt"/>
              </a:rPr>
              <a:t>5.</a:t>
            </a:r>
            <a:r>
              <a:rPr lang="en-US" sz="2800" dirty="0">
                <a:ea typeface="+mn-lt"/>
                <a:cs typeface="+mn-lt"/>
              </a:rPr>
              <a:t> Cannot use reserved words (</a:t>
            </a:r>
            <a:r>
              <a:rPr lang="en-US" sz="2800" b="1" i="1" dirty="0">
                <a:ea typeface="+mn-lt"/>
                <a:cs typeface="+mn-lt"/>
              </a:rPr>
              <a:t>e.g., </a:t>
            </a:r>
            <a:r>
              <a:rPr lang="en-US" sz="2800" b="1" i="1" dirty="0" err="1">
                <a:ea typeface="+mn-lt"/>
                <a:cs typeface="+mn-lt"/>
              </a:rPr>
              <a:t>int</a:t>
            </a:r>
            <a:r>
              <a:rPr lang="en-US" sz="2800" dirty="0">
                <a:ea typeface="+mn-lt"/>
                <a:cs typeface="+mn-lt"/>
              </a:rPr>
              <a:t>).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b="1" dirty="0">
                <a:ea typeface="+mn-lt"/>
                <a:cs typeface="+mn-lt"/>
              </a:rPr>
              <a:t>6. Camel Case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sz="2800" dirty="0">
                <a:ea typeface="+mn-lt"/>
                <a:cs typeface="+mn-lt"/>
              </a:rPr>
              <a:t> The first word starts with either a lowercase or uppercase letter, and the following words start with </a:t>
            </a:r>
            <a:r>
              <a:rPr lang="en-US" sz="2800" dirty="0" smtClean="0">
                <a:ea typeface="+mn-lt"/>
                <a:cs typeface="+mn-lt"/>
              </a:rPr>
              <a:t>an uppercase </a:t>
            </a:r>
            <a:r>
              <a:rPr lang="en-US" sz="2800" dirty="0">
                <a:ea typeface="+mn-lt"/>
                <a:cs typeface="+mn-lt"/>
              </a:rPr>
              <a:t>letter.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800" dirty="0">
                <a:ea typeface="+mn-lt"/>
                <a:cs typeface="+mn-lt"/>
              </a:rPr>
              <a:t> Examples:</a:t>
            </a:r>
            <a:r>
              <a:rPr lang="en-US" sz="2800" i="1" dirty="0">
                <a:ea typeface="+mn-lt"/>
                <a:cs typeface="+mn-lt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latin typeface="Consolas"/>
              </a:rPr>
              <a:t>myVariableName</a:t>
            </a:r>
            <a:r>
              <a:rPr lang="en-US" sz="2800" i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800" i="1" dirty="0" err="1">
                <a:solidFill>
                  <a:schemeClr val="tx1"/>
                </a:solidFill>
                <a:latin typeface="Consolas"/>
              </a:rPr>
              <a:t>MyVariableName</a:t>
            </a:r>
            <a:r>
              <a:rPr lang="en-US" sz="2800" i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onsolas"/>
              </a:rPr>
              <a:t>iPhone</a:t>
            </a:r>
            <a:r>
              <a:rPr lang="en-US" sz="2800" i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onsolas"/>
              </a:rPr>
              <a:t>eBay</a:t>
            </a:r>
            <a:r>
              <a:rPr lang="en-US" sz="2800" i="1" dirty="0">
                <a:ea typeface="+mn-lt"/>
                <a:cs typeface="+mn-lt"/>
              </a:rPr>
              <a:t>.</a:t>
            </a:r>
            <a:endParaRPr lang="en-US" sz="2800" i="1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800" b="1" dirty="0">
                <a:ea typeface="+mn-lt"/>
                <a:cs typeface="+mn-lt"/>
              </a:rPr>
              <a:t>7. Pascal Case (Upper Camel Case)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800" dirty="0">
                <a:ea typeface="+mn-lt"/>
                <a:cs typeface="+mn-lt"/>
              </a:rPr>
              <a:t> The first letter of each word, including the initial word, is capitalized.</a:t>
            </a:r>
            <a:endParaRPr lang="en-US" sz="2800" dirty="0">
              <a:ea typeface="Calibri Light" panose="020F0302020204030204"/>
              <a:cs typeface="Calibri Light" panose="020F0302020204030204"/>
            </a:endParaRPr>
          </a:p>
          <a:p>
            <a:pPr marL="0" indent="0" algn="just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sz="2800" dirty="0">
                <a:ea typeface="+mn-lt"/>
                <a:cs typeface="+mn-lt"/>
              </a:rPr>
              <a:t> Examples</a:t>
            </a:r>
            <a:r>
              <a:rPr lang="en-US" sz="280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2800" i="1" dirty="0" err="1">
                <a:solidFill>
                  <a:schemeClr val="tx1"/>
                </a:solidFill>
                <a:latin typeface="Consolas"/>
              </a:rPr>
              <a:t>MyVariableName</a:t>
            </a:r>
            <a:r>
              <a:rPr lang="en-US" sz="2800" i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onsolas"/>
              </a:rPr>
              <a:t>YouTube</a:t>
            </a:r>
            <a:r>
              <a:rPr lang="en-US" sz="2800" i="1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2800" i="1" dirty="0">
                <a:solidFill>
                  <a:schemeClr val="tx1"/>
                </a:solidFill>
                <a:latin typeface="Consolas"/>
              </a:rPr>
              <a:t>PowerPoint</a:t>
            </a:r>
            <a:r>
              <a:rPr lang="en-US" sz="2800" i="1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sz="2800" i="1" dirty="0">
              <a:solidFill>
                <a:srgbClr val="FF0000"/>
              </a:solidFill>
              <a:ea typeface="Calibri Light"/>
              <a:cs typeface="Calibri Ligh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ea typeface="Calibri Light"/>
              <a:cs typeface="Calibri Light"/>
            </a:endParaRPr>
          </a:p>
          <a:p>
            <a:pPr>
              <a:buAutoNum type="arabicPeriod"/>
            </a:pPr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038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55371"/>
            <a:ext cx="4947163" cy="1286616"/>
          </a:xfrm>
        </p:spPr>
        <p:txBody>
          <a:bodyPr/>
          <a:lstStyle/>
          <a:p>
            <a:r>
              <a:rPr b="1"/>
              <a:t>Variables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2" y="1507113"/>
            <a:ext cx="5291756" cy="3762978"/>
          </a:xfr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20000"/>
              </a:lnSpc>
              <a:buChar char="•"/>
            </a:pPr>
            <a:r>
              <a:rPr lang="en-US" sz="7200">
                <a:ea typeface="+mn-lt"/>
                <a:cs typeface="+mn-lt"/>
              </a:rPr>
              <a:t>You can also declare a variable without assigning the value, and assign the value later:</a:t>
            </a:r>
            <a:endParaRPr lang="en-US" sz="7200"/>
          </a:p>
          <a:p>
            <a:pPr marL="0" indent="0">
              <a:lnSpc>
                <a:spcPct val="120000"/>
              </a:lnSpc>
              <a:buNone/>
            </a:pPr>
            <a:r>
              <a:rPr lang="en-US" sz="6400">
                <a:solidFill>
                  <a:srgbClr val="FF0000"/>
                </a:solidFill>
                <a:ea typeface="+mn-lt"/>
                <a:cs typeface="+mn-lt"/>
              </a:rPr>
              <a:t> </a:t>
            </a:r>
          </a:p>
          <a:p>
            <a:pPr marL="0" indent="0">
              <a:lnSpc>
                <a:spcPct val="120000"/>
              </a:lnSpc>
              <a:buNone/>
            </a:pPr>
            <a:endParaRPr lang="en-US" sz="72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72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720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200">
                <a:ea typeface="+mn-lt"/>
                <a:cs typeface="+mn-lt"/>
              </a:rPr>
              <a:t>Format specifiers are used together with the </a:t>
            </a:r>
            <a:r>
              <a:rPr lang="en-US" sz="7200" err="1">
                <a:ea typeface="+mn-lt"/>
                <a:cs typeface="+mn-lt"/>
              </a:rPr>
              <a:t>printf</a:t>
            </a:r>
            <a:r>
              <a:rPr lang="en-US" sz="7200">
                <a:ea typeface="+mn-lt"/>
                <a:cs typeface="+mn-lt"/>
              </a:rPr>
              <a:t>() function to tell the compiler what type of data the variable is storing. It is basically a </a:t>
            </a:r>
            <a:r>
              <a:rPr lang="en-US" sz="7200" b="1">
                <a:ea typeface="+mn-lt"/>
                <a:cs typeface="+mn-lt"/>
              </a:rPr>
              <a:t>placeholder</a:t>
            </a:r>
            <a:r>
              <a:rPr lang="en-US" sz="7200">
                <a:ea typeface="+mn-lt"/>
                <a:cs typeface="+mn-lt"/>
              </a:rPr>
              <a:t> for the variable value.</a:t>
            </a:r>
          </a:p>
          <a:p>
            <a:pPr>
              <a:buChar char="•"/>
            </a:pPr>
            <a:endParaRPr lang="en-US">
              <a:solidFill>
                <a:srgbClr val="262626"/>
              </a:solidFill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B23E62-1630-CB40-C0A7-174D147FB03E}"/>
              </a:ext>
            </a:extLst>
          </p:cNvPr>
          <p:cNvSpPr txBox="1"/>
          <p:nvPr/>
        </p:nvSpPr>
        <p:spPr>
          <a:xfrm>
            <a:off x="5740035" y="998679"/>
            <a:ext cx="6410631" cy="5393784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If you assign a new value to an existing variable, it will overwrite the previous value: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1800" kern="120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   </a:t>
            </a:r>
            <a:r>
              <a:rPr lang="en-US" sz="1800" i="1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int </a:t>
            </a:r>
            <a:r>
              <a:rPr lang="en-US" sz="1800" i="1" kern="1200" err="1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myNum</a:t>
            </a:r>
            <a:r>
              <a:rPr lang="en-US" sz="1800" i="1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 = 15;  </a:t>
            </a:r>
            <a:r>
              <a:rPr lang="en-US" sz="1800" i="1" kern="1200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// </a:t>
            </a:r>
            <a:r>
              <a:rPr lang="en-US" sz="1800" i="1" kern="1200" err="1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myNum</a:t>
            </a:r>
            <a:r>
              <a:rPr lang="en-US" sz="1800" i="1" kern="1200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 is 15</a:t>
            </a:r>
            <a:r>
              <a:rPr lang="en-US" sz="1800" i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sz="1800" i="1" kern="120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1800" i="1" kern="120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    </a:t>
            </a:r>
            <a:r>
              <a:rPr lang="en-US" sz="1800" i="1" kern="1200" err="1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myNum</a:t>
            </a:r>
            <a:r>
              <a:rPr lang="en-US" sz="1800" i="1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 = 10;  </a:t>
            </a:r>
            <a:r>
              <a:rPr lang="en-US" sz="1800" i="1" kern="1200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// Now </a:t>
            </a:r>
            <a:r>
              <a:rPr lang="en-US" sz="1800" i="1" kern="1200" err="1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myNum</a:t>
            </a:r>
            <a:r>
              <a:rPr lang="en-US" sz="1800" i="1" kern="1200">
                <a:solidFill>
                  <a:srgbClr val="A6A6A6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 is 10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You can also assign the value of one variable to another:</a:t>
            </a:r>
            <a:endParaRPr lang="en-US" i="1">
              <a:solidFill>
                <a:schemeClr val="tx1">
                  <a:lumMod val="85000"/>
                  <a:lumOff val="15000"/>
                </a:schemeClr>
              </a:solidFill>
              <a:latin typeface="Consolas"/>
              <a:ea typeface="+mn-lt"/>
              <a:cs typeface="+mn-lt"/>
            </a:endParaRPr>
          </a:p>
          <a:p>
            <a:pPr>
              <a:spcBef>
                <a:spcPts val="1000"/>
              </a:spcBef>
              <a:spcAft>
                <a:spcPts val="700"/>
              </a:spcAft>
            </a:pPr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  </a:t>
            </a:r>
            <a:r>
              <a:rPr lang="en-US" i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int </a:t>
            </a:r>
            <a:r>
              <a:rPr lang="en-US" i="1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myNum</a:t>
            </a:r>
            <a:r>
              <a:rPr lang="en-US" i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 = 15; 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  int </a:t>
            </a:r>
            <a:r>
              <a:rPr lang="en-US" i="1" err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myOtherNum</a:t>
            </a:r>
            <a:r>
              <a:rPr lang="en-US" i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 = 23;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 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 // Assign the value of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myOtherNum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 (23) to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myNum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  </a:t>
            </a:r>
            <a:r>
              <a:rPr lang="en-US" i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 </a:t>
            </a:r>
            <a:r>
              <a:rPr lang="en-US" i="1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myNum</a:t>
            </a:r>
            <a:r>
              <a:rPr lang="en-US" i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 = </a:t>
            </a:r>
            <a:r>
              <a:rPr lang="en-US" i="1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myOtherNum</a:t>
            </a:r>
            <a:r>
              <a:rPr lang="en-US" i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;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  // </a:t>
            </a:r>
            <a:r>
              <a:rPr lang="en-US" i="1" err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myNum</a:t>
            </a:r>
            <a:r>
              <a:rPr lang="en-US" i="1">
                <a:solidFill>
                  <a:schemeClr val="bg1">
                    <a:lumMod val="65000"/>
                  </a:schemeClr>
                </a:solidFill>
                <a:latin typeface="Consolas"/>
                <a:ea typeface="+mn-lt"/>
                <a:cs typeface="+mn-lt"/>
              </a:rPr>
              <a:t> is now 23, instead of 15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   </a:t>
            </a:r>
            <a:r>
              <a:rPr lang="en-US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i="1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("%d", </a:t>
            </a:r>
            <a:r>
              <a:rPr lang="en-US" i="1" err="1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myNum</a:t>
            </a:r>
            <a:r>
              <a:rPr lang="en-US" i="1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);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To declare more than one variable of the same type, use a comma-separated list:</a:t>
            </a:r>
          </a:p>
          <a:p>
            <a:pPr>
              <a:spcBef>
                <a:spcPts val="1000"/>
              </a:spcBef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 </a:t>
            </a:r>
            <a:r>
              <a:rPr lang="en-US" i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ea typeface="+mn-lt"/>
                <a:cs typeface="+mn-lt"/>
              </a:rPr>
              <a:t> </a:t>
            </a:r>
            <a:r>
              <a:rPr lang="en-US" i="1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int x = 5, y = 6, z = 50;</a:t>
            </a:r>
            <a:r>
              <a:rPr lang="en-US" i="1">
                <a:latin typeface="Consolas" panose="020B0609020204030204" pitchFamily="49" charset="0"/>
                <a:ea typeface="+mn-lt"/>
                <a:cs typeface="+mn-lt"/>
              </a:rPr>
              <a:t/>
            </a:r>
            <a:br>
              <a:rPr lang="en-US" i="1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en-US" i="1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      </a:t>
            </a:r>
            <a:r>
              <a:rPr lang="en-US" i="1" err="1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i="1">
                <a:solidFill>
                  <a:srgbClr val="0070C0"/>
                </a:solidFill>
                <a:latin typeface="Consolas"/>
                <a:ea typeface="+mn-lt"/>
                <a:cs typeface="+mn-lt"/>
              </a:rPr>
              <a:t>("%d", x + y + z);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A09236-4839-3E8C-8EDF-82B043E62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4" y="1944084"/>
            <a:ext cx="4707648" cy="22238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416A5D6-6963-3754-83BC-DC914B31F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59" y="4652664"/>
            <a:ext cx="4947163" cy="23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7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Outputting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7" y="2011681"/>
            <a:ext cx="6559886" cy="1417319"/>
          </a:xfrm>
        </p:spPr>
        <p:txBody>
          <a:bodyPr>
            <a:normAutofit/>
          </a:bodyPr>
          <a:lstStyle/>
          <a:p>
            <a:r>
              <a:t>Use `</a:t>
            </a:r>
            <a:r>
              <a:rPr err="1"/>
              <a:t>printf</a:t>
            </a:r>
            <a:r>
              <a:t>()` to output values or print text.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31697BF-08D1-435B-6AB6-58A6047A745C}"/>
              </a:ext>
            </a:extLst>
          </p:cNvPr>
          <p:cNvSpPr txBox="1"/>
          <p:nvPr/>
        </p:nvSpPr>
        <p:spPr>
          <a:xfrm>
            <a:off x="1799303" y="3755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CB6F75AD-E7CA-BC07-8A73-00C9095E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79" y="2011681"/>
            <a:ext cx="80200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2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548" y="228647"/>
            <a:ext cx="9192904" cy="876821"/>
          </a:xfrm>
        </p:spPr>
        <p:txBody>
          <a:bodyPr/>
          <a:lstStyle/>
          <a:p>
            <a:pPr algn="ctr"/>
            <a:r>
              <a:rPr lang="en-US" b="1" dirty="0" smtClean="0"/>
              <a:t>Diagram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9" y="1105468"/>
            <a:ext cx="6966750" cy="5085117"/>
          </a:xfrm>
        </p:spPr>
      </p:pic>
    </p:spTree>
    <p:extLst>
      <p:ext uri="{BB962C8B-B14F-4D97-AF65-F5344CB8AC3E}">
        <p14:creationId xmlns:p14="http://schemas.microsoft.com/office/powerpoint/2010/main" val="205411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50B4C8"/>
                </a:solidFill>
              </a:rPr>
              <a:t>Constants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2" y="1567576"/>
            <a:ext cx="10772775" cy="11833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chemeClr val="tx1"/>
                </a:solidFill>
                <a:effectLst/>
              </a:rPr>
              <a:t>A constant in C is a variable that cannot be modified once it is declared in the program.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chemeClr val="tx1"/>
                </a:solidFill>
                <a:effectLst/>
              </a:rPr>
              <a:t>We </a:t>
            </a:r>
            <a:r>
              <a:rPr lang="en-US" dirty="0">
                <a:solidFill>
                  <a:schemeClr val="tx1"/>
                </a:solidFill>
              </a:rPr>
              <a:t>cannot</a:t>
            </a:r>
            <a:r>
              <a:rPr lang="en-US" b="0" i="0" dirty="0">
                <a:solidFill>
                  <a:schemeClr val="tx1"/>
                </a:solidFill>
                <a:effectLst/>
              </a:rPr>
              <a:t> make any change in the value of the constant variables after they are defined.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67495CD-F0F0-7E6A-336E-973C453C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43" y="2688271"/>
            <a:ext cx="3873910" cy="49244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37C1E2A-1574-B0CF-6B3C-0C3501DC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43" y="5070949"/>
            <a:ext cx="5617905" cy="46166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0" i="0" u="none" strike="noStrike" cap="none" normalizeH="0" baseline="0">
                <a:ln>
                  <a:noFill/>
                </a:ln>
                <a:effectLst/>
                <a:highlight>
                  <a:srgbClr val="C0C0C0"/>
                </a:highlight>
              </a:rPr>
              <a:t/>
            </a:r>
            <a:br>
              <a:rPr lang="en-US" altLang="en-US" sz="1200" b="0" i="0" u="none" strike="noStrike" cap="none" normalizeH="0" baseline="0">
                <a:ln>
                  <a:noFill/>
                </a:ln>
                <a:effectLst/>
                <a:highlight>
                  <a:srgbClr val="C0C0C0"/>
                </a:highlight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xmlns="" id="{6B8A29AA-A6F8-092E-6E66-C7130659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" t="419" r="115" b="42934"/>
          <a:stretch/>
        </p:blipFill>
        <p:spPr>
          <a:xfrm>
            <a:off x="6490248" y="3415053"/>
            <a:ext cx="5357747" cy="2117561"/>
          </a:xfrm>
          <a:prstGeom prst="rect">
            <a:avLst/>
          </a:prstGeom>
          <a:ln w="6350" cap="sq">
            <a:noFill/>
            <a:miter lim="800000"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C8D1C4-13E3-2A6C-0036-C90751AF6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9973" y="2943621"/>
            <a:ext cx="6447985" cy="36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43119-72DD-77AD-E2D2-8D0EB95D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Operators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39CCDD-B1F7-E6A8-1D54-32146447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2351154"/>
            <a:ext cx="5114544" cy="376618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Types of Operators</a:t>
            </a:r>
            <a:endParaRPr lang="en-US" dirty="0">
              <a:ea typeface="Calibri Light" panose="020F0302020204030204"/>
              <a:cs typeface="Calibri Light" panose="020F030202020403020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n-lt"/>
                <a:cs typeface="+mn-lt"/>
              </a:rPr>
              <a:t>Arithmetic </a:t>
            </a:r>
            <a:r>
              <a:rPr lang="en-US" dirty="0" smtClean="0">
                <a:latin typeface="+mj-lt"/>
                <a:ea typeface="+mn-lt"/>
                <a:cs typeface="+mn-lt"/>
              </a:rPr>
              <a:t>operators</a:t>
            </a:r>
            <a:endParaRPr lang="en-US" dirty="0">
              <a:latin typeface="+mj-lt"/>
              <a:ea typeface="Calibri Light" panose="020F0302020204030204"/>
              <a:cs typeface="Calibri Light" panose="020F030202020403020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Calibri Light" panose="020F0302020204030204"/>
                <a:cs typeface="Calibri Light" panose="020F0302020204030204"/>
              </a:rPr>
              <a:t>Relational operators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n-lt"/>
                <a:cs typeface="+mn-lt"/>
              </a:rPr>
              <a:t>Logical operators</a:t>
            </a:r>
            <a:endParaRPr lang="en-US" dirty="0">
              <a:latin typeface="+mj-lt"/>
              <a:ea typeface="Calibri Light" panose="020F0302020204030204"/>
              <a:cs typeface="Calibri Light" panose="020F0302020204030204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ea typeface="+mn-lt"/>
                <a:cs typeface="+mn-lt"/>
              </a:rPr>
              <a:t>Bitwise operators</a:t>
            </a:r>
          </a:p>
          <a:p>
            <a:pPr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dirty="0">
                <a:latin typeface="+mj-lt"/>
                <a:ea typeface="+mn-lt"/>
                <a:cs typeface="+mn-lt"/>
              </a:rPr>
              <a:t>Assignment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A2BAB65-E97A-B692-0459-047F4F680E53}"/>
              </a:ext>
            </a:extLst>
          </p:cNvPr>
          <p:cNvSpPr txBox="1"/>
          <p:nvPr/>
        </p:nvSpPr>
        <p:spPr>
          <a:xfrm>
            <a:off x="660401" y="1622650"/>
            <a:ext cx="83425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ea typeface="+mn-lt"/>
                <a:cs typeface="+mn-lt"/>
              </a:rPr>
              <a:t>Operators are used to perform operations on variables and values.</a:t>
            </a:r>
            <a:endParaRPr lang="en-US" sz="2400" b="1">
              <a:cs typeface="Calibri Light" panose="020F0302020204030204"/>
            </a:endParaRPr>
          </a:p>
          <a:p>
            <a:endParaRPr lang="en-US"/>
          </a:p>
        </p:txBody>
      </p:sp>
      <p:pic>
        <p:nvPicPr>
          <p:cNvPr id="4110" name="Picture 14" descr="Operators in C - GeeksforGeeks">
            <a:extLst>
              <a:ext uri="{FF2B5EF4-FFF2-40B4-BE49-F238E27FC236}">
                <a16:creationId xmlns:a16="http://schemas.microsoft.com/office/drawing/2014/main" xmlns="" id="{B87B6165-3051-73EF-5FE7-75B27280E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826" y="2048408"/>
            <a:ext cx="7655949" cy="445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A1EFD-C831-8510-AF90-421AD28C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Arithmetic Operators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671F-F0CA-10A2-9072-2D2508C4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13" y="1995230"/>
            <a:ext cx="4239766" cy="4370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Perform common mathematical operations.</a:t>
            </a:r>
          </a:p>
          <a:p>
            <a:endParaRPr lang="en-US">
              <a:solidFill>
                <a:srgbClr val="FFFFFF"/>
              </a:solidFill>
              <a:cs typeface="Calibri Light"/>
            </a:endParaRPr>
          </a:p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endParaRPr lang="en-US">
              <a:solidFill>
                <a:srgbClr val="FFFFFF"/>
              </a:solidFill>
              <a:cs typeface="Calibri Light"/>
            </a:endParaRPr>
          </a:p>
          <a:p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sum1 = 100 + 50;    // 150 (100 + 50)</a:t>
            </a:r>
            <a:endParaRPr lang="en-US" sz="1800" i="1">
              <a:latin typeface="Consolas"/>
              <a:cs typeface="Calibri Light"/>
            </a:endParaRPr>
          </a:p>
          <a:p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sum2 = sum1 + 250;  // 400 (150 + 250)</a:t>
            </a:r>
            <a:endParaRPr lang="en-US" sz="1800" i="1">
              <a:latin typeface="Consolas"/>
              <a:cs typeface="Calibri Light"/>
            </a:endParaRPr>
          </a:p>
          <a:p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sum3 = sum2 + sum2; // 800 (400 + 400)</a:t>
            </a:r>
            <a:endParaRPr lang="en-US" sz="1800" i="1">
              <a:latin typeface="Consolas"/>
            </a:endParaRPr>
          </a:p>
          <a:p>
            <a:endParaRPr lang="en-US" sz="1800">
              <a:solidFill>
                <a:srgbClr val="FFFFFF"/>
              </a:solidFill>
              <a:cs typeface="Calibri Light"/>
            </a:endParaRPr>
          </a:p>
          <a:p>
            <a:endParaRPr lang="en-US" sz="18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B03ABD1-888B-4F31-F351-DF1B89631A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5974" y="280219"/>
          <a:ext cx="7099040" cy="608547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41349">
                  <a:extLst>
                    <a:ext uri="{9D8B030D-6E8A-4147-A177-3AD203B41FA5}">
                      <a16:colId xmlns:a16="http://schemas.microsoft.com/office/drawing/2014/main" xmlns="" val="2709539785"/>
                    </a:ext>
                  </a:extLst>
                </a:gridCol>
                <a:gridCol w="1716104">
                  <a:extLst>
                    <a:ext uri="{9D8B030D-6E8A-4147-A177-3AD203B41FA5}">
                      <a16:colId xmlns:a16="http://schemas.microsoft.com/office/drawing/2014/main" xmlns="" val="569708212"/>
                    </a:ext>
                  </a:extLst>
                </a:gridCol>
                <a:gridCol w="2761423">
                  <a:extLst>
                    <a:ext uri="{9D8B030D-6E8A-4147-A177-3AD203B41FA5}">
                      <a16:colId xmlns:a16="http://schemas.microsoft.com/office/drawing/2014/main" xmlns="" val="3496503973"/>
                    </a:ext>
                  </a:extLst>
                </a:gridCol>
                <a:gridCol w="1280164">
                  <a:extLst>
                    <a:ext uri="{9D8B030D-6E8A-4147-A177-3AD203B41FA5}">
                      <a16:colId xmlns:a16="http://schemas.microsoft.com/office/drawing/2014/main" xmlns="" val="605326481"/>
                    </a:ext>
                  </a:extLst>
                </a:gridCol>
              </a:tblGrid>
              <a:tr h="639937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Operator</a:t>
                      </a:r>
                      <a:endParaRPr lang="en-US" sz="28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Name</a:t>
                      </a:r>
                      <a:endParaRPr lang="en-US" sz="28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Description</a:t>
                      </a:r>
                      <a:endParaRPr lang="en-US" sz="28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Example</a:t>
                      </a:r>
                      <a:endParaRPr lang="en-US" sz="280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1376165556"/>
                  </a:ext>
                </a:extLst>
              </a:tr>
              <a:tr h="1147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+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Addition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Adds together two values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x + y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4166787820"/>
                  </a:ext>
                </a:extLst>
              </a:tr>
              <a:tr h="114753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Subtraction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Subtracts one value from another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x - y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1272182519"/>
                  </a:ext>
                </a:extLst>
              </a:tr>
              <a:tr h="855395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*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Multiplication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Multiplies two values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x * y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2539029555"/>
                  </a:ext>
                </a:extLst>
              </a:tr>
              <a:tr h="114753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/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Division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Divides one value by another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x / y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3852395219"/>
                  </a:ext>
                </a:extLst>
              </a:tr>
              <a:tr h="1147536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%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Modulus</a:t>
                      </a:r>
                      <a:endParaRPr lang="en-US" sz="32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Returns the division remainder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x % y</a:t>
                      </a:r>
                      <a:endParaRPr lang="en-US" sz="32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892250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4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5A1EFD-C831-8510-AF90-421AD28C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212" y="499533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b="1" dirty="0" smtClean="0">
                <a:solidFill>
                  <a:srgbClr val="FFFFFF"/>
                </a:solidFill>
                <a:ea typeface="+mj-lt"/>
                <a:cs typeface="+mj-lt"/>
              </a:rPr>
              <a:t>Unary Operators</a:t>
            </a:r>
            <a:endParaRPr lang="en-US" sz="4000" dirty="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41671F-F0CA-10A2-9072-2D2508C4D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13" y="1995230"/>
            <a:ext cx="4239766" cy="4370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Perform </a:t>
            </a:r>
            <a:r>
              <a:rPr lang="en-US" dirty="0" smtClean="0">
                <a:solidFill>
                  <a:srgbClr val="FFFFFF"/>
                </a:solidFill>
                <a:ea typeface="+mn-lt"/>
                <a:cs typeface="+mn-lt"/>
              </a:rPr>
              <a:t>Increment Or Decrement Operations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FFFFFF"/>
              </a:solidFill>
              <a:cs typeface="Calibri Light"/>
            </a:endParaRPr>
          </a:p>
          <a:p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endParaRPr lang="en-US" dirty="0">
              <a:solidFill>
                <a:srgbClr val="FFFFFF"/>
              </a:solidFill>
              <a:cs typeface="Calibri Light"/>
            </a:endParaRPr>
          </a:p>
          <a:p>
            <a:r>
              <a:rPr lang="en-US" sz="1800" i="1" dirty="0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800" i="1" dirty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sum1 = </a:t>
            </a:r>
            <a:r>
              <a:rPr lang="en-US" sz="1800" i="1" dirty="0" smtClean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100;</a:t>
            </a:r>
          </a:p>
          <a:p>
            <a:r>
              <a:rPr lang="en-US" sz="1800" i="1" dirty="0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</a:t>
            </a:r>
            <a:r>
              <a:rPr lang="en-US" sz="1800" i="1" dirty="0" err="1" smtClean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rintf</a:t>
            </a:r>
            <a:r>
              <a:rPr lang="en-US" sz="1800" i="1" dirty="0" smtClean="0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(sum1++);</a:t>
            </a:r>
          </a:p>
          <a:p>
            <a:r>
              <a:rPr lang="en-US" sz="1800" dirty="0" err="1" smtClean="0">
                <a:solidFill>
                  <a:srgbClr val="FFFFFF"/>
                </a:solidFill>
                <a:cs typeface="Calibri Light"/>
              </a:rPr>
              <a:t>Printf</a:t>
            </a:r>
            <a:r>
              <a:rPr lang="en-US" sz="1800" dirty="0" smtClean="0">
                <a:solidFill>
                  <a:srgbClr val="FFFFFF"/>
                </a:solidFill>
                <a:cs typeface="Calibri Light"/>
              </a:rPr>
              <a:t>(++sum1);</a:t>
            </a:r>
            <a:endParaRPr lang="en-US" sz="1800" dirty="0">
              <a:solidFill>
                <a:srgbClr val="FFFFFF"/>
              </a:solidFill>
              <a:cs typeface="Calibri Light"/>
            </a:endParaRPr>
          </a:p>
          <a:p>
            <a:endParaRPr lang="en-US" sz="1800" dirty="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B03ABD1-888B-4F31-F351-DF1B89631A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452" y="1182958"/>
          <a:ext cx="6656342" cy="4185456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87675">
                  <a:extLst>
                    <a:ext uri="{9D8B030D-6E8A-4147-A177-3AD203B41FA5}">
                      <a16:colId xmlns:a16="http://schemas.microsoft.com/office/drawing/2014/main" xmlns="" val="2709539785"/>
                    </a:ext>
                  </a:extLst>
                </a:gridCol>
                <a:gridCol w="1568979">
                  <a:extLst>
                    <a:ext uri="{9D8B030D-6E8A-4147-A177-3AD203B41FA5}">
                      <a16:colId xmlns:a16="http://schemas.microsoft.com/office/drawing/2014/main" xmlns="" val="569708212"/>
                    </a:ext>
                  </a:extLst>
                </a:gridCol>
                <a:gridCol w="2524681">
                  <a:extLst>
                    <a:ext uri="{9D8B030D-6E8A-4147-A177-3AD203B41FA5}">
                      <a16:colId xmlns:a16="http://schemas.microsoft.com/office/drawing/2014/main" xmlns="" val="3496503973"/>
                    </a:ext>
                  </a:extLst>
                </a:gridCol>
                <a:gridCol w="1175007">
                  <a:extLst>
                    <a:ext uri="{9D8B030D-6E8A-4147-A177-3AD203B41FA5}">
                      <a16:colId xmlns:a16="http://schemas.microsoft.com/office/drawing/2014/main" xmlns="" val="605326481"/>
                    </a:ext>
                  </a:extLst>
                </a:gridCol>
              </a:tblGrid>
              <a:tr h="912580"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Operator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Name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Description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Example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1376165556"/>
                  </a:ext>
                </a:extLst>
              </a:tr>
              <a:tr h="163643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++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Increment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Increases the value of a variable by 1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++x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3684948037"/>
                  </a:ext>
                </a:extLst>
              </a:tr>
              <a:tr h="16364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--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effectLst/>
                        </a:rPr>
                        <a:t>Decrement</a:t>
                      </a:r>
                      <a:endParaRPr lang="en-US" sz="360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Decreases the value of a variable by 1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/>
                        </a:rPr>
                        <a:t>--x</a:t>
                      </a:r>
                      <a:endParaRPr lang="en-US" sz="3600" dirty="0">
                        <a:effectLst/>
                      </a:endParaRPr>
                    </a:p>
                  </a:txBody>
                  <a:tcPr marL="12495" marR="12495" marT="12495" marB="12495" anchor="ctr"/>
                </a:tc>
                <a:extLst>
                  <a:ext uri="{0D108BD9-81ED-4DB2-BD59-A6C34878D82A}">
                    <a16:rowId xmlns:a16="http://schemas.microsoft.com/office/drawing/2014/main" xmlns="" val="2935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5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E35D53-9B48-8700-70D6-ACB03BB3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899" y="766917"/>
            <a:ext cx="4103139" cy="140572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Relational Operators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F67289-50D4-E82B-6F0E-C9020A07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077" y="1928797"/>
            <a:ext cx="3839881" cy="4110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Compare two values (or variables).</a:t>
            </a:r>
            <a:endParaRPr lang="en-US"/>
          </a:p>
          <a:p>
            <a:endParaRPr lang="en-US" sz="1800" b="1">
              <a:solidFill>
                <a:srgbClr val="FFFFFF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endParaRPr lang="en-US" b="1">
              <a:solidFill>
                <a:srgbClr val="FFFFFF"/>
              </a:solidFill>
              <a:ea typeface="Calibri Light"/>
              <a:cs typeface="Calibri Light"/>
            </a:endParaRPr>
          </a:p>
          <a:p>
            <a:r>
              <a:rPr lang="en-US" sz="20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x = 5;</a:t>
            </a:r>
            <a:endParaRPr lang="en-US" sz="2000" i="1">
              <a:latin typeface="Consolas"/>
            </a:endParaRPr>
          </a:p>
          <a:p>
            <a:r>
              <a:rPr lang="en-US" sz="20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y = 3;</a:t>
            </a:r>
            <a:endParaRPr lang="en-US" sz="2000" i="1">
              <a:latin typeface="Consolas"/>
            </a:endParaRPr>
          </a:p>
          <a:p>
            <a:r>
              <a:rPr lang="en-US" sz="20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20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("%d", x &gt; y); </a:t>
            </a:r>
            <a:endParaRPr lang="en-US" sz="2000" i="1">
              <a:solidFill>
                <a:srgbClr val="262626"/>
              </a:solidFill>
              <a:latin typeface="Consolas"/>
              <a:ea typeface="+mn-lt"/>
              <a:cs typeface="+mn-lt"/>
            </a:endParaRPr>
          </a:p>
          <a:p>
            <a:r>
              <a:rPr lang="en-US" sz="20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// returns 1 (true) because 5 is greater than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3</a:t>
            </a:r>
            <a:endParaRPr lang="en-US"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AC438ED-9568-1FAF-B2EB-C967FF0253A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9031" y="275896"/>
          <a:ext cx="6730919" cy="6287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900">
                  <a:extLst>
                    <a:ext uri="{9D8B030D-6E8A-4147-A177-3AD203B41FA5}">
                      <a16:colId xmlns:a16="http://schemas.microsoft.com/office/drawing/2014/main" xmlns="" val="1860418978"/>
                    </a:ext>
                  </a:extLst>
                </a:gridCol>
                <a:gridCol w="2137271">
                  <a:extLst>
                    <a:ext uri="{9D8B030D-6E8A-4147-A177-3AD203B41FA5}">
                      <a16:colId xmlns:a16="http://schemas.microsoft.com/office/drawing/2014/main" xmlns="" val="1660110146"/>
                    </a:ext>
                  </a:extLst>
                </a:gridCol>
                <a:gridCol w="2236218">
                  <a:extLst>
                    <a:ext uri="{9D8B030D-6E8A-4147-A177-3AD203B41FA5}">
                      <a16:colId xmlns:a16="http://schemas.microsoft.com/office/drawing/2014/main" xmlns="" val="2098833864"/>
                    </a:ext>
                  </a:extLst>
                </a:gridCol>
                <a:gridCol w="1172530">
                  <a:extLst>
                    <a:ext uri="{9D8B030D-6E8A-4147-A177-3AD203B41FA5}">
                      <a16:colId xmlns:a16="http://schemas.microsoft.com/office/drawing/2014/main" xmlns="" val="1823426660"/>
                    </a:ext>
                  </a:extLst>
                </a:gridCol>
              </a:tblGrid>
              <a:tr h="423138">
                <a:tc>
                  <a:txBody>
                    <a:bodyPr/>
                    <a:lstStyle/>
                    <a:p>
                      <a:r>
                        <a:rPr lang="en-US" sz="2000" dirty="0"/>
                        <a:t>Operator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Name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Description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Example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615909547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==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Equal to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Returns 1 if the values are equal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 ==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3865381184"/>
                  </a:ext>
                </a:extLst>
              </a:tr>
              <a:tr h="108817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!=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equal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Returns 1 if the values are not equal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 !=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3212153428"/>
                  </a:ext>
                </a:extLst>
              </a:tr>
              <a:tr h="108817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&gt;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Greater than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Returns 1 if the first value is greater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 &gt;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284111311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&lt;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Less than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Returns 1 if the first value is lesser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x &lt;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3370436096"/>
                  </a:ext>
                </a:extLst>
              </a:tr>
              <a:tr h="1088172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&gt;=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Greater than or equal to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Returns 1 if the first value is greater or equal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&gt;=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2459275343"/>
                  </a:ext>
                </a:extLst>
              </a:tr>
              <a:tr h="10881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&lt;=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Less than or equal to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Returns 1 if the first value is lesser or equal</a:t>
                      </a:r>
                    </a:p>
                  </a:txBody>
                  <a:tcPr marL="83068" marR="83068" marT="41534" marB="415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 &lt;= y</a:t>
                      </a:r>
                    </a:p>
                  </a:txBody>
                  <a:tcPr marL="83068" marR="83068" marT="41534" marB="41534" anchor="ctr"/>
                </a:tc>
                <a:extLst>
                  <a:ext uri="{0D108BD9-81ED-4DB2-BD59-A6C34878D82A}">
                    <a16:rowId xmlns:a16="http://schemas.microsoft.com/office/drawing/2014/main" xmlns="" val="192396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5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CCFD2-3754-AB19-ED9B-07ADE0B9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205" y="263559"/>
            <a:ext cx="3401568" cy="1920240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Logical Operators</a:t>
            </a:r>
            <a:endParaRPr lang="en-US" sz="4000">
              <a:solidFill>
                <a:srgbClr val="FFFFFF"/>
              </a:solidFill>
              <a:ea typeface="+mj-lt"/>
              <a:cs typeface="+mj-l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E6DF7C-77C4-09A1-A3AF-E5606861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474" y="1956396"/>
            <a:ext cx="4611526" cy="12882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Determine the logic between variables or values by combining multiple conditions.</a:t>
            </a:r>
            <a:endParaRPr lang="en-US" b="1">
              <a:solidFill>
                <a:srgbClr val="FFFFFF"/>
              </a:solidFill>
              <a:cs typeface="Calibri Light" panose="020F0302020204030204"/>
            </a:endParaRPr>
          </a:p>
          <a:p>
            <a:endParaRPr lang="en-US" sz="1400">
              <a:solidFill>
                <a:srgbClr val="FFFFFF"/>
              </a:solidFill>
              <a:cs typeface="Calibri Light" panose="020F0302020204030204"/>
            </a:endParaRPr>
          </a:p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Calibri Light"/>
                <a:cs typeface="Calibri Light" panose="020F0302020204030204"/>
              </a:rPr>
              <a:t>Example:</a:t>
            </a:r>
            <a:endParaRPr lang="en-US">
              <a:solidFill>
                <a:srgbClr val="000000"/>
              </a:solidFill>
              <a:ea typeface="Calibri Light"/>
              <a:cs typeface="Calibri Light" panose="020F0302020204030204"/>
            </a:endParaRPr>
          </a:p>
          <a:p>
            <a:pPr marL="4445" lvl="1" indent="0">
              <a:buNone/>
            </a:pPr>
            <a:endParaRPr lang="en-US" sz="1800">
              <a:solidFill>
                <a:srgbClr val="FFFFFF"/>
              </a:solidFill>
              <a:ea typeface="Calibri Light"/>
              <a:cs typeface="Calibri Light" panose="020F0302020204030204"/>
            </a:endParaRPr>
          </a:p>
          <a:p>
            <a:endParaRPr lang="en-US" sz="1800">
              <a:solidFill>
                <a:srgbClr val="FFFFFF"/>
              </a:solidFill>
              <a:cs typeface="Calibri Light" panose="020F0302020204030204"/>
            </a:endParaRPr>
          </a:p>
          <a:p>
            <a:endParaRPr lang="en-US" sz="1800">
              <a:solidFill>
                <a:srgbClr val="FFFFFF"/>
              </a:solidFill>
              <a:cs typeface="Calibri Light" panose="020F0302020204030204"/>
            </a:endParaRPr>
          </a:p>
          <a:p>
            <a:endParaRPr lang="en-US" sz="1800">
              <a:solidFill>
                <a:srgbClr val="FFFFFF"/>
              </a:solidFill>
              <a:cs typeface="Calibri Light" panose="020F0302020204030204"/>
            </a:endParaRPr>
          </a:p>
          <a:p>
            <a:endParaRPr lang="en-US" sz="1800">
              <a:solidFill>
                <a:srgbClr val="FFFFFF"/>
              </a:solidFill>
              <a:cs typeface="Calibri Light" panose="020F03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AEE0587-8662-156E-CF60-E0B4BF45DD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999" y="1840632"/>
          <a:ext cx="6691032" cy="31869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63751">
                  <a:extLst>
                    <a:ext uri="{9D8B030D-6E8A-4147-A177-3AD203B41FA5}">
                      <a16:colId xmlns:a16="http://schemas.microsoft.com/office/drawing/2014/main" xmlns="" val="922652625"/>
                    </a:ext>
                  </a:extLst>
                </a:gridCol>
                <a:gridCol w="956433">
                  <a:extLst>
                    <a:ext uri="{9D8B030D-6E8A-4147-A177-3AD203B41FA5}">
                      <a16:colId xmlns:a16="http://schemas.microsoft.com/office/drawing/2014/main" xmlns="" val="2507569514"/>
                    </a:ext>
                  </a:extLst>
                </a:gridCol>
                <a:gridCol w="2622944">
                  <a:extLst>
                    <a:ext uri="{9D8B030D-6E8A-4147-A177-3AD203B41FA5}">
                      <a16:colId xmlns:a16="http://schemas.microsoft.com/office/drawing/2014/main" xmlns="" val="3623274156"/>
                    </a:ext>
                  </a:extLst>
                </a:gridCol>
                <a:gridCol w="1847904">
                  <a:extLst>
                    <a:ext uri="{9D8B030D-6E8A-4147-A177-3AD203B41FA5}">
                      <a16:colId xmlns:a16="http://schemas.microsoft.com/office/drawing/2014/main" xmlns="" val="2190773769"/>
                    </a:ext>
                  </a:extLst>
                </a:gridCol>
              </a:tblGrid>
              <a:tr h="459144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marL="0" marR="135042" marT="67521" marB="67521" anchor="ctr"/>
                </a:tc>
                <a:extLst>
                  <a:ext uri="{0D108BD9-81ED-4DB2-BD59-A6C34878D82A}">
                    <a16:rowId xmlns:a16="http://schemas.microsoft.com/office/drawing/2014/main" xmlns="" val="3401721460"/>
                  </a:ext>
                </a:extLst>
              </a:tr>
              <a:tr h="729229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&amp;&amp;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AND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Returns 1 if both statements are true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x &lt; 5 &amp;&amp; x &lt; 10</a:t>
                      </a:r>
                    </a:p>
                  </a:txBody>
                  <a:tcPr marL="67521" marR="135042" marT="67521" marB="67521" anchor="ctr"/>
                </a:tc>
                <a:extLst>
                  <a:ext uri="{0D108BD9-81ED-4DB2-BD59-A6C34878D82A}">
                    <a16:rowId xmlns:a16="http://schemas.microsoft.com/office/drawing/2014/main" xmlns="" val="2838153044"/>
                  </a:ext>
                </a:extLst>
              </a:tr>
              <a:tr h="999313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||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OR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Returns 1 if at least one of the statements is true</a:t>
                      </a:r>
                    </a:p>
                  </a:txBody>
                  <a:tcPr marL="0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x &lt; 5 || x &lt; 10</a:t>
                      </a:r>
                    </a:p>
                  </a:txBody>
                  <a:tcPr marL="0" marR="135042" marT="67521" marB="67521" anchor="ctr"/>
                </a:tc>
                <a:extLst>
                  <a:ext uri="{0D108BD9-81ED-4DB2-BD59-A6C34878D82A}">
                    <a16:rowId xmlns:a16="http://schemas.microsoft.com/office/drawing/2014/main" xmlns="" val="104106066"/>
                  </a:ext>
                </a:extLst>
              </a:tr>
              <a:tr h="999313"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!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NOT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Reverses the result, returns 0 if the result is 1</a:t>
                      </a:r>
                    </a:p>
                  </a:txBody>
                  <a:tcPr marL="67521" marR="135042" marT="67521" marB="675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!(x &lt; 5 &amp;&amp; x &lt; 10)</a:t>
                      </a:r>
                    </a:p>
                  </a:txBody>
                  <a:tcPr marL="67521" marR="135042" marT="67521" marB="67521" anchor="ctr"/>
                </a:tc>
                <a:extLst>
                  <a:ext uri="{0D108BD9-81ED-4DB2-BD59-A6C34878D82A}">
                    <a16:rowId xmlns:a16="http://schemas.microsoft.com/office/drawing/2014/main" xmlns="" val="33638138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82255AA-D98A-D713-AF86-D92B2FDD7614}"/>
              </a:ext>
            </a:extLst>
          </p:cNvPr>
          <p:cNvSpPr txBox="1"/>
          <p:nvPr/>
        </p:nvSpPr>
        <p:spPr>
          <a:xfrm>
            <a:off x="5678129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1BEE9F4-09F5-3E2C-13F4-B9E8A5768AC6}"/>
              </a:ext>
            </a:extLst>
          </p:cNvPr>
          <p:cNvSpPr txBox="1"/>
          <p:nvPr/>
        </p:nvSpPr>
        <p:spPr>
          <a:xfrm>
            <a:off x="7555993" y="3783321"/>
            <a:ext cx="455975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if (x &gt; 5 &amp;&amp; x &lt; 10) </a:t>
            </a:r>
          </a:p>
          <a:p>
            <a:pPr marL="4445" lvl="1"/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  </a:t>
            </a:r>
            <a:r>
              <a:rPr lang="en-US" sz="18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("x is between 5 and   </a:t>
            </a:r>
            <a:r>
              <a:rPr lang="en-US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          </a:t>
            </a:r>
          </a:p>
          <a:p>
            <a:pPr marL="4445" lvl="1"/>
            <a:r>
              <a:rPr lang="en-US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   </a:t>
            </a:r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10\n");</a:t>
            </a:r>
            <a:endParaRPr lang="en-US"/>
          </a:p>
          <a:p>
            <a:pPr marL="4445" lvl="1"/>
            <a:endParaRPr lang="en-US" i="1">
              <a:solidFill>
                <a:srgbClr val="FFFFFF"/>
              </a:solidFill>
              <a:latin typeface="Consolas"/>
              <a:ea typeface="+mn-lt"/>
              <a:cs typeface="+mn-lt"/>
            </a:endParaRPr>
          </a:p>
          <a:p>
            <a:pPr marL="4445" lvl="1">
              <a:buNone/>
            </a:pPr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if (x &lt; 5 || x &gt; 10) </a:t>
            </a:r>
            <a:endParaRPr lang="en-US" sz="1800" i="1">
              <a:solidFill>
                <a:srgbClr val="262626"/>
              </a:solidFill>
              <a:latin typeface="Consolas"/>
              <a:ea typeface="+mn-lt"/>
              <a:cs typeface="+mn-lt"/>
            </a:endParaRPr>
          </a:p>
          <a:p>
            <a:pPr marL="347345" lvl="1">
              <a:buNone/>
            </a:pPr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 </a:t>
            </a:r>
            <a:r>
              <a:rPr lang="en-US" sz="18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18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("x is outside the range  5 to 10\n");</a:t>
            </a:r>
            <a:endParaRPr lang="en-US" sz="1800" i="1">
              <a:latin typeface="Consolas"/>
              <a:cs typeface="Calibri Ligh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11B7D-D186-39AC-103E-1D9D4204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213" y="302023"/>
            <a:ext cx="3401568" cy="890511"/>
          </a:xfrm>
        </p:spPr>
        <p:txBody>
          <a:bodyPr anchor="b">
            <a:normAutofit fontScale="90000"/>
          </a:bodyPr>
          <a:lstStyle/>
          <a:p>
            <a:r>
              <a:rPr lang="en-US" sz="4000" b="1">
                <a:solidFill>
                  <a:srgbClr val="FFFFFF"/>
                </a:solidFill>
                <a:cs typeface="Calibri Light"/>
              </a:rPr>
              <a:t>Bitwise Operator</a:t>
            </a:r>
            <a:endParaRPr lang="en-US" sz="4000" b="1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DCFAE-394B-E49B-368C-8AC727EE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70" y="1299851"/>
            <a:ext cx="4761452" cy="42582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2200" b="1">
                <a:solidFill>
                  <a:srgbClr val="FFFFFF"/>
                </a:solidFill>
                <a:ea typeface="+mn-lt"/>
                <a:cs typeface="+mn-lt"/>
              </a:rPr>
              <a:t>Bitwise operators perform operations on the binary representations of integers.</a:t>
            </a:r>
            <a:endParaRPr lang="en-US" sz="2200">
              <a:ea typeface="Calibri Light" panose="020F0302020204030204"/>
              <a:cs typeface="Calibri Light" panose="020F0302020204030204"/>
            </a:endParaRPr>
          </a:p>
          <a:p>
            <a:endParaRPr lang="en-US">
              <a:solidFill>
                <a:srgbClr val="FFFFFF"/>
              </a:solidFill>
              <a:ea typeface="Calibri Light"/>
              <a:cs typeface="Calibri Light"/>
            </a:endParaRPr>
          </a:p>
          <a:p>
            <a:pPr defTabSz="457200"/>
            <a:r>
              <a:rPr lang="en-US" b="1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Example:</a:t>
            </a:r>
            <a:endParaRPr lang="en-US">
              <a:solidFill>
                <a:srgbClr val="000000"/>
              </a:solidFill>
              <a:latin typeface="Calibri Light"/>
              <a:ea typeface="+mn-lt"/>
              <a:cs typeface="+mn-lt"/>
            </a:endParaRPr>
          </a:p>
          <a:p>
            <a:pPr marL="0" defTabSz="457200">
              <a:lnSpc>
                <a:spcPct val="150000"/>
              </a:lnSpc>
            </a:pPr>
            <a:r>
              <a:rPr lang="en-US" sz="19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a = 4, b = 5;</a:t>
            </a:r>
            <a:endParaRPr lang="en-US">
              <a:ea typeface="Calibri Light" panose="020F0302020204030204"/>
              <a:cs typeface="Calibri Light" panose="020F0302020204030204"/>
            </a:endParaRPr>
          </a:p>
          <a:p>
            <a:pPr marL="0" defTabSz="457200">
              <a:lnSpc>
                <a:spcPct val="150000"/>
              </a:lnSpc>
            </a:pPr>
            <a:r>
              <a:rPr lang="en-US" sz="19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19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("a &amp; b :%d\n", a &amp; b);
 </a:t>
            </a:r>
            <a:r>
              <a:rPr lang="en-US" sz="19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19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("a | b :%d\n", a | b);</a:t>
            </a:r>
          </a:p>
          <a:p>
            <a:pPr marL="0" defTabSz="457200">
              <a:lnSpc>
                <a:spcPct val="150000"/>
              </a:lnSpc>
            </a:pPr>
            <a:r>
              <a:rPr lang="en-US" sz="1900" i="1" err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printf</a:t>
            </a:r>
            <a:r>
              <a:rPr lang="en-US" sz="1900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("a ^ b :%d\n", a ^ b);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1251BDB3-5368-5DB4-D80F-FB35DEAD58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871" y="506215"/>
          <a:ext cx="6083368" cy="580671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68344">
                  <a:extLst>
                    <a:ext uri="{9D8B030D-6E8A-4147-A177-3AD203B41FA5}">
                      <a16:colId xmlns:a16="http://schemas.microsoft.com/office/drawing/2014/main" xmlns="" val="3049499777"/>
                    </a:ext>
                  </a:extLst>
                </a:gridCol>
                <a:gridCol w="985295">
                  <a:extLst>
                    <a:ext uri="{9D8B030D-6E8A-4147-A177-3AD203B41FA5}">
                      <a16:colId xmlns:a16="http://schemas.microsoft.com/office/drawing/2014/main" xmlns="" val="1542144843"/>
                    </a:ext>
                  </a:extLst>
                </a:gridCol>
                <a:gridCol w="2806013">
                  <a:extLst>
                    <a:ext uri="{9D8B030D-6E8A-4147-A177-3AD203B41FA5}">
                      <a16:colId xmlns:a16="http://schemas.microsoft.com/office/drawing/2014/main" xmlns="" val="3366489153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xmlns="" val="2615463164"/>
                    </a:ext>
                  </a:extLst>
                </a:gridCol>
              </a:tblGrid>
              <a:tr h="341061"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spc="60">
                          <a:solidFill>
                            <a:schemeClr val="bg1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8074" marR="8074" marT="77514" marB="775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spc="6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 marL="8074" marR="8074" marT="77514" marB="775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spc="6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8074" marR="8074" marT="77514" marB="77514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all" spc="60">
                          <a:solidFill>
                            <a:schemeClr val="bg1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8074" marR="8074" marT="77514" marB="77514" anchor="b"/>
                </a:tc>
                <a:extLst>
                  <a:ext uri="{0D108BD9-81ED-4DB2-BD59-A6C34878D82A}">
                    <a16:rowId xmlns:a16="http://schemas.microsoft.com/office/drawing/2014/main" xmlns="" val="1473734122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&amp;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Bitwise AND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Performs a bitwise AND operation between two operands.</a:t>
                      </a: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x &amp; y</a:t>
                      </a: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4086721819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|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Bitwise OR</a:t>
                      </a:r>
                      <a:endParaRPr lang="en-US" sz="1600"/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cap="none" spc="0" noProof="0">
                          <a:solidFill>
                            <a:srgbClr val="000000"/>
                          </a:solidFill>
                          <a:effectLst/>
                          <a:latin typeface="Calibri Light"/>
                        </a:rPr>
                        <a:t>Performs a bitwise OR operation between two operands.</a:t>
                      </a:r>
                      <a:endParaRPr lang="en-US" sz="16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x|y</a:t>
                      </a:r>
                      <a:endParaRPr lang="en-US" sz="1600" cap="none" spc="0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322528226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^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Bitwise XOR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Performs a bitwise XOR operation between two operands.</a:t>
                      </a: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x ^ y</a:t>
                      </a: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2946628015"/>
                  </a:ext>
                </a:extLst>
              </a:tr>
              <a:tr h="736705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~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Bitwise NOT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Performs a bitwise NOT operation (inverts all bits) on the operand.</a:t>
                      </a: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~x</a:t>
                      </a: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2190255938"/>
                  </a:ext>
                </a:extLst>
              </a:tr>
              <a:tr h="1150112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&lt;&lt; 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Left Shift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Shifts the bits of the left operand to the left by the number of positions specified by the right operand.</a:t>
                      </a: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x &lt;&lt; 2</a:t>
                      </a: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137699919"/>
                  </a:ext>
                </a:extLst>
              </a:tr>
              <a:tr h="1150112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0">
                          <a:solidFill>
                            <a:srgbClr val="000000"/>
                          </a:solidFill>
                          <a:effectLst/>
                        </a:rPr>
                        <a:t>&gt;&gt; 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Right Shift</a:t>
                      </a:r>
                    </a:p>
                  </a:txBody>
                  <a:tcPr marL="8074" marR="8074" marT="8074" marB="7751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Shifts the bits of the left operand to the right by the number of positions specified by the right operand.</a:t>
                      </a:r>
                    </a:p>
                  </a:txBody>
                  <a:tcPr marL="8074" marR="8074" marT="8074" marB="775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rgbClr val="000000"/>
                          </a:solidFill>
                          <a:effectLst/>
                        </a:rPr>
                        <a:t>x &gt;&gt; 2</a:t>
                      </a:r>
                    </a:p>
                  </a:txBody>
                  <a:tcPr marL="8074" marR="8074" marT="8074" marB="77514" anchor="ctr"/>
                </a:tc>
                <a:extLst>
                  <a:ext uri="{0D108BD9-81ED-4DB2-BD59-A6C34878D82A}">
                    <a16:rowId xmlns:a16="http://schemas.microsoft.com/office/drawing/2014/main" xmlns="" val="340708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4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3DE92-86BC-F7DE-4FB4-D59C264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739" y="737001"/>
            <a:ext cx="4464513" cy="1535287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Assignment Operators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AC464-B3BD-C404-D639-128FB634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487" y="2078394"/>
            <a:ext cx="4305081" cy="3793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Assign values to variables.</a:t>
            </a:r>
            <a:endParaRPr lang="en-US" b="1">
              <a:solidFill>
                <a:srgbClr val="FFFFFF"/>
              </a:solidFill>
              <a:ea typeface="Calibri Light"/>
              <a:cs typeface="Calibri Light"/>
            </a:endParaRPr>
          </a:p>
          <a:p>
            <a:endParaRPr lang="en-US" b="1">
              <a:solidFill>
                <a:srgbClr val="FFFFFF"/>
              </a:solidFill>
              <a:ea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Example:</a:t>
            </a:r>
            <a:endParaRPr lang="en-US" b="1">
              <a:solidFill>
                <a:srgbClr val="FFFFFF"/>
              </a:solidFill>
              <a:ea typeface="Calibri Light"/>
              <a:cs typeface="Calibri Light"/>
            </a:endParaRPr>
          </a:p>
          <a:p>
            <a:r>
              <a:rPr lang="en-US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int x = 10;</a:t>
            </a:r>
            <a:endParaRPr lang="en-US" i="1">
              <a:latin typeface="Consolas"/>
            </a:endParaRPr>
          </a:p>
          <a:p>
            <a:r>
              <a:rPr lang="en-US" i="1">
                <a:solidFill>
                  <a:srgbClr val="FFFFFF"/>
                </a:solidFill>
                <a:latin typeface="Consolas"/>
                <a:ea typeface="+mn-lt"/>
                <a:cs typeface="+mn-lt"/>
              </a:rPr>
              <a:t>x += 5;  // x is now 15</a:t>
            </a:r>
            <a:endParaRPr lang="en-US" i="1">
              <a:latin typeface="Consolas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0D8CBE1-C255-44FD-E7DF-910BEC08C3A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6054" y="236838"/>
          <a:ext cx="6443698" cy="6345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729">
                  <a:extLst>
                    <a:ext uri="{9D8B030D-6E8A-4147-A177-3AD203B41FA5}">
                      <a16:colId xmlns:a16="http://schemas.microsoft.com/office/drawing/2014/main" xmlns="" val="2759842711"/>
                    </a:ext>
                  </a:extLst>
                </a:gridCol>
                <a:gridCol w="1415878">
                  <a:extLst>
                    <a:ext uri="{9D8B030D-6E8A-4147-A177-3AD203B41FA5}">
                      <a16:colId xmlns:a16="http://schemas.microsoft.com/office/drawing/2014/main" xmlns="" val="2958935998"/>
                    </a:ext>
                  </a:extLst>
                </a:gridCol>
                <a:gridCol w="2964781">
                  <a:extLst>
                    <a:ext uri="{9D8B030D-6E8A-4147-A177-3AD203B41FA5}">
                      <a16:colId xmlns:a16="http://schemas.microsoft.com/office/drawing/2014/main" xmlns="" val="3283053538"/>
                    </a:ext>
                  </a:extLst>
                </a:gridCol>
                <a:gridCol w="1033310">
                  <a:extLst>
                    <a:ext uri="{9D8B030D-6E8A-4147-A177-3AD203B41FA5}">
                      <a16:colId xmlns:a16="http://schemas.microsoft.com/office/drawing/2014/main" xmlns="" val="3695831950"/>
                    </a:ext>
                  </a:extLst>
                </a:gridCol>
              </a:tblGrid>
              <a:tr h="24807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99765626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Assigns the value on the right to the variable on the left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= 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664985274"/>
                  </a:ext>
                </a:extLst>
              </a:tr>
              <a:tr h="10853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+=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Addition 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Adds the right operand to the left operand and assigns the result to the left operand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+= 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502829464"/>
                  </a:ext>
                </a:extLst>
              </a:tr>
              <a:tr h="10853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-=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Subtraction 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Subtracts the right operand from the left operand and assigns the result to the left operand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-= 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073221546"/>
                  </a:ext>
                </a:extLst>
              </a:tr>
              <a:tr h="10853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*=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Multiplication 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Multiplies the right operand with the left operand and assigns the result to the left operand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*= 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2238829013"/>
                  </a:ext>
                </a:extLst>
              </a:tr>
              <a:tr h="10853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Division 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Divides the left operand by the right operand and assigns the result to the left operand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/= 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487719054"/>
                  </a:ext>
                </a:extLst>
              </a:tr>
              <a:tr h="108535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%=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Modulus Assignment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Takes modulus using two operands and assigns the result to the left operand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 %= 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xmlns="" val="315203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0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3234A-A98A-21D6-C1E4-D90033D6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a typeface="+mj-lt"/>
                <a:cs typeface="+mj-lt"/>
              </a:rPr>
              <a:t>Ternary Operator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4D407-F5CD-B72F-91AA-58D5B040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852" y="3111910"/>
            <a:ext cx="10073529" cy="26659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smtClean="0">
                <a:ea typeface="+mn-lt"/>
                <a:cs typeface="+mn-lt"/>
              </a:rPr>
              <a:t>We will See it in Control Structure….</a:t>
            </a:r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871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3234A-A98A-21D6-C1E4-D90033D6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Type conversion</a:t>
            </a:r>
            <a:endParaRPr lang="en-US" dirty="0">
              <a:ea typeface="+mj-lt"/>
              <a:cs typeface="+mj-l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F4D407-F5CD-B72F-91AA-58D5B0400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Type conversion is the process of converting the value of one data type to another.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There are two types of type conversion in C:</a:t>
            </a:r>
          </a:p>
          <a:p>
            <a:pPr marL="4445" lvl="1" indent="0">
              <a:buNone/>
            </a:pPr>
            <a:r>
              <a:rPr lang="en-US" dirty="0">
                <a:ea typeface="+mn-lt"/>
                <a:cs typeface="+mn-lt"/>
              </a:rPr>
              <a:t>         1. Implicit Conversion (Automatic)</a:t>
            </a:r>
          </a:p>
          <a:p>
            <a:pPr marL="4445" lvl="1" indent="0">
              <a:buNone/>
            </a:pPr>
            <a:r>
              <a:rPr lang="en-US" dirty="0">
                <a:ea typeface="+mn-lt"/>
                <a:cs typeface="+mn-lt"/>
              </a:rPr>
              <a:t>         2. Explicit Conversion (Manual)</a:t>
            </a:r>
            <a:endParaRPr lang="en-US" dirty="0"/>
          </a:p>
          <a:p>
            <a:endParaRPr lang="en-US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497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4702791" cy="931412"/>
          </a:xfrm>
        </p:spPr>
        <p:txBody>
          <a:bodyPr/>
          <a:lstStyle/>
          <a:p>
            <a:r>
              <a:rPr lang="en-US" b="1" dirty="0" smtClean="0"/>
              <a:t>Input Devices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91" y="138889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The </a:t>
            </a:r>
            <a:r>
              <a:rPr lang="en-US" sz="3200" dirty="0"/>
              <a:t>devices used to enter data in to computer system are called input devices. </a:t>
            </a:r>
            <a:endParaRPr lang="en-US" sz="3200" dirty="0" smtClean="0"/>
          </a:p>
          <a:p>
            <a:r>
              <a:rPr lang="en-US" sz="3200" dirty="0" smtClean="0"/>
              <a:t>It </a:t>
            </a:r>
            <a:r>
              <a:rPr lang="en-US" sz="3200" dirty="0"/>
              <a:t>converts human understandable input to computer controllable data.</a:t>
            </a:r>
          </a:p>
          <a:p>
            <a:r>
              <a:rPr lang="en-US" sz="3200" dirty="0"/>
              <a:t>CPU accepts information from user through input devices.</a:t>
            </a:r>
          </a:p>
          <a:p>
            <a:r>
              <a:rPr lang="en-US" sz="3200" dirty="0"/>
              <a:t>Examples: Mouse, Keyboard, Touch screen, Joystick etc...</a:t>
            </a:r>
          </a:p>
        </p:txBody>
      </p:sp>
    </p:spTree>
    <p:extLst>
      <p:ext uri="{BB962C8B-B14F-4D97-AF65-F5344CB8AC3E}">
        <p14:creationId xmlns:p14="http://schemas.microsoft.com/office/powerpoint/2010/main" val="254409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E92FD-60AF-E143-40D3-A4335C5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40" y="499158"/>
            <a:ext cx="10772775" cy="1209963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Types of Type Conversion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63C1B-7688-5D0D-EB73-A8D6E521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40" y="1709121"/>
            <a:ext cx="5296458" cy="1899318"/>
          </a:xfrm>
          <a:ln w="28575"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Implicit Conversion</a:t>
            </a:r>
            <a:endParaRPr lang="en-US">
              <a:cs typeface="Calibri Light"/>
            </a:endParaRPr>
          </a:p>
          <a:p>
            <a:r>
              <a:rPr lang="en-US">
                <a:ea typeface="+mn-lt"/>
                <a:cs typeface="+mn-lt"/>
              </a:rPr>
              <a:t>Implicit conversion is automatically performed by the compiler when you assign a value of one type to another.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59E39B-67E8-497A-BB5D-FB99A48F806C}"/>
              </a:ext>
            </a:extLst>
          </p:cNvPr>
          <p:cNvSpPr txBox="1"/>
          <p:nvPr/>
        </p:nvSpPr>
        <p:spPr>
          <a:xfrm>
            <a:off x="6091516" y="1504618"/>
            <a:ext cx="5679141" cy="2308324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Explicit Conversion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Explicit conversion is done manually by the programmer using casting.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Syntax: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Place the type in parentheses before        the value.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C2A27E5-1A0A-98D3-FF3F-84032C59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666" y="3135758"/>
            <a:ext cx="7218869" cy="4260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C20ABDB8-1A7B-8C97-F73D-07C00978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300" y="3223281"/>
            <a:ext cx="7093574" cy="40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3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CEFFDD-605F-41E2-8017-6484074C5C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83DE92-86BC-F7DE-4FB4-D59C264D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80" y="1148893"/>
            <a:ext cx="4485108" cy="1133693"/>
          </a:xfrm>
        </p:spPr>
        <p:txBody>
          <a:bodyPr anchor="b">
            <a:normAutofit fontScale="90000"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/>
            </a:r>
            <a:br>
              <a:rPr lang="en-US" sz="40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/>
            </a:r>
            <a:br>
              <a:rPr lang="en-US" sz="4000" b="1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I/O functions</a:t>
            </a:r>
            <a:endParaRPr lang="en-US"/>
          </a:p>
          <a:p>
            <a:endParaRPr lang="en-US" sz="4000" b="1">
              <a:solidFill>
                <a:srgbClr val="FFFFFF"/>
              </a:solidFill>
              <a:cs typeface="Calibri Light"/>
            </a:endParaRPr>
          </a:p>
          <a:p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7AC464-B3BD-C404-D639-128FB634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487" y="1712634"/>
            <a:ext cx="4305081" cy="37935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Input/Output (I/O) functions in C are used to perform input and output operations.</a:t>
            </a: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They are part of the C Standard Library and are declared in the &lt;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stdio.h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&gt; header file.</a:t>
            </a:r>
            <a:endParaRPr lang="en-US"/>
          </a:p>
          <a:p>
            <a:endParaRPr lang="en-US">
              <a:solidFill>
                <a:srgbClr val="FFFFFF"/>
              </a:solidFill>
              <a:latin typeface="Calibri Light"/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  <a:p>
            <a:endParaRPr lang="en-US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5ECA8FB-DD08-AE62-75E1-4CFD8D6419B0}"/>
              </a:ext>
            </a:extLst>
          </p:cNvPr>
          <p:cNvSpPr txBox="1"/>
          <p:nvPr/>
        </p:nvSpPr>
        <p:spPr>
          <a:xfrm>
            <a:off x="321150" y="142797"/>
            <a:ext cx="706398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50B4C8"/>
                </a:solidFill>
              </a:rPr>
              <a:t>List of I/O Functions</a:t>
            </a:r>
            <a:endParaRPr lang="en-US" sz="2400">
              <a:solidFill>
                <a:srgbClr val="50B4C8"/>
              </a:solidFill>
            </a:endParaRPr>
          </a:p>
          <a:p>
            <a:endParaRPr lang="en-US" sz="2000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61F106B-BE65-30F2-BD44-0C4AE5DF7D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8858" y="655883"/>
          <a:ext cx="7248574" cy="590702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03291">
                  <a:extLst>
                    <a:ext uri="{9D8B030D-6E8A-4147-A177-3AD203B41FA5}">
                      <a16:colId xmlns:a16="http://schemas.microsoft.com/office/drawing/2014/main" xmlns="" val="1274122173"/>
                    </a:ext>
                  </a:extLst>
                </a:gridCol>
                <a:gridCol w="3645283">
                  <a:extLst>
                    <a:ext uri="{9D8B030D-6E8A-4147-A177-3AD203B41FA5}">
                      <a16:colId xmlns:a16="http://schemas.microsoft.com/office/drawing/2014/main" xmlns="" val="3840495226"/>
                    </a:ext>
                  </a:extLst>
                </a:gridCol>
              </a:tblGrid>
              <a:tr h="1047135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printf</a:t>
                      </a:r>
                      <a:r>
                        <a:rPr lang="en-US" sz="1800" b="1" dirty="0"/>
                        <a:t>()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Outputs formatted text to the console.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46087352"/>
                  </a:ext>
                </a:extLst>
              </a:tr>
              <a:tr h="935776">
                <a:tc>
                  <a:txBody>
                    <a:bodyPr/>
                    <a:lstStyle/>
                    <a:p>
                      <a:pPr algn="l"/>
                      <a:r>
                        <a:rPr lang="en-US" sz="1800" b="1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Reads formatted input from the console.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25502264"/>
                  </a:ext>
                </a:extLst>
              </a:tr>
              <a:tr h="93577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fgets</a:t>
                      </a:r>
                      <a:r>
                        <a:rPr lang="en-US" sz="1800" b="1" dirty="0"/>
                        <a:t>()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Reads a line of text from a file or input stream.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45096401"/>
                  </a:ext>
                </a:extLst>
              </a:tr>
              <a:tr h="65220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fputs</a:t>
                      </a:r>
                      <a:r>
                        <a:rPr lang="en-US" sz="1800" b="1" dirty="0"/>
                        <a:t>()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Writes a string to a file or output stream.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25880556"/>
                  </a:ext>
                </a:extLst>
              </a:tr>
              <a:tr h="114791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getchar</a:t>
                      </a:r>
                      <a:r>
                        <a:rPr lang="en-US" sz="1800" b="1" dirty="0"/>
                        <a:t>()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dirty="0"/>
                        <a:t>Reads a single character from the standard input.</a:t>
                      </a:r>
                    </a:p>
                    <a:p>
                      <a:pPr algn="l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53035177"/>
                  </a:ext>
                </a:extLst>
              </a:tr>
              <a:tr h="83652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/>
                        <a:t>putchar</a:t>
                      </a:r>
                      <a:r>
                        <a:rPr lang="en-US" sz="1800" b="1" dirty="0"/>
                        <a:t>()</a:t>
                      </a:r>
                      <a:r>
                        <a:rPr lang="en-US" sz="1800" dirty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Writes a single character to the standard  </a:t>
                      </a:r>
                      <a:r>
                        <a:rPr lang="en-US" sz="2000" dirty="0" smtClean="0"/>
                        <a:t>output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31479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24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E92FD-60AF-E143-40D3-A4335C56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498216"/>
            <a:ext cx="10772775" cy="1209963"/>
          </a:xfrm>
        </p:spPr>
        <p:txBody>
          <a:bodyPr/>
          <a:lstStyle/>
          <a:p>
            <a:r>
              <a:rPr lang="en-US" b="1">
                <a:cs typeface="Calibri Light"/>
              </a:rPr>
              <a:t>I/O Functions Example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C63C1B-7688-5D0D-EB73-A8D6E521B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1708179"/>
            <a:ext cx="5748998" cy="2323047"/>
          </a:xfrm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 dirty="0" err="1">
                <a:ea typeface="+mn-lt"/>
                <a:cs typeface="+mn-lt"/>
              </a:rPr>
              <a:t>printf</a:t>
            </a:r>
            <a:r>
              <a:rPr lang="en-US" b="1" dirty="0">
                <a:ea typeface="+mn-lt"/>
                <a:cs typeface="+mn-lt"/>
              </a:rPr>
              <a:t>()</a:t>
            </a:r>
            <a:endParaRPr lang="en-US" dirty="0">
              <a:cs typeface="Calibri Light"/>
            </a:endParaRPr>
          </a:p>
          <a:p>
            <a:r>
              <a:rPr lang="en-US" dirty="0">
                <a:ea typeface="+mn-lt"/>
                <a:cs typeface="+mn-lt"/>
              </a:rPr>
              <a:t>Used for outputting formatted text to the console.</a:t>
            </a:r>
          </a:p>
          <a:p>
            <a:endParaRPr lang="en-US" sz="1100" dirty="0">
              <a:ea typeface="+mn-lt"/>
              <a:cs typeface="+mn-lt"/>
            </a:endParaRPr>
          </a:p>
          <a:p>
            <a:pPr marL="91440" indent="-91440" algn="l" rtl="0" eaLnBrk="1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ial" panose="020B0604020202020204" pitchFamily="34" charset="0"/>
              </a:rPr>
              <a:t>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Syntax:</a:t>
            </a:r>
            <a:endParaRPr lang="en-US" sz="2200" dirty="0">
              <a:effectLst/>
            </a:endParaRPr>
          </a:p>
          <a:p>
            <a:pPr marL="0" indent="0" algn="l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2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  </a:t>
            </a:r>
            <a:r>
              <a:rPr lang="en-US" sz="2200" i="1" kern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printf</a:t>
            </a:r>
            <a:r>
              <a:rPr lang="en-US" sz="2200" i="1" kern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("format string", arguments);</a:t>
            </a:r>
            <a:endParaRPr lang="en-US" sz="2200" dirty="0">
              <a:effectLst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sz="1050" dirty="0">
              <a:ea typeface="+mn-lt"/>
              <a:cs typeface="+mn-lt"/>
            </a:endParaRPr>
          </a:p>
          <a:p>
            <a:endParaRPr lang="en-US" b="1" dirty="0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59E39B-67E8-497A-BB5D-FB99A48F806C}"/>
              </a:ext>
            </a:extLst>
          </p:cNvPr>
          <p:cNvSpPr txBox="1"/>
          <p:nvPr/>
        </p:nvSpPr>
        <p:spPr>
          <a:xfrm>
            <a:off x="6091517" y="1710018"/>
            <a:ext cx="5679141" cy="218521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scanf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Used for reading formatted input from the console.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Syntax:</a:t>
            </a:r>
            <a:endParaRPr lang="en-US" sz="2000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262626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  </a:t>
            </a:r>
            <a:r>
              <a:rPr lang="en-US" sz="2000" i="1" kern="1200" dirty="0" err="1">
                <a:solidFill>
                  <a:srgbClr val="7030A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scanf</a:t>
            </a:r>
            <a:r>
              <a:rPr lang="en-US" sz="2000" i="1" kern="1200" dirty="0">
                <a:solidFill>
                  <a:srgbClr val="0070C0"/>
                </a:solidFill>
                <a:effectLst/>
                <a:latin typeface="Consolas" panose="020B0609020204030204" pitchFamily="49" charset="0"/>
                <a:ea typeface="Calibri Light" panose="020F0302020204030204" pitchFamily="34" charset="0"/>
                <a:cs typeface="Calibri Light" panose="020F0302020204030204" pitchFamily="34" charset="0"/>
              </a:rPr>
              <a:t>("format string", &amp;variables);</a:t>
            </a:r>
            <a:endParaRPr lang="en-US" sz="200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B821DC5-FF5B-B0EC-4E9A-112630B3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754" y="3649754"/>
            <a:ext cx="6595945" cy="3362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3C888A5-7505-9B0D-3634-6395F7383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11" y="3741433"/>
            <a:ext cx="6595945" cy="351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495" y="25078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n w="130175">
                  <a:solidFill>
                    <a:schemeClr val="accent1">
                      <a:alpha val="0"/>
                    </a:schemeClr>
                  </a:solidFill>
                </a:ln>
              </a:rPr>
              <a:t>Thank You..!!</a:t>
            </a:r>
            <a:endParaRPr lang="en-US" sz="5400" dirty="0">
              <a:ln w="130175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495" y="3968323"/>
            <a:ext cx="9943531" cy="11632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n w="57150">
                  <a:solidFill>
                    <a:schemeClr val="accent1">
                      <a:alpha val="0"/>
                    </a:schemeClr>
                  </a:solidFill>
                </a:ln>
              </a:rPr>
              <a:t>See You In The Next Session..!!</a:t>
            </a:r>
            <a:endParaRPr lang="en-US" sz="4800" dirty="0">
              <a:ln w="571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0886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4702791" cy="931412"/>
          </a:xfrm>
        </p:spPr>
        <p:txBody>
          <a:bodyPr/>
          <a:lstStyle/>
          <a:p>
            <a:r>
              <a:rPr lang="en-US" b="1" dirty="0" smtClean="0"/>
              <a:t>Output Devices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91" y="1388897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The devices used to send the information to the outside world from the computer is called output devices.</a:t>
            </a:r>
          </a:p>
          <a:p>
            <a:r>
              <a:rPr lang="en-US" sz="3200" dirty="0"/>
              <a:t>It converts data stored in 1s and </a:t>
            </a:r>
            <a:r>
              <a:rPr lang="en-US" sz="3200" dirty="0" err="1"/>
              <a:t>Os</a:t>
            </a:r>
            <a:r>
              <a:rPr lang="en-US" sz="3200" dirty="0"/>
              <a:t> in computer to human understandable information.</a:t>
            </a:r>
          </a:p>
          <a:p>
            <a:r>
              <a:rPr lang="en-US" sz="3200" dirty="0"/>
              <a:t>Examples: Monitor, Printer, Plotter, Speakers etc...</a:t>
            </a:r>
          </a:p>
        </p:txBody>
      </p:sp>
    </p:spTree>
    <p:extLst>
      <p:ext uri="{BB962C8B-B14F-4D97-AF65-F5344CB8AC3E}">
        <p14:creationId xmlns:p14="http://schemas.microsoft.com/office/powerpoint/2010/main" val="356822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9"/>
            <a:ext cx="9233848" cy="904116"/>
          </a:xfrm>
        </p:spPr>
        <p:txBody>
          <a:bodyPr>
            <a:normAutofit/>
          </a:bodyPr>
          <a:lstStyle/>
          <a:p>
            <a:r>
              <a:rPr lang="en-US" b="1" dirty="0" smtClean="0"/>
              <a:t>CPU (Central Processing Unit)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324" y="1064525"/>
            <a:ext cx="10515600" cy="5107437"/>
          </a:xfrm>
        </p:spPr>
        <p:txBody>
          <a:bodyPr>
            <a:normAutofit fontScale="92500" lnSpcReduction="20000"/>
          </a:bodyPr>
          <a:lstStyle/>
          <a:p>
            <a:endParaRPr lang="en-US" sz="3200" dirty="0"/>
          </a:p>
          <a:p>
            <a:r>
              <a:rPr lang="en-US" dirty="0"/>
              <a:t>It contains electronics circuit that processes the data based on instructions. It also controls the flow of data in the system.</a:t>
            </a:r>
          </a:p>
          <a:p>
            <a:r>
              <a:rPr lang="en-US" dirty="0"/>
              <a:t>It is also known as brain of the computer.</a:t>
            </a:r>
          </a:p>
          <a:p>
            <a:r>
              <a:rPr lang="en-US" dirty="0"/>
              <a:t>CPU consists of,</a:t>
            </a:r>
          </a:p>
          <a:p>
            <a:pPr marL="0" indent="0">
              <a:buNone/>
            </a:pPr>
            <a:r>
              <a:rPr lang="en-US" dirty="0" smtClean="0"/>
              <a:t>1. Arithmetic </a:t>
            </a:r>
            <a:r>
              <a:rPr lang="en-US" dirty="0"/>
              <a:t>Logic Unit (ALU)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performs all arithmetic calculations such as add, subtract, </a:t>
            </a:r>
            <a:r>
              <a:rPr lang="en-US" dirty="0" smtClean="0"/>
              <a:t>multiply</a:t>
            </a:r>
            <a:r>
              <a:rPr lang="en-US" dirty="0"/>
              <a:t>, </a:t>
            </a:r>
            <a:r>
              <a:rPr lang="en-US" dirty="0" smtClean="0"/>
              <a:t>	compare</a:t>
            </a:r>
            <a:r>
              <a:rPr lang="en-US" dirty="0"/>
              <a:t>, etc. and takes logical decision.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takes data from memory unit and returns data to memory </a:t>
            </a:r>
            <a:r>
              <a:rPr lang="en-US" dirty="0" smtClean="0"/>
              <a:t>unit</a:t>
            </a:r>
            <a:r>
              <a:rPr lang="en-US" dirty="0"/>
              <a:t>, </a:t>
            </a:r>
            <a:r>
              <a:rPr lang="en-US" dirty="0" smtClean="0"/>
              <a:t>	generally </a:t>
            </a:r>
            <a:r>
              <a:rPr lang="en-US" dirty="0"/>
              <a:t>primary memory (RAM).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Control Unit (CU)</a:t>
            </a:r>
          </a:p>
          <a:p>
            <a:pPr marL="0" indent="0">
              <a:buNone/>
            </a:pPr>
            <a:r>
              <a:rPr lang="en-US" dirty="0" smtClean="0"/>
              <a:t>	It </a:t>
            </a:r>
            <a:r>
              <a:rPr lang="en-US" dirty="0"/>
              <a:t>controls all other units in the computer system. It manages all </a:t>
            </a:r>
            <a:r>
              <a:rPr lang="en-US" dirty="0" smtClean="0"/>
              <a:t>	operations </a:t>
            </a:r>
            <a:r>
              <a:rPr lang="en-US" dirty="0"/>
              <a:t>such as reads instruction and data from memory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93" y="201352"/>
            <a:ext cx="4102290" cy="699400"/>
          </a:xfrm>
        </p:spPr>
        <p:txBody>
          <a:bodyPr/>
          <a:lstStyle/>
          <a:p>
            <a:r>
              <a:rPr lang="en-US" b="1" dirty="0" smtClean="0"/>
              <a:t>Primary Memory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892" y="926840"/>
            <a:ext cx="10407555" cy="1941157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also known as main memory.</a:t>
            </a:r>
          </a:p>
          <a:p>
            <a:r>
              <a:rPr lang="en-US" dirty="0"/>
              <a:t>The processor or the CPU directly stores and retrieves information from it. Generally currently executing programs and data are stored in primary memory.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8892" y="2867996"/>
            <a:ext cx="4320653" cy="803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Secondary Memory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8892" y="3567397"/>
            <a:ext cx="10407555" cy="30381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Secondary </a:t>
            </a:r>
            <a:r>
              <a:rPr lang="en-US" dirty="0"/>
              <a:t>memory is also called Auxiliary memory or External memory.</a:t>
            </a:r>
          </a:p>
          <a:p>
            <a:r>
              <a:rPr lang="en-US" dirty="0"/>
              <a:t>It is Used to store data permanently.</a:t>
            </a:r>
          </a:p>
          <a:p>
            <a:r>
              <a:rPr lang="en-US" dirty="0"/>
              <a:t>It can be modified easily.</a:t>
            </a:r>
          </a:p>
          <a:p>
            <a:r>
              <a:rPr lang="en-US" dirty="0"/>
              <a:t>It can store large data compared to primary memory. Now days, it is available in Terabytes.</a:t>
            </a:r>
          </a:p>
          <a:p>
            <a:r>
              <a:rPr lang="en-US" dirty="0"/>
              <a:t>Examples: Hard disk, Floppy disk, CD, DVD, Pen drive, etc...</a:t>
            </a:r>
          </a:p>
        </p:txBody>
      </p:sp>
    </p:spTree>
    <p:extLst>
      <p:ext uri="{BB962C8B-B14F-4D97-AF65-F5344CB8AC3E}">
        <p14:creationId xmlns:p14="http://schemas.microsoft.com/office/powerpoint/2010/main" val="29234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Compiler Vs Interpreter Vs Assembler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translates program of higher level language to machine language. It converts whole program at a time.</a:t>
            </a:r>
          </a:p>
          <a:p>
            <a:r>
              <a:rPr lang="en-US" dirty="0" smtClean="0"/>
              <a:t>Interpreter translates program of higher level language to machine language. It converts the code line by line.</a:t>
            </a:r>
          </a:p>
          <a:p>
            <a:r>
              <a:rPr lang="en-US" dirty="0" smtClean="0"/>
              <a:t>Assembler translates program of assembly  language to machine language.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8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2799</Words>
  <Application>Microsoft Office PowerPoint</Application>
  <PresentationFormat>Widescreen</PresentationFormat>
  <Paragraphs>539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Adobe Heiti Std R</vt:lpstr>
      <vt:lpstr>Arial</vt:lpstr>
      <vt:lpstr>Arial,Sans-Serif</vt:lpstr>
      <vt:lpstr>Calibri</vt:lpstr>
      <vt:lpstr>Calibri Light</vt:lpstr>
      <vt:lpstr>Consolas</vt:lpstr>
      <vt:lpstr>Times New Roman</vt:lpstr>
      <vt:lpstr>Wingdings</vt:lpstr>
      <vt:lpstr>Wingdings,Sans-Serif</vt:lpstr>
      <vt:lpstr>Office Theme</vt:lpstr>
      <vt:lpstr>PowerPoint Presentation</vt:lpstr>
      <vt:lpstr>Today’s Motivation</vt:lpstr>
      <vt:lpstr>Block Diagram of a Computer</vt:lpstr>
      <vt:lpstr>Diagram</vt:lpstr>
      <vt:lpstr>Input Devices </vt:lpstr>
      <vt:lpstr>Output Devices </vt:lpstr>
      <vt:lpstr>CPU (Central Processing Unit)</vt:lpstr>
      <vt:lpstr>Primary Memory</vt:lpstr>
      <vt:lpstr>Compiler Vs Interpreter Vs Assembler </vt:lpstr>
      <vt:lpstr>Flowchart Symbols </vt:lpstr>
      <vt:lpstr>Flow Chart To Check Number Even or Odd</vt:lpstr>
      <vt:lpstr>Flow Chart To Find largest of Two number</vt:lpstr>
      <vt:lpstr>Flowchart Of Largest Of Three</vt:lpstr>
      <vt:lpstr>Largest Of Three (Algorithm)</vt:lpstr>
      <vt:lpstr>Fundamentals  of   </vt:lpstr>
      <vt:lpstr>What is C?</vt:lpstr>
      <vt:lpstr>Why Learn C?</vt:lpstr>
      <vt:lpstr>Structure of C </vt:lpstr>
      <vt:lpstr>PowerPoint Presentation</vt:lpstr>
      <vt:lpstr>Basic C Code Example</vt:lpstr>
      <vt:lpstr>Statements in C</vt:lpstr>
      <vt:lpstr>Many Statements Example</vt:lpstr>
      <vt:lpstr>Use of Escape Sequence ‘ \n ’</vt:lpstr>
      <vt:lpstr>Header files </vt:lpstr>
      <vt:lpstr>Header files </vt:lpstr>
      <vt:lpstr>Comments in C</vt:lpstr>
      <vt:lpstr>Types of Comments</vt:lpstr>
      <vt:lpstr>Data types</vt:lpstr>
      <vt:lpstr>Primary Data Types</vt:lpstr>
      <vt:lpstr>Primary Data Types</vt:lpstr>
      <vt:lpstr>Primary Data Types</vt:lpstr>
      <vt:lpstr>Secondary Data types</vt:lpstr>
      <vt:lpstr>Secondary Data types</vt:lpstr>
      <vt:lpstr>Data types </vt:lpstr>
      <vt:lpstr>Variables in C </vt:lpstr>
      <vt:lpstr>Rules for naming variables</vt:lpstr>
      <vt:lpstr>Rules for naming variables</vt:lpstr>
      <vt:lpstr>Variables in C</vt:lpstr>
      <vt:lpstr>Outputting Variables</vt:lpstr>
      <vt:lpstr>Constants in C</vt:lpstr>
      <vt:lpstr>Operators </vt:lpstr>
      <vt:lpstr>Arithmetic Operators </vt:lpstr>
      <vt:lpstr>Unary Operators </vt:lpstr>
      <vt:lpstr>Relational Operators </vt:lpstr>
      <vt:lpstr>Logical Operators </vt:lpstr>
      <vt:lpstr>Bitwise Operator</vt:lpstr>
      <vt:lpstr>Assignment Operators </vt:lpstr>
      <vt:lpstr>Ternary Operator </vt:lpstr>
      <vt:lpstr>Type conversion </vt:lpstr>
      <vt:lpstr>Types of Type Conversion</vt:lpstr>
      <vt:lpstr>  I/O functions  </vt:lpstr>
      <vt:lpstr>I/O Functions Example</vt:lpstr>
      <vt:lpstr>Thank You..!!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khristi</dc:creator>
  <cp:lastModifiedBy>harish khristi</cp:lastModifiedBy>
  <cp:revision>20</cp:revision>
  <dcterms:created xsi:type="dcterms:W3CDTF">2025-04-12T22:17:36Z</dcterms:created>
  <dcterms:modified xsi:type="dcterms:W3CDTF">2025-04-14T12:22:15Z</dcterms:modified>
</cp:coreProperties>
</file>