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A01E-37CE-4EC6-8F58-2D3884B485D8}" type="datetimeFigureOut">
              <a:rPr lang="en-US" smtClean="0"/>
              <a:t>12/04/2025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9E1-32DF-4B95-8202-A8AC017E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9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A01E-37CE-4EC6-8F58-2D3884B485D8}" type="datetimeFigureOut">
              <a:rPr lang="en-US" smtClean="0"/>
              <a:t>12/04/2025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9E1-32DF-4B95-8202-A8AC017E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21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A01E-37CE-4EC6-8F58-2D3884B485D8}" type="datetimeFigureOut">
              <a:rPr lang="en-US" smtClean="0"/>
              <a:t>12/04/2025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9E1-32DF-4B95-8202-A8AC017E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9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A01E-37CE-4EC6-8F58-2D3884B485D8}" type="datetimeFigureOut">
              <a:rPr lang="en-US" smtClean="0"/>
              <a:t>12/04/2025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9E1-32DF-4B95-8202-A8AC017E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04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A01E-37CE-4EC6-8F58-2D3884B485D8}" type="datetimeFigureOut">
              <a:rPr lang="en-US" smtClean="0"/>
              <a:t>12/04/2025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9E1-32DF-4B95-8202-A8AC017E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626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A01E-37CE-4EC6-8F58-2D3884B485D8}" type="datetimeFigureOut">
              <a:rPr lang="en-US" smtClean="0"/>
              <a:t>12/04/2025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9E1-32DF-4B95-8202-A8AC017E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5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A01E-37CE-4EC6-8F58-2D3884B485D8}" type="datetimeFigureOut">
              <a:rPr lang="en-US" smtClean="0"/>
              <a:t>12/04/2025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9E1-32DF-4B95-8202-A8AC017E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07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A01E-37CE-4EC6-8F58-2D3884B485D8}" type="datetimeFigureOut">
              <a:rPr lang="en-US" smtClean="0"/>
              <a:t>12/04/2025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9E1-32DF-4B95-8202-A8AC017E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1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A01E-37CE-4EC6-8F58-2D3884B485D8}" type="datetimeFigureOut">
              <a:rPr lang="en-US" smtClean="0"/>
              <a:t>12/04/2025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9E1-32DF-4B95-8202-A8AC017E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39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A01E-37CE-4EC6-8F58-2D3884B485D8}" type="datetimeFigureOut">
              <a:rPr lang="en-US" smtClean="0"/>
              <a:t>12/04/2025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9E1-32DF-4B95-8202-A8AC017E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8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A01E-37CE-4EC6-8F58-2D3884B485D8}" type="datetimeFigureOut">
              <a:rPr lang="en-US" smtClean="0"/>
              <a:t>12/04/2025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39E1-32DF-4B95-8202-A8AC017E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32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CA01E-37CE-4EC6-8F58-2D3884B485D8}" type="datetimeFigureOut">
              <a:rPr lang="en-US" smtClean="0"/>
              <a:t>12/04/2025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39E1-32DF-4B95-8202-A8AC017EE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683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7648" y="1583140"/>
            <a:ext cx="9144000" cy="3562065"/>
          </a:xfrm>
        </p:spPr>
        <p:txBody>
          <a:bodyPr>
            <a:noAutofit/>
          </a:bodyPr>
          <a:lstStyle/>
          <a:p>
            <a:r>
              <a:rPr lang="en-US" sz="8000" b="1" dirty="0" smtClean="0"/>
              <a:t>File Management </a:t>
            </a:r>
            <a:br>
              <a:rPr lang="en-US" sz="8000" b="1" dirty="0" smtClean="0"/>
            </a:br>
            <a:r>
              <a:rPr lang="en-US" sz="8000" b="1" dirty="0" smtClean="0"/>
              <a:t>&amp;</a:t>
            </a:r>
            <a:br>
              <a:rPr lang="en-US" sz="8000" b="1" dirty="0" smtClean="0"/>
            </a:br>
            <a:r>
              <a:rPr lang="en-US" sz="8000" b="1" dirty="0" smtClean="0"/>
              <a:t> D.M.A.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471025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37" y="259307"/>
            <a:ext cx="10515600" cy="694401"/>
          </a:xfrm>
        </p:spPr>
        <p:txBody>
          <a:bodyPr>
            <a:normAutofit/>
          </a:bodyPr>
          <a:lstStyle/>
          <a:p>
            <a:r>
              <a:rPr lang="en-US" sz="3600" b="1" dirty="0"/>
              <a:t>C Program to Display the Content of a Given File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9" t="6238" r="5293" b="6113"/>
          <a:stretch/>
        </p:blipFill>
        <p:spPr>
          <a:xfrm>
            <a:off x="2456596" y="953708"/>
            <a:ext cx="7270612" cy="5738884"/>
          </a:xfrm>
        </p:spPr>
      </p:pic>
    </p:spTree>
    <p:extLst>
      <p:ext uri="{BB962C8B-B14F-4D97-AF65-F5344CB8AC3E}">
        <p14:creationId xmlns:p14="http://schemas.microsoft.com/office/powerpoint/2010/main" val="269144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9307"/>
            <a:ext cx="6640773" cy="60050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Copy one file into another file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71" t="13245" r="9766" b="11479"/>
          <a:stretch/>
        </p:blipFill>
        <p:spPr>
          <a:xfrm>
            <a:off x="2538485" y="1949580"/>
            <a:ext cx="7014948" cy="490842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8200" y="1104443"/>
            <a:ext cx="6640773" cy="600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smtClean="0"/>
              <a:t>First ask user for source and destination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9103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994" y="327545"/>
            <a:ext cx="7391400" cy="803584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Check we can open and Create file?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6" t="8543" r="4651" b="7715"/>
          <a:stretch/>
        </p:blipFill>
        <p:spPr>
          <a:xfrm>
            <a:off x="859808" y="1364775"/>
            <a:ext cx="10727141" cy="5323694"/>
          </a:xfrm>
        </p:spPr>
      </p:pic>
    </p:spTree>
    <p:extLst>
      <p:ext uri="{BB962C8B-B14F-4D97-AF65-F5344CB8AC3E}">
        <p14:creationId xmlns:p14="http://schemas.microsoft.com/office/powerpoint/2010/main" val="679637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Now Copy the file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9" t="13246" r="6177" b="14615"/>
          <a:stretch/>
        </p:blipFill>
        <p:spPr>
          <a:xfrm>
            <a:off x="513918" y="1690688"/>
            <a:ext cx="11164163" cy="4626591"/>
          </a:xfrm>
        </p:spPr>
      </p:pic>
    </p:spTree>
    <p:extLst>
      <p:ext uri="{BB962C8B-B14F-4D97-AF65-F5344CB8AC3E}">
        <p14:creationId xmlns:p14="http://schemas.microsoft.com/office/powerpoint/2010/main" val="92321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451"/>
            <a:ext cx="10515600" cy="916132"/>
          </a:xfrm>
        </p:spPr>
        <p:txBody>
          <a:bodyPr/>
          <a:lstStyle/>
          <a:p>
            <a:r>
              <a:rPr lang="en-US" dirty="0" smtClean="0"/>
              <a:t>File Positioning Functions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3634178"/>
              </p:ext>
            </p:extLst>
          </p:nvPr>
        </p:nvGraphicFramePr>
        <p:xfrm>
          <a:off x="838200" y="1160060"/>
          <a:ext cx="10515600" cy="498401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82170"/>
                <a:gridCol w="8733430"/>
              </a:tblGrid>
              <a:tr h="75062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Description + Example</a:t>
                      </a:r>
                    </a:p>
                  </a:txBody>
                  <a:tcPr anchor="ctr"/>
                </a:tc>
              </a:tr>
              <a:tr h="13682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solidFill>
                            <a:schemeClr val="bg1"/>
                          </a:solidFill>
                        </a:rPr>
                        <a:t>fseek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Moves the file pointer to a specific location from beginning, current, or end of file.</a:t>
                      </a:r>
                      <a:br>
                        <a:rPr lang="en-US" sz="2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200" i="1" dirty="0" smtClean="0">
                          <a:solidFill>
                            <a:schemeClr val="bg1"/>
                          </a:solidFill>
                        </a:rPr>
                        <a:t>Example: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sz="2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200" dirty="0" err="1" smtClean="0">
                          <a:solidFill>
                            <a:schemeClr val="bg1"/>
                          </a:solidFill>
                        </a:rPr>
                        <a:t>fseek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200" dirty="0" err="1" smtClean="0">
                          <a:solidFill>
                            <a:schemeClr val="bg1"/>
                          </a:solidFill>
                        </a:rPr>
                        <a:t>fp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, 0, SEEK_SET); // Move to beginning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3682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chemeClr val="bg1"/>
                          </a:solidFill>
                        </a:rPr>
                        <a:t>ftell</a:t>
                      </a:r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Returns the current position of the file pointer in bytes from the beginning.</a:t>
                      </a:r>
                      <a:br>
                        <a:rPr lang="en-US" sz="2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200" i="1" dirty="0" smtClean="0">
                          <a:solidFill>
                            <a:schemeClr val="bg1"/>
                          </a:solidFill>
                        </a:rPr>
                        <a:t>Example: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sz="2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long </a:t>
                      </a:r>
                      <a:r>
                        <a:rPr lang="en-US" sz="2200" dirty="0" err="1" smtClean="0">
                          <a:solidFill>
                            <a:schemeClr val="bg1"/>
                          </a:solidFill>
                        </a:rPr>
                        <a:t>pos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 = </a:t>
                      </a:r>
                      <a:r>
                        <a:rPr lang="en-US" sz="2200" dirty="0" err="1" smtClean="0">
                          <a:solidFill>
                            <a:schemeClr val="bg1"/>
                          </a:solidFill>
                        </a:rPr>
                        <a:t>ftell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200" dirty="0" err="1" smtClean="0">
                          <a:solidFill>
                            <a:schemeClr val="bg1"/>
                          </a:solidFill>
                        </a:rPr>
                        <a:t>fp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);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1368269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bg1"/>
                          </a:solidFill>
                        </a:rPr>
                        <a:t>rewind()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Sets the file pointer back to the beginning of the file (same as </a:t>
                      </a:r>
                      <a:r>
                        <a:rPr lang="en-US" sz="2200" dirty="0" err="1" smtClean="0">
                          <a:solidFill>
                            <a:schemeClr val="bg1"/>
                          </a:solidFill>
                        </a:rPr>
                        <a:t>fseek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US" sz="2200" dirty="0" err="1" smtClean="0">
                          <a:solidFill>
                            <a:schemeClr val="bg1"/>
                          </a:solidFill>
                        </a:rPr>
                        <a:t>fp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, 0, SEEK_SET);).</a:t>
                      </a:r>
                      <a:br>
                        <a:rPr lang="en-US" sz="2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200" i="1" dirty="0" smtClean="0">
                          <a:solidFill>
                            <a:schemeClr val="bg1"/>
                          </a:solidFill>
                        </a:rPr>
                        <a:t>Example: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sz="220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rewind(</a:t>
                      </a:r>
                      <a:r>
                        <a:rPr lang="en-US" sz="2200" dirty="0" err="1" smtClean="0">
                          <a:solidFill>
                            <a:schemeClr val="bg1"/>
                          </a:solidFill>
                        </a:rPr>
                        <a:t>fp</a:t>
                      </a:r>
                      <a:r>
                        <a:rPr lang="en-US" sz="2200" dirty="0" smtClean="0">
                          <a:solidFill>
                            <a:schemeClr val="bg1"/>
                          </a:solidFill>
                        </a:rPr>
                        <a:t>);</a:t>
                      </a:r>
                      <a:endParaRPr lang="en-US" sz="22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619" y="2279177"/>
            <a:ext cx="11818961" cy="2864396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 smtClean="0"/>
              <a:t>Dynamic Memory Allocation</a:t>
            </a:r>
            <a:br>
              <a:rPr lang="en-US" sz="6000" b="1" dirty="0" smtClean="0"/>
            </a:br>
            <a:r>
              <a:rPr lang="en-US" sz="6000" b="1" dirty="0" smtClean="0"/>
              <a:t>(D.M.A.)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88932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8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269" y="2303297"/>
            <a:ext cx="10202839" cy="2910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b="1" dirty="0" smtClean="0">
                <a:solidFill>
                  <a:srgbClr val="92D050"/>
                </a:solidFill>
              </a:rPr>
              <a:t>File management is what you have and how you want to manipulate it. </a:t>
            </a:r>
            <a:r>
              <a:rPr lang="en-US" sz="4800" dirty="0" smtClean="0">
                <a:solidFill>
                  <a:srgbClr val="92D050"/>
                </a:solidFill>
              </a:rPr>
              <a:t>Anonymous</a:t>
            </a:r>
            <a:endParaRPr lang="en-US" sz="4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575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125"/>
            <a:ext cx="7978254" cy="1173708"/>
          </a:xfrm>
        </p:spPr>
        <p:txBody>
          <a:bodyPr/>
          <a:lstStyle/>
          <a:p>
            <a:r>
              <a:rPr lang="en-US" b="1" dirty="0" smtClean="0"/>
              <a:t>Why file management required?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374"/>
            <a:ext cx="10515600" cy="3456059"/>
          </a:xfrm>
        </p:spPr>
        <p:txBody>
          <a:bodyPr/>
          <a:lstStyle/>
          <a:p>
            <a:r>
              <a:rPr lang="en-US" dirty="0" smtClean="0"/>
              <a:t>In real life we want to store data permanently so that later we can retrieve it and can reuse it.</a:t>
            </a:r>
          </a:p>
          <a:p>
            <a:r>
              <a:rPr lang="en-US" dirty="0" smtClean="0"/>
              <a:t>A file is a collection of characters stored on a secondary storage device like hard disk or pen drive.</a:t>
            </a:r>
          </a:p>
          <a:p>
            <a:r>
              <a:rPr lang="en-US" dirty="0" smtClean="0"/>
              <a:t>There are two kinds of files that programmers deal with: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1. Text file : human readable format, English characters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2. Binary file : computer readable, contains 0 &amp; 1 only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113430" y="4981433"/>
            <a:ext cx="2516874" cy="1313360"/>
          </a:xfrm>
          <a:prstGeom prst="rect">
            <a:avLst/>
          </a:prstGeom>
          <a:solidFill>
            <a:schemeClr val="bg2">
              <a:lumMod val="85000"/>
              <a:lumOff val="1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Binary file</a:t>
            </a:r>
          </a:p>
          <a:p>
            <a:pPr marL="0" indent="0">
              <a:buNone/>
            </a:pPr>
            <a:r>
              <a:rPr lang="en-US" dirty="0" smtClean="0"/>
              <a:t>010100100101001010101010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120720" y="4981433"/>
            <a:ext cx="2516874" cy="131336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>
                <a:solidFill>
                  <a:srgbClr val="00B050"/>
                </a:solidFill>
              </a:rPr>
              <a:t>Text file</a:t>
            </a:r>
          </a:p>
          <a:p>
            <a:pPr marL="0" indent="0">
              <a:buNone/>
            </a:pPr>
            <a:r>
              <a:rPr lang="en-US" dirty="0" smtClean="0"/>
              <a:t>Hello, how are you? I’m text file.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38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opening Modes</a:t>
            </a:r>
            <a:endParaRPr lang="en-US" dirty="0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8453723"/>
              </p:ext>
            </p:extLst>
          </p:nvPr>
        </p:nvGraphicFramePr>
        <p:xfrm>
          <a:off x="838200" y="1501252"/>
          <a:ext cx="10515600" cy="46090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058839"/>
                <a:gridCol w="9456761"/>
              </a:tblGrid>
              <a:tr h="491321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Mode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Description</a:t>
                      </a:r>
                    </a:p>
                  </a:txBody>
                  <a:tcPr/>
                </a:tc>
              </a:tr>
              <a:tr h="6862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Opens a file for </a:t>
                      </a:r>
                      <a:r>
                        <a:rPr lang="en-US" sz="2000" b="1" dirty="0" smtClean="0"/>
                        <a:t>reading</a:t>
                      </a:r>
                      <a:r>
                        <a:rPr lang="en-US" sz="2000" dirty="0" smtClean="0"/>
                        <a:t>. File must exist, else error.</a:t>
                      </a:r>
                      <a:endParaRPr lang="en-US" sz="2000" dirty="0"/>
                    </a:p>
                  </a:txBody>
                  <a:tcPr/>
                </a:tc>
              </a:tr>
              <a:tr h="6862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Opens a file for </a:t>
                      </a:r>
                      <a:r>
                        <a:rPr lang="en-US" sz="2000" b="1" dirty="0" smtClean="0"/>
                        <a:t>writing</a:t>
                      </a:r>
                      <a:r>
                        <a:rPr lang="en-US" sz="2000" dirty="0" smtClean="0"/>
                        <a:t>. If file exists, it is </a:t>
                      </a:r>
                      <a:r>
                        <a:rPr lang="en-US" sz="2000" b="1" dirty="0" smtClean="0"/>
                        <a:t>overwritten</a:t>
                      </a:r>
                      <a:r>
                        <a:rPr lang="en-US" sz="2000" dirty="0" smtClean="0"/>
                        <a:t>; if not, a new file is created. </a:t>
                      </a:r>
                      <a:endParaRPr lang="en-US" sz="2000" dirty="0"/>
                    </a:p>
                  </a:txBody>
                  <a:tcPr/>
                </a:tc>
              </a:tr>
              <a:tr h="6862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Opens a file for </a:t>
                      </a:r>
                      <a:r>
                        <a:rPr lang="en-US" sz="2000" b="1" dirty="0" smtClean="0"/>
                        <a:t>appending</a:t>
                      </a:r>
                      <a:r>
                        <a:rPr lang="en-US" sz="2000" dirty="0" smtClean="0"/>
                        <a:t>. Data is added at the </a:t>
                      </a:r>
                      <a:r>
                        <a:rPr lang="en-US" sz="2000" b="1" dirty="0" smtClean="0"/>
                        <a:t>end</a:t>
                      </a:r>
                      <a:r>
                        <a:rPr lang="en-US" sz="2000" dirty="0" smtClean="0"/>
                        <a:t> of file. Creates file if it doesn't exist.</a:t>
                      </a:r>
                      <a:endParaRPr lang="en-US" sz="2000" dirty="0"/>
                    </a:p>
                  </a:txBody>
                  <a:tcPr/>
                </a:tc>
              </a:tr>
              <a:tr h="6862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Opens a file for </a:t>
                      </a:r>
                      <a:r>
                        <a:rPr lang="en-US" sz="2000" b="1" dirty="0" smtClean="0"/>
                        <a:t>reading and writing</a:t>
                      </a:r>
                      <a:r>
                        <a:rPr lang="en-US" sz="2000" dirty="0" smtClean="0"/>
                        <a:t>. File must exist.</a:t>
                      </a:r>
                      <a:endParaRPr lang="en-US" sz="2000" dirty="0"/>
                    </a:p>
                  </a:txBody>
                  <a:tcPr/>
                </a:tc>
              </a:tr>
              <a:tr h="6862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Opens a file for </a:t>
                      </a:r>
                      <a:r>
                        <a:rPr lang="en-US" sz="2000" b="1" dirty="0" smtClean="0"/>
                        <a:t>reading and writing</a:t>
                      </a:r>
                      <a:r>
                        <a:rPr lang="en-US" sz="2000" dirty="0" smtClean="0"/>
                        <a:t>. Overwrites existing file or creates new one.</a:t>
                      </a:r>
                      <a:endParaRPr lang="en-US" sz="2000" dirty="0"/>
                    </a:p>
                  </a:txBody>
                  <a:tcPr/>
                </a:tc>
              </a:tr>
              <a:tr h="686288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a+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Opens a file for </a:t>
                      </a:r>
                      <a:r>
                        <a:rPr lang="en-US" sz="2000" b="1" dirty="0" smtClean="0"/>
                        <a:t>reading and appending</a:t>
                      </a:r>
                      <a:r>
                        <a:rPr lang="en-US" sz="2000" dirty="0" smtClean="0"/>
                        <a:t>. Data added to end. Creates file if not present.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89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269592"/>
            <a:ext cx="5821907" cy="808582"/>
          </a:xfrm>
        </p:spPr>
        <p:txBody>
          <a:bodyPr/>
          <a:lstStyle/>
          <a:p>
            <a:r>
              <a:rPr lang="en-US" b="1" dirty="0" smtClean="0"/>
              <a:t>File Handling Modes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6970967"/>
              </p:ext>
            </p:extLst>
          </p:nvPr>
        </p:nvGraphicFramePr>
        <p:xfrm>
          <a:off x="742666" y="1197828"/>
          <a:ext cx="10515600" cy="44676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227"/>
                <a:gridCol w="8774373"/>
              </a:tblGrid>
              <a:tr h="824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90792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fopen</a:t>
                      </a:r>
                      <a:r>
                        <a:rPr lang="en-US" sz="2400" b="1" dirty="0"/>
                        <a:t>()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Used to open a file in a specific mode (r, w, a, etc.). Returns a file pointer if successful, otherwise NULL. </a:t>
                      </a:r>
                      <a:br>
                        <a:rPr lang="en-US" sz="2400" dirty="0" smtClean="0"/>
                      </a:br>
                      <a:r>
                        <a:rPr lang="en-US" sz="2400" i="1" dirty="0" smtClean="0"/>
                        <a:t>Example: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FILE *</a:t>
                      </a:r>
                      <a:r>
                        <a:rPr lang="en-US" sz="2400" dirty="0" err="1" smtClean="0"/>
                        <a:t>fp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dirty="0" err="1" smtClean="0"/>
                        <a:t>fopen</a:t>
                      </a:r>
                      <a:r>
                        <a:rPr lang="en-US" sz="2400" dirty="0" smtClean="0"/>
                        <a:t>("data.txt", "r");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734938">
                <a:tc>
                  <a:txBody>
                    <a:bodyPr/>
                    <a:lstStyle/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endParaRPr lang="en-US" sz="2400" b="1" dirty="0" smtClean="0"/>
                    </a:p>
                    <a:p>
                      <a:pPr algn="ctr"/>
                      <a:r>
                        <a:rPr lang="en-US" sz="2400" b="1" dirty="0" err="1" smtClean="0"/>
                        <a:t>fclose</a:t>
                      </a:r>
                      <a:r>
                        <a:rPr lang="en-US" sz="2400" b="1" dirty="0" smtClean="0"/>
                        <a:t>()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Closes the opened file and frees up the memory associated with it. Always close files after operations. </a:t>
                      </a:r>
                      <a:br>
                        <a:rPr lang="en-US" sz="2400" dirty="0" smtClean="0"/>
                      </a:br>
                      <a:r>
                        <a:rPr lang="en-US" sz="2400" i="1" dirty="0" smtClean="0"/>
                        <a:t>Example: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fclose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fp</a:t>
                      </a:r>
                      <a:r>
                        <a:rPr lang="en-US" sz="2400" dirty="0" smtClean="0"/>
                        <a:t>);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532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269592"/>
            <a:ext cx="5821907" cy="808582"/>
          </a:xfrm>
        </p:spPr>
        <p:txBody>
          <a:bodyPr/>
          <a:lstStyle/>
          <a:p>
            <a:r>
              <a:rPr lang="en-US" b="1" dirty="0" smtClean="0"/>
              <a:t>File Handling Modes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765732"/>
              </p:ext>
            </p:extLst>
          </p:nvPr>
        </p:nvGraphicFramePr>
        <p:xfrm>
          <a:off x="742666" y="1197828"/>
          <a:ext cx="10515600" cy="44676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227"/>
                <a:gridCol w="8774373"/>
              </a:tblGrid>
              <a:tr h="824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90792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fprintf</a:t>
                      </a:r>
                      <a:r>
                        <a:rPr lang="en-US" sz="2400" b="1" dirty="0" smtClean="0"/>
                        <a:t>()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Writes formatted output to the file, just like </a:t>
                      </a:r>
                      <a:r>
                        <a:rPr lang="en-US" sz="2400" dirty="0" err="1" smtClean="0"/>
                        <a:t>printf</a:t>
                      </a:r>
                      <a:r>
                        <a:rPr lang="en-US" sz="2400" dirty="0" smtClean="0"/>
                        <a:t>() but directed to a file.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</a:t>
                      </a:r>
                      <a:r>
                        <a:rPr lang="en-US" sz="2400" i="1" dirty="0" smtClean="0"/>
                        <a:t>Example: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fprintf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fp</a:t>
                      </a:r>
                      <a:r>
                        <a:rPr lang="en-US" sz="2400" dirty="0" smtClean="0"/>
                        <a:t>, "Name: %s\n", name);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73493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fscanf</a:t>
                      </a:r>
                      <a:r>
                        <a:rPr lang="en-US" sz="2400" b="1" dirty="0"/>
                        <a:t>()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Reads formatted input from a file, similar to </a:t>
                      </a:r>
                      <a:r>
                        <a:rPr lang="en-US" sz="2400" dirty="0" err="1" smtClean="0"/>
                        <a:t>scanf</a:t>
                      </a:r>
                      <a:r>
                        <a:rPr lang="en-US" sz="2400" dirty="0" smtClean="0"/>
                        <a:t>() but for files.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</a:t>
                      </a:r>
                      <a:r>
                        <a:rPr lang="en-US" sz="2400" i="1" dirty="0" smtClean="0"/>
                        <a:t>Example: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fscanf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fp</a:t>
                      </a:r>
                      <a:r>
                        <a:rPr lang="en-US" sz="2400" dirty="0" smtClean="0"/>
                        <a:t>, "%d", &amp;age);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9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269592"/>
            <a:ext cx="5821907" cy="808582"/>
          </a:xfrm>
        </p:spPr>
        <p:txBody>
          <a:bodyPr/>
          <a:lstStyle/>
          <a:p>
            <a:r>
              <a:rPr lang="en-US" b="1" dirty="0" smtClean="0"/>
              <a:t>File Handling Modes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271631"/>
              </p:ext>
            </p:extLst>
          </p:nvPr>
        </p:nvGraphicFramePr>
        <p:xfrm>
          <a:off x="742666" y="1197828"/>
          <a:ext cx="10515600" cy="44676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227"/>
                <a:gridCol w="8774373"/>
              </a:tblGrid>
              <a:tr h="824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90792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getc</a:t>
                      </a:r>
                      <a:r>
                        <a:rPr lang="en-US" sz="2400" b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Reads a single character from the file. Returns an </a:t>
                      </a: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or EOF.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</a:t>
                      </a:r>
                      <a:r>
                        <a:rPr lang="en-US" sz="2400" i="1" dirty="0" smtClean="0"/>
                        <a:t>Example: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char </a:t>
                      </a:r>
                      <a:r>
                        <a:rPr lang="en-US" sz="2400" dirty="0" err="1" smtClean="0"/>
                        <a:t>ch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dirty="0" err="1" smtClean="0"/>
                        <a:t>getc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fp</a:t>
                      </a:r>
                      <a:r>
                        <a:rPr lang="en-US" sz="2400" dirty="0" smtClean="0"/>
                        <a:t>);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73493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/>
                        <a:t>putc</a:t>
                      </a:r>
                      <a:r>
                        <a:rPr lang="en-US" sz="2400" b="1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Writes a single character to the file.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</a:t>
                      </a:r>
                      <a:r>
                        <a:rPr lang="en-US" sz="2400" i="1" dirty="0" smtClean="0"/>
                        <a:t>Example: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putc</a:t>
                      </a:r>
                      <a:r>
                        <a:rPr lang="en-US" sz="2400" dirty="0" smtClean="0"/>
                        <a:t>('A', </a:t>
                      </a:r>
                      <a:r>
                        <a:rPr lang="en-US" sz="2400" dirty="0" err="1" smtClean="0"/>
                        <a:t>fp</a:t>
                      </a:r>
                      <a:r>
                        <a:rPr lang="en-US" sz="2400" dirty="0" smtClean="0"/>
                        <a:t>);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12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269592"/>
            <a:ext cx="5821907" cy="808582"/>
          </a:xfrm>
        </p:spPr>
        <p:txBody>
          <a:bodyPr/>
          <a:lstStyle/>
          <a:p>
            <a:r>
              <a:rPr lang="en-US" b="1" dirty="0" smtClean="0"/>
              <a:t>File Handling Modes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632047"/>
              </p:ext>
            </p:extLst>
          </p:nvPr>
        </p:nvGraphicFramePr>
        <p:xfrm>
          <a:off x="742666" y="1197828"/>
          <a:ext cx="10515600" cy="44676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227"/>
                <a:gridCol w="8774373"/>
              </a:tblGrid>
              <a:tr h="82480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907926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getw</a:t>
                      </a:r>
                      <a:r>
                        <a:rPr lang="en-US" sz="2400" b="1" dirty="0" smtClean="0"/>
                        <a:t>()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Reads an integer from the file. Mostly used with binary or integer-based files.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</a:t>
                      </a:r>
                      <a:r>
                        <a:rPr lang="en-US" sz="2400" i="1" dirty="0" smtClean="0"/>
                        <a:t>Example: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x = </a:t>
                      </a:r>
                      <a:r>
                        <a:rPr lang="en-US" sz="2400" dirty="0" err="1" smtClean="0"/>
                        <a:t>getw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fp</a:t>
                      </a:r>
                      <a:r>
                        <a:rPr lang="en-US" sz="2400" dirty="0" smtClean="0"/>
                        <a:t>);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173493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/>
                        <a:t>putw</a:t>
                      </a:r>
                      <a:r>
                        <a:rPr lang="en-US" sz="2400" b="1" dirty="0" smtClean="0"/>
                        <a:t>()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Reads an integer from the file. Mostly used with binary or integer-based files.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</a:t>
                      </a:r>
                      <a:r>
                        <a:rPr lang="en-US" sz="2400" i="1" dirty="0" smtClean="0"/>
                        <a:t>Example: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err="1" smtClean="0"/>
                        <a:t>int</a:t>
                      </a:r>
                      <a:r>
                        <a:rPr lang="en-US" sz="2400" dirty="0" smtClean="0"/>
                        <a:t> x = </a:t>
                      </a:r>
                      <a:r>
                        <a:rPr lang="en-US" sz="2400" dirty="0" err="1" smtClean="0"/>
                        <a:t>getw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fp</a:t>
                      </a:r>
                      <a:r>
                        <a:rPr lang="en-US" sz="2400" dirty="0" smtClean="0"/>
                        <a:t>);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41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006" y="269592"/>
            <a:ext cx="5821907" cy="808582"/>
          </a:xfrm>
        </p:spPr>
        <p:txBody>
          <a:bodyPr/>
          <a:lstStyle/>
          <a:p>
            <a:r>
              <a:rPr lang="en-US" b="1" dirty="0" smtClean="0"/>
              <a:t>File Handling Modes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1929108"/>
              </p:ext>
            </p:extLst>
          </p:nvPr>
        </p:nvGraphicFramePr>
        <p:xfrm>
          <a:off x="742666" y="1197828"/>
          <a:ext cx="10515600" cy="398832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41227"/>
                <a:gridCol w="8774373"/>
              </a:tblGrid>
              <a:tr h="120376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Function 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784552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/>
                        <a:t>EOF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Stands for End Of File. It is returned when reading a file reaches the end. Commonly used in loops to stop reading. </a:t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 </a:t>
                      </a:r>
                      <a:r>
                        <a:rPr lang="en-US" sz="2400" i="1" dirty="0" smtClean="0"/>
                        <a:t>Example:</a:t>
                      </a:r>
                      <a:r>
                        <a:rPr lang="en-US" sz="2400" dirty="0" smtClean="0"/>
                        <a:t/>
                      </a:r>
                      <a:br>
                        <a:rPr lang="en-US" sz="2400" dirty="0" smtClean="0"/>
                      </a:br>
                      <a:r>
                        <a:rPr lang="en-US" sz="2400" dirty="0" smtClean="0"/>
                        <a:t>while ((</a:t>
                      </a:r>
                      <a:r>
                        <a:rPr lang="en-US" sz="2400" dirty="0" err="1" smtClean="0"/>
                        <a:t>ch</a:t>
                      </a:r>
                      <a:r>
                        <a:rPr lang="en-US" sz="2400" dirty="0" smtClean="0"/>
                        <a:t> = </a:t>
                      </a:r>
                      <a:r>
                        <a:rPr lang="en-US" sz="2400" dirty="0" err="1" smtClean="0"/>
                        <a:t>getc</a:t>
                      </a:r>
                      <a:r>
                        <a:rPr lang="en-US" sz="2400" dirty="0" smtClean="0"/>
                        <a:t>(</a:t>
                      </a:r>
                      <a:r>
                        <a:rPr lang="en-US" sz="2400" dirty="0" err="1" smtClean="0"/>
                        <a:t>fp</a:t>
                      </a:r>
                      <a:r>
                        <a:rPr lang="en-US" sz="2400" dirty="0" smtClean="0"/>
                        <a:t>)) != EOF) { /* read file */ }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524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510</Words>
  <Application>Microsoft Office PowerPoint</Application>
  <PresentationFormat>Widescreen</PresentationFormat>
  <Paragraphs>77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File Management  &amp;  D.M.A.</vt:lpstr>
      <vt:lpstr>PowerPoint Presentation</vt:lpstr>
      <vt:lpstr>Why file management required?</vt:lpstr>
      <vt:lpstr>File opening Modes</vt:lpstr>
      <vt:lpstr>File Handling Modes</vt:lpstr>
      <vt:lpstr>File Handling Modes</vt:lpstr>
      <vt:lpstr>File Handling Modes</vt:lpstr>
      <vt:lpstr>File Handling Modes</vt:lpstr>
      <vt:lpstr>File Handling Modes</vt:lpstr>
      <vt:lpstr>C Program to Display the Content of a Given File</vt:lpstr>
      <vt:lpstr>Copy one file into another file</vt:lpstr>
      <vt:lpstr>Check we can open and Create file?</vt:lpstr>
      <vt:lpstr>Now Copy the file</vt:lpstr>
      <vt:lpstr>File Positioning Functions</vt:lpstr>
      <vt:lpstr>Dynamic Memory Allocation (D.M.A.)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Management  &amp;  D.M.A.</dc:title>
  <dc:creator>harish khristi</dc:creator>
  <cp:lastModifiedBy>harish khristi</cp:lastModifiedBy>
  <cp:revision>7</cp:revision>
  <dcterms:created xsi:type="dcterms:W3CDTF">2025-04-11T18:38:18Z</dcterms:created>
  <dcterms:modified xsi:type="dcterms:W3CDTF">2025-04-11T19:57:30Z</dcterms:modified>
</cp:coreProperties>
</file>