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65" r:id="rId5"/>
    <p:sldId id="258" r:id="rId6"/>
    <p:sldId id="259" r:id="rId7"/>
    <p:sldId id="266"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94FC-72F4-430A-B2AD-D41DB16FB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F5C0C5-EAA1-42BF-B443-AF69709A6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E30974-1CA6-4B36-B477-DF2DBFDEB3E7}"/>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33BF22DD-8AA6-4CEE-AD6B-980A7AFE0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3DF83A-D424-499B-8767-D7CD8844A746}"/>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112341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2453-E03E-4892-B764-7A4EFED51F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C5AE69-EE14-410D-9A3A-2FE515E387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1FF1B-A076-42E2-AF2B-C5226EDE53E8}"/>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28ED673E-E93C-4A5E-A94C-B5506C63F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163F4-EEEA-4BDA-8A9F-EB88B157754A}"/>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183371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1E96C-FDA8-44F2-89C4-F5F955D865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9F3A68-8087-40AC-BC26-70374CCAE3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951FEE-8DDF-4EE4-A7EB-69F7A9CFA187}"/>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02F6FFD3-9D6B-444A-AA0D-091FB0928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5E7F6-2D70-4513-B60F-46F33B4CF7CA}"/>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265518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E211-E4EF-42C8-8FF4-AD99CCBBDD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5ED116-1B2D-4123-A221-279E8F7F03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4975F3-626B-4F8B-985A-D63F6EDD91C7}"/>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FFC38D35-6BDC-4CDF-9C66-C6DD05550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7962D2-69E4-4832-B43C-B86710C5ADAC}"/>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229888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0C33-812B-40A3-BDAE-0C89470788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59C41F-57EA-44B4-9378-E88E45472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CEC72E-36C9-4200-8F24-69714CA7B44D}"/>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08989E30-DC70-42B8-9433-20C75ED85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31BE5-8D5F-47DD-AD76-F391FA6E3746}"/>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48072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1EA2-5506-4210-A45D-87B2E2E672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F38D0F-843D-40C6-BEFE-D37B598EBD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969AEC-CA74-4006-98FF-AB457F7A2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7910C9-1DD7-4D9A-8F0E-AD54263771E4}"/>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6" name="Footer Placeholder 5">
            <a:extLst>
              <a:ext uri="{FF2B5EF4-FFF2-40B4-BE49-F238E27FC236}">
                <a16:creationId xmlns:a16="http://schemas.microsoft.com/office/drawing/2014/main" id="{C6DE1B7F-52AB-4F7C-8A2E-6A2C7DCE67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487AA-4D45-4BC8-B63B-424E5B93062F}"/>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48608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0869-432D-47A1-8399-39605C6B45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07C813-0D8A-4A87-A6A3-E1F732ED8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ADFFB3-3E01-4D80-8DE4-0D5EA9533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E87652-112C-4CB0-B758-8AA04F59C7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39E245-A4EC-412A-90ED-EDE2EFB78B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86D442-01E3-42E9-83B4-6AF06E188439}"/>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8" name="Footer Placeholder 7">
            <a:extLst>
              <a:ext uri="{FF2B5EF4-FFF2-40B4-BE49-F238E27FC236}">
                <a16:creationId xmlns:a16="http://schemas.microsoft.com/office/drawing/2014/main" id="{7CA7A9CB-127E-48A3-9BCF-E78A96BB89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07BA2A-9D48-4313-BB0B-7C6BB78AB7FD}"/>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26490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C9E2-C36D-4689-9100-2337D8655F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8F7208-1FF5-4BC2-9F13-EB288727D158}"/>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4" name="Footer Placeholder 3">
            <a:extLst>
              <a:ext uri="{FF2B5EF4-FFF2-40B4-BE49-F238E27FC236}">
                <a16:creationId xmlns:a16="http://schemas.microsoft.com/office/drawing/2014/main" id="{D7EF74CB-C5D2-44C2-8FE2-A750275E0C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D9D2DD-B30F-4F68-BF12-00840F4F8D68}"/>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49133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0E4DD-7711-46DB-B3F8-4CFFB090CDDC}"/>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3" name="Footer Placeholder 2">
            <a:extLst>
              <a:ext uri="{FF2B5EF4-FFF2-40B4-BE49-F238E27FC236}">
                <a16:creationId xmlns:a16="http://schemas.microsoft.com/office/drawing/2014/main" id="{91E6A765-6C3C-46BA-88DA-58948055AC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D4DA4B-0F60-45FC-931E-A29CD3CD7D60}"/>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74799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98DD-619D-4BA5-A1D6-76E8EF3F0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F9758C-C79D-41FB-9B5C-AEAAF64DD4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0ECCF0-F198-4AF7-AFE9-A34850DF3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B6480-4F3D-4FE0-9C36-DA8DCD9478CE}"/>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6" name="Footer Placeholder 5">
            <a:extLst>
              <a:ext uri="{FF2B5EF4-FFF2-40B4-BE49-F238E27FC236}">
                <a16:creationId xmlns:a16="http://schemas.microsoft.com/office/drawing/2014/main" id="{6288D2BA-65A7-4639-9162-9AFCF4F008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D0489F-DE3A-4164-91A3-CECDFC1819B4}"/>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371308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E45F-6104-4AC3-9A0E-7A859246E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5E662C-9E1E-4909-A349-EFCA80B91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726F8C-FC7D-429E-AC9D-BF57F770E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BECF54-F4BA-487C-8AB6-4C5A156CB441}"/>
              </a:ext>
            </a:extLst>
          </p:cNvPr>
          <p:cNvSpPr>
            <a:spLocks noGrp="1"/>
          </p:cNvSpPr>
          <p:nvPr>
            <p:ph type="dt" sz="half" idx="10"/>
          </p:nvPr>
        </p:nvSpPr>
        <p:spPr/>
        <p:txBody>
          <a:bodyPr/>
          <a:lstStyle/>
          <a:p>
            <a:fld id="{840379B9-92C2-4334-9A36-1879221AE19A}" type="datetimeFigureOut">
              <a:rPr lang="en-IN" smtClean="0"/>
              <a:t>14-04-2022</a:t>
            </a:fld>
            <a:endParaRPr lang="en-IN"/>
          </a:p>
        </p:txBody>
      </p:sp>
      <p:sp>
        <p:nvSpPr>
          <p:cNvPr id="6" name="Footer Placeholder 5">
            <a:extLst>
              <a:ext uri="{FF2B5EF4-FFF2-40B4-BE49-F238E27FC236}">
                <a16:creationId xmlns:a16="http://schemas.microsoft.com/office/drawing/2014/main" id="{5E17EBED-53E7-4B70-A982-367C517CFF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A15A15-456E-4704-B128-772D9FDE1456}"/>
              </a:ext>
            </a:extLst>
          </p:cNvPr>
          <p:cNvSpPr>
            <a:spLocks noGrp="1"/>
          </p:cNvSpPr>
          <p:nvPr>
            <p:ph type="sldNum" sz="quarter" idx="12"/>
          </p:nvPr>
        </p:nvSpPr>
        <p:spPr/>
        <p:txBody>
          <a:bodyPr/>
          <a:lstStyle/>
          <a:p>
            <a:fld id="{54E81010-47E0-4314-BA6D-9CC9C0D96A6D}" type="slidenum">
              <a:rPr lang="en-IN" smtClean="0"/>
              <a:t>‹#›</a:t>
            </a:fld>
            <a:endParaRPr lang="en-IN"/>
          </a:p>
        </p:txBody>
      </p:sp>
    </p:spTree>
    <p:extLst>
      <p:ext uri="{BB962C8B-B14F-4D97-AF65-F5344CB8AC3E}">
        <p14:creationId xmlns:p14="http://schemas.microsoft.com/office/powerpoint/2010/main" val="225275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1F7D08-6D6D-4D1E-BC4F-220ED54C0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CD0238-0D88-434B-BBCD-36A418B68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864A2-63DF-4AFB-A8E5-7F765C680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379B9-92C2-4334-9A36-1879221AE19A}" type="datetimeFigureOut">
              <a:rPr lang="en-IN" smtClean="0"/>
              <a:t>14-04-2022</a:t>
            </a:fld>
            <a:endParaRPr lang="en-IN"/>
          </a:p>
        </p:txBody>
      </p:sp>
      <p:sp>
        <p:nvSpPr>
          <p:cNvPr id="5" name="Footer Placeholder 4">
            <a:extLst>
              <a:ext uri="{FF2B5EF4-FFF2-40B4-BE49-F238E27FC236}">
                <a16:creationId xmlns:a16="http://schemas.microsoft.com/office/drawing/2014/main" id="{BDB19E48-B0A9-4094-A285-9FA0C8B97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3D6944-F977-44A2-B1DF-6F0166B0FC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81010-47E0-4314-BA6D-9CC9C0D96A6D}" type="slidenum">
              <a:rPr lang="en-IN" smtClean="0"/>
              <a:t>‹#›</a:t>
            </a:fld>
            <a:endParaRPr lang="en-IN"/>
          </a:p>
        </p:txBody>
      </p:sp>
    </p:spTree>
    <p:extLst>
      <p:ext uri="{BB962C8B-B14F-4D97-AF65-F5344CB8AC3E}">
        <p14:creationId xmlns:p14="http://schemas.microsoft.com/office/powerpoint/2010/main" val="2242281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A924A-C08A-4FBB-B29C-B24784C2B00B}"/>
              </a:ext>
            </a:extLst>
          </p:cNvPr>
          <p:cNvSpPr>
            <a:spLocks noGrp="1"/>
          </p:cNvSpPr>
          <p:nvPr>
            <p:ph idx="1"/>
          </p:nvPr>
        </p:nvSpPr>
        <p:spPr/>
        <p:txBody>
          <a:bodyPr/>
          <a:lstStyle/>
          <a:p>
            <a:pPr marL="0" indent="0" algn="just">
              <a:buNone/>
            </a:pPr>
            <a:r>
              <a:rPr lang="en-IN" dirty="0"/>
              <a:t>                                               </a:t>
            </a:r>
            <a:r>
              <a:rPr lang="en-IN" sz="4400" dirty="0"/>
              <a:t>MEDCARE</a:t>
            </a:r>
          </a:p>
        </p:txBody>
      </p:sp>
    </p:spTree>
    <p:extLst>
      <p:ext uri="{BB962C8B-B14F-4D97-AF65-F5344CB8AC3E}">
        <p14:creationId xmlns:p14="http://schemas.microsoft.com/office/powerpoint/2010/main" val="4116405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6304-D098-45FB-A413-941849C26DFE}"/>
              </a:ext>
            </a:extLst>
          </p:cNvPr>
          <p:cNvSpPr>
            <a:spLocks noGrp="1"/>
          </p:cNvSpPr>
          <p:nvPr>
            <p:ph type="title"/>
          </p:nvPr>
        </p:nvSpPr>
        <p:spPr/>
        <p:txBody>
          <a:bodyPr>
            <a:normAutofit/>
          </a:bodyPr>
          <a:lstStyle/>
          <a:p>
            <a:r>
              <a:rPr lang="en-IN" sz="4000" b="1" dirty="0"/>
              <a:t>Conclusion</a:t>
            </a:r>
          </a:p>
        </p:txBody>
      </p:sp>
      <p:sp>
        <p:nvSpPr>
          <p:cNvPr id="3" name="TextBox 2">
            <a:extLst>
              <a:ext uri="{FF2B5EF4-FFF2-40B4-BE49-F238E27FC236}">
                <a16:creationId xmlns:a16="http://schemas.microsoft.com/office/drawing/2014/main" id="{E1F308EE-E859-44D6-8C08-7F556947ACAE}"/>
              </a:ext>
            </a:extLst>
          </p:cNvPr>
          <p:cNvSpPr txBox="1"/>
          <p:nvPr/>
        </p:nvSpPr>
        <p:spPr>
          <a:xfrm>
            <a:off x="715617" y="1690688"/>
            <a:ext cx="10866783" cy="2308324"/>
          </a:xfrm>
          <a:prstGeom prst="rect">
            <a:avLst/>
          </a:prstGeom>
          <a:noFill/>
        </p:spPr>
        <p:txBody>
          <a:bodyPr wrap="square" rtlCol="0">
            <a:spAutoFit/>
          </a:bodyPr>
          <a:lstStyle/>
          <a:p>
            <a:r>
              <a:rPr lang="en-IN" dirty="0"/>
              <a:t>1. I think the medcare system is very efficiently and frequently used by multiple peoples all over the country.</a:t>
            </a:r>
          </a:p>
          <a:p>
            <a:r>
              <a:rPr lang="en-IN" dirty="0"/>
              <a:t>2. While developing this healthcare system we are analyse the patients problem for proper treatment from very closely, while developing we are take care of each module should properly work and take care of all the bugs regularly.</a:t>
            </a:r>
          </a:p>
          <a:p>
            <a:r>
              <a:rPr lang="en-IN" dirty="0"/>
              <a:t>3. While developing a web application we get a very much idea about how the things are gone. How to manage code, How to manage changes, The procedure of developing an application, How we moves on module by module etc.</a:t>
            </a:r>
          </a:p>
          <a:p>
            <a:r>
              <a:rPr lang="en-IN" dirty="0"/>
              <a:t>4. At the end the overall experience was very good, and we experience a lot.</a:t>
            </a:r>
          </a:p>
        </p:txBody>
      </p:sp>
      <p:sp>
        <p:nvSpPr>
          <p:cNvPr id="4" name="TextBox 3">
            <a:extLst>
              <a:ext uri="{FF2B5EF4-FFF2-40B4-BE49-F238E27FC236}">
                <a16:creationId xmlns:a16="http://schemas.microsoft.com/office/drawing/2014/main" id="{2390AB21-0FB3-4005-BB28-60DDAC051E10}"/>
              </a:ext>
            </a:extLst>
          </p:cNvPr>
          <p:cNvSpPr txBox="1"/>
          <p:nvPr/>
        </p:nvSpPr>
        <p:spPr>
          <a:xfrm>
            <a:off x="838200" y="4797287"/>
            <a:ext cx="1918252" cy="400110"/>
          </a:xfrm>
          <a:prstGeom prst="rect">
            <a:avLst/>
          </a:prstGeom>
          <a:noFill/>
        </p:spPr>
        <p:txBody>
          <a:bodyPr wrap="square" rtlCol="0">
            <a:spAutoFit/>
          </a:bodyPr>
          <a:lstStyle/>
          <a:p>
            <a:r>
              <a:rPr lang="en-IN" sz="2000" b="1" dirty="0"/>
              <a:t>Thank You</a:t>
            </a:r>
          </a:p>
        </p:txBody>
      </p:sp>
    </p:spTree>
    <p:extLst>
      <p:ext uri="{BB962C8B-B14F-4D97-AF65-F5344CB8AC3E}">
        <p14:creationId xmlns:p14="http://schemas.microsoft.com/office/powerpoint/2010/main" val="264942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5FF1F-F565-4D26-BB9B-BF28774D7D4C}"/>
              </a:ext>
            </a:extLst>
          </p:cNvPr>
          <p:cNvSpPr>
            <a:spLocks noGrp="1"/>
          </p:cNvSpPr>
          <p:nvPr>
            <p:ph type="ctrTitle"/>
          </p:nvPr>
        </p:nvSpPr>
        <p:spPr>
          <a:xfrm>
            <a:off x="1404730" y="685042"/>
            <a:ext cx="9144000" cy="666680"/>
          </a:xfrm>
        </p:spPr>
        <p:txBody>
          <a:bodyPr>
            <a:normAutofit/>
          </a:bodyPr>
          <a:lstStyle/>
          <a:p>
            <a:r>
              <a:rPr lang="en-IN" sz="4000" b="1" dirty="0"/>
              <a:t>Agenda</a:t>
            </a:r>
          </a:p>
        </p:txBody>
      </p:sp>
      <p:sp>
        <p:nvSpPr>
          <p:cNvPr id="4" name="TextBox 3">
            <a:extLst>
              <a:ext uri="{FF2B5EF4-FFF2-40B4-BE49-F238E27FC236}">
                <a16:creationId xmlns:a16="http://schemas.microsoft.com/office/drawing/2014/main" id="{1F19411C-5DC7-4392-8E73-E0A3AA5345D7}"/>
              </a:ext>
            </a:extLst>
          </p:cNvPr>
          <p:cNvSpPr txBox="1"/>
          <p:nvPr/>
        </p:nvSpPr>
        <p:spPr>
          <a:xfrm>
            <a:off x="530087" y="1616765"/>
            <a:ext cx="11251096" cy="2585323"/>
          </a:xfrm>
          <a:prstGeom prst="rect">
            <a:avLst/>
          </a:prstGeom>
          <a:noFill/>
        </p:spPr>
        <p:txBody>
          <a:bodyPr wrap="square" rtlCol="0">
            <a:spAutoFit/>
          </a:bodyPr>
          <a:lstStyle/>
          <a:p>
            <a:pPr marL="342900" indent="-342900">
              <a:buAutoNum type="arabicPeriod"/>
            </a:pPr>
            <a:r>
              <a:rPr lang="en-IN" dirty="0"/>
              <a:t>Project Introduction</a:t>
            </a:r>
          </a:p>
          <a:p>
            <a:pPr marL="342900" indent="-342900">
              <a:buAutoNum type="arabicPeriod"/>
            </a:pPr>
            <a:r>
              <a:rPr lang="en-IN" dirty="0"/>
              <a:t>Project Architecture</a:t>
            </a:r>
          </a:p>
          <a:p>
            <a:pPr marL="342900" indent="-342900">
              <a:buAutoNum type="arabicPeriod"/>
            </a:pPr>
            <a:r>
              <a:rPr lang="en-IN" dirty="0"/>
              <a:t>Technology Platform Used For Project</a:t>
            </a:r>
          </a:p>
          <a:p>
            <a:pPr marL="342900" indent="-342900">
              <a:buAutoNum type="arabicPeriod"/>
            </a:pPr>
            <a:r>
              <a:rPr lang="en-IN" dirty="0"/>
              <a:t>User Roles And Responsibilities</a:t>
            </a:r>
          </a:p>
          <a:p>
            <a:pPr marL="342900" indent="-342900">
              <a:buAutoNum type="arabicPeriod"/>
            </a:pPr>
            <a:r>
              <a:rPr lang="en-IN" dirty="0"/>
              <a:t>Division Of Work Within Team</a:t>
            </a:r>
          </a:p>
          <a:p>
            <a:pPr marL="342900" indent="-342900">
              <a:buAutoNum type="arabicPeriod"/>
            </a:pPr>
            <a:r>
              <a:rPr lang="en-IN" dirty="0"/>
              <a:t>Details Of My Contribution</a:t>
            </a:r>
          </a:p>
          <a:p>
            <a:pPr marL="342900" indent="-342900">
              <a:buAutoNum type="arabicPeriod"/>
            </a:pPr>
            <a:r>
              <a:rPr lang="en-IN" dirty="0"/>
              <a:t>Known Issue If Any</a:t>
            </a:r>
          </a:p>
          <a:p>
            <a:pPr marL="342900" indent="-342900">
              <a:buAutoNum type="arabicPeriod"/>
            </a:pPr>
            <a:r>
              <a:rPr lang="en-IN" dirty="0"/>
              <a:t>Future Extension If Any</a:t>
            </a:r>
          </a:p>
          <a:p>
            <a:pPr marL="342900" indent="-342900">
              <a:buAutoNum type="arabicPeriod"/>
            </a:pPr>
            <a:r>
              <a:rPr lang="en-IN" dirty="0"/>
              <a:t>Conclusion</a:t>
            </a:r>
          </a:p>
        </p:txBody>
      </p:sp>
    </p:spTree>
    <p:extLst>
      <p:ext uri="{BB962C8B-B14F-4D97-AF65-F5344CB8AC3E}">
        <p14:creationId xmlns:p14="http://schemas.microsoft.com/office/powerpoint/2010/main" val="37722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99FC-2C44-42F4-8B85-FE7C2D4EF059}"/>
              </a:ext>
            </a:extLst>
          </p:cNvPr>
          <p:cNvSpPr>
            <a:spLocks noGrp="1"/>
          </p:cNvSpPr>
          <p:nvPr>
            <p:ph type="title"/>
          </p:nvPr>
        </p:nvSpPr>
        <p:spPr>
          <a:xfrm>
            <a:off x="583096" y="365125"/>
            <a:ext cx="10770704" cy="1325563"/>
          </a:xfrm>
        </p:spPr>
        <p:txBody>
          <a:bodyPr>
            <a:normAutofit/>
          </a:bodyPr>
          <a:lstStyle/>
          <a:p>
            <a:r>
              <a:rPr lang="en-IN" sz="4000" b="1" dirty="0"/>
              <a:t>Project Introduction</a:t>
            </a:r>
          </a:p>
        </p:txBody>
      </p:sp>
      <p:sp>
        <p:nvSpPr>
          <p:cNvPr id="3" name="TextBox 2">
            <a:extLst>
              <a:ext uri="{FF2B5EF4-FFF2-40B4-BE49-F238E27FC236}">
                <a16:creationId xmlns:a16="http://schemas.microsoft.com/office/drawing/2014/main" id="{47947963-727F-4C0B-8F66-1DAE0FE81099}"/>
              </a:ext>
            </a:extLst>
          </p:cNvPr>
          <p:cNvSpPr txBox="1"/>
          <p:nvPr/>
        </p:nvSpPr>
        <p:spPr>
          <a:xfrm>
            <a:off x="583096" y="1690688"/>
            <a:ext cx="11025808" cy="2185214"/>
          </a:xfrm>
          <a:prstGeom prst="rect">
            <a:avLst/>
          </a:prstGeom>
          <a:noFill/>
        </p:spPr>
        <p:txBody>
          <a:bodyPr wrap="square" rtlCol="0">
            <a:spAutoFit/>
          </a:bodyPr>
          <a:lstStyle/>
          <a:p>
            <a:r>
              <a:rPr lang="en-IN" sz="2800" dirty="0"/>
              <a:t>Purpose of the Project :</a:t>
            </a:r>
          </a:p>
          <a:p>
            <a:endParaRPr lang="en-US" dirty="0"/>
          </a:p>
          <a:p>
            <a:pPr algn="just"/>
            <a:r>
              <a:rPr lang="en-US" dirty="0"/>
              <a:t>The main objective of this project is to build a web based healthcare system that helps patients to seek the help regarding finance, better treatments and precautions. In this proposed system patients can buy the insurance and avail the facility of consultation, hospitalization by paying only 20% amount. Patients can seek the advice from the doctor even in online mode and read the blogs from expert doctors about health tips especially important in the situation like pandemics.</a:t>
            </a:r>
            <a:endParaRPr lang="en-IN" dirty="0"/>
          </a:p>
        </p:txBody>
      </p:sp>
      <p:sp>
        <p:nvSpPr>
          <p:cNvPr id="4" name="TextBox 3">
            <a:extLst>
              <a:ext uri="{FF2B5EF4-FFF2-40B4-BE49-F238E27FC236}">
                <a16:creationId xmlns:a16="http://schemas.microsoft.com/office/drawing/2014/main" id="{DDD6E48E-3F7F-4DDA-9DCC-ECB119913C34}"/>
              </a:ext>
            </a:extLst>
          </p:cNvPr>
          <p:cNvSpPr txBox="1"/>
          <p:nvPr/>
        </p:nvSpPr>
        <p:spPr>
          <a:xfrm>
            <a:off x="583096" y="4373217"/>
            <a:ext cx="10770704" cy="1908215"/>
          </a:xfrm>
          <a:prstGeom prst="rect">
            <a:avLst/>
          </a:prstGeom>
          <a:noFill/>
        </p:spPr>
        <p:txBody>
          <a:bodyPr wrap="square" rtlCol="0">
            <a:spAutoFit/>
          </a:bodyPr>
          <a:lstStyle/>
          <a:p>
            <a:r>
              <a:rPr lang="en-IN" sz="2400" dirty="0"/>
              <a:t>Need :</a:t>
            </a:r>
          </a:p>
          <a:p>
            <a:endParaRPr lang="en-IN" dirty="0"/>
          </a:p>
          <a:p>
            <a:pPr algn="just"/>
            <a:r>
              <a:rPr lang="en-IN" dirty="0"/>
              <a:t>Now a days diseases are spreading very widely and the patients should not able to get proper treatments, Patients suffers from many problems such as financial, treatment, health care, precautions etc. To provide equal and best treatments to all the patients we develop a medcare healthcare system which provides patients an easy platform for getting proper healthcare, and trying to reduce the problem faced by the patients.</a:t>
            </a:r>
          </a:p>
        </p:txBody>
      </p:sp>
    </p:spTree>
    <p:extLst>
      <p:ext uri="{BB962C8B-B14F-4D97-AF65-F5344CB8AC3E}">
        <p14:creationId xmlns:p14="http://schemas.microsoft.com/office/powerpoint/2010/main" val="80125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21219" y="1571222"/>
            <a:ext cx="2150772" cy="1725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4675030" y="2546797"/>
            <a:ext cx="1790163" cy="1841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Server Layer</a:t>
            </a:r>
          </a:p>
        </p:txBody>
      </p:sp>
      <p:sp>
        <p:nvSpPr>
          <p:cNvPr id="6" name="Can 5"/>
          <p:cNvSpPr/>
          <p:nvPr/>
        </p:nvSpPr>
        <p:spPr>
          <a:xfrm>
            <a:off x="8744751" y="3467636"/>
            <a:ext cx="2292439" cy="19704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3554569" y="2434107"/>
            <a:ext cx="0" cy="103352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flipV="1">
            <a:off x="2871991" y="2434106"/>
            <a:ext cx="669701" cy="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3"/>
          </p:cNvCxnSpPr>
          <p:nvPr/>
        </p:nvCxnSpPr>
        <p:spPr>
          <a:xfrm flipV="1">
            <a:off x="6465193" y="3467636"/>
            <a:ext cx="1584102" cy="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8049295" y="3467636"/>
            <a:ext cx="12876" cy="227703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p:cNvCxnSpPr>
            <a:endCxn id="6" idx="3"/>
          </p:cNvCxnSpPr>
          <p:nvPr/>
        </p:nvCxnSpPr>
        <p:spPr>
          <a:xfrm flipV="1">
            <a:off x="9890970" y="5438103"/>
            <a:ext cx="1" cy="306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endCxn id="5" idx="1"/>
          </p:cNvCxnSpPr>
          <p:nvPr/>
        </p:nvCxnSpPr>
        <p:spPr>
          <a:xfrm flipV="1">
            <a:off x="3554569" y="3467637"/>
            <a:ext cx="1120461" cy="6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985235" y="2183971"/>
            <a:ext cx="2343955" cy="400110"/>
          </a:xfrm>
          <a:prstGeom prst="rect">
            <a:avLst/>
          </a:prstGeom>
          <a:noFill/>
        </p:spPr>
        <p:txBody>
          <a:bodyPr wrap="square" rtlCol="0">
            <a:spAutoFit/>
          </a:bodyPr>
          <a:lstStyle/>
          <a:p>
            <a:r>
              <a:rPr lang="en-IN" sz="2000" b="1" dirty="0">
                <a:solidFill>
                  <a:schemeClr val="bg1"/>
                </a:solidFill>
              </a:rPr>
              <a:t>Front end layer</a:t>
            </a:r>
          </a:p>
        </p:txBody>
      </p:sp>
      <p:sp>
        <p:nvSpPr>
          <p:cNvPr id="31" name="TextBox 30"/>
          <p:cNvSpPr txBox="1"/>
          <p:nvPr/>
        </p:nvSpPr>
        <p:spPr>
          <a:xfrm>
            <a:off x="8976571" y="4406097"/>
            <a:ext cx="2550017" cy="400110"/>
          </a:xfrm>
          <a:prstGeom prst="rect">
            <a:avLst/>
          </a:prstGeom>
          <a:noFill/>
        </p:spPr>
        <p:txBody>
          <a:bodyPr wrap="square" rtlCol="0">
            <a:spAutoFit/>
          </a:bodyPr>
          <a:lstStyle/>
          <a:p>
            <a:r>
              <a:rPr lang="en-IN" sz="2000" b="1" dirty="0">
                <a:solidFill>
                  <a:schemeClr val="bg1"/>
                </a:solidFill>
              </a:rPr>
              <a:t>Database layer</a:t>
            </a:r>
          </a:p>
        </p:txBody>
      </p:sp>
      <p:sp>
        <p:nvSpPr>
          <p:cNvPr id="34" name="TextBox 33"/>
          <p:cNvSpPr txBox="1"/>
          <p:nvPr/>
        </p:nvSpPr>
        <p:spPr>
          <a:xfrm>
            <a:off x="676144" y="389116"/>
            <a:ext cx="2781837" cy="1015663"/>
          </a:xfrm>
          <a:prstGeom prst="rect">
            <a:avLst/>
          </a:prstGeom>
          <a:noFill/>
        </p:spPr>
        <p:txBody>
          <a:bodyPr wrap="square" rtlCol="0">
            <a:spAutoFit/>
          </a:bodyPr>
          <a:lstStyle/>
          <a:p>
            <a:r>
              <a:rPr lang="en-IN" sz="2000" dirty="0"/>
              <a:t>Used for</a:t>
            </a:r>
          </a:p>
          <a:p>
            <a:pPr marL="285750" indent="-285750">
              <a:buFont typeface="Arial" panose="020B0604020202020204" pitchFamily="34" charset="0"/>
              <a:buChar char="•"/>
            </a:pPr>
            <a:r>
              <a:rPr lang="en-IN" sz="2000" dirty="0"/>
              <a:t>User Validation</a:t>
            </a:r>
          </a:p>
          <a:p>
            <a:pPr marL="285750" indent="-285750">
              <a:buFont typeface="Arial" panose="020B0604020202020204" pitchFamily="34" charset="0"/>
              <a:buChar char="•"/>
            </a:pPr>
            <a:r>
              <a:rPr lang="en-IN" sz="2000" dirty="0"/>
              <a:t>Basic data validation</a:t>
            </a:r>
          </a:p>
        </p:txBody>
      </p:sp>
      <p:sp>
        <p:nvSpPr>
          <p:cNvPr id="35" name="TextBox 34"/>
          <p:cNvSpPr txBox="1"/>
          <p:nvPr/>
        </p:nvSpPr>
        <p:spPr>
          <a:xfrm>
            <a:off x="656824" y="3590335"/>
            <a:ext cx="2781837" cy="1631216"/>
          </a:xfrm>
          <a:prstGeom prst="rect">
            <a:avLst/>
          </a:prstGeom>
          <a:noFill/>
        </p:spPr>
        <p:txBody>
          <a:bodyPr wrap="square" rtlCol="0">
            <a:spAutoFit/>
          </a:bodyPr>
          <a:lstStyle/>
          <a:p>
            <a:r>
              <a:rPr lang="en-IN" sz="2000" dirty="0"/>
              <a:t>Technologies used</a:t>
            </a:r>
          </a:p>
          <a:p>
            <a:pPr marL="285750" indent="-285750">
              <a:buFont typeface="Arial" panose="020B0604020202020204" pitchFamily="34" charset="0"/>
              <a:buChar char="•"/>
            </a:pPr>
            <a:r>
              <a:rPr lang="en-IN" sz="2000" dirty="0"/>
              <a:t>HTML, CSS</a:t>
            </a:r>
          </a:p>
          <a:p>
            <a:pPr marL="285750" indent="-285750">
              <a:buFont typeface="Arial" panose="020B0604020202020204" pitchFamily="34" charset="0"/>
              <a:buChar char="•"/>
            </a:pPr>
            <a:r>
              <a:rPr lang="en-IN" sz="2000" dirty="0"/>
              <a:t>Javascript,jQuery</a:t>
            </a:r>
          </a:p>
          <a:p>
            <a:pPr marL="285750" indent="-285750">
              <a:buFont typeface="Arial" panose="020B0604020202020204" pitchFamily="34" charset="0"/>
              <a:buChar char="•"/>
            </a:pPr>
            <a:r>
              <a:rPr lang="en-IN" sz="2000" dirty="0"/>
              <a:t>React JS</a:t>
            </a:r>
          </a:p>
          <a:p>
            <a:pPr marL="285750" indent="-285750">
              <a:buFont typeface="Arial" panose="020B0604020202020204" pitchFamily="34" charset="0"/>
              <a:buChar char="•"/>
            </a:pPr>
            <a:r>
              <a:rPr lang="en-IN" sz="2000" dirty="0"/>
              <a:t>Json</a:t>
            </a:r>
          </a:p>
        </p:txBody>
      </p:sp>
      <p:sp>
        <p:nvSpPr>
          <p:cNvPr id="36" name="TextBox 35"/>
          <p:cNvSpPr txBox="1"/>
          <p:nvPr/>
        </p:nvSpPr>
        <p:spPr>
          <a:xfrm>
            <a:off x="4040745" y="769336"/>
            <a:ext cx="3940935" cy="1631216"/>
          </a:xfrm>
          <a:prstGeom prst="rect">
            <a:avLst/>
          </a:prstGeom>
          <a:noFill/>
        </p:spPr>
        <p:txBody>
          <a:bodyPr wrap="square" rtlCol="0">
            <a:spAutoFit/>
          </a:bodyPr>
          <a:lstStyle/>
          <a:p>
            <a:r>
              <a:rPr lang="en-IN" sz="2000" dirty="0"/>
              <a:t>Used for</a:t>
            </a:r>
          </a:p>
          <a:p>
            <a:pPr marL="285750" indent="-285750">
              <a:buFont typeface="Arial" panose="020B0604020202020204" pitchFamily="34" charset="0"/>
              <a:buChar char="•"/>
            </a:pPr>
            <a:r>
              <a:rPr lang="en-IN" sz="2000" dirty="0"/>
              <a:t>Server side validations, if needed</a:t>
            </a:r>
          </a:p>
          <a:p>
            <a:pPr marL="285750" indent="-285750">
              <a:buFont typeface="Arial" panose="020B0604020202020204" pitchFamily="34" charset="0"/>
              <a:buChar char="•"/>
            </a:pPr>
            <a:r>
              <a:rPr lang="en-IN" sz="2000" dirty="0"/>
              <a:t>Response handling</a:t>
            </a:r>
          </a:p>
          <a:p>
            <a:pPr marL="285750" indent="-285750">
              <a:buFont typeface="Arial" panose="020B0604020202020204" pitchFamily="34" charset="0"/>
              <a:buChar char="•"/>
            </a:pPr>
            <a:r>
              <a:rPr lang="en-IN" sz="2000" dirty="0"/>
              <a:t>Business logic</a:t>
            </a:r>
          </a:p>
          <a:p>
            <a:pPr marL="285750" indent="-285750">
              <a:buFont typeface="Arial" panose="020B0604020202020204" pitchFamily="34" charset="0"/>
              <a:buChar char="•"/>
            </a:pPr>
            <a:r>
              <a:rPr lang="en-IN" sz="2000" dirty="0"/>
              <a:t>Database operations</a:t>
            </a:r>
          </a:p>
        </p:txBody>
      </p:sp>
      <p:sp>
        <p:nvSpPr>
          <p:cNvPr id="37" name="TextBox 36"/>
          <p:cNvSpPr txBox="1"/>
          <p:nvPr/>
        </p:nvSpPr>
        <p:spPr>
          <a:xfrm>
            <a:off x="4475407" y="4999795"/>
            <a:ext cx="2781837" cy="1015663"/>
          </a:xfrm>
          <a:prstGeom prst="rect">
            <a:avLst/>
          </a:prstGeom>
          <a:noFill/>
        </p:spPr>
        <p:txBody>
          <a:bodyPr wrap="square" rtlCol="0">
            <a:spAutoFit/>
          </a:bodyPr>
          <a:lstStyle/>
          <a:p>
            <a:r>
              <a:rPr lang="en-IN" sz="2000" dirty="0"/>
              <a:t>Technologies used</a:t>
            </a:r>
          </a:p>
          <a:p>
            <a:pPr marL="285750" indent="-285750">
              <a:buFont typeface="Arial" panose="020B0604020202020204" pitchFamily="34" charset="0"/>
              <a:buChar char="•"/>
            </a:pPr>
            <a:r>
              <a:rPr lang="en-IN" sz="2000" dirty="0"/>
              <a:t>Spring boot</a:t>
            </a:r>
          </a:p>
          <a:p>
            <a:pPr marL="285750" indent="-285750">
              <a:buFont typeface="Arial" panose="020B0604020202020204" pitchFamily="34" charset="0"/>
              <a:buChar char="•"/>
            </a:pPr>
            <a:r>
              <a:rPr lang="en-IN" sz="2000" dirty="0"/>
              <a:t>Hibernate</a:t>
            </a:r>
          </a:p>
        </p:txBody>
      </p:sp>
      <p:sp>
        <p:nvSpPr>
          <p:cNvPr id="38" name="TextBox 37"/>
          <p:cNvSpPr txBox="1"/>
          <p:nvPr/>
        </p:nvSpPr>
        <p:spPr>
          <a:xfrm>
            <a:off x="8744751" y="5853015"/>
            <a:ext cx="2781837" cy="707886"/>
          </a:xfrm>
          <a:prstGeom prst="rect">
            <a:avLst/>
          </a:prstGeom>
          <a:noFill/>
        </p:spPr>
        <p:txBody>
          <a:bodyPr wrap="square" rtlCol="0">
            <a:spAutoFit/>
          </a:bodyPr>
          <a:lstStyle/>
          <a:p>
            <a:r>
              <a:rPr lang="en-IN" sz="2000" dirty="0"/>
              <a:t>Technologies used</a:t>
            </a:r>
          </a:p>
          <a:p>
            <a:pPr marL="285750" indent="-285750">
              <a:buFont typeface="Arial" panose="020B0604020202020204" pitchFamily="34" charset="0"/>
              <a:buChar char="•"/>
            </a:pPr>
            <a:r>
              <a:rPr lang="en-IN" sz="2000" dirty="0"/>
              <a:t>MySQL</a:t>
            </a:r>
          </a:p>
        </p:txBody>
      </p:sp>
      <p:sp>
        <p:nvSpPr>
          <p:cNvPr id="39" name="TextBox 38"/>
          <p:cNvSpPr txBox="1"/>
          <p:nvPr/>
        </p:nvSpPr>
        <p:spPr>
          <a:xfrm>
            <a:off x="8693236" y="1404779"/>
            <a:ext cx="3116685" cy="1938992"/>
          </a:xfrm>
          <a:prstGeom prst="rect">
            <a:avLst/>
          </a:prstGeom>
          <a:noFill/>
        </p:spPr>
        <p:txBody>
          <a:bodyPr wrap="square" rtlCol="0">
            <a:spAutoFit/>
          </a:bodyPr>
          <a:lstStyle/>
          <a:p>
            <a:r>
              <a:rPr lang="en-IN" sz="2000" dirty="0"/>
              <a:t>Used for</a:t>
            </a:r>
          </a:p>
          <a:p>
            <a:pPr marL="285750" indent="-285750">
              <a:buFont typeface="Arial" panose="020B0604020202020204" pitchFamily="34" charset="0"/>
              <a:buChar char="•"/>
            </a:pPr>
            <a:r>
              <a:rPr lang="en-IN" sz="2000" dirty="0"/>
              <a:t>Permanent data storage</a:t>
            </a:r>
          </a:p>
          <a:p>
            <a:pPr marL="285750" indent="-285750">
              <a:buFont typeface="Arial" panose="020B0604020202020204" pitchFamily="34" charset="0"/>
              <a:buChar char="•"/>
            </a:pPr>
            <a:r>
              <a:rPr lang="en-IN" sz="2000" dirty="0"/>
              <a:t>Database level validations</a:t>
            </a:r>
          </a:p>
          <a:p>
            <a:pPr marL="285750" indent="-285750">
              <a:buFont typeface="Arial" panose="020B0604020202020204" pitchFamily="34" charset="0"/>
              <a:buChar char="•"/>
            </a:pPr>
            <a:r>
              <a:rPr lang="en-IN" sz="2000" dirty="0"/>
              <a:t>Database access using stored procedures</a:t>
            </a:r>
          </a:p>
        </p:txBody>
      </p:sp>
      <p:sp>
        <p:nvSpPr>
          <p:cNvPr id="43" name="Chevron 42"/>
          <p:cNvSpPr/>
          <p:nvPr/>
        </p:nvSpPr>
        <p:spPr>
          <a:xfrm flipH="1">
            <a:off x="804931" y="2783620"/>
            <a:ext cx="218942" cy="228601"/>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tx1"/>
              </a:solidFill>
            </a:endParaRPr>
          </a:p>
        </p:txBody>
      </p:sp>
      <p:cxnSp>
        <p:nvCxnSpPr>
          <p:cNvPr id="53" name="Straight Connector 52"/>
          <p:cNvCxnSpPr/>
          <p:nvPr/>
        </p:nvCxnSpPr>
        <p:spPr>
          <a:xfrm flipH="1">
            <a:off x="8049295" y="5744668"/>
            <a:ext cx="184167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1953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8956-60AD-4023-82F8-4C8F7B756E58}"/>
              </a:ext>
            </a:extLst>
          </p:cNvPr>
          <p:cNvSpPr>
            <a:spLocks noGrp="1"/>
          </p:cNvSpPr>
          <p:nvPr>
            <p:ph type="title"/>
          </p:nvPr>
        </p:nvSpPr>
        <p:spPr>
          <a:xfrm>
            <a:off x="636104" y="365125"/>
            <a:ext cx="10717696" cy="1325563"/>
          </a:xfrm>
        </p:spPr>
        <p:txBody>
          <a:bodyPr>
            <a:normAutofit/>
          </a:bodyPr>
          <a:lstStyle/>
          <a:p>
            <a:r>
              <a:rPr lang="en-IN" sz="4000" b="1" dirty="0"/>
              <a:t>Technology Platform Used For Project</a:t>
            </a:r>
          </a:p>
        </p:txBody>
      </p:sp>
      <p:sp>
        <p:nvSpPr>
          <p:cNvPr id="3" name="TextBox 2">
            <a:extLst>
              <a:ext uri="{FF2B5EF4-FFF2-40B4-BE49-F238E27FC236}">
                <a16:creationId xmlns:a16="http://schemas.microsoft.com/office/drawing/2014/main" id="{AFAB78C3-58A7-4047-9F84-8113875A3BAC}"/>
              </a:ext>
            </a:extLst>
          </p:cNvPr>
          <p:cNvSpPr txBox="1"/>
          <p:nvPr/>
        </p:nvSpPr>
        <p:spPr>
          <a:xfrm>
            <a:off x="622852" y="1690688"/>
            <a:ext cx="10933044" cy="1661993"/>
          </a:xfrm>
          <a:prstGeom prst="rect">
            <a:avLst/>
          </a:prstGeom>
          <a:noFill/>
        </p:spPr>
        <p:txBody>
          <a:bodyPr wrap="square" rtlCol="0">
            <a:spAutoFit/>
          </a:bodyPr>
          <a:lstStyle/>
          <a:p>
            <a:r>
              <a:rPr lang="en-IN" sz="2400" dirty="0"/>
              <a:t>Technologies Used :</a:t>
            </a:r>
          </a:p>
          <a:p>
            <a:endParaRPr lang="en-IN" sz="2400" dirty="0"/>
          </a:p>
          <a:p>
            <a:r>
              <a:rPr lang="en-IN" dirty="0"/>
              <a:t>Front End       : ReactJs, HTML, CSS, JavaScript</a:t>
            </a:r>
          </a:p>
          <a:p>
            <a:r>
              <a:rPr lang="en-IN" dirty="0"/>
              <a:t>Middle Layer : Spring Boot, Java, Hibernate, Maven</a:t>
            </a:r>
          </a:p>
          <a:p>
            <a:r>
              <a:rPr lang="en-IN" dirty="0"/>
              <a:t>Database       : MySQL</a:t>
            </a:r>
          </a:p>
        </p:txBody>
      </p:sp>
      <p:sp>
        <p:nvSpPr>
          <p:cNvPr id="4" name="TextBox 3">
            <a:extLst>
              <a:ext uri="{FF2B5EF4-FFF2-40B4-BE49-F238E27FC236}">
                <a16:creationId xmlns:a16="http://schemas.microsoft.com/office/drawing/2014/main" id="{74D39A08-D2DD-4E29-8C53-7584E00F4DBD}"/>
              </a:ext>
            </a:extLst>
          </p:cNvPr>
          <p:cNvSpPr txBox="1"/>
          <p:nvPr/>
        </p:nvSpPr>
        <p:spPr>
          <a:xfrm>
            <a:off x="622852" y="4081670"/>
            <a:ext cx="10933044" cy="1846659"/>
          </a:xfrm>
          <a:prstGeom prst="rect">
            <a:avLst/>
          </a:prstGeom>
          <a:noFill/>
        </p:spPr>
        <p:txBody>
          <a:bodyPr wrap="square" rtlCol="0">
            <a:spAutoFit/>
          </a:bodyPr>
          <a:lstStyle/>
          <a:p>
            <a:r>
              <a:rPr lang="en-IN" sz="2400" dirty="0"/>
              <a:t>Reason for selecting specific technologies :</a:t>
            </a:r>
          </a:p>
          <a:p>
            <a:endParaRPr lang="en-IN" dirty="0"/>
          </a:p>
          <a:p>
            <a:r>
              <a:rPr lang="en-IN" dirty="0"/>
              <a:t>Spring boot makes development of web application much faster and easier.</a:t>
            </a:r>
          </a:p>
          <a:p>
            <a:r>
              <a:rPr lang="en-IN" dirty="0"/>
              <a:t>Developer have to only focus on business logic and time required for development should me reduced.</a:t>
            </a:r>
          </a:p>
          <a:p>
            <a:r>
              <a:rPr lang="en-IN" dirty="0"/>
              <a:t>ReactJs library provides efficient way to develop user interface.</a:t>
            </a:r>
          </a:p>
          <a:p>
            <a:r>
              <a:rPr lang="en-IN" dirty="0"/>
              <a:t>ReactJs provides simplicity, high performance and support single page application development.</a:t>
            </a:r>
          </a:p>
        </p:txBody>
      </p:sp>
    </p:spTree>
    <p:extLst>
      <p:ext uri="{BB962C8B-B14F-4D97-AF65-F5344CB8AC3E}">
        <p14:creationId xmlns:p14="http://schemas.microsoft.com/office/powerpoint/2010/main" val="282829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4599-D6DE-4E24-90AD-BAC2224AB514}"/>
              </a:ext>
            </a:extLst>
          </p:cNvPr>
          <p:cNvSpPr>
            <a:spLocks noGrp="1"/>
          </p:cNvSpPr>
          <p:nvPr>
            <p:ph type="title"/>
          </p:nvPr>
        </p:nvSpPr>
        <p:spPr>
          <a:xfrm>
            <a:off x="838200" y="88999"/>
            <a:ext cx="10515600" cy="1325563"/>
          </a:xfrm>
        </p:spPr>
        <p:txBody>
          <a:bodyPr>
            <a:normAutofit/>
          </a:bodyPr>
          <a:lstStyle/>
          <a:p>
            <a:r>
              <a:rPr lang="en-IN" b="1" dirty="0"/>
              <a:t>User Roles and Responsibilities</a:t>
            </a:r>
          </a:p>
        </p:txBody>
      </p:sp>
      <p:sp>
        <p:nvSpPr>
          <p:cNvPr id="3" name="TextBox 2">
            <a:extLst>
              <a:ext uri="{FF2B5EF4-FFF2-40B4-BE49-F238E27FC236}">
                <a16:creationId xmlns:a16="http://schemas.microsoft.com/office/drawing/2014/main" id="{BBD5C8AA-F11D-4691-A438-C0BCB13066F9}"/>
              </a:ext>
            </a:extLst>
          </p:cNvPr>
          <p:cNvSpPr txBox="1"/>
          <p:nvPr/>
        </p:nvSpPr>
        <p:spPr>
          <a:xfrm>
            <a:off x="944218" y="1543741"/>
            <a:ext cx="10515600" cy="5078313"/>
          </a:xfrm>
          <a:prstGeom prst="rect">
            <a:avLst/>
          </a:prstGeom>
          <a:noFill/>
        </p:spPr>
        <p:txBody>
          <a:bodyPr wrap="square" rtlCol="0">
            <a:spAutoFit/>
          </a:bodyPr>
          <a:lstStyle/>
          <a:p>
            <a:r>
              <a:rPr lang="en-IN" sz="2400" dirty="0"/>
              <a:t>User Roles :</a:t>
            </a:r>
            <a:endParaRPr lang="en-IN" dirty="0"/>
          </a:p>
          <a:p>
            <a:pPr marL="285750" indent="-285750">
              <a:buFont typeface="Arial" panose="020B0604020202020204" pitchFamily="34" charset="0"/>
              <a:buChar char="•"/>
            </a:pPr>
            <a:r>
              <a:rPr lang="en-IN" dirty="0"/>
              <a:t>Admin</a:t>
            </a:r>
          </a:p>
          <a:p>
            <a:pPr marL="285750" indent="-285750">
              <a:buFont typeface="Arial" panose="020B0604020202020204" pitchFamily="34" charset="0"/>
              <a:buChar char="•"/>
            </a:pPr>
            <a:r>
              <a:rPr lang="en-IN" dirty="0"/>
              <a:t>User</a:t>
            </a:r>
          </a:p>
          <a:p>
            <a:pPr marL="285750" indent="-285750">
              <a:buFont typeface="Arial" panose="020B0604020202020204" pitchFamily="34" charset="0"/>
              <a:buChar char="•"/>
            </a:pPr>
            <a:r>
              <a:rPr lang="en-IN" dirty="0"/>
              <a:t>Hospital</a:t>
            </a:r>
          </a:p>
          <a:p>
            <a:pPr marL="285750" indent="-285750">
              <a:buFont typeface="Arial" panose="020B0604020202020204" pitchFamily="34" charset="0"/>
              <a:buChar char="•"/>
            </a:pPr>
            <a:r>
              <a:rPr lang="en-IN" dirty="0"/>
              <a:t>Doctor</a:t>
            </a:r>
          </a:p>
          <a:p>
            <a:pPr marL="285750" indent="-285750">
              <a:buFont typeface="Arial" panose="020B0604020202020204" pitchFamily="34" charset="0"/>
              <a:buChar char="•"/>
            </a:pPr>
            <a:endParaRPr lang="en-IN" dirty="0"/>
          </a:p>
          <a:p>
            <a:r>
              <a:rPr lang="en-IN" sz="2400" dirty="0"/>
              <a:t>Responsibilities Of Each User :</a:t>
            </a:r>
            <a:endParaRPr lang="en-IN" dirty="0"/>
          </a:p>
          <a:p>
            <a:r>
              <a:rPr lang="en-IN" dirty="0"/>
              <a:t>Admin : Add hospitals in the system</a:t>
            </a:r>
          </a:p>
          <a:p>
            <a:r>
              <a:rPr lang="en-IN" dirty="0"/>
              <a:t>User    : Get appointment with doctors, Send query for consultation, Read blogs</a:t>
            </a:r>
          </a:p>
          <a:p>
            <a:r>
              <a:rPr lang="en-IN" dirty="0"/>
              <a:t>Hospital : Add doctors to the hospital ,add new departments to the hospital</a:t>
            </a:r>
          </a:p>
          <a:p>
            <a:r>
              <a:rPr lang="en-IN" dirty="0"/>
              <a:t>Doctor   : Approve appointment with patients, Give consultation to patients, publishing the blogs</a:t>
            </a:r>
          </a:p>
          <a:p>
            <a:endParaRPr lang="en-IN" dirty="0"/>
          </a:p>
          <a:p>
            <a:r>
              <a:rPr lang="en-IN" sz="2400" dirty="0"/>
              <a:t>User case for each role :</a:t>
            </a:r>
            <a:endParaRPr lang="en-IN" dirty="0"/>
          </a:p>
          <a:p>
            <a:r>
              <a:rPr lang="en-IN" dirty="0"/>
              <a:t>Admin    : Add hospitals </a:t>
            </a:r>
          </a:p>
          <a:p>
            <a:r>
              <a:rPr lang="en-IN" dirty="0"/>
              <a:t>User       : Get appointment, Get consultation, Read blogs</a:t>
            </a:r>
          </a:p>
          <a:p>
            <a:r>
              <a:rPr lang="en-IN" dirty="0"/>
              <a:t>Hospital : Add doctors, Add departments</a:t>
            </a:r>
          </a:p>
          <a:p>
            <a:r>
              <a:rPr lang="en-IN" dirty="0"/>
              <a:t>Doctor    : Approve appointment, Give consultation, Publish blogs</a:t>
            </a:r>
          </a:p>
        </p:txBody>
      </p:sp>
    </p:spTree>
    <p:extLst>
      <p:ext uri="{BB962C8B-B14F-4D97-AF65-F5344CB8AC3E}">
        <p14:creationId xmlns:p14="http://schemas.microsoft.com/office/powerpoint/2010/main" val="268484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91AA-823E-43FB-A649-4A385ABFD07D}"/>
              </a:ext>
            </a:extLst>
          </p:cNvPr>
          <p:cNvSpPr>
            <a:spLocks noGrp="1"/>
          </p:cNvSpPr>
          <p:nvPr>
            <p:ph type="title"/>
          </p:nvPr>
        </p:nvSpPr>
        <p:spPr/>
        <p:txBody>
          <a:bodyPr>
            <a:normAutofit/>
          </a:bodyPr>
          <a:lstStyle/>
          <a:p>
            <a:r>
              <a:rPr lang="en-IN" sz="4000" b="1" dirty="0"/>
              <a:t>Division of work within team</a:t>
            </a:r>
          </a:p>
        </p:txBody>
      </p:sp>
      <p:sp>
        <p:nvSpPr>
          <p:cNvPr id="5" name="TextBox 4">
            <a:extLst>
              <a:ext uri="{FF2B5EF4-FFF2-40B4-BE49-F238E27FC236}">
                <a16:creationId xmlns:a16="http://schemas.microsoft.com/office/drawing/2014/main" id="{5CDFBDEB-EFFA-4E50-A269-C149E87D269E}"/>
              </a:ext>
            </a:extLst>
          </p:cNvPr>
          <p:cNvSpPr txBox="1"/>
          <p:nvPr/>
        </p:nvSpPr>
        <p:spPr>
          <a:xfrm>
            <a:off x="516835" y="1690688"/>
            <a:ext cx="11025808" cy="923330"/>
          </a:xfrm>
          <a:prstGeom prst="rect">
            <a:avLst/>
          </a:prstGeom>
          <a:noFill/>
        </p:spPr>
        <p:txBody>
          <a:bodyPr wrap="square" rtlCol="0">
            <a:spAutoFit/>
          </a:bodyPr>
          <a:lstStyle/>
          <a:p>
            <a:r>
              <a:rPr lang="en-IN" dirty="0"/>
              <a:t>Prajwal Mowade And Sumit Katore : Client side programming, ReactJs.</a:t>
            </a:r>
          </a:p>
          <a:p>
            <a:endParaRPr lang="en-IN" dirty="0"/>
          </a:p>
          <a:p>
            <a:r>
              <a:rPr lang="en-IN" dirty="0"/>
              <a:t>Uday Kirange And Saurabh Gunthe : Server side programming, Database handling.</a:t>
            </a:r>
          </a:p>
        </p:txBody>
      </p:sp>
    </p:spTree>
    <p:extLst>
      <p:ext uri="{BB962C8B-B14F-4D97-AF65-F5344CB8AC3E}">
        <p14:creationId xmlns:p14="http://schemas.microsoft.com/office/powerpoint/2010/main" val="64939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36E1-E09D-4AED-89CB-976C98994929}"/>
              </a:ext>
            </a:extLst>
          </p:cNvPr>
          <p:cNvSpPr>
            <a:spLocks noGrp="1"/>
          </p:cNvSpPr>
          <p:nvPr>
            <p:ph type="title"/>
          </p:nvPr>
        </p:nvSpPr>
        <p:spPr/>
        <p:txBody>
          <a:bodyPr>
            <a:normAutofit/>
          </a:bodyPr>
          <a:lstStyle/>
          <a:p>
            <a:r>
              <a:rPr lang="en-IN" sz="4000" b="1" dirty="0"/>
              <a:t>Known issue if any</a:t>
            </a:r>
          </a:p>
        </p:txBody>
      </p:sp>
      <p:sp>
        <p:nvSpPr>
          <p:cNvPr id="3" name="TextBox 2">
            <a:extLst>
              <a:ext uri="{FF2B5EF4-FFF2-40B4-BE49-F238E27FC236}">
                <a16:creationId xmlns:a16="http://schemas.microsoft.com/office/drawing/2014/main" id="{3D301750-DCEB-4973-9D24-D0090C688063}"/>
              </a:ext>
            </a:extLst>
          </p:cNvPr>
          <p:cNvSpPr txBox="1"/>
          <p:nvPr/>
        </p:nvSpPr>
        <p:spPr>
          <a:xfrm>
            <a:off x="583096" y="1690688"/>
            <a:ext cx="11078817" cy="5078313"/>
          </a:xfrm>
          <a:prstGeom prst="rect">
            <a:avLst/>
          </a:prstGeom>
          <a:noFill/>
        </p:spPr>
        <p:txBody>
          <a:bodyPr wrap="square" rtlCol="0">
            <a:spAutoFit/>
          </a:bodyPr>
          <a:lstStyle/>
          <a:p>
            <a:r>
              <a:rPr lang="en-IN" sz="2400" dirty="0"/>
              <a:t>List of bugs :</a:t>
            </a:r>
          </a:p>
          <a:p>
            <a:r>
              <a:rPr lang="en-IN" dirty="0"/>
              <a:t>	</a:t>
            </a:r>
          </a:p>
          <a:p>
            <a:r>
              <a:rPr lang="en-IN" dirty="0"/>
              <a:t>	1. Nesting of component</a:t>
            </a:r>
          </a:p>
          <a:p>
            <a:endParaRPr lang="en-IN" dirty="0"/>
          </a:p>
          <a:p>
            <a:r>
              <a:rPr lang="en-IN" sz="2400" dirty="0"/>
              <a:t>Reason For not closing the issue :</a:t>
            </a:r>
          </a:p>
          <a:p>
            <a:r>
              <a:rPr lang="en-IN" dirty="0"/>
              <a:t>	</a:t>
            </a:r>
          </a:p>
          <a:p>
            <a:r>
              <a:rPr lang="en-IN" dirty="0"/>
              <a:t>	For solving the problem of nesting of components this may lead to complexity of program.</a:t>
            </a:r>
          </a:p>
          <a:p>
            <a:r>
              <a:rPr lang="en-IN" dirty="0"/>
              <a:t>	Readability and simplicity of the application may lost.</a:t>
            </a:r>
          </a:p>
          <a:p>
            <a:endParaRPr lang="en-IN" dirty="0"/>
          </a:p>
          <a:p>
            <a:r>
              <a:rPr lang="en-IN" sz="2400" dirty="0"/>
              <a:t>Possible approach for fixing it in future : </a:t>
            </a:r>
          </a:p>
          <a:p>
            <a:r>
              <a:rPr lang="en-IN" dirty="0"/>
              <a:t>	</a:t>
            </a:r>
          </a:p>
          <a:p>
            <a:r>
              <a:rPr lang="en-IN" dirty="0"/>
              <a:t>	In future we are trying to develop a separate components for every nesting</a:t>
            </a:r>
          </a:p>
          <a:p>
            <a:r>
              <a:rPr lang="en-IN" dirty="0"/>
              <a:t>  </a:t>
            </a:r>
          </a:p>
          <a:p>
            <a:endParaRPr lang="en-IN" dirty="0"/>
          </a:p>
          <a:p>
            <a:r>
              <a:rPr lang="en-IN" dirty="0"/>
              <a:t>         </a:t>
            </a:r>
          </a:p>
          <a:p>
            <a:r>
              <a:rPr lang="en-IN" dirty="0"/>
              <a:t>	</a:t>
            </a:r>
          </a:p>
          <a:p>
            <a:endParaRPr lang="en-IN" dirty="0"/>
          </a:p>
        </p:txBody>
      </p:sp>
    </p:spTree>
    <p:extLst>
      <p:ext uri="{BB962C8B-B14F-4D97-AF65-F5344CB8AC3E}">
        <p14:creationId xmlns:p14="http://schemas.microsoft.com/office/powerpoint/2010/main" val="3986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8AA5B-E56A-4E73-A21C-14618E901793}"/>
              </a:ext>
            </a:extLst>
          </p:cNvPr>
          <p:cNvSpPr>
            <a:spLocks noGrp="1"/>
          </p:cNvSpPr>
          <p:nvPr>
            <p:ph type="title"/>
          </p:nvPr>
        </p:nvSpPr>
        <p:spPr/>
        <p:txBody>
          <a:bodyPr>
            <a:normAutofit/>
          </a:bodyPr>
          <a:lstStyle/>
          <a:p>
            <a:r>
              <a:rPr lang="en-IN" sz="4000" b="1" dirty="0"/>
              <a:t>Future Expansion</a:t>
            </a:r>
          </a:p>
        </p:txBody>
      </p:sp>
      <p:sp>
        <p:nvSpPr>
          <p:cNvPr id="3" name="TextBox 2">
            <a:extLst>
              <a:ext uri="{FF2B5EF4-FFF2-40B4-BE49-F238E27FC236}">
                <a16:creationId xmlns:a16="http://schemas.microsoft.com/office/drawing/2014/main" id="{AFDFE7FA-D8F6-48EC-80CB-C9193B4CF8A3}"/>
              </a:ext>
            </a:extLst>
          </p:cNvPr>
          <p:cNvSpPr txBox="1"/>
          <p:nvPr/>
        </p:nvSpPr>
        <p:spPr>
          <a:xfrm>
            <a:off x="583096" y="1921565"/>
            <a:ext cx="11039061" cy="2862322"/>
          </a:xfrm>
          <a:prstGeom prst="rect">
            <a:avLst/>
          </a:prstGeom>
          <a:noFill/>
        </p:spPr>
        <p:txBody>
          <a:bodyPr wrap="square" rtlCol="0">
            <a:spAutoFit/>
          </a:bodyPr>
          <a:lstStyle/>
          <a:p>
            <a:pPr marL="342900" indent="-342900">
              <a:buAutoNum type="arabicPeriod"/>
            </a:pPr>
            <a:r>
              <a:rPr lang="en-IN" sz="2000" dirty="0"/>
              <a:t>Currently this system scales on a lower level, In future we are going to expand it widely for every states and cities therefor each and every citizen from each corner of the country has use this system. We are trying to expand it in atmax 2 years.</a:t>
            </a:r>
          </a:p>
          <a:p>
            <a:pPr marL="342900" indent="-342900">
              <a:buAutoNum type="arabicPeriod"/>
            </a:pPr>
            <a:endParaRPr lang="en-IN" sz="2000" dirty="0"/>
          </a:p>
          <a:p>
            <a:pPr marL="342900" indent="-342900">
              <a:buAutoNum type="arabicPeriod"/>
            </a:pPr>
            <a:r>
              <a:rPr lang="en-IN" sz="2000" dirty="0"/>
              <a:t>We will giving a functionality of video calling between patient and doctors for proper consultation and health care tips.  We are trying to give this functionality within 1 year.</a:t>
            </a:r>
          </a:p>
          <a:p>
            <a:pPr marL="342900" indent="-342900">
              <a:buAutoNum type="arabicPeriod"/>
            </a:pPr>
            <a:endParaRPr lang="en-IN" sz="2000" dirty="0"/>
          </a:p>
          <a:p>
            <a:pPr marL="342900" indent="-342900">
              <a:buAutoNum type="arabicPeriod"/>
            </a:pPr>
            <a:r>
              <a:rPr lang="en-IN" sz="2000" dirty="0"/>
              <a:t>We are giving email notification system for all the activities of user or patients  regarding appointments, consultations, blogs etc, And we are trying to give that functionality within 1 year.</a:t>
            </a:r>
          </a:p>
        </p:txBody>
      </p:sp>
    </p:spTree>
    <p:extLst>
      <p:ext uri="{BB962C8B-B14F-4D97-AF65-F5344CB8AC3E}">
        <p14:creationId xmlns:p14="http://schemas.microsoft.com/office/powerpoint/2010/main" val="180261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805</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Agenda</vt:lpstr>
      <vt:lpstr>Project Introduction</vt:lpstr>
      <vt:lpstr>PowerPoint Presentation</vt:lpstr>
      <vt:lpstr>Technology Platform Used For Project</vt:lpstr>
      <vt:lpstr>User Roles and Responsibilities</vt:lpstr>
      <vt:lpstr>Division of work within team</vt:lpstr>
      <vt:lpstr>Known issue if any</vt:lpstr>
      <vt:lpstr>Future Expansion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Prajwal Mowade</dc:creator>
  <cp:lastModifiedBy>Prajwal Mowade</cp:lastModifiedBy>
  <cp:revision>15</cp:revision>
  <dcterms:created xsi:type="dcterms:W3CDTF">2022-04-13T07:49:20Z</dcterms:created>
  <dcterms:modified xsi:type="dcterms:W3CDTF">2022-04-14T07:26:20Z</dcterms:modified>
</cp:coreProperties>
</file>