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0"/>
  </p:notesMasterIdLst>
  <p:handoutMasterIdLst>
    <p:handoutMasterId r:id="rId11"/>
  </p:handoutMasterIdLst>
  <p:sldIdLst>
    <p:sldId id="350" r:id="rId5"/>
    <p:sldId id="365" r:id="rId6"/>
    <p:sldId id="353" r:id="rId7"/>
    <p:sldId id="354" r:id="rId8"/>
    <p:sldId id="3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3" d="2"/>
        <a:sy n="3" d="2"/>
      </p:scale>
      <p:origin x="-38" y="-24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deboyina, Pranay Kumar" userId="c17ff30b-5420-4778-919f-51c3d50c663d" providerId="ADAL" clId="{301BC135-0F1D-4A7A-A84E-1A1431DF828F}"/>
    <pc:docChg chg="custSel modSld">
      <pc:chgData name="Kodeboyina, Pranay Kumar" userId="c17ff30b-5420-4778-919f-51c3d50c663d" providerId="ADAL" clId="{301BC135-0F1D-4A7A-A84E-1A1431DF828F}" dt="2025-08-10T07:12:38.226" v="0" actId="478"/>
      <pc:docMkLst>
        <pc:docMk/>
      </pc:docMkLst>
      <pc:sldChg chg="addSp delSp modSp mod">
        <pc:chgData name="Kodeboyina, Pranay Kumar" userId="c17ff30b-5420-4778-919f-51c3d50c663d" providerId="ADAL" clId="{301BC135-0F1D-4A7A-A84E-1A1431DF828F}" dt="2025-08-10T07:12:38.226" v="0" actId="478"/>
        <pc:sldMkLst>
          <pc:docMk/>
          <pc:sldMk cId="2960950710" sldId="350"/>
        </pc:sldMkLst>
        <pc:spChg chg="del">
          <ac:chgData name="Kodeboyina, Pranay Kumar" userId="c17ff30b-5420-4778-919f-51c3d50c663d" providerId="ADAL" clId="{301BC135-0F1D-4A7A-A84E-1A1431DF828F}" dt="2025-08-10T07:12:38.226" v="0" actId="478"/>
          <ac:spMkLst>
            <pc:docMk/>
            <pc:sldMk cId="2960950710" sldId="350"/>
            <ac:spMk id="3" creationId="{F18E61D8-31A3-2D45-8E25-CBE846E26E1C}"/>
          </ac:spMkLst>
        </pc:spChg>
        <pc:spChg chg="add mod">
          <ac:chgData name="Kodeboyina, Pranay Kumar" userId="c17ff30b-5420-4778-919f-51c3d50c663d" providerId="ADAL" clId="{301BC135-0F1D-4A7A-A84E-1A1431DF828F}" dt="2025-08-10T07:12:38.226" v="0" actId="478"/>
          <ac:spMkLst>
            <pc:docMk/>
            <pc:sldMk cId="2960950710" sldId="350"/>
            <ac:spMk id="5" creationId="{C593621E-1E93-7427-C467-2DE4AB053D4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8/10/2025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112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August 10, 2025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August 10, 2025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August 10, 2025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August 10, 2025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August 10, 2025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August 10, 2025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August 10, 2025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August 10, 2025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August 10, 2025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August 10, 2025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1036" y="977154"/>
            <a:ext cx="8057590" cy="2653048"/>
          </a:xfrm>
        </p:spPr>
        <p:txBody>
          <a:bodyPr/>
          <a:lstStyle/>
          <a:p>
            <a:pPr algn="ctr"/>
            <a:r>
              <a:rPr lang="en-IN" b="0" i="0" dirty="0">
                <a:solidFill>
                  <a:srgbClr val="2D3B45"/>
                </a:solidFill>
                <a:effectLst/>
                <a:latin typeface="Lato Extended"/>
              </a:rPr>
              <a:t>Creating an Effective Visual</a:t>
            </a:r>
            <a:br>
              <a:rPr lang="en-IN" b="0" i="0" dirty="0">
                <a:solidFill>
                  <a:srgbClr val="2D3B45"/>
                </a:solidFill>
                <a:effectLst/>
                <a:latin typeface="Lato Extended"/>
              </a:rPr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93621E-1E93-7427-C467-2DE4AB053D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18A6EECE-4A87-49F3-18DA-0A114BEEC406}"/>
              </a:ext>
            </a:extLst>
          </p:cNvPr>
          <p:cNvSpPr txBox="1"/>
          <p:nvPr/>
        </p:nvSpPr>
        <p:spPr>
          <a:xfrm>
            <a:off x="403412" y="144109"/>
            <a:ext cx="11358283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 . What observations can you make?</a:t>
            </a: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Data gives information about revenue generated from each tier which is a basket of stocks account holder invested upon.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Only A and A+ (Premium) tier accounts corresponds to half of the revenue(46%) which gives the confirmation that tier A 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A+ has the best performing stocks.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Besides large number of accounts ,Tier C is generating low revenue and tier D has the least performing stocks.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</a:rPr>
              <a:t>2. Do you have to make any assumptions when interpreting this data?</a:t>
            </a: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Assuming remaining missing accounts as a Single Unlabeled Tier "E" and calculating the remaining Revenue % &amp; Number of Accounts in that tier.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</a:rPr>
              <a:t>3. What questions do you have about this data?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How are the tiers named  and classified? Is it  based on revenue generated 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Why is the revenue percentage not summing to 100? What are the other ways of revenue generation? 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53A21D9F-68AA-E4B1-C472-7076738B2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53" y="4692798"/>
            <a:ext cx="5399891" cy="176784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B01B47D-B0C0-E29C-E151-1A8C4217D1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553" y="5110329"/>
            <a:ext cx="5665694" cy="141687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094BE2D-1A77-D8A1-6ACA-B8D26CF8ED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816353" y="-5"/>
            <a:ext cx="2375647" cy="198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082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E4A57838-E2DC-722A-078C-705B2B149E3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19595" y="1219200"/>
            <a:ext cx="6960381" cy="5276379"/>
          </a:xfrm>
        </p:spPr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0F42E2-EFD7-26E0-DCB3-1A1D175AC4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49"/>
          <a:stretch/>
        </p:blipFill>
        <p:spPr>
          <a:xfrm>
            <a:off x="1021080" y="1645685"/>
            <a:ext cx="6568439" cy="135683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64DA2C2-3605-399A-CAE9-519430E8D3BA}"/>
              </a:ext>
            </a:extLst>
          </p:cNvPr>
          <p:cNvSpPr txBox="1"/>
          <p:nvPr/>
        </p:nvSpPr>
        <p:spPr>
          <a:xfrm>
            <a:off x="919595" y="518174"/>
            <a:ext cx="2618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u="sng" dirty="0">
                <a:solidFill>
                  <a:schemeClr val="bg1"/>
                </a:solidFill>
              </a:rPr>
              <a:t>Improved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F84D4C-1A69-0385-5177-DC1E52F7A5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26" t="28201" r="23735" b="55218"/>
          <a:stretch/>
        </p:blipFill>
        <p:spPr>
          <a:xfrm>
            <a:off x="8054076" y="4004069"/>
            <a:ext cx="744072" cy="3133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66E1B7-C331-D545-3B75-61DF208B20B0}"/>
              </a:ext>
            </a:extLst>
          </p:cNvPr>
          <p:cNvSpPr txBox="1"/>
          <p:nvPr/>
        </p:nvSpPr>
        <p:spPr>
          <a:xfrm>
            <a:off x="9540610" y="4004069"/>
            <a:ext cx="2818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Highest revenue &amp; Lowest Account %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555626-7AD3-F58D-B9AF-09A86C914F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26" t="28201" r="23735" b="55218"/>
          <a:stretch/>
        </p:blipFill>
        <p:spPr>
          <a:xfrm>
            <a:off x="8796538" y="4004069"/>
            <a:ext cx="744072" cy="31334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CBB9D81-4E7C-0B66-9F99-D055025D80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" t="2618" b="13912"/>
          <a:stretch/>
        </p:blipFill>
        <p:spPr>
          <a:xfrm>
            <a:off x="1093695" y="3727070"/>
            <a:ext cx="6495824" cy="20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537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948" y="493581"/>
            <a:ext cx="10858276" cy="610863"/>
          </a:xfrm>
        </p:spPr>
        <p:txBody>
          <a:bodyPr>
            <a:noAutofit/>
          </a:bodyPr>
          <a:lstStyle/>
          <a:p>
            <a:r>
              <a:rPr lang="en-US" sz="3200" b="0" dirty="0">
                <a:latin typeface="Lato Extended"/>
              </a:rPr>
              <a:t>Visualization of Data using Clustered Column Chart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E6D14B-416D-543D-22B2-9CAF03895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21" y="1215839"/>
            <a:ext cx="979170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10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B056C62-5B3B-A18E-D216-45636AB589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885"/>
          <a:stretch/>
        </p:blipFill>
        <p:spPr>
          <a:xfrm>
            <a:off x="-1" y="3428703"/>
            <a:ext cx="3343835" cy="34292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9BA6E9-7658-5C18-4487-CCF7721F6B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758518" y="-6"/>
            <a:ext cx="3433482" cy="19812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5444CA-E7E5-4208-F940-977A45F5CE9C}"/>
              </a:ext>
            </a:extLst>
          </p:cNvPr>
          <p:cNvSpPr txBox="1"/>
          <p:nvPr/>
        </p:nvSpPr>
        <p:spPr>
          <a:xfrm>
            <a:off x="4031620" y="2578870"/>
            <a:ext cx="41287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66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389160882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178</TotalTime>
  <Words>191</Words>
  <Application>Microsoft Office PowerPoint</Application>
  <PresentationFormat>Widescreen</PresentationFormat>
  <Paragraphs>25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Franklin Gothic Book</vt:lpstr>
      <vt:lpstr>Franklin Gothic Demi</vt:lpstr>
      <vt:lpstr>Lato Extended</vt:lpstr>
      <vt:lpstr>Wingdings</vt:lpstr>
      <vt:lpstr>Theme1</vt:lpstr>
      <vt:lpstr>Creating an Effective Visual </vt:lpstr>
      <vt:lpstr>PowerPoint Presentation</vt:lpstr>
      <vt:lpstr>PowerPoint Presentation</vt:lpstr>
      <vt:lpstr>Visualization of Data using Clustered Column Chart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an Effective Visual </dc:title>
  <dc:creator>zac alex</dc:creator>
  <cp:lastModifiedBy>Kodeboyina, Pranay Kumar</cp:lastModifiedBy>
  <cp:revision>8</cp:revision>
  <dcterms:created xsi:type="dcterms:W3CDTF">2023-02-08T01:44:31Z</dcterms:created>
  <dcterms:modified xsi:type="dcterms:W3CDTF">2025-08-10T07:12:58Z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