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69" r:id="rId3"/>
    <p:sldId id="277" r:id="rId4"/>
    <p:sldId id="273" r:id="rId5"/>
    <p:sldId id="274" r:id="rId6"/>
    <p:sldId id="275" r:id="rId7"/>
    <p:sldId id="268" r:id="rId8"/>
    <p:sldId id="276" r:id="rId9"/>
    <p:sldId id="279" r:id="rId10"/>
    <p:sldId id="280" r:id="rId11"/>
    <p:sldId id="281"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29" autoAdjust="0"/>
    <p:restoredTop sz="94660"/>
  </p:normalViewPr>
  <p:slideViewPr>
    <p:cSldViewPr snapToGrid="0">
      <p:cViewPr varScale="1">
        <p:scale>
          <a:sx n="114" d="100"/>
          <a:sy n="114" d="100"/>
        </p:scale>
        <p:origin x="2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67980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D88B803-D3BB-491D-A936-392B2C02113C}" type="datetimeFigureOut">
              <a:rPr lang="en-IN" smtClean="0"/>
              <a:t>08/05/23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94092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401221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AD88B803-D3BB-491D-A936-392B2C02113C}" type="datetimeFigureOut">
              <a:rPr lang="en-IN" smtClean="0"/>
              <a:t>08/05/23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1322252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55627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46681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36983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88B803-D3BB-491D-A936-392B2C02113C}" type="datetimeFigureOut">
              <a:rPr lang="en-IN" smtClean="0"/>
              <a:t>08/05/23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54694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88B803-D3BB-491D-A936-392B2C02113C}" type="datetimeFigureOut">
              <a:rPr lang="en-IN" smtClean="0"/>
              <a:t>08/05/23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16882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88B803-D3BB-491D-A936-392B2C02113C}" type="datetimeFigureOut">
              <a:rPr lang="en-IN" smtClean="0"/>
              <a:t>08/05/23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95554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88B803-D3BB-491D-A936-392B2C02113C}" type="datetimeFigureOut">
              <a:rPr lang="en-IN" smtClean="0"/>
              <a:t>08/05/23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239601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8B803-D3BB-491D-A936-392B2C02113C}" type="datetimeFigureOut">
              <a:rPr lang="en-IN" smtClean="0"/>
              <a:t>08/05/23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20873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D88B803-D3BB-491D-A936-392B2C02113C}" type="datetimeFigureOut">
              <a:rPr lang="en-IN" smtClean="0"/>
              <a:t>08/05/23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99099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AD88B803-D3BB-491D-A936-392B2C02113C}" type="datetimeFigureOut">
              <a:rPr lang="en-IN" smtClean="0"/>
              <a:t>08/05/23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83A1671-2FB6-45C0-B9CD-394E367A565F}" type="slidenum">
              <a:rPr lang="en-IN" smtClean="0"/>
              <a:t>‹#›</a:t>
            </a:fld>
            <a:endParaRPr lang="en-IN"/>
          </a:p>
        </p:txBody>
      </p:sp>
    </p:spTree>
    <p:extLst>
      <p:ext uri="{BB962C8B-B14F-4D97-AF65-F5344CB8AC3E}">
        <p14:creationId xmlns:p14="http://schemas.microsoft.com/office/powerpoint/2010/main" val="3765201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AD88B803-D3BB-491D-A936-392B2C02113C}" type="datetimeFigureOut">
              <a:rPr lang="en-IN" smtClean="0"/>
              <a:t>08/05/23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83A1671-2FB6-45C0-B9CD-394E367A565F}" type="slidenum">
              <a:rPr lang="en-IN" smtClean="0"/>
              <a:t>‹#›</a:t>
            </a:fld>
            <a:endParaRPr lang="en-IN"/>
          </a:p>
        </p:txBody>
      </p:sp>
    </p:spTree>
    <p:extLst>
      <p:ext uri="{BB962C8B-B14F-4D97-AF65-F5344CB8AC3E}">
        <p14:creationId xmlns:p14="http://schemas.microsoft.com/office/powerpoint/2010/main" val="756194719"/>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9DC4-37C8-010E-CBEF-854821D8BEEE}"/>
              </a:ext>
            </a:extLst>
          </p:cNvPr>
          <p:cNvSpPr>
            <a:spLocks noGrp="1"/>
          </p:cNvSpPr>
          <p:nvPr>
            <p:ph type="ctrTitle"/>
          </p:nvPr>
        </p:nvSpPr>
        <p:spPr>
          <a:xfrm>
            <a:off x="669528" y="970156"/>
            <a:ext cx="9532744" cy="1749825"/>
          </a:xfrm>
        </p:spPr>
        <p:txBody>
          <a:bodyPr>
            <a:normAutofit fontScale="90000"/>
          </a:bodyPr>
          <a:lstStyle/>
          <a:p>
            <a:r>
              <a:rPr lang="en-IN" sz="4400" dirty="0">
                <a:effectLst/>
              </a:rPr>
              <a:t>MIS 64060 Final Exam Presentation</a:t>
            </a:r>
            <a:br>
              <a:rPr lang="en-IN" sz="4400" dirty="0">
                <a:effectLst/>
              </a:rPr>
            </a:br>
            <a:r>
              <a:rPr lang="en-IN" sz="4400" b="1" dirty="0">
                <a:solidFill>
                  <a:srgbClr val="111A35"/>
                </a:solidFill>
              </a:rPr>
              <a:t>F</a:t>
            </a:r>
            <a:r>
              <a:rPr lang="en-IN" sz="4400" b="1" i="0" dirty="0">
                <a:solidFill>
                  <a:srgbClr val="111A35"/>
                </a:solidFill>
                <a:effectLst/>
              </a:rPr>
              <a:t>uel receipts</a:t>
            </a:r>
            <a:r>
              <a:rPr lang="en-IN" sz="4400" b="1" dirty="0">
                <a:solidFill>
                  <a:srgbClr val="111A35"/>
                </a:solidFill>
              </a:rPr>
              <a:t> </a:t>
            </a:r>
            <a:r>
              <a:rPr lang="en-IN" sz="4400" b="1" i="0" dirty="0">
                <a:solidFill>
                  <a:srgbClr val="111A35"/>
                </a:solidFill>
                <a:effectLst/>
              </a:rPr>
              <a:t>costs -  PUDL </a:t>
            </a:r>
            <a:br>
              <a:rPr lang="en-IN" sz="1100" b="1" i="0" dirty="0">
                <a:solidFill>
                  <a:srgbClr val="111A35"/>
                </a:solidFill>
                <a:effectLst/>
                <a:latin typeface="Helvetica Neue" panose="02000503000000020004" pitchFamily="2" charset="0"/>
              </a:rPr>
            </a:br>
            <a:endParaRPr lang="en-IN" sz="4000" dirty="0"/>
          </a:p>
        </p:txBody>
      </p:sp>
      <p:sp>
        <p:nvSpPr>
          <p:cNvPr id="3" name="Subtitle 2">
            <a:extLst>
              <a:ext uri="{FF2B5EF4-FFF2-40B4-BE49-F238E27FC236}">
                <a16:creationId xmlns:a16="http://schemas.microsoft.com/office/drawing/2014/main" id="{29DC5665-B6EF-EEC5-C2BE-8DCDED3F92D6}"/>
              </a:ext>
            </a:extLst>
          </p:cNvPr>
          <p:cNvSpPr>
            <a:spLocks noGrp="1"/>
          </p:cNvSpPr>
          <p:nvPr>
            <p:ph type="subTitle" idx="1"/>
          </p:nvPr>
        </p:nvSpPr>
        <p:spPr>
          <a:xfrm>
            <a:off x="810001" y="5280846"/>
            <a:ext cx="10936522" cy="1021480"/>
          </a:xfrm>
        </p:spPr>
        <p:txBody>
          <a:bodyPr>
            <a:normAutofit fontScale="92500" lnSpcReduction="20000"/>
          </a:bodyPr>
          <a:lstStyle/>
          <a:p>
            <a:pPr algn="r"/>
            <a:r>
              <a:rPr lang="en-IN" dirty="0"/>
              <a:t> Pranay Kumar Kodeboyina</a:t>
            </a:r>
          </a:p>
          <a:p>
            <a:pPr algn="r"/>
            <a:r>
              <a:rPr lang="en-IN" dirty="0"/>
              <a:t>811251177</a:t>
            </a:r>
          </a:p>
          <a:p>
            <a:pPr algn="r"/>
            <a:r>
              <a:rPr lang="en-IN" dirty="0" err="1"/>
              <a:t>pkodeboy@kent.edu</a:t>
            </a:r>
            <a:endParaRPr lang="en-IN" dirty="0"/>
          </a:p>
        </p:txBody>
      </p:sp>
    </p:spTree>
    <p:extLst>
      <p:ext uri="{BB962C8B-B14F-4D97-AF65-F5344CB8AC3E}">
        <p14:creationId xmlns:p14="http://schemas.microsoft.com/office/powerpoint/2010/main" val="178855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7180536-BB6F-1304-296A-01D5881A95F1}"/>
              </a:ext>
            </a:extLst>
          </p:cNvPr>
          <p:cNvSpPr>
            <a:spLocks noGrp="1"/>
          </p:cNvSpPr>
          <p:nvPr>
            <p:ph type="title"/>
          </p:nvPr>
        </p:nvSpPr>
        <p:spPr/>
        <p:txBody>
          <a:bodyPr/>
          <a:lstStyle/>
          <a:p>
            <a:r>
              <a:rPr lang="en-US" sz="3200" dirty="0">
                <a:solidFill>
                  <a:schemeClr val="bg1"/>
                </a:solidFill>
              </a:rPr>
              <a:t>Analysis of Clusters 1: Gas</a:t>
            </a:r>
          </a:p>
        </p:txBody>
      </p:sp>
      <p:sp>
        <p:nvSpPr>
          <p:cNvPr id="19" name="Arrow: Pentagon 7">
            <a:extLst>
              <a:ext uri="{FF2B5EF4-FFF2-40B4-BE49-F238E27FC236}">
                <a16:creationId xmlns:a16="http://schemas.microsoft.com/office/drawing/2014/main" id="{2FE74419-282B-16AB-11AE-FE7BDFD42D05}"/>
              </a:ext>
            </a:extLst>
          </p:cNvPr>
          <p:cNvSpPr/>
          <p:nvPr/>
        </p:nvSpPr>
        <p:spPr>
          <a:xfrm>
            <a:off x="810000" y="2785403"/>
            <a:ext cx="2777262" cy="475886"/>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Low Fuel cost per MMBtu</a:t>
            </a:r>
          </a:p>
          <a:p>
            <a:pPr algn="ctr"/>
            <a:endParaRPr lang="en-US" sz="1800" b="1" dirty="0">
              <a:solidFill>
                <a:sysClr val="window" lastClr="FFFFFF"/>
              </a:solidFill>
              <a:cs typeface="Times New Roman" panose="02020603050405020304" pitchFamily="18" charset="0"/>
            </a:endParaRPr>
          </a:p>
        </p:txBody>
      </p:sp>
      <p:sp>
        <p:nvSpPr>
          <p:cNvPr id="20" name="Arrow: Pentagon 9">
            <a:extLst>
              <a:ext uri="{FF2B5EF4-FFF2-40B4-BE49-F238E27FC236}">
                <a16:creationId xmlns:a16="http://schemas.microsoft.com/office/drawing/2014/main" id="{EEEB1707-21E6-11E4-9AAF-3E548ED2DA51}"/>
              </a:ext>
            </a:extLst>
          </p:cNvPr>
          <p:cNvSpPr/>
          <p:nvPr/>
        </p:nvSpPr>
        <p:spPr>
          <a:xfrm>
            <a:off x="810000" y="3440143"/>
            <a:ext cx="2777262" cy="523474"/>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The highest Number of units received</a:t>
            </a:r>
          </a:p>
          <a:p>
            <a:pPr algn="ctr"/>
            <a:endParaRPr lang="en-US" sz="1800" b="1" dirty="0">
              <a:solidFill>
                <a:sysClr val="window" lastClr="FFFFFF"/>
              </a:solidFill>
              <a:cs typeface="Times New Roman" panose="02020603050405020304" pitchFamily="18" charset="0"/>
            </a:endParaRPr>
          </a:p>
        </p:txBody>
      </p:sp>
      <p:sp>
        <p:nvSpPr>
          <p:cNvPr id="21" name="Arrow: Pentagon 12">
            <a:extLst>
              <a:ext uri="{FF2B5EF4-FFF2-40B4-BE49-F238E27FC236}">
                <a16:creationId xmlns:a16="http://schemas.microsoft.com/office/drawing/2014/main" id="{E5CC8860-A79B-7A4A-5E8F-C912F8625AA7}"/>
              </a:ext>
            </a:extLst>
          </p:cNvPr>
          <p:cNvSpPr/>
          <p:nvPr/>
        </p:nvSpPr>
        <p:spPr>
          <a:xfrm>
            <a:off x="810000" y="4107339"/>
            <a:ext cx="2777262" cy="523474"/>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No chemical components</a:t>
            </a:r>
          </a:p>
          <a:p>
            <a:pPr algn="ctr"/>
            <a:endParaRPr lang="en-US" sz="1800" b="1">
              <a:solidFill>
                <a:sysClr val="window" lastClr="FFFFFF"/>
              </a:solidFill>
              <a:cs typeface="Times New Roman" panose="02020603050405020304" pitchFamily="18" charset="0"/>
            </a:endParaRPr>
          </a:p>
        </p:txBody>
      </p:sp>
      <p:sp>
        <p:nvSpPr>
          <p:cNvPr id="22" name="Arrow: Pentagon 13">
            <a:extLst>
              <a:ext uri="{FF2B5EF4-FFF2-40B4-BE49-F238E27FC236}">
                <a16:creationId xmlns:a16="http://schemas.microsoft.com/office/drawing/2014/main" id="{CA91CCE0-C41B-7B21-591C-0679EAE02134}"/>
              </a:ext>
            </a:extLst>
          </p:cNvPr>
          <p:cNvSpPr/>
          <p:nvPr/>
        </p:nvSpPr>
        <p:spPr>
          <a:xfrm>
            <a:off x="810000" y="4809667"/>
            <a:ext cx="2777262" cy="523474"/>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Heat generated is less</a:t>
            </a:r>
          </a:p>
          <a:p>
            <a:pPr algn="ctr"/>
            <a:endParaRPr lang="en-US" sz="1800" b="1" dirty="0">
              <a:solidFill>
                <a:sysClr val="window" lastClr="FFFFFF"/>
              </a:solidFill>
              <a:cs typeface="Times New Roman" panose="02020603050405020304" pitchFamily="18" charset="0"/>
            </a:endParaRPr>
          </a:p>
        </p:txBody>
      </p:sp>
      <p:sp>
        <p:nvSpPr>
          <p:cNvPr id="23" name="Arrow: Pentagon 14">
            <a:extLst>
              <a:ext uri="{FF2B5EF4-FFF2-40B4-BE49-F238E27FC236}">
                <a16:creationId xmlns:a16="http://schemas.microsoft.com/office/drawing/2014/main" id="{05538623-862F-A5ED-134D-9B3E5F960BEE}"/>
              </a:ext>
            </a:extLst>
          </p:cNvPr>
          <p:cNvSpPr/>
          <p:nvPr/>
        </p:nvSpPr>
        <p:spPr>
          <a:xfrm>
            <a:off x="810000" y="5494429"/>
            <a:ext cx="2777262" cy="523474"/>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Contract type is Contract based.</a:t>
            </a:r>
          </a:p>
          <a:p>
            <a:pPr algn="ctr"/>
            <a:endParaRPr lang="en-US" sz="1800" b="1">
              <a:solidFill>
                <a:sysClr val="window" lastClr="FFFFFF"/>
              </a:solidFill>
              <a:cs typeface="Times New Roman" panose="02020603050405020304" pitchFamily="18" charset="0"/>
            </a:endParaRPr>
          </a:p>
        </p:txBody>
      </p:sp>
      <p:pic>
        <p:nvPicPr>
          <p:cNvPr id="25" name="Picture 24">
            <a:extLst>
              <a:ext uri="{FF2B5EF4-FFF2-40B4-BE49-F238E27FC236}">
                <a16:creationId xmlns:a16="http://schemas.microsoft.com/office/drawing/2014/main" id="{98E2E66D-2257-923F-0D74-31C37D4D1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477" y="1899139"/>
            <a:ext cx="8554523" cy="4958862"/>
          </a:xfrm>
          <a:prstGeom prst="rect">
            <a:avLst/>
          </a:prstGeom>
        </p:spPr>
      </p:pic>
    </p:spTree>
    <p:extLst>
      <p:ext uri="{BB962C8B-B14F-4D97-AF65-F5344CB8AC3E}">
        <p14:creationId xmlns:p14="http://schemas.microsoft.com/office/powerpoint/2010/main" val="2549941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150D-8904-A77D-A76C-11D34BAC263F}"/>
              </a:ext>
            </a:extLst>
          </p:cNvPr>
          <p:cNvSpPr>
            <a:spLocks noGrp="1"/>
          </p:cNvSpPr>
          <p:nvPr>
            <p:ph type="title"/>
          </p:nvPr>
        </p:nvSpPr>
        <p:spPr/>
        <p:txBody>
          <a:bodyPr/>
          <a:lstStyle/>
          <a:p>
            <a:r>
              <a:rPr lang="en-US" sz="3200" dirty="0">
                <a:solidFill>
                  <a:schemeClr val="bg1"/>
                </a:solidFill>
              </a:rPr>
              <a:t>Analysis of Clusters 2: Oil </a:t>
            </a:r>
            <a:endParaRPr lang="en-US" sz="3200" dirty="0"/>
          </a:p>
        </p:txBody>
      </p:sp>
      <p:sp>
        <p:nvSpPr>
          <p:cNvPr id="9" name="Arrow: Pentagon 7">
            <a:extLst>
              <a:ext uri="{FF2B5EF4-FFF2-40B4-BE49-F238E27FC236}">
                <a16:creationId xmlns:a16="http://schemas.microsoft.com/office/drawing/2014/main" id="{43AC5886-84EC-FCF9-B080-EB5EB4EF14DA}"/>
              </a:ext>
            </a:extLst>
          </p:cNvPr>
          <p:cNvSpPr/>
          <p:nvPr/>
        </p:nvSpPr>
        <p:spPr>
          <a:xfrm>
            <a:off x="978682" y="4689428"/>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The heat generated is 1.6 MMBtu</a:t>
            </a:r>
          </a:p>
          <a:p>
            <a:pPr algn="ctr"/>
            <a:endParaRPr lang="en-US" sz="1800" b="1" dirty="0">
              <a:solidFill>
                <a:sysClr val="window" lastClr="FFFFFF"/>
              </a:solidFill>
              <a:cs typeface="Times New Roman" panose="02020603050405020304" pitchFamily="18" charset="0"/>
            </a:endParaRPr>
          </a:p>
        </p:txBody>
      </p:sp>
      <p:sp>
        <p:nvSpPr>
          <p:cNvPr id="10" name="Arrow: Pentagon 9">
            <a:extLst>
              <a:ext uri="{FF2B5EF4-FFF2-40B4-BE49-F238E27FC236}">
                <a16:creationId xmlns:a16="http://schemas.microsoft.com/office/drawing/2014/main" id="{60A58207-0748-8810-3BA1-CE0B1F763EA2}"/>
              </a:ext>
            </a:extLst>
          </p:cNvPr>
          <p:cNvSpPr/>
          <p:nvPr/>
        </p:nvSpPr>
        <p:spPr>
          <a:xfrm>
            <a:off x="978682" y="3379892"/>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Least number of units received</a:t>
            </a:r>
          </a:p>
          <a:p>
            <a:pPr algn="ctr"/>
            <a:endParaRPr lang="en-US" sz="1800" b="1">
              <a:solidFill>
                <a:sysClr val="window" lastClr="FFFFFF"/>
              </a:solidFill>
              <a:cs typeface="Times New Roman" panose="02020603050405020304" pitchFamily="18" charset="0"/>
            </a:endParaRPr>
          </a:p>
        </p:txBody>
      </p:sp>
      <p:sp>
        <p:nvSpPr>
          <p:cNvPr id="11" name="Arrow: Pentagon 12">
            <a:extLst>
              <a:ext uri="{FF2B5EF4-FFF2-40B4-BE49-F238E27FC236}">
                <a16:creationId xmlns:a16="http://schemas.microsoft.com/office/drawing/2014/main" id="{1AB2073E-2FE5-549B-6E20-BFBEE5EFAB65}"/>
              </a:ext>
            </a:extLst>
          </p:cNvPr>
          <p:cNvSpPr/>
          <p:nvPr/>
        </p:nvSpPr>
        <p:spPr>
          <a:xfrm>
            <a:off x="978682" y="4055180"/>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Small percent of Sulfur Content</a:t>
            </a:r>
          </a:p>
          <a:p>
            <a:pPr algn="ctr"/>
            <a:endParaRPr lang="en-US" sz="1800" b="1" dirty="0">
              <a:solidFill>
                <a:sysClr val="window" lastClr="FFFFFF"/>
              </a:solidFill>
              <a:cs typeface="Times New Roman" panose="02020603050405020304" pitchFamily="18" charset="0"/>
            </a:endParaRPr>
          </a:p>
        </p:txBody>
      </p:sp>
      <p:sp>
        <p:nvSpPr>
          <p:cNvPr id="12" name="Arrow: Pentagon 13">
            <a:extLst>
              <a:ext uri="{FF2B5EF4-FFF2-40B4-BE49-F238E27FC236}">
                <a16:creationId xmlns:a16="http://schemas.microsoft.com/office/drawing/2014/main" id="{1AE35F67-6C9B-0792-26D8-F85CCBC2A789}"/>
              </a:ext>
            </a:extLst>
          </p:cNvPr>
          <p:cNvSpPr/>
          <p:nvPr/>
        </p:nvSpPr>
        <p:spPr>
          <a:xfrm>
            <a:off x="978682" y="2759007"/>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Highest Fuel cost per MMBtu</a:t>
            </a:r>
          </a:p>
          <a:p>
            <a:pPr algn="ctr"/>
            <a:endParaRPr lang="en-US" sz="1800" b="1" dirty="0">
              <a:solidFill>
                <a:sysClr val="window" lastClr="FFFFFF"/>
              </a:solidFill>
              <a:cs typeface="Times New Roman" panose="02020603050405020304" pitchFamily="18" charset="0"/>
            </a:endParaRPr>
          </a:p>
        </p:txBody>
      </p:sp>
      <p:sp>
        <p:nvSpPr>
          <p:cNvPr id="13" name="Arrow: Pentagon 14">
            <a:extLst>
              <a:ext uri="{FF2B5EF4-FFF2-40B4-BE49-F238E27FC236}">
                <a16:creationId xmlns:a16="http://schemas.microsoft.com/office/drawing/2014/main" id="{10EF9687-F579-7A0D-D63A-736E9DECE365}"/>
              </a:ext>
            </a:extLst>
          </p:cNvPr>
          <p:cNvSpPr/>
          <p:nvPr/>
        </p:nvSpPr>
        <p:spPr>
          <a:xfrm>
            <a:off x="978682" y="5334961"/>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Contract type is Spot</a:t>
            </a:r>
          </a:p>
          <a:p>
            <a:pPr algn="ctr"/>
            <a:endParaRPr lang="en-US" sz="1800" b="1" dirty="0">
              <a:solidFill>
                <a:sysClr val="window" lastClr="FFFFFF"/>
              </a:solidFill>
              <a:cs typeface="Times New Roman" panose="02020603050405020304" pitchFamily="18" charset="0"/>
            </a:endParaRPr>
          </a:p>
        </p:txBody>
      </p:sp>
      <p:pic>
        <p:nvPicPr>
          <p:cNvPr id="15" name="Picture 14">
            <a:extLst>
              <a:ext uri="{FF2B5EF4-FFF2-40B4-BE49-F238E27FC236}">
                <a16:creationId xmlns:a16="http://schemas.microsoft.com/office/drawing/2014/main" id="{EE3F60A3-1704-9863-119E-32DA42947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375" y="1856934"/>
            <a:ext cx="7957625" cy="5000529"/>
          </a:xfrm>
          <a:prstGeom prst="rect">
            <a:avLst/>
          </a:prstGeom>
        </p:spPr>
      </p:pic>
    </p:spTree>
    <p:extLst>
      <p:ext uri="{BB962C8B-B14F-4D97-AF65-F5344CB8AC3E}">
        <p14:creationId xmlns:p14="http://schemas.microsoft.com/office/powerpoint/2010/main" val="376596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A346D-7F81-4B6A-E571-76061B56E8A3}"/>
              </a:ext>
            </a:extLst>
          </p:cNvPr>
          <p:cNvSpPr>
            <a:spLocks noGrp="1"/>
          </p:cNvSpPr>
          <p:nvPr>
            <p:ph type="title"/>
          </p:nvPr>
        </p:nvSpPr>
        <p:spPr/>
        <p:txBody>
          <a:bodyPr/>
          <a:lstStyle/>
          <a:p>
            <a:r>
              <a:rPr lang="en-US" sz="3200" dirty="0">
                <a:solidFill>
                  <a:schemeClr val="bg1"/>
                </a:solidFill>
              </a:rPr>
              <a:t>Analysis of Clusters 3: Coal </a:t>
            </a:r>
            <a:endParaRPr lang="en-US" sz="3200" dirty="0"/>
          </a:p>
        </p:txBody>
      </p:sp>
      <p:sp>
        <p:nvSpPr>
          <p:cNvPr id="9" name="Arrow: Pentagon 5">
            <a:extLst>
              <a:ext uri="{FF2B5EF4-FFF2-40B4-BE49-F238E27FC236}">
                <a16:creationId xmlns:a16="http://schemas.microsoft.com/office/drawing/2014/main" id="{6A214A2A-E9DD-4168-F70E-8D10AE158BBF}"/>
              </a:ext>
            </a:extLst>
          </p:cNvPr>
          <p:cNvSpPr/>
          <p:nvPr/>
        </p:nvSpPr>
        <p:spPr>
          <a:xfrm>
            <a:off x="1105292" y="2743069"/>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dirty="0">
              <a:cs typeface="Times New Roman" panose="02020603050405020304" pitchFamily="18" charset="0"/>
            </a:endParaRPr>
          </a:p>
          <a:p>
            <a:r>
              <a:rPr lang="en-US" sz="1800" b="1" dirty="0">
                <a:cs typeface="Times New Roman" panose="02020603050405020304" pitchFamily="18" charset="0"/>
              </a:rPr>
              <a:t>Lowest Fuel cost per MMBtu</a:t>
            </a:r>
          </a:p>
          <a:p>
            <a:pPr algn="ctr"/>
            <a:endParaRPr lang="en-US" sz="1800" b="1" dirty="0">
              <a:solidFill>
                <a:sysClr val="window" lastClr="FFFFFF"/>
              </a:solidFill>
              <a:cs typeface="Times New Roman" panose="02020603050405020304" pitchFamily="18" charset="0"/>
            </a:endParaRPr>
          </a:p>
        </p:txBody>
      </p:sp>
      <p:sp>
        <p:nvSpPr>
          <p:cNvPr id="10" name="Arrow: Pentagon 6">
            <a:extLst>
              <a:ext uri="{FF2B5EF4-FFF2-40B4-BE49-F238E27FC236}">
                <a16:creationId xmlns:a16="http://schemas.microsoft.com/office/drawing/2014/main" id="{2AB1DC0F-5210-164C-6672-69598531D967}"/>
              </a:ext>
            </a:extLst>
          </p:cNvPr>
          <p:cNvSpPr/>
          <p:nvPr/>
        </p:nvSpPr>
        <p:spPr>
          <a:xfrm>
            <a:off x="1105292" y="3380387"/>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High fuel units received</a:t>
            </a:r>
          </a:p>
          <a:p>
            <a:pPr algn="ctr"/>
            <a:endParaRPr lang="en-US" sz="1800" b="1">
              <a:solidFill>
                <a:sysClr val="window" lastClr="FFFFFF"/>
              </a:solidFill>
              <a:cs typeface="Times New Roman" panose="02020603050405020304" pitchFamily="18" charset="0"/>
            </a:endParaRPr>
          </a:p>
        </p:txBody>
      </p:sp>
      <p:sp>
        <p:nvSpPr>
          <p:cNvPr id="11" name="Arrow: Pentagon 7">
            <a:extLst>
              <a:ext uri="{FF2B5EF4-FFF2-40B4-BE49-F238E27FC236}">
                <a16:creationId xmlns:a16="http://schemas.microsoft.com/office/drawing/2014/main" id="{5D6F3495-F7C0-88C5-1A64-6A06B9D88295}"/>
              </a:ext>
            </a:extLst>
          </p:cNvPr>
          <p:cNvSpPr/>
          <p:nvPr/>
        </p:nvSpPr>
        <p:spPr>
          <a:xfrm>
            <a:off x="1105292" y="4017706"/>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Contains Fuel, ash, sulfur content</a:t>
            </a:r>
          </a:p>
          <a:p>
            <a:pPr algn="ctr"/>
            <a:endParaRPr lang="en-US" sz="1800" b="1">
              <a:solidFill>
                <a:sysClr val="window" lastClr="FFFFFF"/>
              </a:solidFill>
              <a:cs typeface="Times New Roman" panose="02020603050405020304" pitchFamily="18" charset="0"/>
            </a:endParaRPr>
          </a:p>
        </p:txBody>
      </p:sp>
      <p:sp>
        <p:nvSpPr>
          <p:cNvPr id="12" name="Arrow: Pentagon 9">
            <a:extLst>
              <a:ext uri="{FF2B5EF4-FFF2-40B4-BE49-F238E27FC236}">
                <a16:creationId xmlns:a16="http://schemas.microsoft.com/office/drawing/2014/main" id="{BD17B726-D53D-02AA-0EE5-89A9B831F0BB}"/>
              </a:ext>
            </a:extLst>
          </p:cNvPr>
          <p:cNvSpPr/>
          <p:nvPr/>
        </p:nvSpPr>
        <p:spPr>
          <a:xfrm>
            <a:off x="1105292" y="4625027"/>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Heat generated is High</a:t>
            </a:r>
          </a:p>
          <a:p>
            <a:pPr algn="ctr"/>
            <a:endParaRPr lang="en-US" sz="1800" b="1">
              <a:solidFill>
                <a:sysClr val="window" lastClr="FFFFFF"/>
              </a:solidFill>
              <a:cs typeface="Times New Roman" panose="02020603050405020304" pitchFamily="18" charset="0"/>
            </a:endParaRPr>
          </a:p>
        </p:txBody>
      </p:sp>
      <p:sp>
        <p:nvSpPr>
          <p:cNvPr id="13" name="Arrow: Pentagon 12">
            <a:extLst>
              <a:ext uri="{FF2B5EF4-FFF2-40B4-BE49-F238E27FC236}">
                <a16:creationId xmlns:a16="http://schemas.microsoft.com/office/drawing/2014/main" id="{52E938AF-A550-48FC-3E7B-DD721804CBB6}"/>
              </a:ext>
            </a:extLst>
          </p:cNvPr>
          <p:cNvSpPr/>
          <p:nvPr/>
        </p:nvSpPr>
        <p:spPr>
          <a:xfrm>
            <a:off x="1105292" y="5266493"/>
            <a:ext cx="3144520" cy="480292"/>
          </a:xfrm>
          <a:prstGeom prst="homePlate">
            <a:avLst/>
          </a:prstGeom>
          <a:noFill/>
          <a:ln>
            <a:noFill/>
          </a:ln>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1800" b="1">
              <a:cs typeface="Times New Roman" panose="02020603050405020304" pitchFamily="18" charset="0"/>
            </a:endParaRPr>
          </a:p>
          <a:p>
            <a:r>
              <a:rPr lang="en-US" sz="1800" b="1">
                <a:cs typeface="Times New Roman" panose="02020603050405020304" pitchFamily="18" charset="0"/>
              </a:rPr>
              <a:t>Contract type is Contract and Spot</a:t>
            </a:r>
          </a:p>
          <a:p>
            <a:pPr algn="ctr"/>
            <a:endParaRPr lang="en-US" sz="1800" b="1">
              <a:solidFill>
                <a:sysClr val="window" lastClr="FFFFFF"/>
              </a:solidFill>
              <a:cs typeface="Times New Roman" panose="02020603050405020304" pitchFamily="18" charset="0"/>
            </a:endParaRPr>
          </a:p>
        </p:txBody>
      </p:sp>
      <p:pic>
        <p:nvPicPr>
          <p:cNvPr id="15" name="Picture 14">
            <a:extLst>
              <a:ext uri="{FF2B5EF4-FFF2-40B4-BE49-F238E27FC236}">
                <a16:creationId xmlns:a16="http://schemas.microsoft.com/office/drawing/2014/main" id="{A3F3DFD6-7C91-E9BB-DDDB-5290A889E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0986" y="1844040"/>
            <a:ext cx="7831014" cy="5013960"/>
          </a:xfrm>
          <a:prstGeom prst="rect">
            <a:avLst/>
          </a:prstGeom>
        </p:spPr>
      </p:pic>
    </p:spTree>
    <p:extLst>
      <p:ext uri="{BB962C8B-B14F-4D97-AF65-F5344CB8AC3E}">
        <p14:creationId xmlns:p14="http://schemas.microsoft.com/office/powerpoint/2010/main" val="242528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9B37-D851-DC34-C3F8-DFE54F8134CE}"/>
              </a:ext>
            </a:extLst>
          </p:cNvPr>
          <p:cNvSpPr>
            <a:spLocks noGrp="1"/>
          </p:cNvSpPr>
          <p:nvPr>
            <p:ph type="title"/>
          </p:nvPr>
        </p:nvSpPr>
        <p:spPr>
          <a:xfrm>
            <a:off x="801288" y="784812"/>
            <a:ext cx="10571998" cy="970450"/>
          </a:xfrm>
        </p:spPr>
        <p:txBody>
          <a:bodyPr/>
          <a:lstStyle/>
          <a:p>
            <a:r>
              <a:rPr lang="en-US" sz="3200" dirty="0">
                <a:solidFill>
                  <a:schemeClr val="bg1"/>
                </a:solidFill>
              </a:rPr>
              <a:t>Conclusion</a:t>
            </a:r>
            <a:br>
              <a:rPr lang="en-US" sz="3200" dirty="0">
                <a:solidFill>
                  <a:schemeClr val="bg1"/>
                </a:solidFill>
              </a:rPr>
            </a:br>
            <a:endParaRPr lang="en-US" sz="3200" dirty="0">
              <a:solidFill>
                <a:schemeClr val="bg1"/>
              </a:solidFill>
            </a:endParaRPr>
          </a:p>
        </p:txBody>
      </p:sp>
      <p:sp>
        <p:nvSpPr>
          <p:cNvPr id="3" name="Content Placeholder 2">
            <a:extLst>
              <a:ext uri="{FF2B5EF4-FFF2-40B4-BE49-F238E27FC236}">
                <a16:creationId xmlns:a16="http://schemas.microsoft.com/office/drawing/2014/main" id="{FFF31AEA-7D91-EB83-8077-DF7F5A0CE601}"/>
              </a:ext>
            </a:extLst>
          </p:cNvPr>
          <p:cNvSpPr>
            <a:spLocks noGrp="1"/>
          </p:cNvSpPr>
          <p:nvPr>
            <p:ph idx="1"/>
          </p:nvPr>
        </p:nvSpPr>
        <p:spPr>
          <a:xfrm>
            <a:off x="692103" y="1610744"/>
            <a:ext cx="10554574" cy="3636511"/>
          </a:xfrm>
        </p:spPr>
        <p:txBody>
          <a:bodyPr/>
          <a:lstStyle/>
          <a:p>
            <a:r>
              <a:rPr lang="en-IN" dirty="0"/>
              <a:t>If the goal is to produce more heat at low cost, we need to choose the efficient cluster.</a:t>
            </a:r>
          </a:p>
          <a:p>
            <a:endParaRPr lang="en-IN" dirty="0"/>
          </a:p>
          <a:p>
            <a:r>
              <a:rPr lang="en-IN" dirty="0"/>
              <a:t>If the goal is to produce heat without causing any harm to nature then we need to choose the sustainable cluster</a:t>
            </a:r>
          </a:p>
          <a:p>
            <a:pPr marL="3371400" lvl="8" indent="0">
              <a:buNone/>
            </a:pPr>
            <a:endParaRPr lang="en-US" dirty="0"/>
          </a:p>
        </p:txBody>
      </p:sp>
    </p:spTree>
    <p:extLst>
      <p:ext uri="{BB962C8B-B14F-4D97-AF65-F5344CB8AC3E}">
        <p14:creationId xmlns:p14="http://schemas.microsoft.com/office/powerpoint/2010/main" val="34142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9932-F9CC-0EE6-4D3B-F10DB1675D3F}"/>
              </a:ext>
            </a:extLst>
          </p:cNvPr>
          <p:cNvSpPr>
            <a:spLocks noGrp="1"/>
          </p:cNvSpPr>
          <p:nvPr>
            <p:ph type="title"/>
          </p:nvPr>
        </p:nvSpPr>
        <p:spPr/>
        <p:txBody>
          <a:bodyPr/>
          <a:lstStyle/>
          <a:p>
            <a:br>
              <a:rPr lang="en-IN" sz="3200" dirty="0"/>
            </a:br>
            <a:br>
              <a:rPr lang="en-IN" dirty="0"/>
            </a:br>
            <a:r>
              <a:rPr lang="en-US" sz="3200" dirty="0">
                <a:solidFill>
                  <a:schemeClr val="bg1"/>
                </a:solidFill>
              </a:rPr>
              <a:t>Objective and Problem Statement</a:t>
            </a:r>
            <a:endParaRPr lang="en-IN" sz="3200" dirty="0"/>
          </a:p>
        </p:txBody>
      </p:sp>
      <p:sp>
        <p:nvSpPr>
          <p:cNvPr id="3" name="Content Placeholder 2">
            <a:extLst>
              <a:ext uri="{FF2B5EF4-FFF2-40B4-BE49-F238E27FC236}">
                <a16:creationId xmlns:a16="http://schemas.microsoft.com/office/drawing/2014/main" id="{74EDB383-AA9C-921D-7086-925037401B78}"/>
              </a:ext>
            </a:extLst>
          </p:cNvPr>
          <p:cNvSpPr>
            <a:spLocks noGrp="1"/>
          </p:cNvSpPr>
          <p:nvPr>
            <p:ph idx="1"/>
          </p:nvPr>
        </p:nvSpPr>
        <p:spPr>
          <a:xfrm>
            <a:off x="810000" y="2275948"/>
            <a:ext cx="10992794" cy="4134864"/>
          </a:xfrm>
        </p:spPr>
        <p:txBody>
          <a:bodyPr>
            <a:normAutofit/>
          </a:bodyPr>
          <a:lstStyle/>
          <a:p>
            <a:pPr>
              <a:buFont typeface="Courier New" panose="02070309020205020404" pitchFamily="49" charset="0"/>
              <a:buChar char="o"/>
            </a:pPr>
            <a:endParaRPr lang="en-IN" dirty="0"/>
          </a:p>
          <a:p>
            <a:pPr>
              <a:buFont typeface="Courier New" panose="02070309020205020404" pitchFamily="49" charset="0"/>
              <a:buChar char="o"/>
            </a:pPr>
            <a:r>
              <a:rPr lang="en-IN" dirty="0"/>
              <a:t>I</a:t>
            </a:r>
            <a:r>
              <a:rPr lang="en-IN" dirty="0">
                <a:effectLst/>
              </a:rPr>
              <a:t>n order to examine the monthly fuel contract data, purchases, and prices associated with US energy statistics. </a:t>
            </a:r>
            <a:endParaRPr lang="en-IN" dirty="0"/>
          </a:p>
          <a:p>
            <a:pPr>
              <a:buFont typeface="Courier New" panose="02070309020205020404" pitchFamily="49" charset="0"/>
              <a:buChar char="o"/>
            </a:pPr>
            <a:r>
              <a:rPr lang="en-IN" dirty="0"/>
              <a:t>Data includes details regarding the energy industry in the United States.</a:t>
            </a:r>
          </a:p>
          <a:p>
            <a:pPr>
              <a:buFont typeface="Courier New" panose="02070309020205020404" pitchFamily="49" charset="0"/>
              <a:buChar char="o"/>
            </a:pPr>
            <a:r>
              <a:rPr lang="en-IN" dirty="0"/>
              <a:t>20 variables and 608,565 rows in the data set give information.</a:t>
            </a:r>
          </a:p>
          <a:p>
            <a:pPr>
              <a:buFont typeface="Courier New" panose="02070309020205020404" pitchFamily="49" charset="0"/>
              <a:buChar char="o"/>
            </a:pPr>
            <a:r>
              <a:rPr lang="en-IN" dirty="0"/>
              <a:t>Data gives information on a variety of fuel-related topics such as cost, sulphur and ash content, heat produced per unit resource, suppliers, and many more.</a:t>
            </a:r>
          </a:p>
          <a:p>
            <a:pPr>
              <a:buFont typeface="Courier New" panose="02070309020205020404" pitchFamily="49" charset="0"/>
              <a:buChar char="o"/>
            </a:pPr>
            <a:r>
              <a:rPr lang="en-IN" dirty="0"/>
              <a:t>Public Utility Data Preparation (PUDL) - P</a:t>
            </a:r>
            <a:r>
              <a:rPr lang="en-IN" sz="1800" dirty="0">
                <a:effectLst/>
              </a:rPr>
              <a:t>ower generation in the US </a:t>
            </a:r>
            <a:endParaRPr lang="en-IN" dirty="0">
              <a:effectLst/>
            </a:endParaRPr>
          </a:p>
          <a:p>
            <a:endParaRPr lang="en-IN" dirty="0">
              <a:effectLst/>
            </a:endParaRPr>
          </a:p>
          <a:p>
            <a:endParaRPr lang="en-IN" dirty="0">
              <a:effectLst/>
            </a:endParaRPr>
          </a:p>
          <a:p>
            <a:endParaRPr lang="en-IN" dirty="0"/>
          </a:p>
          <a:p>
            <a:pPr marL="0" indent="0">
              <a:buNone/>
            </a:pPr>
            <a:endParaRPr lang="en-IN" dirty="0"/>
          </a:p>
        </p:txBody>
      </p:sp>
    </p:spTree>
    <p:extLst>
      <p:ext uri="{BB962C8B-B14F-4D97-AF65-F5344CB8AC3E}">
        <p14:creationId xmlns:p14="http://schemas.microsoft.com/office/powerpoint/2010/main" val="302955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AB69-FA89-CC4C-2A54-6D987BCBF1DB}"/>
              </a:ext>
            </a:extLst>
          </p:cNvPr>
          <p:cNvSpPr>
            <a:spLocks noGrp="1"/>
          </p:cNvSpPr>
          <p:nvPr>
            <p:ph type="title"/>
          </p:nvPr>
        </p:nvSpPr>
        <p:spPr/>
        <p:txBody>
          <a:bodyPr/>
          <a:lstStyle/>
          <a:p>
            <a:r>
              <a:rPr lang="en-US" sz="3200" dirty="0">
                <a:solidFill>
                  <a:schemeClr val="bg1"/>
                </a:solidFill>
              </a:rPr>
              <a:t>Data Variables Included and Excluded</a:t>
            </a:r>
          </a:p>
        </p:txBody>
      </p:sp>
      <p:graphicFrame>
        <p:nvGraphicFramePr>
          <p:cNvPr id="4" name="Content Placeholder 3">
            <a:extLst>
              <a:ext uri="{FF2B5EF4-FFF2-40B4-BE49-F238E27FC236}">
                <a16:creationId xmlns:a16="http://schemas.microsoft.com/office/drawing/2014/main" id="{5EB92AD1-3104-9104-F189-D1E6ADBC2A32}"/>
              </a:ext>
            </a:extLst>
          </p:cNvPr>
          <p:cNvGraphicFramePr>
            <a:graphicFrameLocks noGrp="1"/>
          </p:cNvGraphicFramePr>
          <p:nvPr>
            <p:ph idx="1"/>
            <p:extLst>
              <p:ext uri="{D42A27DB-BD31-4B8C-83A1-F6EECF244321}">
                <p14:modId xmlns:p14="http://schemas.microsoft.com/office/powerpoint/2010/main" val="1516128966"/>
              </p:ext>
            </p:extLst>
          </p:nvPr>
        </p:nvGraphicFramePr>
        <p:xfrm>
          <a:off x="0" y="1899139"/>
          <a:ext cx="3522199" cy="4958861"/>
        </p:xfrm>
        <a:graphic>
          <a:graphicData uri="http://schemas.openxmlformats.org/drawingml/2006/table">
            <a:tbl>
              <a:tblPr>
                <a:tableStyleId>{5C22544A-7EE6-4342-B048-85BDC9FD1C3A}</a:tableStyleId>
              </a:tblPr>
              <a:tblGrid>
                <a:gridCol w="3522199">
                  <a:extLst>
                    <a:ext uri="{9D8B030D-6E8A-4147-A177-3AD203B41FA5}">
                      <a16:colId xmlns:a16="http://schemas.microsoft.com/office/drawing/2014/main" val="3979679018"/>
                    </a:ext>
                  </a:extLst>
                </a:gridCol>
              </a:tblGrid>
              <a:tr h="246924">
                <a:tc>
                  <a:txBody>
                    <a:bodyPr/>
                    <a:lstStyle/>
                    <a:p>
                      <a:pPr algn="l" fontAlgn="b"/>
                      <a:r>
                        <a:rPr lang="en-IN" sz="1000" u="none" strike="noStrike">
                          <a:effectLst/>
                        </a:rPr>
                        <a:t>contract_type_code</a:t>
                      </a:r>
                      <a:endParaRPr lang="en-IN" sz="1000" b="1" i="0" u="none" strike="noStrike">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4108984113"/>
                  </a:ext>
                </a:extLst>
              </a:tr>
              <a:tr h="418999">
                <a:tc>
                  <a:txBody>
                    <a:bodyPr/>
                    <a:lstStyle/>
                    <a:p>
                      <a:pPr algn="l" fontAlgn="b"/>
                      <a:endParaRPr lang="en-IN" sz="1000" u="none" strike="noStrike" dirty="0">
                        <a:effectLst/>
                      </a:endParaRPr>
                    </a:p>
                    <a:p>
                      <a:pPr algn="l" fontAlgn="b"/>
                      <a:r>
                        <a:rPr lang="en-IN" sz="1000" u="none" strike="noStrike" dirty="0" err="1">
                          <a:effectLst/>
                        </a:rPr>
                        <a:t>energy_source_code</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4041222205"/>
                  </a:ext>
                </a:extLst>
              </a:tr>
              <a:tr h="418999">
                <a:tc>
                  <a:txBody>
                    <a:bodyPr/>
                    <a:lstStyle/>
                    <a:p>
                      <a:pPr algn="l" fontAlgn="b"/>
                      <a:endParaRPr lang="en-IN" sz="1000" u="none" strike="noStrike">
                        <a:effectLst/>
                      </a:endParaRPr>
                    </a:p>
                    <a:p>
                      <a:pPr algn="l" fontAlgn="b"/>
                      <a:r>
                        <a:rPr lang="en-IN" sz="1000" u="none" strike="noStrike">
                          <a:effectLst/>
                        </a:rPr>
                        <a:t>fuel_group_code</a:t>
                      </a:r>
                      <a:endParaRPr lang="en-IN" sz="1000" b="1" i="0" u="none" strike="noStrike">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558563338"/>
                  </a:ext>
                </a:extLst>
              </a:tr>
              <a:tr h="418999">
                <a:tc>
                  <a:txBody>
                    <a:bodyPr/>
                    <a:lstStyle/>
                    <a:p>
                      <a:pPr algn="l" fontAlgn="b"/>
                      <a:endParaRPr lang="en-IN" sz="1000" u="none" strike="noStrike" dirty="0">
                        <a:effectLst/>
                      </a:endParaRPr>
                    </a:p>
                    <a:p>
                      <a:pPr algn="l" fontAlgn="b"/>
                      <a:r>
                        <a:rPr lang="en-IN" sz="1000" u="none" strike="noStrike" dirty="0" err="1">
                          <a:effectLst/>
                        </a:rPr>
                        <a:t>fuel_received_units</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98956384"/>
                  </a:ext>
                </a:extLst>
              </a:tr>
              <a:tr h="418999">
                <a:tc>
                  <a:txBody>
                    <a:bodyPr/>
                    <a:lstStyle/>
                    <a:p>
                      <a:pPr algn="l" fontAlgn="b"/>
                      <a:endParaRPr lang="en-IN" sz="1000" u="none" strike="noStrike" dirty="0">
                        <a:effectLst/>
                      </a:endParaRPr>
                    </a:p>
                    <a:p>
                      <a:pPr algn="l" fontAlgn="b"/>
                      <a:r>
                        <a:rPr lang="en-IN" sz="1000" u="none" strike="noStrike" dirty="0" err="1">
                          <a:effectLst/>
                        </a:rPr>
                        <a:t>fuel_mmbtu_per_unit</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668280220"/>
                  </a:ext>
                </a:extLst>
              </a:tr>
              <a:tr h="418999">
                <a:tc>
                  <a:txBody>
                    <a:bodyPr/>
                    <a:lstStyle/>
                    <a:p>
                      <a:pPr algn="l" fontAlgn="b"/>
                      <a:endParaRPr lang="en-IN" sz="1000" u="none" strike="noStrike" dirty="0">
                        <a:effectLst/>
                      </a:endParaRPr>
                    </a:p>
                    <a:p>
                      <a:pPr algn="l" fontAlgn="b"/>
                      <a:r>
                        <a:rPr lang="en-IN" sz="1000" u="none" strike="noStrike" dirty="0" err="1">
                          <a:effectLst/>
                        </a:rPr>
                        <a:t>sulfur_content_pct</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2789059064"/>
                  </a:ext>
                </a:extLst>
              </a:tr>
              <a:tr h="418999">
                <a:tc>
                  <a:txBody>
                    <a:bodyPr/>
                    <a:lstStyle/>
                    <a:p>
                      <a:pPr algn="l" fontAlgn="b"/>
                      <a:endParaRPr lang="en-IN" sz="1000" u="none" strike="noStrike">
                        <a:effectLst/>
                      </a:endParaRPr>
                    </a:p>
                    <a:p>
                      <a:pPr algn="l" fontAlgn="b"/>
                      <a:r>
                        <a:rPr lang="en-IN" sz="1000" u="none" strike="noStrike">
                          <a:effectLst/>
                        </a:rPr>
                        <a:t>ash_content_pct</a:t>
                      </a:r>
                      <a:endParaRPr lang="en-IN" sz="1000" b="1" i="0" u="none" strike="noStrike">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2847170293"/>
                  </a:ext>
                </a:extLst>
              </a:tr>
              <a:tr h="418999">
                <a:tc>
                  <a:txBody>
                    <a:bodyPr/>
                    <a:lstStyle/>
                    <a:p>
                      <a:pPr algn="l" fontAlgn="b"/>
                      <a:endParaRPr lang="en-IN" sz="1000" u="none" strike="noStrike" dirty="0">
                        <a:effectLst/>
                      </a:endParaRPr>
                    </a:p>
                    <a:p>
                      <a:pPr algn="l" fontAlgn="b"/>
                      <a:r>
                        <a:rPr lang="en-IN" sz="1000" u="none" strike="noStrike" dirty="0" err="1">
                          <a:effectLst/>
                        </a:rPr>
                        <a:t>fuel_cost_per_mmbtu</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301613703"/>
                  </a:ext>
                </a:extLst>
              </a:tr>
              <a:tr h="418999">
                <a:tc>
                  <a:txBody>
                    <a:bodyPr/>
                    <a:lstStyle/>
                    <a:p>
                      <a:pPr algn="l" fontAlgn="b"/>
                      <a:endParaRPr lang="en-IN" sz="1000" u="none" strike="noStrike" dirty="0">
                        <a:effectLst/>
                      </a:endParaRPr>
                    </a:p>
                    <a:p>
                      <a:pPr algn="l" fontAlgn="b"/>
                      <a:r>
                        <a:rPr lang="en-IN" sz="1000" u="none" strike="noStrike" dirty="0" err="1">
                          <a:effectLst/>
                        </a:rPr>
                        <a:t>primary_transportation_mode_code</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897906384"/>
                  </a:ext>
                </a:extLst>
              </a:tr>
              <a:tr h="418999">
                <a:tc>
                  <a:txBody>
                    <a:bodyPr/>
                    <a:lstStyle/>
                    <a:p>
                      <a:pPr algn="l" fontAlgn="b"/>
                      <a:endParaRPr lang="en-IN" sz="1000" u="none" strike="noStrike">
                        <a:effectLst/>
                      </a:endParaRPr>
                    </a:p>
                    <a:p>
                      <a:pPr algn="l" fontAlgn="b"/>
                      <a:r>
                        <a:rPr lang="en-IN" sz="1000" u="none" strike="noStrike">
                          <a:effectLst/>
                        </a:rPr>
                        <a:t>fuel_type_gas</a:t>
                      </a:r>
                      <a:endParaRPr lang="en-IN" sz="1000" b="1" i="0" u="none" strike="noStrike">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1904563662"/>
                  </a:ext>
                </a:extLst>
              </a:tr>
              <a:tr h="418999">
                <a:tc>
                  <a:txBody>
                    <a:bodyPr/>
                    <a:lstStyle/>
                    <a:p>
                      <a:pPr algn="l" fontAlgn="b"/>
                      <a:endParaRPr lang="en-IN" sz="1000" u="none" strike="noStrike" dirty="0">
                        <a:effectLst/>
                      </a:endParaRPr>
                    </a:p>
                    <a:p>
                      <a:pPr algn="l" fontAlgn="b"/>
                      <a:r>
                        <a:rPr lang="en-IN" sz="1000" u="none" strike="noStrike" dirty="0" err="1">
                          <a:effectLst/>
                        </a:rPr>
                        <a:t>fuel_type_coal</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4250384217"/>
                  </a:ext>
                </a:extLst>
              </a:tr>
              <a:tr h="521947">
                <a:tc>
                  <a:txBody>
                    <a:bodyPr/>
                    <a:lstStyle/>
                    <a:p>
                      <a:pPr algn="l" fontAlgn="b"/>
                      <a:endParaRPr lang="en-IN" sz="1000" u="none" strike="noStrike" dirty="0">
                        <a:effectLst/>
                      </a:endParaRPr>
                    </a:p>
                    <a:p>
                      <a:pPr algn="l" fontAlgn="b"/>
                      <a:r>
                        <a:rPr lang="en-IN" sz="1000" u="none" strike="noStrike" dirty="0" err="1">
                          <a:effectLst/>
                        </a:rPr>
                        <a:t>fuel_type_oil</a:t>
                      </a:r>
                      <a:endParaRPr lang="en-IN" sz="1000" b="1" i="0" u="none" strike="noStrike" dirty="0">
                        <a:solidFill>
                          <a:srgbClr val="000000"/>
                        </a:solidFill>
                        <a:effectLst/>
                        <a:latin typeface="Lucida Grande" panose="020B0600040502020204" pitchFamily="34" charset="0"/>
                      </a:endParaRPr>
                    </a:p>
                  </a:txBody>
                  <a:tcPr marL="8669" marR="8669" marT="8669" marB="0" anchor="b"/>
                </a:tc>
                <a:extLst>
                  <a:ext uri="{0D108BD9-81ED-4DB2-BD59-A6C34878D82A}">
                    <a16:rowId xmlns:a16="http://schemas.microsoft.com/office/drawing/2014/main" val="2828771735"/>
                  </a:ext>
                </a:extLst>
              </a:tr>
            </a:tbl>
          </a:graphicData>
        </a:graphic>
      </p:graphicFrame>
      <p:sp>
        <p:nvSpPr>
          <p:cNvPr id="10" name="TextBox 9">
            <a:extLst>
              <a:ext uri="{FF2B5EF4-FFF2-40B4-BE49-F238E27FC236}">
                <a16:creationId xmlns:a16="http://schemas.microsoft.com/office/drawing/2014/main" id="{7A988788-D5E9-B538-6462-4CBABFA0CD4A}"/>
              </a:ext>
            </a:extLst>
          </p:cNvPr>
          <p:cNvSpPr txBox="1"/>
          <p:nvPr/>
        </p:nvSpPr>
        <p:spPr>
          <a:xfrm>
            <a:off x="3522199" y="2872377"/>
            <a:ext cx="8594188" cy="2308324"/>
          </a:xfrm>
          <a:prstGeom prst="rect">
            <a:avLst/>
          </a:prstGeom>
          <a:noFill/>
        </p:spPr>
        <p:txBody>
          <a:bodyPr wrap="square">
            <a:spAutoFit/>
          </a:bodyPr>
          <a:lstStyle/>
          <a:p>
            <a:pPr marL="285750" indent="-285750">
              <a:buClr>
                <a:schemeClr val="accent1"/>
              </a:buClr>
              <a:buFont typeface="Courier New" panose="02070309020205020404" pitchFamily="49" charset="0"/>
              <a:buChar char="o"/>
            </a:pPr>
            <a:r>
              <a:rPr lang="en-IN" dirty="0"/>
              <a:t>I</a:t>
            </a:r>
            <a:r>
              <a:rPr lang="en-IN" dirty="0">
                <a:effectLst/>
              </a:rPr>
              <a:t>n order to examine the monthly fuel contract data, purchases, and prices associated with US energy statistics.  We have considered the Numeric variables </a:t>
            </a:r>
          </a:p>
          <a:p>
            <a:pPr marL="285750" indent="-285750">
              <a:buClr>
                <a:schemeClr val="accent1"/>
              </a:buClr>
              <a:buFont typeface="Courier New" panose="02070309020205020404" pitchFamily="49" charset="0"/>
              <a:buChar char="o"/>
            </a:pPr>
            <a:endParaRPr lang="en-IN" dirty="0"/>
          </a:p>
          <a:p>
            <a:pPr marL="285750" indent="-285750">
              <a:buClr>
                <a:schemeClr val="accent1"/>
              </a:buClr>
              <a:buFont typeface="Courier New" panose="02070309020205020404" pitchFamily="49" charset="0"/>
              <a:buChar char="o"/>
            </a:pPr>
            <a:r>
              <a:rPr lang="en-IN" dirty="0"/>
              <a:t>Missing values: Excluded variables having more than 50% missing values.</a:t>
            </a:r>
          </a:p>
          <a:p>
            <a:pPr marL="285750" indent="-285750">
              <a:buClr>
                <a:schemeClr val="accent1"/>
              </a:buClr>
              <a:buFont typeface="Courier New" panose="02070309020205020404" pitchFamily="49" charset="0"/>
              <a:buChar char="o"/>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15" name="Table 14">
            <a:extLst>
              <a:ext uri="{FF2B5EF4-FFF2-40B4-BE49-F238E27FC236}">
                <a16:creationId xmlns:a16="http://schemas.microsoft.com/office/drawing/2014/main" id="{7FCA82A4-5BE0-8A5D-E647-E323453D91D1}"/>
              </a:ext>
            </a:extLst>
          </p:cNvPr>
          <p:cNvGraphicFramePr>
            <a:graphicFrameLocks noGrp="1"/>
          </p:cNvGraphicFramePr>
          <p:nvPr>
            <p:extLst>
              <p:ext uri="{D42A27DB-BD31-4B8C-83A1-F6EECF244321}">
                <p14:modId xmlns:p14="http://schemas.microsoft.com/office/powerpoint/2010/main" val="1115774214"/>
              </p:ext>
            </p:extLst>
          </p:nvPr>
        </p:nvGraphicFramePr>
        <p:xfrm>
          <a:off x="3522200" y="4797083"/>
          <a:ext cx="8687386" cy="2060917"/>
        </p:xfrm>
        <a:graphic>
          <a:graphicData uri="http://schemas.openxmlformats.org/drawingml/2006/table">
            <a:tbl>
              <a:tblPr>
                <a:tableStyleId>{5C22544A-7EE6-4342-B048-85BDC9FD1C3A}</a:tableStyleId>
              </a:tblPr>
              <a:tblGrid>
                <a:gridCol w="4555453">
                  <a:extLst>
                    <a:ext uri="{9D8B030D-6E8A-4147-A177-3AD203B41FA5}">
                      <a16:colId xmlns:a16="http://schemas.microsoft.com/office/drawing/2014/main" val="510707617"/>
                    </a:ext>
                  </a:extLst>
                </a:gridCol>
                <a:gridCol w="4131933">
                  <a:extLst>
                    <a:ext uri="{9D8B030D-6E8A-4147-A177-3AD203B41FA5}">
                      <a16:colId xmlns:a16="http://schemas.microsoft.com/office/drawing/2014/main" val="2586369358"/>
                    </a:ext>
                  </a:extLst>
                </a:gridCol>
              </a:tblGrid>
              <a:tr h="380517">
                <a:tc>
                  <a:txBody>
                    <a:bodyPr/>
                    <a:lstStyle/>
                    <a:p>
                      <a:pPr algn="l" fontAlgn="b"/>
                      <a:r>
                        <a:rPr lang="en-IN" sz="1400" b="1" u="none" strike="noStrike">
                          <a:effectLst/>
                        </a:rPr>
                        <a:t>Variable</a:t>
                      </a:r>
                      <a:endParaRPr lang="en-IN" sz="14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err="1">
                          <a:effectLst/>
                        </a:rPr>
                        <a:t>Percentage_Missing</a:t>
                      </a:r>
                      <a:endParaRPr lang="en-IN"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6840032"/>
                  </a:ext>
                </a:extLst>
              </a:tr>
              <a:tr h="261595">
                <a:tc>
                  <a:txBody>
                    <a:bodyPr/>
                    <a:lstStyle/>
                    <a:p>
                      <a:pPr algn="l" fontAlgn="b"/>
                      <a:r>
                        <a:rPr lang="en-IN" sz="1400" u="none" strike="noStrike" dirty="0" err="1">
                          <a:effectLst/>
                        </a:rPr>
                        <a:t>mine_id_pudl</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64.40506 </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1947884"/>
                  </a:ext>
                </a:extLst>
              </a:tr>
              <a:tr h="472935">
                <a:tc>
                  <a:txBody>
                    <a:bodyPr/>
                    <a:lstStyle/>
                    <a:p>
                      <a:pPr algn="l" fontAlgn="b"/>
                      <a:r>
                        <a:rPr lang="en-IN" sz="1400" u="none" strike="noStrike" dirty="0" err="1">
                          <a:effectLst/>
                        </a:rPr>
                        <a:t>mercury_content_ppm</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47.56805</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5781300"/>
                  </a:ext>
                </a:extLst>
              </a:tr>
              <a:tr h="472935">
                <a:tc>
                  <a:txBody>
                    <a:bodyPr/>
                    <a:lstStyle/>
                    <a:p>
                      <a:pPr algn="l" fontAlgn="b"/>
                      <a:r>
                        <a:rPr lang="en-IN" sz="1400" u="none" strike="noStrike">
                          <a:effectLst/>
                        </a:rPr>
                        <a:t>moisture_content_pct</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84.88639</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8113846"/>
                  </a:ext>
                </a:extLst>
              </a:tr>
              <a:tr h="472935">
                <a:tc>
                  <a:txBody>
                    <a:bodyPr/>
                    <a:lstStyle/>
                    <a:p>
                      <a:pPr algn="l" fontAlgn="b"/>
                      <a:r>
                        <a:rPr lang="en-IN" sz="1400" u="none" strike="noStrike">
                          <a:effectLst/>
                        </a:rPr>
                        <a:t>chlorine_content_ppm</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84.88639</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2043998"/>
                  </a:ext>
                </a:extLst>
              </a:tr>
            </a:tbl>
          </a:graphicData>
        </a:graphic>
      </p:graphicFrame>
    </p:spTree>
    <p:extLst>
      <p:ext uri="{BB962C8B-B14F-4D97-AF65-F5344CB8AC3E}">
        <p14:creationId xmlns:p14="http://schemas.microsoft.com/office/powerpoint/2010/main" val="2369160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4EC3-56B9-AD6B-A217-DE8DC358C319}"/>
              </a:ext>
            </a:extLst>
          </p:cNvPr>
          <p:cNvSpPr>
            <a:spLocks noGrp="1"/>
          </p:cNvSpPr>
          <p:nvPr>
            <p:ph type="title"/>
          </p:nvPr>
        </p:nvSpPr>
        <p:spPr/>
        <p:txBody>
          <a:bodyPr/>
          <a:lstStyle/>
          <a:p>
            <a:r>
              <a:rPr lang="en-US" sz="3200" dirty="0">
                <a:solidFill>
                  <a:schemeClr val="bg2"/>
                </a:solidFill>
              </a:rPr>
              <a:t>Data Exploration – Sulphur Content </a:t>
            </a:r>
          </a:p>
        </p:txBody>
      </p:sp>
      <p:pic>
        <p:nvPicPr>
          <p:cNvPr id="13" name="Content Placeholder 12">
            <a:extLst>
              <a:ext uri="{FF2B5EF4-FFF2-40B4-BE49-F238E27FC236}">
                <a16:creationId xmlns:a16="http://schemas.microsoft.com/office/drawing/2014/main" id="{5E5767B5-061A-FCEE-F3AC-59A8C4228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70215"/>
            <a:ext cx="5563142" cy="4987785"/>
          </a:xfrm>
        </p:spPr>
      </p:pic>
      <p:sp>
        <p:nvSpPr>
          <p:cNvPr id="15" name="TextBox 14">
            <a:extLst>
              <a:ext uri="{FF2B5EF4-FFF2-40B4-BE49-F238E27FC236}">
                <a16:creationId xmlns:a16="http://schemas.microsoft.com/office/drawing/2014/main" id="{11C8489E-D115-6885-3124-91D9EE9160AC}"/>
              </a:ext>
            </a:extLst>
          </p:cNvPr>
          <p:cNvSpPr txBox="1"/>
          <p:nvPr/>
        </p:nvSpPr>
        <p:spPr>
          <a:xfrm>
            <a:off x="5563142" y="2039816"/>
            <a:ext cx="6783603" cy="3416320"/>
          </a:xfrm>
          <a:prstGeom prst="rect">
            <a:avLst/>
          </a:prstGeom>
          <a:noFill/>
        </p:spPr>
        <p:txBody>
          <a:bodyPr wrap="square" rtlCol="0">
            <a:spAutoFit/>
          </a:bodyPr>
          <a:lstStyle/>
          <a:p>
            <a:pPr marL="285750" indent="-285750" algn="l">
              <a:buClr>
                <a:schemeClr val="accent1"/>
              </a:buClr>
              <a:buFont typeface="Courier New" panose="02070309020205020404" pitchFamily="49" charset="0"/>
              <a:buChar char="o"/>
            </a:pPr>
            <a:r>
              <a:rPr lang="en-IN" b="0" i="0" dirty="0">
                <a:solidFill>
                  <a:srgbClr val="D1D5DB"/>
                </a:solidFill>
                <a:effectLst/>
              </a:rPr>
              <a:t>According to the dataset, the average sulphur content for each fuel type is as follows:</a:t>
            </a:r>
          </a:p>
          <a:p>
            <a:pPr algn="l">
              <a:buClr>
                <a:schemeClr val="accent1"/>
              </a:buClr>
            </a:pPr>
            <a:endParaRPr lang="en-IN" b="0" i="0" dirty="0">
              <a:solidFill>
                <a:srgbClr val="D1D5DB"/>
              </a:solidFill>
              <a:effectLst/>
            </a:endParaRPr>
          </a:p>
          <a:p>
            <a:pPr marL="285750" indent="-285750" algn="l">
              <a:buClr>
                <a:schemeClr val="accent1"/>
              </a:buClr>
              <a:buFont typeface="Courier New" panose="02070309020205020404" pitchFamily="49" charset="0"/>
              <a:buChar char="o"/>
            </a:pPr>
            <a:r>
              <a:rPr lang="en-IN" b="0" i="0" dirty="0">
                <a:solidFill>
                  <a:srgbClr val="D1D5DB"/>
                </a:solidFill>
                <a:effectLst/>
              </a:rPr>
              <a:t>Gas: 0.001%</a:t>
            </a:r>
          </a:p>
          <a:p>
            <a:pPr marL="285750" indent="-285750" algn="l">
              <a:buClr>
                <a:schemeClr val="accent1"/>
              </a:buClr>
              <a:buFont typeface="Courier New" panose="02070309020205020404" pitchFamily="49" charset="0"/>
              <a:buChar char="o"/>
            </a:pPr>
            <a:r>
              <a:rPr lang="en-IN" b="0" i="0" dirty="0">
                <a:solidFill>
                  <a:srgbClr val="D1D5DB"/>
                </a:solidFill>
                <a:effectLst/>
              </a:rPr>
              <a:t>Oil: 0.265%</a:t>
            </a:r>
          </a:p>
          <a:p>
            <a:pPr marL="285750" indent="-285750" algn="l">
              <a:buClr>
                <a:schemeClr val="accent1"/>
              </a:buClr>
              <a:buFont typeface="Courier New" panose="02070309020205020404" pitchFamily="49" charset="0"/>
              <a:buChar char="o"/>
            </a:pPr>
            <a:r>
              <a:rPr lang="en-IN" b="0" i="0" dirty="0">
                <a:solidFill>
                  <a:srgbClr val="D1D5DB"/>
                </a:solidFill>
                <a:effectLst/>
              </a:rPr>
              <a:t>Coal: 0.421%</a:t>
            </a:r>
          </a:p>
          <a:p>
            <a:pPr marL="285750" indent="-285750" algn="l">
              <a:buClr>
                <a:schemeClr val="accent1"/>
              </a:buClr>
              <a:buFont typeface="Courier New" panose="02070309020205020404" pitchFamily="49" charset="0"/>
              <a:buChar char="o"/>
            </a:pPr>
            <a:endParaRPr lang="en-IN" dirty="0">
              <a:solidFill>
                <a:srgbClr val="D1D5DB"/>
              </a:solidFill>
            </a:endParaRPr>
          </a:p>
          <a:p>
            <a:pPr algn="l">
              <a:buClr>
                <a:schemeClr val="accent1"/>
              </a:buClr>
            </a:pPr>
            <a:r>
              <a:rPr lang="en-IN" b="0" i="0" dirty="0">
                <a:solidFill>
                  <a:srgbClr val="D1D5DB"/>
                </a:solidFill>
                <a:effectLst/>
              </a:rPr>
              <a:t>It is important to consider the potential environmental impact of burning fuels with high sulphur content, such as the emission of sulphur dioxide, which can contribute to acid rain and other negative effects on air quality and public health.</a:t>
            </a:r>
          </a:p>
        </p:txBody>
      </p:sp>
    </p:spTree>
    <p:extLst>
      <p:ext uri="{BB962C8B-B14F-4D97-AF65-F5344CB8AC3E}">
        <p14:creationId xmlns:p14="http://schemas.microsoft.com/office/powerpoint/2010/main" val="241604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418D-305E-27FC-772F-4390ECDDBE11}"/>
              </a:ext>
            </a:extLst>
          </p:cNvPr>
          <p:cNvSpPr>
            <a:spLocks noGrp="1"/>
          </p:cNvSpPr>
          <p:nvPr>
            <p:ph type="title"/>
          </p:nvPr>
        </p:nvSpPr>
        <p:spPr/>
        <p:txBody>
          <a:bodyPr/>
          <a:lstStyle/>
          <a:p>
            <a:r>
              <a:rPr lang="en-US" sz="3200" dirty="0">
                <a:solidFill>
                  <a:schemeClr val="bg2"/>
                </a:solidFill>
              </a:rPr>
              <a:t>Ash Content and Fuel Distribution : PUDL</a:t>
            </a:r>
          </a:p>
        </p:txBody>
      </p:sp>
      <p:pic>
        <p:nvPicPr>
          <p:cNvPr id="5" name="Content Placeholder 4">
            <a:extLst>
              <a:ext uri="{FF2B5EF4-FFF2-40B4-BE49-F238E27FC236}">
                <a16:creationId xmlns:a16="http://schemas.microsoft.com/office/drawing/2014/main" id="{AE744EC5-AC53-4F1B-1F17-709430991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55" y="1842868"/>
            <a:ext cx="6220555" cy="4976443"/>
          </a:xfrm>
        </p:spPr>
      </p:pic>
      <p:sp>
        <p:nvSpPr>
          <p:cNvPr id="8" name="TextBox 7">
            <a:extLst>
              <a:ext uri="{FF2B5EF4-FFF2-40B4-BE49-F238E27FC236}">
                <a16:creationId xmlns:a16="http://schemas.microsoft.com/office/drawing/2014/main" id="{20046225-9A8E-FBD8-70BC-4DF67AF04CD6}"/>
              </a:ext>
            </a:extLst>
          </p:cNvPr>
          <p:cNvSpPr txBox="1"/>
          <p:nvPr/>
        </p:nvSpPr>
        <p:spPr>
          <a:xfrm>
            <a:off x="6414868" y="2236763"/>
            <a:ext cx="5106572" cy="2862322"/>
          </a:xfrm>
          <a:prstGeom prst="rect">
            <a:avLst/>
          </a:prstGeom>
          <a:noFill/>
        </p:spPr>
        <p:txBody>
          <a:bodyPr wrap="square" rtlCol="0">
            <a:spAutoFit/>
          </a:bodyPr>
          <a:lstStyle/>
          <a:p>
            <a:pPr marL="285750" indent="-285750" algn="l">
              <a:buClr>
                <a:schemeClr val="accent1"/>
              </a:buClr>
              <a:buFont typeface="Courier New" panose="02070309020205020404" pitchFamily="49" charset="0"/>
              <a:buChar char="o"/>
            </a:pPr>
            <a:r>
              <a:rPr lang="en-IN" b="0" i="0" dirty="0">
                <a:solidFill>
                  <a:srgbClr val="D1D5DB"/>
                </a:solidFill>
                <a:effectLst/>
              </a:rPr>
              <a:t>Gas is a fuel that does not contain any ash content since it is a gaseous fuel.</a:t>
            </a:r>
          </a:p>
          <a:p>
            <a:pPr marL="285750" indent="-285750" algn="l">
              <a:buClr>
                <a:schemeClr val="accent1"/>
              </a:buClr>
              <a:buFont typeface="Courier New" panose="02070309020205020404" pitchFamily="49" charset="0"/>
              <a:buChar char="o"/>
            </a:pPr>
            <a:r>
              <a:rPr lang="en-IN" b="0" i="0" dirty="0">
                <a:solidFill>
                  <a:srgbClr val="D1D5DB"/>
                </a:solidFill>
                <a:effectLst/>
              </a:rPr>
              <a:t>Oil has a very low ash content, typically less than 1%, because it is a liquid fuel and is more refined than coal.</a:t>
            </a:r>
          </a:p>
          <a:p>
            <a:pPr marL="285750" indent="-285750" algn="l">
              <a:buClr>
                <a:schemeClr val="accent1"/>
              </a:buClr>
              <a:buFont typeface="Courier New" panose="02070309020205020404" pitchFamily="49" charset="0"/>
              <a:buChar char="o"/>
            </a:pPr>
            <a:r>
              <a:rPr lang="en-IN" b="0" i="0" dirty="0">
                <a:solidFill>
                  <a:srgbClr val="D1D5DB"/>
                </a:solidFill>
                <a:effectLst/>
              </a:rPr>
              <a:t>Coal has a much higher ash content than gas and oil, typically ranging from 5% to 40% depending on the type of coal. This is because coal is a solid fuel and contains more impurities than gas and oil.</a:t>
            </a:r>
          </a:p>
        </p:txBody>
      </p:sp>
    </p:spTree>
    <p:extLst>
      <p:ext uri="{BB962C8B-B14F-4D97-AF65-F5344CB8AC3E}">
        <p14:creationId xmlns:p14="http://schemas.microsoft.com/office/powerpoint/2010/main" val="335061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11E0-81C6-8EEB-D0C4-F62DD9CA51DF}"/>
              </a:ext>
            </a:extLst>
          </p:cNvPr>
          <p:cNvSpPr>
            <a:spLocks noGrp="1"/>
          </p:cNvSpPr>
          <p:nvPr>
            <p:ph type="title"/>
          </p:nvPr>
        </p:nvSpPr>
        <p:spPr>
          <a:xfrm>
            <a:off x="809999" y="447187"/>
            <a:ext cx="10852117" cy="1058055"/>
          </a:xfrm>
        </p:spPr>
        <p:txBody>
          <a:bodyPr/>
          <a:lstStyle/>
          <a:p>
            <a:r>
              <a:rPr lang="en-US" sz="3200" dirty="0">
                <a:solidFill>
                  <a:schemeClr val="bg2"/>
                </a:solidFill>
              </a:rPr>
              <a:t>K – Means (Elbow and Silhouette) - Overlap</a:t>
            </a:r>
          </a:p>
        </p:txBody>
      </p:sp>
      <p:pic>
        <p:nvPicPr>
          <p:cNvPr id="9" name="Picture 8">
            <a:extLst>
              <a:ext uri="{FF2B5EF4-FFF2-40B4-BE49-F238E27FC236}">
                <a16:creationId xmlns:a16="http://schemas.microsoft.com/office/drawing/2014/main" id="{7D1BFE81-1AE7-3217-689D-C380726608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359" y="1774371"/>
            <a:ext cx="6354536" cy="5083629"/>
          </a:xfrm>
          <a:prstGeom prst="rect">
            <a:avLst/>
          </a:prstGeom>
        </p:spPr>
      </p:pic>
      <p:pic>
        <p:nvPicPr>
          <p:cNvPr id="11" name="Picture 10">
            <a:extLst>
              <a:ext uri="{FF2B5EF4-FFF2-40B4-BE49-F238E27FC236}">
                <a16:creationId xmlns:a16="http://schemas.microsoft.com/office/drawing/2014/main" id="{1F6F6155-8285-E7C9-0222-C6192AA58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774370"/>
            <a:ext cx="6231359" cy="5083629"/>
          </a:xfrm>
          <a:prstGeom prst="rect">
            <a:avLst/>
          </a:prstGeom>
        </p:spPr>
      </p:pic>
    </p:spTree>
    <p:extLst>
      <p:ext uri="{BB962C8B-B14F-4D97-AF65-F5344CB8AC3E}">
        <p14:creationId xmlns:p14="http://schemas.microsoft.com/office/powerpoint/2010/main" val="130610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2C10-6AC5-4C08-4B9C-82AB96B4362A}"/>
              </a:ext>
            </a:extLst>
          </p:cNvPr>
          <p:cNvSpPr>
            <a:spLocks noGrp="1"/>
          </p:cNvSpPr>
          <p:nvPr>
            <p:ph type="title"/>
          </p:nvPr>
        </p:nvSpPr>
        <p:spPr>
          <a:xfrm>
            <a:off x="1165921" y="57563"/>
            <a:ext cx="9860158" cy="1400530"/>
          </a:xfrm>
        </p:spPr>
        <p:txBody>
          <a:bodyPr/>
          <a:lstStyle/>
          <a:p>
            <a:r>
              <a:rPr lang="en-IN" sz="3200" dirty="0">
                <a:solidFill>
                  <a:schemeClr val="bg2"/>
                </a:solidFill>
              </a:rPr>
              <a:t>Clustering Technique- DBSCAN</a:t>
            </a:r>
          </a:p>
        </p:txBody>
      </p:sp>
      <p:sp>
        <p:nvSpPr>
          <p:cNvPr id="3" name="Content Placeholder 2">
            <a:extLst>
              <a:ext uri="{FF2B5EF4-FFF2-40B4-BE49-F238E27FC236}">
                <a16:creationId xmlns:a16="http://schemas.microsoft.com/office/drawing/2014/main" id="{8CAFCB03-3AB9-237E-FCC8-9416C8E3C06C}"/>
              </a:ext>
            </a:extLst>
          </p:cNvPr>
          <p:cNvSpPr>
            <a:spLocks noGrp="1"/>
          </p:cNvSpPr>
          <p:nvPr>
            <p:ph idx="1"/>
          </p:nvPr>
        </p:nvSpPr>
        <p:spPr>
          <a:xfrm>
            <a:off x="821094" y="1576874"/>
            <a:ext cx="9228759" cy="4671526"/>
          </a:xfrm>
        </p:spPr>
        <p:txBody>
          <a:bodyPr>
            <a:normAutofit/>
          </a:bodyPr>
          <a:lstStyle/>
          <a:p>
            <a:pPr>
              <a:buFont typeface="Courier New" panose="02070309020205020404" pitchFamily="49" charset="0"/>
              <a:buChar char="o"/>
            </a:pPr>
            <a:r>
              <a:rPr lang="en-IN" dirty="0"/>
              <a:t>As K mean technique resulted in overlapping clusters – using DBSCAN.</a:t>
            </a:r>
          </a:p>
          <a:p>
            <a:pPr>
              <a:buFont typeface="Courier New" panose="02070309020205020404" pitchFamily="49" charset="0"/>
              <a:buChar char="o"/>
            </a:pPr>
            <a:r>
              <a:rPr lang="en-IN" b="0" i="0" dirty="0">
                <a:effectLst/>
              </a:rPr>
              <a:t>DBSCAN can identify arbitrarily shaped clusters in the data.</a:t>
            </a:r>
          </a:p>
          <a:p>
            <a:pPr>
              <a:buFont typeface="Courier New" panose="02070309020205020404" pitchFamily="49" charset="0"/>
              <a:buChar char="o"/>
            </a:pPr>
            <a:r>
              <a:rPr lang="en-IN" b="0" i="0" dirty="0">
                <a:effectLst/>
              </a:rPr>
              <a:t>DBSCAN can handle noise and outliers effectively, by assigning them to a separate cluster or labelling them as noise.</a:t>
            </a:r>
          </a:p>
          <a:p>
            <a:pPr>
              <a:buFont typeface="Courier New" panose="02070309020205020404" pitchFamily="49" charset="0"/>
              <a:buChar char="o"/>
            </a:pPr>
            <a:r>
              <a:rPr lang="en-IN" dirty="0"/>
              <a:t>It is a fast and scalable algorithm that can be applied to large datasets with high dimensionality.</a:t>
            </a:r>
          </a:p>
        </p:txBody>
      </p:sp>
    </p:spTree>
    <p:extLst>
      <p:ext uri="{BB962C8B-B14F-4D97-AF65-F5344CB8AC3E}">
        <p14:creationId xmlns:p14="http://schemas.microsoft.com/office/powerpoint/2010/main" val="326719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F34A-2620-3ABA-16A0-F0D7FAC9DB94}"/>
              </a:ext>
            </a:extLst>
          </p:cNvPr>
          <p:cNvSpPr>
            <a:spLocks noGrp="1"/>
          </p:cNvSpPr>
          <p:nvPr>
            <p:ph type="title"/>
          </p:nvPr>
        </p:nvSpPr>
        <p:spPr>
          <a:xfrm>
            <a:off x="267286" y="447188"/>
            <a:ext cx="11114712" cy="1128394"/>
          </a:xfrm>
        </p:spPr>
        <p:txBody>
          <a:bodyPr/>
          <a:lstStyle/>
          <a:p>
            <a:r>
              <a:rPr lang="en-IN" sz="3200" dirty="0">
                <a:solidFill>
                  <a:schemeClr val="bg2"/>
                </a:solidFill>
              </a:rPr>
              <a:t>DBSCAN method Clustering of Sample data</a:t>
            </a:r>
            <a:br>
              <a:rPr lang="en-IN" sz="4000" dirty="0"/>
            </a:br>
            <a:endParaRPr lang="en-US" dirty="0"/>
          </a:p>
        </p:txBody>
      </p:sp>
      <p:pic>
        <p:nvPicPr>
          <p:cNvPr id="5" name="Content Placeholder 4">
            <a:extLst>
              <a:ext uri="{FF2B5EF4-FFF2-40B4-BE49-F238E27FC236}">
                <a16:creationId xmlns:a16="http://schemas.microsoft.com/office/drawing/2014/main" id="{DE20B0AD-23C3-158C-90B8-60489F9AF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85071"/>
            <a:ext cx="6096001" cy="4972929"/>
          </a:xfrm>
        </p:spPr>
      </p:pic>
      <p:pic>
        <p:nvPicPr>
          <p:cNvPr id="6" name="Picture 5">
            <a:extLst>
              <a:ext uri="{FF2B5EF4-FFF2-40B4-BE49-F238E27FC236}">
                <a16:creationId xmlns:a16="http://schemas.microsoft.com/office/drawing/2014/main" id="{31EA2325-CABD-A233-5BDD-1ED34BDC24DA}"/>
              </a:ext>
            </a:extLst>
          </p:cNvPr>
          <p:cNvPicPr>
            <a:picLocks noChangeAspect="1"/>
          </p:cNvPicPr>
          <p:nvPr/>
        </p:nvPicPr>
        <p:blipFill>
          <a:blip r:embed="rId3"/>
          <a:stretch>
            <a:fillRect/>
          </a:stretch>
        </p:blipFill>
        <p:spPr>
          <a:xfrm>
            <a:off x="6096000" y="4762500"/>
            <a:ext cx="6096000" cy="2095500"/>
          </a:xfrm>
          <a:prstGeom prst="rect">
            <a:avLst/>
          </a:prstGeom>
        </p:spPr>
      </p:pic>
      <p:sp>
        <p:nvSpPr>
          <p:cNvPr id="7" name="TextBox 6">
            <a:extLst>
              <a:ext uri="{FF2B5EF4-FFF2-40B4-BE49-F238E27FC236}">
                <a16:creationId xmlns:a16="http://schemas.microsoft.com/office/drawing/2014/main" id="{6CA20E81-B652-0877-4426-40E52DA40546}"/>
              </a:ext>
            </a:extLst>
          </p:cNvPr>
          <p:cNvSpPr txBox="1"/>
          <p:nvPr/>
        </p:nvSpPr>
        <p:spPr>
          <a:xfrm>
            <a:off x="6096000" y="1885071"/>
            <a:ext cx="6096000" cy="2031325"/>
          </a:xfrm>
          <a:prstGeom prst="rect">
            <a:avLst/>
          </a:prstGeom>
          <a:noFill/>
        </p:spPr>
        <p:txBody>
          <a:bodyPr wrap="square" rtlCol="0">
            <a:spAutoFit/>
          </a:bodyPr>
          <a:lstStyle/>
          <a:p>
            <a:pPr marL="285750" indent="-285750">
              <a:buClr>
                <a:schemeClr val="accent1"/>
              </a:buClr>
              <a:buFont typeface="Courier New" panose="02070309020205020404" pitchFamily="49" charset="0"/>
              <a:buChar char="o"/>
            </a:pPr>
            <a:r>
              <a:rPr lang="en-US" dirty="0">
                <a:cs typeface="Times New Roman" panose="02020603050405020304" pitchFamily="18" charset="0"/>
              </a:rPr>
              <a:t>DBSCAN algorithm is used to form clusters in order to draw meaningful insights about U.S. energy.</a:t>
            </a:r>
          </a:p>
          <a:p>
            <a:pPr marL="285750" indent="-285750">
              <a:buClr>
                <a:schemeClr val="accent1"/>
              </a:buClr>
              <a:buFont typeface="Courier New" panose="02070309020205020404" pitchFamily="49" charset="0"/>
              <a:buChar char="o"/>
            </a:pPr>
            <a:endParaRPr lang="en-US" dirty="0">
              <a:cs typeface="Times New Roman" panose="02020603050405020304" pitchFamily="18" charset="0"/>
            </a:endParaRPr>
          </a:p>
          <a:p>
            <a:pPr marL="285750" indent="-285750">
              <a:buClr>
                <a:schemeClr val="accent1"/>
              </a:buClr>
              <a:buFont typeface="Courier New" panose="02070309020205020404" pitchFamily="49" charset="0"/>
              <a:buChar char="o"/>
            </a:pPr>
            <a:endParaRPr lang="en-US" dirty="0">
              <a:cs typeface="Times New Roman" panose="02020603050405020304" pitchFamily="18" charset="0"/>
            </a:endParaRPr>
          </a:p>
          <a:p>
            <a:pPr marL="285750" indent="-285750">
              <a:buClr>
                <a:schemeClr val="accent1"/>
              </a:buClr>
              <a:buFont typeface="Courier New" panose="02070309020205020404" pitchFamily="49" charset="0"/>
              <a:buChar char="o"/>
            </a:pPr>
            <a:r>
              <a:rPr lang="en-US" dirty="0">
                <a:cs typeface="Times New Roman" panose="02020603050405020304" pitchFamily="18" charset="0"/>
              </a:rPr>
              <a:t>DBSCAN is known to be the best algorithm that handles outliers and noisy data.</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42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F11E-ECAD-C2E1-91A1-AEDC6B58C5F4}"/>
              </a:ext>
            </a:extLst>
          </p:cNvPr>
          <p:cNvSpPr>
            <a:spLocks noGrp="1"/>
          </p:cNvSpPr>
          <p:nvPr>
            <p:ph type="title"/>
          </p:nvPr>
        </p:nvSpPr>
        <p:spPr/>
        <p:txBody>
          <a:bodyPr/>
          <a:lstStyle/>
          <a:p>
            <a:r>
              <a:rPr lang="en-US" sz="3200" dirty="0">
                <a:solidFill>
                  <a:schemeClr val="bg1"/>
                </a:solidFill>
              </a:rPr>
              <a:t>Data Findings - Cluster information</a:t>
            </a:r>
          </a:p>
        </p:txBody>
      </p:sp>
      <p:pic>
        <p:nvPicPr>
          <p:cNvPr id="4" name="Content Placeholder 3">
            <a:extLst>
              <a:ext uri="{FF2B5EF4-FFF2-40B4-BE49-F238E27FC236}">
                <a16:creationId xmlns:a16="http://schemas.microsoft.com/office/drawing/2014/main" id="{C3421B3D-3D99-B68B-1C27-23D836E80732}"/>
              </a:ext>
            </a:extLst>
          </p:cNvPr>
          <p:cNvPicPr>
            <a:picLocks noGrp="1" noChangeAspect="1"/>
          </p:cNvPicPr>
          <p:nvPr>
            <p:ph idx="1"/>
          </p:nvPr>
        </p:nvPicPr>
        <p:blipFill>
          <a:blip r:embed="rId2"/>
          <a:stretch>
            <a:fillRect/>
          </a:stretch>
        </p:blipFill>
        <p:spPr>
          <a:xfrm>
            <a:off x="-112541" y="1901421"/>
            <a:ext cx="6508164" cy="2740918"/>
          </a:xfrm>
          <a:prstGeom prst="rect">
            <a:avLst/>
          </a:prstGeom>
        </p:spPr>
      </p:pic>
      <p:sp>
        <p:nvSpPr>
          <p:cNvPr id="8" name="TextBox 7">
            <a:extLst>
              <a:ext uri="{FF2B5EF4-FFF2-40B4-BE49-F238E27FC236}">
                <a16:creationId xmlns:a16="http://schemas.microsoft.com/office/drawing/2014/main" id="{F8A92285-E234-30EB-E727-30FE9447E948}"/>
              </a:ext>
            </a:extLst>
          </p:cNvPr>
          <p:cNvSpPr txBox="1"/>
          <p:nvPr/>
        </p:nvSpPr>
        <p:spPr>
          <a:xfrm>
            <a:off x="6395623" y="2019855"/>
            <a:ext cx="3629465" cy="923330"/>
          </a:xfrm>
          <a:prstGeom prst="rect">
            <a:avLst/>
          </a:prstGeom>
          <a:noFill/>
        </p:spPr>
        <p:txBody>
          <a:bodyPr wrap="square" rtlCol="0">
            <a:spAutoFit/>
          </a:bodyPr>
          <a:lstStyle/>
          <a:p>
            <a:r>
              <a:rPr lang="en-US" dirty="0"/>
              <a:t>Cluster 1 - Gas</a:t>
            </a:r>
          </a:p>
          <a:p>
            <a:r>
              <a:rPr lang="en-US" dirty="0"/>
              <a:t>Cluster 2 - Oil </a:t>
            </a:r>
          </a:p>
          <a:p>
            <a:r>
              <a:rPr lang="en-US" dirty="0"/>
              <a:t>Cluster 3 - Coal</a:t>
            </a:r>
          </a:p>
        </p:txBody>
      </p:sp>
      <p:pic>
        <p:nvPicPr>
          <p:cNvPr id="9" name="Picture 8">
            <a:extLst>
              <a:ext uri="{FF2B5EF4-FFF2-40B4-BE49-F238E27FC236}">
                <a16:creationId xmlns:a16="http://schemas.microsoft.com/office/drawing/2014/main" id="{D983CDA2-5126-E3FF-7581-A81B2655F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623" y="1901422"/>
            <a:ext cx="5796377" cy="2740918"/>
          </a:xfrm>
          <a:prstGeom prst="rect">
            <a:avLst/>
          </a:prstGeom>
        </p:spPr>
      </p:pic>
      <p:graphicFrame>
        <p:nvGraphicFramePr>
          <p:cNvPr id="10" name="Table 9">
            <a:extLst>
              <a:ext uri="{FF2B5EF4-FFF2-40B4-BE49-F238E27FC236}">
                <a16:creationId xmlns:a16="http://schemas.microsoft.com/office/drawing/2014/main" id="{EEA298D2-7BA9-6515-1BCA-FFE31CF15C2F}"/>
              </a:ext>
            </a:extLst>
          </p:cNvPr>
          <p:cNvGraphicFramePr>
            <a:graphicFrameLocks noGrp="1"/>
          </p:cNvGraphicFramePr>
          <p:nvPr>
            <p:extLst>
              <p:ext uri="{D42A27DB-BD31-4B8C-83A1-F6EECF244321}">
                <p14:modId xmlns:p14="http://schemas.microsoft.com/office/powerpoint/2010/main" val="1105591439"/>
              </p:ext>
            </p:extLst>
          </p:nvPr>
        </p:nvGraphicFramePr>
        <p:xfrm>
          <a:off x="-111259" y="4526671"/>
          <a:ext cx="12303258" cy="2331328"/>
        </p:xfrm>
        <a:graphic>
          <a:graphicData uri="http://schemas.openxmlformats.org/drawingml/2006/table">
            <a:tbl>
              <a:tblPr firstRow="1" firstCol="1">
                <a:tableStyleId>{00A15C55-8517-42AA-B614-E9B94910E393}</a:tableStyleId>
              </a:tblPr>
              <a:tblGrid>
                <a:gridCol w="2625633">
                  <a:extLst>
                    <a:ext uri="{9D8B030D-6E8A-4147-A177-3AD203B41FA5}">
                      <a16:colId xmlns:a16="http://schemas.microsoft.com/office/drawing/2014/main" val="4008692200"/>
                    </a:ext>
                  </a:extLst>
                </a:gridCol>
                <a:gridCol w="1971743">
                  <a:extLst>
                    <a:ext uri="{9D8B030D-6E8A-4147-A177-3AD203B41FA5}">
                      <a16:colId xmlns:a16="http://schemas.microsoft.com/office/drawing/2014/main" val="826538942"/>
                    </a:ext>
                  </a:extLst>
                </a:gridCol>
                <a:gridCol w="2625633">
                  <a:extLst>
                    <a:ext uri="{9D8B030D-6E8A-4147-A177-3AD203B41FA5}">
                      <a16:colId xmlns:a16="http://schemas.microsoft.com/office/drawing/2014/main" val="749748049"/>
                    </a:ext>
                  </a:extLst>
                </a:gridCol>
                <a:gridCol w="2454616">
                  <a:extLst>
                    <a:ext uri="{9D8B030D-6E8A-4147-A177-3AD203B41FA5}">
                      <a16:colId xmlns:a16="http://schemas.microsoft.com/office/drawing/2014/main" val="2666788861"/>
                    </a:ext>
                  </a:extLst>
                </a:gridCol>
                <a:gridCol w="2625633">
                  <a:extLst>
                    <a:ext uri="{9D8B030D-6E8A-4147-A177-3AD203B41FA5}">
                      <a16:colId xmlns:a16="http://schemas.microsoft.com/office/drawing/2014/main" val="1384168804"/>
                    </a:ext>
                  </a:extLst>
                </a:gridCol>
              </a:tblGrid>
              <a:tr h="888340">
                <a:tc>
                  <a:txBody>
                    <a:bodyPr/>
                    <a:lstStyle/>
                    <a:p>
                      <a:pPr algn="l" fontAlgn="b"/>
                      <a:r>
                        <a:rPr lang="en-IN" sz="2400" u="none" strike="noStrike">
                          <a:effectLst/>
                        </a:rPr>
                        <a:t>Name</a:t>
                      </a:r>
                      <a:endParaRPr lang="en-IN" sz="2400" b="0" i="0" u="none" strike="noStrike">
                        <a:solidFill>
                          <a:srgbClr val="000000"/>
                        </a:solidFill>
                        <a:effectLst/>
                        <a:latin typeface="Calibri" panose="020F0502020204030204" pitchFamily="34"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IN" sz="2400" u="none" strike="noStrike">
                          <a:effectLst/>
                        </a:rPr>
                        <a:t>cluster</a:t>
                      </a:r>
                      <a:endParaRPr lang="en-IN" sz="2400" b="1" i="0" u="none" strike="noStrike">
                        <a:solidFill>
                          <a:srgbClr val="000000"/>
                        </a:solidFill>
                        <a:effectLst/>
                        <a:latin typeface="Lucida Sans" panose="020B0602030504020204" pitchFamily="34" charset="77"/>
                      </a:endParaRPr>
                    </a:p>
                  </a:txBody>
                  <a:tcPr marL="9525" marR="9525" marT="9525" marB="0" anchor="b"/>
                </a:tc>
                <a:tc>
                  <a:txBody>
                    <a:bodyPr/>
                    <a:lstStyle/>
                    <a:p>
                      <a:pPr algn="l" fontAlgn="b"/>
                      <a:r>
                        <a:rPr lang="en-IN" sz="2400" u="none" strike="noStrike">
                          <a:effectLst/>
                        </a:rPr>
                        <a:t>avg_units</a:t>
                      </a:r>
                      <a:endParaRPr lang="en-IN" sz="2400" b="1" i="0" u="none" strike="noStrike">
                        <a:solidFill>
                          <a:srgbClr val="000000"/>
                        </a:solidFill>
                        <a:effectLst/>
                        <a:latin typeface="Lucida Sans" panose="020B0602030504020204" pitchFamily="34" charset="77"/>
                      </a:endParaRPr>
                    </a:p>
                  </a:txBody>
                  <a:tcPr marL="9525" marR="9525" marT="9525" marB="0" anchor="b"/>
                </a:tc>
                <a:tc>
                  <a:txBody>
                    <a:bodyPr/>
                    <a:lstStyle/>
                    <a:p>
                      <a:pPr algn="l" fontAlgn="b"/>
                      <a:r>
                        <a:rPr lang="en-IN" sz="2400" u="none" strike="noStrike" dirty="0" err="1">
                          <a:effectLst/>
                        </a:rPr>
                        <a:t>avg_cost</a:t>
                      </a:r>
                      <a:endParaRPr lang="en-IN" sz="2400" b="1" i="0" u="none" strike="noStrike" dirty="0">
                        <a:solidFill>
                          <a:srgbClr val="000000"/>
                        </a:solidFill>
                        <a:effectLst/>
                        <a:latin typeface="Lucida Sans" panose="020B0602030504020204" pitchFamily="34" charset="77"/>
                      </a:endParaRPr>
                    </a:p>
                  </a:txBody>
                  <a:tcPr marL="9525" marR="9525" marT="9525" marB="0" anchor="b"/>
                </a:tc>
                <a:tc>
                  <a:txBody>
                    <a:bodyPr/>
                    <a:lstStyle/>
                    <a:p>
                      <a:pPr algn="l" fontAlgn="b"/>
                      <a:r>
                        <a:rPr lang="en-IN" sz="2400" u="none" strike="noStrike">
                          <a:effectLst/>
                        </a:rPr>
                        <a:t>avg_mmbtu</a:t>
                      </a:r>
                      <a:endParaRPr lang="en-IN" sz="2400" b="1" i="0" u="none" strike="noStrike">
                        <a:solidFill>
                          <a:srgbClr val="000000"/>
                        </a:solidFill>
                        <a:effectLst/>
                        <a:latin typeface="Lucida Sans" panose="020B0602030504020204" pitchFamily="34" charset="77"/>
                      </a:endParaRPr>
                    </a:p>
                  </a:txBody>
                  <a:tcPr marL="9525" marR="9525" marT="9525" marB="0" anchor="b"/>
                </a:tc>
                <a:extLst>
                  <a:ext uri="{0D108BD9-81ED-4DB2-BD59-A6C34878D82A}">
                    <a16:rowId xmlns:a16="http://schemas.microsoft.com/office/drawing/2014/main" val="3246458690"/>
                  </a:ext>
                </a:extLst>
              </a:tr>
              <a:tr h="480996">
                <a:tc>
                  <a:txBody>
                    <a:bodyPr/>
                    <a:lstStyle/>
                    <a:p>
                      <a:pPr algn="l" fontAlgn="b"/>
                      <a:r>
                        <a:rPr lang="en-IN" sz="2400" u="none" strike="noStrike" dirty="0">
                          <a:effectLst/>
                        </a:rPr>
                        <a:t>Gas </a:t>
                      </a:r>
                      <a:endParaRPr lang="en-IN" sz="2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400" u="none" strike="noStrike" dirty="0">
                          <a:effectLst/>
                        </a:rPr>
                        <a:t>1</a:t>
                      </a:r>
                      <a:endParaRPr lang="en-IN" sz="2400" b="0" i="0" u="none" strike="noStrike" dirty="0">
                        <a:solidFill>
                          <a:srgbClr val="000000"/>
                        </a:solidFill>
                        <a:effectLst/>
                        <a:latin typeface="Lucida Sans" panose="020B0602030504020204" pitchFamily="34" charset="77"/>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IN" sz="2400" u="none" strike="noStrike" dirty="0">
                          <a:effectLst/>
                        </a:rPr>
                        <a:t>45303.13</a:t>
                      </a:r>
                      <a:endParaRPr lang="en-IN" sz="2400" b="0" i="0" u="none" strike="noStrike" dirty="0">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a:effectLst/>
                        </a:rPr>
                        <a:t>2.691056</a:t>
                      </a:r>
                      <a:endParaRPr lang="en-IN" sz="2400" b="0" i="0" u="none" strike="noStrike">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dirty="0">
                          <a:effectLst/>
                        </a:rPr>
                        <a:t>21.660984</a:t>
                      </a:r>
                      <a:endParaRPr lang="en-IN" sz="2400" b="0" i="0" u="none" strike="noStrike" dirty="0">
                        <a:solidFill>
                          <a:srgbClr val="000000"/>
                        </a:solidFill>
                        <a:effectLst/>
                        <a:latin typeface="Lucida Sans" panose="020B0602030504020204" pitchFamily="34" charset="77"/>
                      </a:endParaRPr>
                    </a:p>
                  </a:txBody>
                  <a:tcPr marL="9525" marR="9525" marT="9525" marB="0" anchor="b"/>
                </a:tc>
                <a:extLst>
                  <a:ext uri="{0D108BD9-81ED-4DB2-BD59-A6C34878D82A}">
                    <a16:rowId xmlns:a16="http://schemas.microsoft.com/office/drawing/2014/main" val="2923365201"/>
                  </a:ext>
                </a:extLst>
              </a:tr>
              <a:tr h="480996">
                <a:tc>
                  <a:txBody>
                    <a:bodyPr/>
                    <a:lstStyle/>
                    <a:p>
                      <a:pPr algn="l" fontAlgn="b"/>
                      <a:r>
                        <a:rPr lang="en-IN" sz="2400" u="none" strike="noStrike">
                          <a:effectLst/>
                        </a:rPr>
                        <a:t>Oil</a:t>
                      </a:r>
                      <a:endParaRPr lang="en-IN" sz="24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r" fontAlgn="b"/>
                      <a:r>
                        <a:rPr lang="en-IN" sz="2400" u="none" strike="noStrike" dirty="0">
                          <a:effectLst/>
                        </a:rPr>
                        <a:t>2</a:t>
                      </a:r>
                      <a:endParaRPr lang="en-IN" sz="2400" b="0" i="0" u="none" strike="noStrike" dirty="0">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dirty="0">
                          <a:effectLst/>
                        </a:rPr>
                        <a:t>333651.24</a:t>
                      </a:r>
                      <a:endParaRPr lang="en-IN" sz="2400" b="0" i="0" u="none" strike="noStrike" dirty="0">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dirty="0">
                          <a:effectLst/>
                        </a:rPr>
                        <a:t>7.235618</a:t>
                      </a:r>
                      <a:endParaRPr lang="en-IN" sz="2400" b="0" i="0" u="none" strike="noStrike" dirty="0">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dirty="0">
                          <a:effectLst/>
                        </a:rPr>
                        <a:t>1.672761</a:t>
                      </a:r>
                      <a:endParaRPr lang="en-IN" sz="2400" b="0" i="0" u="none" strike="noStrike" dirty="0">
                        <a:solidFill>
                          <a:srgbClr val="000000"/>
                        </a:solidFill>
                        <a:effectLst/>
                        <a:latin typeface="Lucida Sans" panose="020B0602030504020204" pitchFamily="34" charset="77"/>
                      </a:endParaRPr>
                    </a:p>
                  </a:txBody>
                  <a:tcPr marL="9525" marR="9525" marT="9525" marB="0" anchor="b"/>
                </a:tc>
                <a:extLst>
                  <a:ext uri="{0D108BD9-81ED-4DB2-BD59-A6C34878D82A}">
                    <a16:rowId xmlns:a16="http://schemas.microsoft.com/office/drawing/2014/main" val="856023890"/>
                  </a:ext>
                </a:extLst>
              </a:tr>
              <a:tr h="480996">
                <a:tc>
                  <a:txBody>
                    <a:bodyPr/>
                    <a:lstStyle/>
                    <a:p>
                      <a:pPr algn="l" fontAlgn="b"/>
                      <a:r>
                        <a:rPr lang="en-IN" sz="2400" u="none" strike="noStrike">
                          <a:effectLst/>
                        </a:rPr>
                        <a:t>Coal</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2400" u="none" strike="noStrike" dirty="0">
                          <a:effectLst/>
                        </a:rPr>
                        <a:t>3</a:t>
                      </a:r>
                      <a:endParaRPr lang="en-IN" sz="2400" b="0" i="0" u="none" strike="noStrike" dirty="0">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a:effectLst/>
                        </a:rPr>
                        <a:t>7182.6</a:t>
                      </a:r>
                      <a:endParaRPr lang="en-IN" sz="2400" b="0" i="0" u="none" strike="noStrike">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a:effectLst/>
                        </a:rPr>
                        <a:t>3.23268</a:t>
                      </a:r>
                      <a:endParaRPr lang="en-IN" sz="2400" b="0" i="0" u="none" strike="noStrike">
                        <a:solidFill>
                          <a:srgbClr val="000000"/>
                        </a:solidFill>
                        <a:effectLst/>
                        <a:latin typeface="Lucida Sans" panose="020B0602030504020204" pitchFamily="34" charset="77"/>
                      </a:endParaRPr>
                    </a:p>
                  </a:txBody>
                  <a:tcPr marL="9525" marR="9525" marT="9525" marB="0" anchor="b"/>
                </a:tc>
                <a:tc>
                  <a:txBody>
                    <a:bodyPr/>
                    <a:lstStyle/>
                    <a:p>
                      <a:pPr algn="r" fontAlgn="b"/>
                      <a:r>
                        <a:rPr lang="en-IN" sz="2400" u="none" strike="noStrike" dirty="0">
                          <a:effectLst/>
                        </a:rPr>
                        <a:t>12.45712</a:t>
                      </a:r>
                      <a:endParaRPr lang="en-IN" sz="2400" b="0" i="0" u="none" strike="noStrike" dirty="0">
                        <a:solidFill>
                          <a:srgbClr val="000000"/>
                        </a:solidFill>
                        <a:effectLst/>
                        <a:latin typeface="Lucida Sans" panose="020B0602030504020204" pitchFamily="34" charset="77"/>
                      </a:endParaRPr>
                    </a:p>
                  </a:txBody>
                  <a:tcPr marL="9525" marR="9525" marT="9525" marB="0" anchor="b"/>
                </a:tc>
                <a:extLst>
                  <a:ext uri="{0D108BD9-81ED-4DB2-BD59-A6C34878D82A}">
                    <a16:rowId xmlns:a16="http://schemas.microsoft.com/office/drawing/2014/main" val="1277506675"/>
                  </a:ext>
                </a:extLst>
              </a:tr>
            </a:tbl>
          </a:graphicData>
        </a:graphic>
      </p:graphicFrame>
    </p:spTree>
    <p:extLst>
      <p:ext uri="{BB962C8B-B14F-4D97-AF65-F5344CB8AC3E}">
        <p14:creationId xmlns:p14="http://schemas.microsoft.com/office/powerpoint/2010/main" val="1924601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{768FFD26-20BD-5E49-88A5-4CDC9F45F00C}tf10001121</Template>
  <TotalTime>1912</TotalTime>
  <Words>719</Words>
  <Application>Microsoft Macintosh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Calibri</vt:lpstr>
      <vt:lpstr>Century Gothic</vt:lpstr>
      <vt:lpstr>Courier New</vt:lpstr>
      <vt:lpstr>Helvetica Neue</vt:lpstr>
      <vt:lpstr>Lucida Grande</vt:lpstr>
      <vt:lpstr>Lucida Sans</vt:lpstr>
      <vt:lpstr>Times New Roman</vt:lpstr>
      <vt:lpstr>Wingdings 2</vt:lpstr>
      <vt:lpstr>Quotable</vt:lpstr>
      <vt:lpstr>MIS 64060 Final Exam Presentation Fuel receipts costs -  PUDL  </vt:lpstr>
      <vt:lpstr>  Objective and Problem Statement</vt:lpstr>
      <vt:lpstr>Data Variables Included and Excluded</vt:lpstr>
      <vt:lpstr>Data Exploration – Sulphur Content </vt:lpstr>
      <vt:lpstr>Ash Content and Fuel Distribution : PUDL</vt:lpstr>
      <vt:lpstr>K – Means (Elbow and Silhouette) - Overlap</vt:lpstr>
      <vt:lpstr>Clustering Technique- DBSCAN</vt:lpstr>
      <vt:lpstr>DBSCAN method Clustering of Sample data </vt:lpstr>
      <vt:lpstr>Data Findings - Cluster information</vt:lpstr>
      <vt:lpstr>Analysis of Clusters 1: Gas</vt:lpstr>
      <vt:lpstr>Analysis of Clusters 2: Oil </vt:lpstr>
      <vt:lpstr>Analysis of Clusters 3: Coal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siddartha gutha</dc:creator>
  <cp:lastModifiedBy>Pranay Kumar Kodeboyina</cp:lastModifiedBy>
  <cp:revision>35</cp:revision>
  <dcterms:created xsi:type="dcterms:W3CDTF">2022-12-08T18:33:25Z</dcterms:created>
  <dcterms:modified xsi:type="dcterms:W3CDTF">2023-05-08T07:41:26Z</dcterms:modified>
</cp:coreProperties>
</file>