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7" r:id="rId3"/>
    <p:sldId id="258" r:id="rId4"/>
    <p:sldId id="262" r:id="rId5"/>
    <p:sldId id="259" r:id="rId6"/>
    <p:sldId id="264" r:id="rId7"/>
    <p:sldId id="260" r:id="rId8"/>
    <p:sldId id="265" r:id="rId9"/>
    <p:sldId id="266" r:id="rId10"/>
    <p:sldId id="267" r:id="rId11"/>
    <p:sldId id="261"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34" d="100"/>
          <a:sy n="34" d="100"/>
        </p:scale>
        <p:origin x="8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endParaRPr lang="en-IN" dirty="0"/>
          </a:p>
        </p:txBody>
      </p:sp>
      <p:sp>
        <p:nvSpPr>
          <p:cNvPr id="3" name="Content Placeholder 2"/>
          <p:cNvSpPr>
            <a:spLocks noGrp="1"/>
          </p:cNvSpPr>
          <p:nvPr>
            <p:ph idx="1"/>
          </p:nvPr>
        </p:nvSpPr>
        <p:spPr/>
        <p:txBody>
          <a:bodyPr/>
          <a:lstStyle/>
          <a:p>
            <a:r>
              <a:rPr lang="en-US" b="1" dirty="0"/>
              <a:t>Modular programming</a:t>
            </a:r>
            <a:r>
              <a:rPr lang="en-US" dirty="0"/>
              <a:t> refers to the process of breaking a large, unwieldy programming task into separate, smaller, more manageable subtasks or </a:t>
            </a:r>
            <a:r>
              <a:rPr lang="en-US" b="1" dirty="0"/>
              <a:t>modules</a:t>
            </a:r>
            <a:r>
              <a:rPr lang="en-US" dirty="0"/>
              <a:t>.</a:t>
            </a:r>
          </a:p>
          <a:p>
            <a:pPr marL="0" indent="0">
              <a:buNone/>
            </a:pPr>
            <a:endParaRPr lang="en-US" dirty="0" smtClean="0"/>
          </a:p>
          <a:p>
            <a:r>
              <a:rPr lang="en-US" dirty="0" smtClean="0"/>
              <a:t>A </a:t>
            </a:r>
            <a:r>
              <a:rPr lang="en-US" dirty="0"/>
              <a:t>module is a file containing Python definitions and statements. A module can define functions, classes, and variables. A module can also include runnable code. Grouping related code into a module makes the code easier to understand and use. It also makes the code logically organized.</a:t>
            </a:r>
            <a:endParaRPr lang="en-IN" dirty="0"/>
          </a:p>
        </p:txBody>
      </p:sp>
    </p:spTree>
    <p:extLst>
      <p:ext uri="{BB962C8B-B14F-4D97-AF65-F5344CB8AC3E}">
        <p14:creationId xmlns:p14="http://schemas.microsoft.com/office/powerpoint/2010/main" val="2177182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898"/>
          </a:xfrm>
        </p:spPr>
        <p:txBody>
          <a:bodyPr/>
          <a:lstStyle/>
          <a:p>
            <a:endParaRPr lang="en-IN" dirty="0"/>
          </a:p>
        </p:txBody>
      </p:sp>
      <p:sp>
        <p:nvSpPr>
          <p:cNvPr id="3" name="Content Placeholder 2"/>
          <p:cNvSpPr>
            <a:spLocks noGrp="1"/>
          </p:cNvSpPr>
          <p:nvPr>
            <p:ph idx="1"/>
          </p:nvPr>
        </p:nvSpPr>
        <p:spPr>
          <a:xfrm>
            <a:off x="2589212" y="1571223"/>
            <a:ext cx="8915400" cy="4339999"/>
          </a:xfrm>
        </p:spPr>
        <p:txBody>
          <a:bodyPr>
            <a:normAutofit/>
          </a:bodyPr>
          <a:lstStyle/>
          <a:p>
            <a:r>
              <a:rPr lang="en-US" dirty="0"/>
              <a:t>Python 3 does not allow the indiscriminate import * syntax from within a function:</a:t>
            </a:r>
          </a:p>
          <a:p>
            <a:endParaRPr lang="en-US" dirty="0" smtClean="0"/>
          </a:p>
          <a:p>
            <a:endParaRPr lang="en-US" dirty="0"/>
          </a:p>
          <a:p>
            <a:pPr marL="0" indent="0">
              <a:buNone/>
            </a:pPr>
            <a:endParaRPr lang="en-US" dirty="0" smtClean="0"/>
          </a:p>
          <a:p>
            <a:r>
              <a:rPr lang="en-US" dirty="0"/>
              <a:t>a try statement with an except </a:t>
            </a:r>
            <a:r>
              <a:rPr lang="en-US" dirty="0" err="1"/>
              <a:t>ImportError</a:t>
            </a:r>
            <a:r>
              <a:rPr lang="en-US" dirty="0"/>
              <a:t> clause can be used to guard against unsuccessful import attempts:</a:t>
            </a:r>
          </a:p>
          <a:p>
            <a:r>
              <a:rPr lang="en-US" dirty="0"/>
              <a:t/>
            </a:r>
            <a:br>
              <a:rPr lang="en-US" dirty="0"/>
            </a:br>
            <a:r>
              <a:rPr lang="en-US" dirty="0"/>
              <a:t/>
            </a:r>
            <a:br>
              <a:rPr lang="en-US" dirty="0"/>
            </a:br>
            <a:endParaRPr lang="en-US" dirty="0"/>
          </a:p>
          <a:p>
            <a:endParaRPr lang="en-IN" dirty="0"/>
          </a:p>
        </p:txBody>
      </p:sp>
      <p:pic>
        <p:nvPicPr>
          <p:cNvPr id="4" name="Picture 3"/>
          <p:cNvPicPr>
            <a:picLocks noChangeAspect="1"/>
          </p:cNvPicPr>
          <p:nvPr/>
        </p:nvPicPr>
        <p:blipFill>
          <a:blip r:embed="rId2"/>
          <a:stretch>
            <a:fillRect/>
          </a:stretch>
        </p:blipFill>
        <p:spPr>
          <a:xfrm>
            <a:off x="2787471" y="2255211"/>
            <a:ext cx="6591300" cy="1222085"/>
          </a:xfrm>
          <a:prstGeom prst="rect">
            <a:avLst/>
          </a:prstGeom>
        </p:spPr>
      </p:pic>
      <p:pic>
        <p:nvPicPr>
          <p:cNvPr id="6" name="Picture 5"/>
          <p:cNvPicPr>
            <a:picLocks noChangeAspect="1"/>
          </p:cNvPicPr>
          <p:nvPr/>
        </p:nvPicPr>
        <p:blipFill>
          <a:blip r:embed="rId3"/>
          <a:stretch>
            <a:fillRect/>
          </a:stretch>
        </p:blipFill>
        <p:spPr>
          <a:xfrm>
            <a:off x="3181082" y="4161284"/>
            <a:ext cx="5306095" cy="1787815"/>
          </a:xfrm>
          <a:prstGeom prst="rect">
            <a:avLst/>
          </a:prstGeom>
        </p:spPr>
      </p:pic>
    </p:spTree>
    <p:extLst>
      <p:ext uri="{BB962C8B-B14F-4D97-AF65-F5344CB8AC3E}">
        <p14:creationId xmlns:p14="http://schemas.microsoft.com/office/powerpoint/2010/main" val="420674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The </a:t>
            </a:r>
            <a:r>
              <a:rPr lang="en-US" b="1" dirty="0" err="1"/>
              <a:t>dir</a:t>
            </a:r>
            <a:r>
              <a:rPr lang="en-US" b="1" dirty="0"/>
              <a:t>() function</a:t>
            </a:r>
          </a:p>
          <a:p>
            <a:pPr fontAlgn="base"/>
            <a:r>
              <a:rPr lang="en-US" dirty="0"/>
              <a:t>The </a:t>
            </a:r>
            <a:r>
              <a:rPr lang="en-US" dirty="0" err="1"/>
              <a:t>dir</a:t>
            </a:r>
            <a:r>
              <a:rPr lang="en-US" dirty="0"/>
              <a:t>() built-in function returns a sorted list of strings containing the names defined by a module. The list contains the names of all the modules, variables, and functions that are defined in a module</a:t>
            </a:r>
            <a:r>
              <a:rPr lang="en-US" dirty="0" smtClean="0"/>
              <a:t>.</a:t>
            </a:r>
          </a:p>
          <a:p>
            <a:pPr fontAlgn="base"/>
            <a:r>
              <a:rPr lang="en-US" dirty="0"/>
              <a:t>Variables are names (identifiers) that map to objects. A </a:t>
            </a:r>
            <a:r>
              <a:rPr lang="en-US" i="1" dirty="0"/>
              <a:t>namespace</a:t>
            </a:r>
            <a:r>
              <a:rPr lang="en-US" dirty="0"/>
              <a:t> is a dictionary of variable names (keys) and their corresponding objects (values</a:t>
            </a:r>
            <a:r>
              <a:rPr lang="en-US" dirty="0" smtClean="0"/>
              <a:t>).</a:t>
            </a:r>
          </a:p>
          <a:p>
            <a:pPr fontAlgn="base"/>
            <a:endParaRPr lang="en-US" dirty="0"/>
          </a:p>
          <a:p>
            <a:endParaRPr lang="en-IN" dirty="0"/>
          </a:p>
        </p:txBody>
      </p:sp>
      <p:pic>
        <p:nvPicPr>
          <p:cNvPr id="4" name="Picture 3"/>
          <p:cNvPicPr>
            <a:picLocks noChangeAspect="1"/>
          </p:cNvPicPr>
          <p:nvPr/>
        </p:nvPicPr>
        <p:blipFill>
          <a:blip r:embed="rId2"/>
          <a:stretch>
            <a:fillRect/>
          </a:stretch>
        </p:blipFill>
        <p:spPr>
          <a:xfrm>
            <a:off x="3120309" y="4481110"/>
            <a:ext cx="6628998" cy="1301504"/>
          </a:xfrm>
          <a:prstGeom prst="rect">
            <a:avLst/>
          </a:prstGeom>
        </p:spPr>
      </p:pic>
    </p:spTree>
    <p:extLst>
      <p:ext uri="{BB962C8B-B14F-4D97-AF65-F5344CB8AC3E}">
        <p14:creationId xmlns:p14="http://schemas.microsoft.com/office/powerpoint/2010/main" val="202983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When a .</a:t>
            </a:r>
            <a:r>
              <a:rPr lang="en-US" dirty="0" err="1"/>
              <a:t>py</a:t>
            </a:r>
            <a:r>
              <a:rPr lang="en-US" dirty="0"/>
              <a:t> file is imported as a module, Python sets the special </a:t>
            </a:r>
            <a:r>
              <a:rPr lang="en-US" dirty="0" err="1"/>
              <a:t>dunder</a:t>
            </a:r>
            <a:r>
              <a:rPr lang="en-US" dirty="0"/>
              <a:t> variable __name__ to the name of the module. However, if a file is run as a standalone script, __name__ is (creatively) set to the string '__main__'. Using this fact, you can discern which is the case at run-time and alter behavior accordingly:</a:t>
            </a:r>
          </a:p>
          <a:p>
            <a:r>
              <a:rPr lang="en-US" dirty="0"/>
              <a:t>if you run as a script, you get output</a:t>
            </a:r>
            <a:r>
              <a:rPr lang="en-US" dirty="0" smtClean="0"/>
              <a:t>:</a:t>
            </a:r>
          </a:p>
          <a:p>
            <a:r>
              <a:rPr lang="en-US" dirty="0"/>
              <a:t>But if you import as a module, you don’t:</a:t>
            </a:r>
            <a:endParaRPr lang="en-IN" dirty="0"/>
          </a:p>
        </p:txBody>
      </p:sp>
      <p:pic>
        <p:nvPicPr>
          <p:cNvPr id="4" name="Picture 3"/>
          <p:cNvPicPr>
            <a:picLocks noChangeAspect="1"/>
          </p:cNvPicPr>
          <p:nvPr/>
        </p:nvPicPr>
        <p:blipFill>
          <a:blip r:embed="rId2"/>
          <a:stretch>
            <a:fillRect/>
          </a:stretch>
        </p:blipFill>
        <p:spPr>
          <a:xfrm>
            <a:off x="2897746" y="4323075"/>
            <a:ext cx="5872767" cy="1588147"/>
          </a:xfrm>
          <a:prstGeom prst="rect">
            <a:avLst/>
          </a:prstGeom>
        </p:spPr>
      </p:pic>
    </p:spTree>
    <p:extLst>
      <p:ext uri="{BB962C8B-B14F-4D97-AF65-F5344CB8AC3E}">
        <p14:creationId xmlns:p14="http://schemas.microsoft.com/office/powerpoint/2010/main" val="371738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file can be treated as a module, and the fact() function imported:</a:t>
            </a:r>
          </a:p>
          <a:p>
            <a:endParaRPr lang="en-US" dirty="0" smtClean="0"/>
          </a:p>
          <a:p>
            <a:endParaRPr lang="en-US" dirty="0"/>
          </a:p>
          <a:p>
            <a:endParaRPr lang="en-US" dirty="0" smtClean="0"/>
          </a:p>
          <a:p>
            <a:r>
              <a:rPr lang="en-US" dirty="0"/>
              <a:t>But it can also be run as a standalone by passing an integer argument on the command-line for testing</a:t>
            </a:r>
            <a:r>
              <a:rPr lang="en-US" dirty="0" smtClean="0"/>
              <a:t>:</a:t>
            </a:r>
          </a:p>
          <a:p>
            <a:endParaRPr lang="en-IN" dirty="0"/>
          </a:p>
        </p:txBody>
      </p:sp>
      <p:pic>
        <p:nvPicPr>
          <p:cNvPr id="5" name="Picture 4"/>
          <p:cNvPicPr>
            <a:picLocks noChangeAspect="1"/>
          </p:cNvPicPr>
          <p:nvPr/>
        </p:nvPicPr>
        <p:blipFill>
          <a:blip r:embed="rId2"/>
          <a:stretch>
            <a:fillRect/>
          </a:stretch>
        </p:blipFill>
        <p:spPr>
          <a:xfrm>
            <a:off x="2949262" y="2537138"/>
            <a:ext cx="4627875" cy="1208468"/>
          </a:xfrm>
          <a:prstGeom prst="rect">
            <a:avLst/>
          </a:prstGeom>
        </p:spPr>
      </p:pic>
      <p:pic>
        <p:nvPicPr>
          <p:cNvPr id="6" name="Picture 5"/>
          <p:cNvPicPr>
            <a:picLocks noChangeAspect="1"/>
          </p:cNvPicPr>
          <p:nvPr/>
        </p:nvPicPr>
        <p:blipFill>
          <a:blip r:embed="rId3"/>
          <a:stretch>
            <a:fillRect/>
          </a:stretch>
        </p:blipFill>
        <p:spPr>
          <a:xfrm>
            <a:off x="2949262" y="4596282"/>
            <a:ext cx="4627875" cy="1121938"/>
          </a:xfrm>
          <a:prstGeom prst="rect">
            <a:avLst/>
          </a:prstGeom>
        </p:spPr>
      </p:pic>
    </p:spTree>
    <p:extLst>
      <p:ext uri="{BB962C8B-B14F-4D97-AF65-F5344CB8AC3E}">
        <p14:creationId xmlns:p14="http://schemas.microsoft.com/office/powerpoint/2010/main" val="381953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4082"/>
          </a:xfrm>
        </p:spPr>
        <p:txBody>
          <a:bodyPr/>
          <a:lstStyle/>
          <a:p>
            <a:r>
              <a:rPr lang="en-US" dirty="0" smtClean="0"/>
              <a:t>Packages</a:t>
            </a:r>
            <a:endParaRPr lang="en-IN" dirty="0"/>
          </a:p>
        </p:txBody>
      </p:sp>
      <p:sp>
        <p:nvSpPr>
          <p:cNvPr id="3" name="Content Placeholder 2"/>
          <p:cNvSpPr>
            <a:spLocks noGrp="1"/>
          </p:cNvSpPr>
          <p:nvPr>
            <p:ph idx="1"/>
          </p:nvPr>
        </p:nvSpPr>
        <p:spPr>
          <a:xfrm>
            <a:off x="2589212" y="1700011"/>
            <a:ext cx="8915400" cy="4211211"/>
          </a:xfrm>
        </p:spPr>
        <p:txBody>
          <a:bodyPr/>
          <a:lstStyle/>
          <a:p>
            <a:r>
              <a:rPr lang="en-US" dirty="0"/>
              <a:t>As our application program grows larger in size with a lot of modules, we place similar modules in one package and different modules in different packages. This makes a project (program) easy to manage and conceptually clear</a:t>
            </a:r>
            <a:r>
              <a:rPr lang="en-US" dirty="0" smtClean="0"/>
              <a:t>.</a:t>
            </a:r>
          </a:p>
          <a:p>
            <a:r>
              <a:rPr lang="en-US" dirty="0"/>
              <a:t>Similarly, as a directory can contain subdirectories and files, a Python package can have sub-packages and modules</a:t>
            </a:r>
            <a:r>
              <a:rPr lang="en-US" dirty="0" smtClean="0"/>
              <a:t>.</a:t>
            </a:r>
          </a:p>
          <a:p>
            <a:r>
              <a:rPr lang="en-US" dirty="0"/>
              <a:t>A directory must contain a file named __init__.py in order for Python to consider it as a package. This file can be left empty but we generally place the initialization code for that package in this file.</a:t>
            </a:r>
          </a:p>
          <a:p>
            <a:endParaRPr lang="en-IN" dirty="0"/>
          </a:p>
        </p:txBody>
      </p:sp>
    </p:spTree>
    <p:extLst>
      <p:ext uri="{BB962C8B-B14F-4D97-AF65-F5344CB8AC3E}">
        <p14:creationId xmlns:p14="http://schemas.microsoft.com/office/powerpoint/2010/main" val="385005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414"/>
          </a:xfrm>
        </p:spPr>
        <p:txBody>
          <a:bodyPr/>
          <a:lstStyle/>
          <a:p>
            <a:endParaRPr lang="en-IN" dirty="0"/>
          </a:p>
        </p:txBody>
      </p:sp>
      <p:sp>
        <p:nvSpPr>
          <p:cNvPr id="3" name="Content Placeholder 2"/>
          <p:cNvSpPr>
            <a:spLocks noGrp="1"/>
          </p:cNvSpPr>
          <p:nvPr>
            <p:ph idx="1"/>
          </p:nvPr>
        </p:nvSpPr>
        <p:spPr>
          <a:xfrm>
            <a:off x="2589212" y="1532586"/>
            <a:ext cx="8915400" cy="4378636"/>
          </a:xfrm>
        </p:spPr>
        <p:txBody>
          <a:bodyPr/>
          <a:lstStyle/>
          <a:p>
            <a:r>
              <a:rPr lang="en-US" dirty="0"/>
              <a:t>Here is an example. Suppose we are developing a game. One possible organization of packages and modules could be as shown in the figure below</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2923504" y="2485623"/>
            <a:ext cx="7031865" cy="3425599"/>
          </a:xfrm>
          <a:prstGeom prst="rect">
            <a:avLst/>
          </a:prstGeom>
        </p:spPr>
      </p:pic>
    </p:spTree>
    <p:extLst>
      <p:ext uri="{BB962C8B-B14F-4D97-AF65-F5344CB8AC3E}">
        <p14:creationId xmlns:p14="http://schemas.microsoft.com/office/powerpoint/2010/main" val="160964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960"/>
          </a:xfrm>
        </p:spPr>
        <p:txBody>
          <a:bodyPr>
            <a:normAutofit fontScale="90000"/>
          </a:bodyPr>
          <a:lstStyle/>
          <a:p>
            <a:r>
              <a:rPr lang="en-US" b="1" dirty="0"/>
              <a:t>Importing module from a package</a:t>
            </a:r>
            <a:br>
              <a:rPr lang="en-US" b="1" dirty="0"/>
            </a:br>
            <a:endParaRPr lang="en-IN" dirty="0"/>
          </a:p>
        </p:txBody>
      </p:sp>
      <p:sp>
        <p:nvSpPr>
          <p:cNvPr id="3" name="Content Placeholder 2"/>
          <p:cNvSpPr>
            <a:spLocks noGrp="1"/>
          </p:cNvSpPr>
          <p:nvPr>
            <p:ph idx="1"/>
          </p:nvPr>
        </p:nvSpPr>
        <p:spPr>
          <a:xfrm>
            <a:off x="2589212" y="2009104"/>
            <a:ext cx="8915400" cy="3902118"/>
          </a:xfrm>
        </p:spPr>
        <p:txBody>
          <a:bodyPr/>
          <a:lstStyle/>
          <a:p>
            <a:r>
              <a:rPr lang="en-US" dirty="0"/>
              <a:t>We can import modules from packages using the dot (.) operator.</a:t>
            </a:r>
          </a:p>
          <a:p>
            <a:r>
              <a:rPr lang="en-US" dirty="0" smtClean="0"/>
              <a:t>For</a:t>
            </a:r>
            <a:r>
              <a:rPr lang="en-US" dirty="0"/>
              <a:t> example, if we want to import the start module in the above example, it can be done as follows</a:t>
            </a:r>
            <a:r>
              <a:rPr lang="en-US" dirty="0" smtClean="0"/>
              <a:t>:</a:t>
            </a:r>
          </a:p>
          <a:p>
            <a:r>
              <a:rPr lang="en-US" altLang="en-US" b="1" dirty="0">
                <a:solidFill>
                  <a:schemeClr val="tx1"/>
                </a:solidFill>
                <a:latin typeface="droid sans mono"/>
              </a:rPr>
              <a:t>import </a:t>
            </a:r>
            <a:r>
              <a:rPr lang="en-US" altLang="en-US" b="1" dirty="0" err="1">
                <a:solidFill>
                  <a:schemeClr val="tx1"/>
                </a:solidFill>
                <a:latin typeface="droid sans mono"/>
              </a:rPr>
              <a:t>Game.Level.start</a:t>
            </a:r>
            <a:r>
              <a:rPr lang="en-US" altLang="en-US" sz="2400" b="1" dirty="0">
                <a:solidFill>
                  <a:schemeClr val="tx1"/>
                </a:solidFill>
              </a:rPr>
              <a:t> </a:t>
            </a:r>
            <a:endParaRPr lang="en-US" altLang="en-US" sz="4000" b="1" dirty="0">
              <a:solidFill>
                <a:schemeClr val="tx1"/>
              </a:solidFill>
              <a:latin typeface="Arial" panose="020B0604020202020204" pitchFamily="34" charset="0"/>
            </a:endParaRPr>
          </a:p>
          <a:p>
            <a:r>
              <a:rPr lang="en-US" dirty="0"/>
              <a:t>Now, if this module contains a function named </a:t>
            </a:r>
            <a:r>
              <a:rPr lang="en-US" b="1" dirty="0" err="1"/>
              <a:t>select_difficulty</a:t>
            </a:r>
            <a:r>
              <a:rPr lang="en-US" b="1" dirty="0"/>
              <a:t>(),</a:t>
            </a:r>
            <a:r>
              <a:rPr lang="en-US" dirty="0"/>
              <a:t> we must  </a:t>
            </a:r>
            <a:r>
              <a:rPr lang="en-US" dirty="0" smtClean="0"/>
              <a:t>use</a:t>
            </a:r>
            <a:r>
              <a:rPr lang="en-US" dirty="0"/>
              <a:t> the full name to reference it</a:t>
            </a:r>
            <a:r>
              <a:rPr lang="en-US" dirty="0" smtClean="0"/>
              <a:t>.</a:t>
            </a:r>
          </a:p>
          <a:p>
            <a:r>
              <a:rPr lang="en-IN" b="1" dirty="0" err="1"/>
              <a:t>Game.Level.start.select_difficulty</a:t>
            </a:r>
            <a:r>
              <a:rPr lang="en-IN" b="1" dirty="0"/>
              <a:t>(2)</a:t>
            </a:r>
          </a:p>
          <a:p>
            <a:endParaRPr lang="en-US" dirty="0"/>
          </a:p>
          <a:p>
            <a:endParaRPr lang="en-US" dirty="0" smtClean="0"/>
          </a:p>
          <a:p>
            <a:endParaRPr lang="en-US" dirty="0"/>
          </a:p>
          <a:p>
            <a:endParaRPr lang="en-IN" dirty="0"/>
          </a:p>
        </p:txBody>
      </p:sp>
      <p:sp>
        <p:nvSpPr>
          <p:cNvPr id="4" name="Rectangle 1"/>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647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960"/>
          </a:xfrm>
        </p:spPr>
        <p:txBody>
          <a:bodyPr/>
          <a:lstStyle/>
          <a:p>
            <a:endParaRPr lang="en-IN" dirty="0"/>
          </a:p>
        </p:txBody>
      </p:sp>
      <p:sp>
        <p:nvSpPr>
          <p:cNvPr id="3" name="Content Placeholder 2"/>
          <p:cNvSpPr>
            <a:spLocks noGrp="1"/>
          </p:cNvSpPr>
          <p:nvPr>
            <p:ph idx="1"/>
          </p:nvPr>
        </p:nvSpPr>
        <p:spPr>
          <a:xfrm>
            <a:off x="2589212" y="1815921"/>
            <a:ext cx="8915400" cy="4095301"/>
          </a:xfrm>
        </p:spPr>
        <p:txBody>
          <a:bodyPr>
            <a:normAutofit/>
          </a:bodyPr>
          <a:lstStyle/>
          <a:p>
            <a:r>
              <a:rPr lang="en-US" dirty="0"/>
              <a:t>If this construct seems lengthy, we can import the module without the package prefix as follows:</a:t>
            </a:r>
          </a:p>
          <a:p>
            <a:r>
              <a:rPr lang="en-US" b="1" dirty="0" smtClean="0"/>
              <a:t>from</a:t>
            </a:r>
            <a:r>
              <a:rPr lang="en-US" b="1" dirty="0"/>
              <a:t> </a:t>
            </a:r>
            <a:r>
              <a:rPr lang="en-US" b="1" dirty="0" err="1"/>
              <a:t>Game.Level</a:t>
            </a:r>
            <a:r>
              <a:rPr lang="en-US" b="1" dirty="0"/>
              <a:t> import start</a:t>
            </a:r>
          </a:p>
          <a:p>
            <a:r>
              <a:rPr lang="en-US" dirty="0"/>
              <a:t>We can now call the function simply as follows:</a:t>
            </a:r>
          </a:p>
          <a:p>
            <a:r>
              <a:rPr lang="en-US" b="1" dirty="0" err="1" smtClean="0"/>
              <a:t>start.select_difficulty</a:t>
            </a:r>
            <a:r>
              <a:rPr lang="en-US" b="1" dirty="0" smtClean="0"/>
              <a:t>(2</a:t>
            </a:r>
            <a:r>
              <a:rPr lang="en-US" b="1" dirty="0"/>
              <a:t>)</a:t>
            </a:r>
          </a:p>
          <a:p>
            <a:r>
              <a:rPr lang="en-US" dirty="0"/>
              <a:t>Another way of importing just the required function (or class or variable) from a module within a package would be as follows:</a:t>
            </a:r>
          </a:p>
          <a:p>
            <a:r>
              <a:rPr lang="en-US" b="1" dirty="0" smtClean="0"/>
              <a:t>from</a:t>
            </a:r>
            <a:r>
              <a:rPr lang="en-US" b="1" dirty="0"/>
              <a:t> </a:t>
            </a:r>
            <a:r>
              <a:rPr lang="en-US" b="1" dirty="0" err="1"/>
              <a:t>Game.Level.start</a:t>
            </a:r>
            <a:r>
              <a:rPr lang="en-US" b="1" dirty="0"/>
              <a:t> import </a:t>
            </a:r>
            <a:r>
              <a:rPr lang="en-US" b="1" dirty="0" err="1"/>
              <a:t>select_difficulty</a:t>
            </a:r>
            <a:endParaRPr lang="en-US" b="1" dirty="0"/>
          </a:p>
          <a:p>
            <a:r>
              <a:rPr lang="en-US" dirty="0"/>
              <a:t>Now we can directly call this function.</a:t>
            </a:r>
          </a:p>
          <a:p>
            <a:r>
              <a:rPr lang="en-US" b="1" dirty="0" err="1" smtClean="0"/>
              <a:t>select_difficulty</a:t>
            </a:r>
            <a:r>
              <a:rPr lang="en-US" b="1" dirty="0" smtClean="0"/>
              <a:t>(2</a:t>
            </a:r>
            <a:r>
              <a:rPr lang="en-US" b="1" dirty="0"/>
              <a:t>)</a:t>
            </a:r>
          </a:p>
          <a:p>
            <a:endParaRPr lang="en-IN" dirty="0"/>
          </a:p>
        </p:txBody>
      </p:sp>
    </p:spTree>
    <p:extLst>
      <p:ext uri="{BB962C8B-B14F-4D97-AF65-F5344CB8AC3E}">
        <p14:creationId xmlns:p14="http://schemas.microsoft.com/office/powerpoint/2010/main" val="151647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8020"/>
          </a:xfrm>
        </p:spPr>
        <p:txBody>
          <a:bodyPr>
            <a:normAutofit fontScale="90000"/>
          </a:bodyPr>
          <a:lstStyle/>
          <a:p>
            <a:endParaRPr lang="en-IN" dirty="0"/>
          </a:p>
        </p:txBody>
      </p:sp>
      <p:sp>
        <p:nvSpPr>
          <p:cNvPr id="3" name="Content Placeholder 2"/>
          <p:cNvSpPr>
            <a:spLocks noGrp="1"/>
          </p:cNvSpPr>
          <p:nvPr>
            <p:ph idx="1"/>
          </p:nvPr>
        </p:nvSpPr>
        <p:spPr>
          <a:xfrm>
            <a:off x="2589212" y="1481070"/>
            <a:ext cx="8915400" cy="4430152"/>
          </a:xfrm>
        </p:spPr>
        <p:txBody>
          <a:bodyPr/>
          <a:lstStyle/>
          <a:p>
            <a:r>
              <a:rPr lang="en-US" dirty="0" smtClean="0"/>
              <a:t>Individual </a:t>
            </a:r>
            <a:r>
              <a:rPr lang="en-US" dirty="0"/>
              <a:t>modules can then be cobbled together like building blocks to create a larger application</a:t>
            </a:r>
            <a:r>
              <a:rPr lang="en-US" dirty="0" smtClean="0"/>
              <a:t>.</a:t>
            </a:r>
          </a:p>
          <a:p>
            <a:r>
              <a:rPr lang="en-US" dirty="0"/>
              <a:t>There are several advantages to </a:t>
            </a:r>
            <a:r>
              <a:rPr lang="en-US" b="1" dirty="0"/>
              <a:t>modularizing</a:t>
            </a:r>
            <a:r>
              <a:rPr lang="en-US" dirty="0"/>
              <a:t> code in a large application</a:t>
            </a:r>
            <a:r>
              <a:rPr lang="en-US" dirty="0" smtClean="0"/>
              <a:t>:</a:t>
            </a:r>
          </a:p>
          <a:p>
            <a:r>
              <a:rPr lang="en-IN" b="1" dirty="0" smtClean="0"/>
              <a:t>Simplicity</a:t>
            </a:r>
          </a:p>
          <a:p>
            <a:r>
              <a:rPr lang="en-IN" b="1" dirty="0" smtClean="0"/>
              <a:t>Maintainability</a:t>
            </a:r>
          </a:p>
          <a:p>
            <a:r>
              <a:rPr lang="en-IN" b="1" dirty="0" smtClean="0"/>
              <a:t>Reusability</a:t>
            </a:r>
          </a:p>
          <a:p>
            <a:r>
              <a:rPr lang="en-IN" b="1" dirty="0" smtClean="0"/>
              <a:t>Scoping</a:t>
            </a:r>
          </a:p>
          <a:p>
            <a:r>
              <a:rPr lang="en-US" b="1" dirty="0"/>
              <a:t>Functions</a:t>
            </a:r>
            <a:r>
              <a:rPr lang="en-US" dirty="0"/>
              <a:t>, </a:t>
            </a:r>
            <a:r>
              <a:rPr lang="en-US" b="1" dirty="0"/>
              <a:t>modules</a:t>
            </a:r>
            <a:r>
              <a:rPr lang="en-US" dirty="0"/>
              <a:t> and </a:t>
            </a:r>
            <a:r>
              <a:rPr lang="en-US" b="1" dirty="0"/>
              <a:t>packages</a:t>
            </a:r>
            <a:r>
              <a:rPr lang="en-US" dirty="0"/>
              <a:t> are all constructs in Python that promote code modularization.</a:t>
            </a:r>
            <a:endParaRPr lang="en-IN" dirty="0"/>
          </a:p>
        </p:txBody>
      </p:sp>
    </p:spTree>
    <p:extLst>
      <p:ext uri="{BB962C8B-B14F-4D97-AF65-F5344CB8AC3E}">
        <p14:creationId xmlns:p14="http://schemas.microsoft.com/office/powerpoint/2010/main" val="118126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There</a:t>
            </a:r>
            <a:r>
              <a:rPr lang="en-US" dirty="0"/>
              <a:t> are actually three different ways to define a module in Python:</a:t>
            </a:r>
          </a:p>
          <a:p>
            <a:r>
              <a:rPr lang="en-US" dirty="0" smtClean="0"/>
              <a:t>A</a:t>
            </a:r>
            <a:r>
              <a:rPr lang="en-US" dirty="0"/>
              <a:t> module can be written in Python itself.</a:t>
            </a:r>
          </a:p>
          <a:p>
            <a:r>
              <a:rPr lang="en-US" dirty="0"/>
              <a:t>A module can be written in C and loaded dynamically at run-time, like the re (regular expression) module.</a:t>
            </a:r>
          </a:p>
          <a:p>
            <a:r>
              <a:rPr lang="en-US" dirty="0"/>
              <a:t>A </a:t>
            </a:r>
            <a:r>
              <a:rPr lang="en-US" dirty="0" err="1" smtClean="0"/>
              <a:t>built_in</a:t>
            </a:r>
            <a:r>
              <a:rPr lang="en-US" dirty="0"/>
              <a:t> module is intrinsically contained in the interpreter, like the </a:t>
            </a:r>
            <a:r>
              <a:rPr lang="en-US" dirty="0" err="1"/>
              <a:t>itertools</a:t>
            </a:r>
            <a:r>
              <a:rPr lang="en-US" dirty="0"/>
              <a:t> module</a:t>
            </a:r>
            <a:r>
              <a:rPr lang="en-US" dirty="0" smtClean="0"/>
              <a:t>.</a:t>
            </a:r>
          </a:p>
          <a:p>
            <a:r>
              <a:rPr lang="en-US" b="1" dirty="0" smtClean="0"/>
              <a:t>create a module </a:t>
            </a:r>
            <a:r>
              <a:rPr lang="en-US" dirty="0" smtClean="0"/>
              <a:t>create</a:t>
            </a:r>
            <a:r>
              <a:rPr lang="en-US" dirty="0"/>
              <a:t> a file that contains legitimate Python code and then give the file a name with a .</a:t>
            </a:r>
            <a:r>
              <a:rPr lang="en-US" dirty="0" err="1"/>
              <a:t>py</a:t>
            </a:r>
            <a:r>
              <a:rPr lang="en-US" dirty="0"/>
              <a:t> extension.</a:t>
            </a:r>
          </a:p>
          <a:p>
            <a:endParaRPr lang="en-US" dirty="0"/>
          </a:p>
          <a:p>
            <a:endParaRPr lang="en-IN" dirty="0"/>
          </a:p>
        </p:txBody>
      </p:sp>
    </p:spTree>
    <p:extLst>
      <p:ext uri="{BB962C8B-B14F-4D97-AF65-F5344CB8AC3E}">
        <p14:creationId xmlns:p14="http://schemas.microsoft.com/office/powerpoint/2010/main" val="78891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689535"/>
          </a:xfrm>
        </p:spPr>
        <p:txBody>
          <a:bodyPr>
            <a:normAutofit fontScale="90000"/>
          </a:bodyPr>
          <a:lstStyle/>
          <a:p>
            <a:r>
              <a:rPr lang="en-US" dirty="0"/>
              <a:t>Locating Modules</a:t>
            </a:r>
            <a:br>
              <a:rPr lang="en-US" dirty="0"/>
            </a:br>
            <a:endParaRPr lang="en-IN" dirty="0"/>
          </a:p>
        </p:txBody>
      </p:sp>
      <p:sp>
        <p:nvSpPr>
          <p:cNvPr id="3" name="Content Placeholder 2"/>
          <p:cNvSpPr>
            <a:spLocks noGrp="1"/>
          </p:cNvSpPr>
          <p:nvPr>
            <p:ph idx="1"/>
          </p:nvPr>
        </p:nvSpPr>
        <p:spPr>
          <a:xfrm>
            <a:off x="2589212" y="1429555"/>
            <a:ext cx="8915400" cy="4481667"/>
          </a:xfrm>
        </p:spPr>
        <p:txBody>
          <a:bodyPr>
            <a:normAutofit/>
          </a:bodyPr>
          <a:lstStyle/>
          <a:p>
            <a:r>
              <a:rPr lang="en-US" dirty="0"/>
              <a:t>When the interpreter encounters an import statement, it imports the module if the module is present in the search path. </a:t>
            </a:r>
            <a:endParaRPr lang="en-US" dirty="0" smtClean="0"/>
          </a:p>
          <a:p>
            <a:r>
              <a:rPr lang="en-US" dirty="0" smtClean="0"/>
              <a:t>A </a:t>
            </a:r>
            <a:r>
              <a:rPr lang="en-US" dirty="0"/>
              <a:t>search path is a list of directories that the interpreter searches before importing a module</a:t>
            </a:r>
            <a:r>
              <a:rPr lang="en-US" dirty="0" smtClean="0"/>
              <a:t>.</a:t>
            </a:r>
          </a:p>
          <a:p>
            <a:r>
              <a:rPr lang="en-US" dirty="0" smtClean="0"/>
              <a:t>When </a:t>
            </a:r>
            <a:r>
              <a:rPr lang="en-US" dirty="0"/>
              <a:t>you import a module, the Python interpreter searches for the module in the following sequences −</a:t>
            </a:r>
          </a:p>
          <a:p>
            <a:r>
              <a:rPr lang="en-US" dirty="0"/>
              <a:t>The current directory.</a:t>
            </a:r>
          </a:p>
          <a:p>
            <a:r>
              <a:rPr lang="en-US" dirty="0"/>
              <a:t>If the module isn't found, Python then searches each directory in the shell variable PYTHONPATH.</a:t>
            </a:r>
          </a:p>
          <a:p>
            <a:r>
              <a:rPr lang="en-US" dirty="0"/>
              <a:t>If all else fails, Python checks the default path. On UNIX, this default path is normally /</a:t>
            </a:r>
            <a:r>
              <a:rPr lang="en-US" dirty="0" err="1"/>
              <a:t>usr</a:t>
            </a:r>
            <a:r>
              <a:rPr lang="en-US" dirty="0"/>
              <a:t>/local/lib/python/.</a:t>
            </a:r>
          </a:p>
          <a:p>
            <a:r>
              <a:rPr lang="en-US" dirty="0"/>
              <a:t>The </a:t>
            </a:r>
            <a:r>
              <a:rPr lang="en-US" dirty="0" err="1"/>
              <a:t>sys.path</a:t>
            </a:r>
            <a:r>
              <a:rPr lang="en-US" dirty="0"/>
              <a:t> variable contains the current directory, PYTHONPATH, and the installation-dependent default.</a:t>
            </a:r>
            <a:endParaRPr lang="en-IN" dirty="0"/>
          </a:p>
        </p:txBody>
      </p:sp>
    </p:spTree>
    <p:extLst>
      <p:ext uri="{BB962C8B-B14F-4D97-AF65-F5344CB8AC3E}">
        <p14:creationId xmlns:p14="http://schemas.microsoft.com/office/powerpoint/2010/main" val="88606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898"/>
          </a:xfrm>
        </p:spPr>
        <p:txBody>
          <a:bodyPr/>
          <a:lstStyle/>
          <a:p>
            <a:endParaRPr lang="en-IN" dirty="0"/>
          </a:p>
        </p:txBody>
      </p:sp>
      <p:sp>
        <p:nvSpPr>
          <p:cNvPr id="3" name="Content Placeholder 2"/>
          <p:cNvSpPr>
            <a:spLocks noGrp="1"/>
          </p:cNvSpPr>
          <p:nvPr>
            <p:ph idx="1"/>
          </p:nvPr>
        </p:nvSpPr>
        <p:spPr>
          <a:xfrm>
            <a:off x="2589212" y="1468192"/>
            <a:ext cx="8915400" cy="4443030"/>
          </a:xfrm>
        </p:spPr>
        <p:txBody>
          <a:bodyPr/>
          <a:lstStyle/>
          <a:p>
            <a:r>
              <a:rPr lang="en-US" altLang="en-US" dirty="0">
                <a:solidFill>
                  <a:srgbClr val="222222"/>
                </a:solidFill>
                <a:latin typeface="source sans pro"/>
              </a:rPr>
              <a:t>The directory portion of </a:t>
            </a:r>
            <a:r>
              <a:rPr lang="en-US" altLang="en-US" sz="1100" dirty="0">
                <a:solidFill>
                  <a:srgbClr val="222222"/>
                </a:solidFill>
                <a:latin typeface="SFMono-Regular"/>
              </a:rPr>
              <a:t>__file__</a:t>
            </a:r>
            <a:r>
              <a:rPr lang="en-US" altLang="en-US" dirty="0">
                <a:solidFill>
                  <a:srgbClr val="222222"/>
                </a:solidFill>
                <a:latin typeface="source sans pro"/>
              </a:rPr>
              <a:t> should be one of the directories in </a:t>
            </a:r>
            <a:r>
              <a:rPr lang="en-US" altLang="en-US" sz="1100" dirty="0" err="1">
                <a:solidFill>
                  <a:srgbClr val="222222"/>
                </a:solidFill>
                <a:latin typeface="SFMono-Regular"/>
              </a:rPr>
              <a:t>sys.path</a:t>
            </a:r>
            <a:r>
              <a:rPr lang="en-US" altLang="en-US" dirty="0">
                <a:solidFill>
                  <a:srgbClr val="222222"/>
                </a:solidFill>
                <a:latin typeface="source sans pro"/>
              </a:rPr>
              <a:t>.</a:t>
            </a:r>
            <a:r>
              <a:rPr lang="en-US" altLang="en-US" sz="1400" dirty="0">
                <a:solidFill>
                  <a:schemeClr val="tx1"/>
                </a:solidFill>
              </a:rPr>
              <a:t> </a:t>
            </a:r>
            <a:endParaRPr lang="en-US" altLang="en-US" sz="2400" dirty="0">
              <a:solidFill>
                <a:schemeClr val="tx1"/>
              </a:solidFill>
              <a:latin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2747962" y="2028824"/>
            <a:ext cx="8263475" cy="3882397"/>
          </a:xfrm>
          <a:prstGeom prst="rect">
            <a:avLst/>
          </a:prstGeom>
        </p:spPr>
      </p:pic>
    </p:spTree>
    <p:extLst>
      <p:ext uri="{BB962C8B-B14F-4D97-AF65-F5344CB8AC3E}">
        <p14:creationId xmlns:p14="http://schemas.microsoft.com/office/powerpoint/2010/main" val="227082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8911687" cy="431958"/>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592924" y="1159099"/>
            <a:ext cx="8911687" cy="4752751"/>
          </a:xfrm>
          <a:prstGeom prst="rect">
            <a:avLst/>
          </a:prstGeom>
        </p:spPr>
      </p:pic>
    </p:spTree>
    <p:extLst>
      <p:ext uri="{BB962C8B-B14F-4D97-AF65-F5344CB8AC3E}">
        <p14:creationId xmlns:p14="http://schemas.microsoft.com/office/powerpoint/2010/main" val="162663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3777"/>
          </a:xfrm>
        </p:spPr>
        <p:txBody>
          <a:bodyPr/>
          <a:lstStyle/>
          <a:p>
            <a:endParaRPr lang="en-IN" dirty="0"/>
          </a:p>
        </p:txBody>
      </p:sp>
      <p:sp>
        <p:nvSpPr>
          <p:cNvPr id="3" name="Content Placeholder 2"/>
          <p:cNvSpPr>
            <a:spLocks noGrp="1"/>
          </p:cNvSpPr>
          <p:nvPr>
            <p:ph idx="1"/>
          </p:nvPr>
        </p:nvSpPr>
        <p:spPr>
          <a:xfrm>
            <a:off x="2589212" y="1648496"/>
            <a:ext cx="8915400" cy="4262726"/>
          </a:xfrm>
        </p:spPr>
        <p:txBody>
          <a:bodyPr>
            <a:normAutofit/>
          </a:bodyPr>
          <a:lstStyle/>
          <a:p>
            <a:r>
              <a:rPr lang="en-US" altLang="en-US" b="1" dirty="0">
                <a:solidFill>
                  <a:srgbClr val="222222"/>
                </a:solidFill>
                <a:latin typeface="source sans pro"/>
              </a:rPr>
              <a:t>Module</a:t>
            </a:r>
            <a:r>
              <a:rPr lang="en-US" altLang="en-US" dirty="0">
                <a:solidFill>
                  <a:srgbClr val="222222"/>
                </a:solidFill>
                <a:latin typeface="source sans pro"/>
              </a:rPr>
              <a:t> contents are made available to the caller with the </a:t>
            </a:r>
            <a:r>
              <a:rPr lang="en-US" altLang="en-US" sz="1100" dirty="0">
                <a:solidFill>
                  <a:srgbClr val="222222"/>
                </a:solidFill>
                <a:latin typeface="SFMono-Regular"/>
              </a:rPr>
              <a:t>import</a:t>
            </a:r>
            <a:r>
              <a:rPr lang="en-US" altLang="en-US" dirty="0">
                <a:solidFill>
                  <a:srgbClr val="222222"/>
                </a:solidFill>
                <a:latin typeface="source sans pro"/>
              </a:rPr>
              <a:t> statement. The </a:t>
            </a:r>
            <a:r>
              <a:rPr lang="en-US" altLang="en-US" sz="1100" dirty="0">
                <a:solidFill>
                  <a:srgbClr val="222222"/>
                </a:solidFill>
                <a:latin typeface="SFMono-Regular"/>
              </a:rPr>
              <a:t>import</a:t>
            </a:r>
            <a:r>
              <a:rPr lang="en-US" altLang="en-US" dirty="0">
                <a:solidFill>
                  <a:srgbClr val="222222"/>
                </a:solidFill>
                <a:latin typeface="source sans pro"/>
              </a:rPr>
              <a:t> statement takes many different forms</a:t>
            </a:r>
            <a:r>
              <a:rPr lang="en-US" altLang="en-US" sz="1400" dirty="0">
                <a:solidFill>
                  <a:schemeClr val="tx1"/>
                </a:solidFill>
              </a:rPr>
              <a:t> </a:t>
            </a:r>
            <a:endParaRPr lang="en-US" altLang="en-US" sz="2400" dirty="0">
              <a:solidFill>
                <a:schemeClr val="tx1"/>
              </a:solidFill>
              <a:latin typeface="Arial" panose="020B0604020202020204" pitchFamily="34" charset="0"/>
            </a:endParaRPr>
          </a:p>
          <a:p>
            <a:r>
              <a:rPr lang="en-US" altLang="en-US" dirty="0">
                <a:solidFill>
                  <a:srgbClr val="222222"/>
                </a:solidFill>
                <a:latin typeface="SFMono-Regular"/>
              </a:rPr>
              <a:t>import &lt;</a:t>
            </a:r>
            <a:r>
              <a:rPr lang="en-US" altLang="en-US" dirty="0" err="1">
                <a:solidFill>
                  <a:srgbClr val="222222"/>
                </a:solidFill>
                <a:latin typeface="SFMono-Regular"/>
              </a:rPr>
              <a:t>module_name</a:t>
            </a:r>
            <a:r>
              <a:rPr lang="en-US" altLang="en-US" dirty="0" smtClean="0">
                <a:solidFill>
                  <a:srgbClr val="222222"/>
                </a:solidFill>
                <a:latin typeface="SFMono-Regular"/>
              </a:rPr>
              <a:t>&gt;</a:t>
            </a:r>
          </a:p>
          <a:p>
            <a:r>
              <a:rPr lang="en-US" dirty="0"/>
              <a:t>Note that this does not make the module contents directly accessible to the caller. Each module has its own private symbol table, which serves as the global symbol table for all objects defined in the module. Thus, a module creates a separate namespace, as already noted.</a:t>
            </a:r>
          </a:p>
          <a:p>
            <a:r>
              <a:rPr lang="en-US" dirty="0"/>
              <a:t>The statement import &lt;</a:t>
            </a:r>
            <a:r>
              <a:rPr lang="en-US" dirty="0" err="1"/>
              <a:t>module_name</a:t>
            </a:r>
            <a:r>
              <a:rPr lang="en-US" dirty="0"/>
              <a:t>&gt; only places &lt;</a:t>
            </a:r>
            <a:r>
              <a:rPr lang="en-US" dirty="0" err="1"/>
              <a:t>module_name</a:t>
            </a:r>
            <a:r>
              <a:rPr lang="en-US" dirty="0"/>
              <a:t>&gt; in the caller’s symbol table. The objects that are defined in the module remain in the module’s private symbol table.</a:t>
            </a:r>
          </a:p>
          <a:p>
            <a:r>
              <a:rPr lang="en-US" dirty="0"/>
              <a:t>From the caller, objects in the module are only accessible when prefixed with &lt;</a:t>
            </a:r>
            <a:r>
              <a:rPr lang="en-US" dirty="0" err="1"/>
              <a:t>module_name</a:t>
            </a:r>
            <a:r>
              <a:rPr lang="en-US" dirty="0"/>
              <a:t>&gt; via dot notation, as illustrated below</a:t>
            </a:r>
            <a:r>
              <a:rPr lang="en-US" dirty="0" smtClean="0"/>
              <a:t>.</a:t>
            </a:r>
            <a:endParaRPr lang="en-US" dirty="0"/>
          </a:p>
          <a:p>
            <a:endParaRPr lang="en-US" altLang="en-US" dirty="0" smtClean="0">
              <a:solidFill>
                <a:srgbClr val="222222"/>
              </a:solidFill>
              <a:latin typeface="SFMono-Regular"/>
            </a:endParaRPr>
          </a:p>
          <a:p>
            <a:endParaRPr lang="en-US" altLang="en-US" dirty="0" smtClean="0">
              <a:solidFill>
                <a:srgbClr val="222222"/>
              </a:solidFill>
              <a:latin typeface="SFMono-Regular"/>
            </a:endParaRPr>
          </a:p>
          <a:p>
            <a:endParaRPr lang="en-US" altLang="en-US" sz="1600" dirty="0">
              <a:solidFill>
                <a:srgbClr val="222222"/>
              </a:solidFill>
              <a:latin typeface="source sans pro"/>
            </a:endParaRPr>
          </a:p>
        </p:txBody>
      </p:sp>
      <p:sp>
        <p:nvSpPr>
          <p:cNvPr id="6" name="Rectangle 3"/>
          <p:cNvSpPr>
            <a:spLocks noChangeArrowheads="1"/>
          </p:cNvSpPr>
          <p:nvPr/>
        </p:nvSpPr>
        <p:spPr bwMode="auto">
          <a:xfrm>
            <a:off x="-167425" y="-39408"/>
            <a:ext cx="65" cy="53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034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b="1" dirty="0"/>
              <a:t>The </a:t>
            </a:r>
            <a:r>
              <a:rPr lang="en-US" b="1" dirty="0" err="1"/>
              <a:t>fromimport</a:t>
            </a:r>
            <a:r>
              <a:rPr lang="en-US" b="1" dirty="0"/>
              <a:t> </a:t>
            </a:r>
            <a:r>
              <a:rPr lang="en-US" b="1" i="1" dirty="0"/>
              <a:t> </a:t>
            </a:r>
            <a:r>
              <a:rPr lang="en-US" b="1" dirty="0"/>
              <a:t>Statement </a:t>
            </a:r>
          </a:p>
          <a:p>
            <a:pPr fontAlgn="base"/>
            <a:r>
              <a:rPr lang="en-US" dirty="0"/>
              <a:t>Python’s </a:t>
            </a:r>
            <a:r>
              <a:rPr lang="en-US" i="1" dirty="0"/>
              <a:t>from </a:t>
            </a:r>
            <a:r>
              <a:rPr lang="en-US" dirty="0"/>
              <a:t>statement lets you import specific attributes from a module. The </a:t>
            </a:r>
            <a:r>
              <a:rPr lang="en-US" i="1" dirty="0"/>
              <a:t>from .. import .. </a:t>
            </a:r>
            <a:r>
              <a:rPr lang="en-US" dirty="0"/>
              <a:t>has the following syntax </a:t>
            </a:r>
            <a:r>
              <a:rPr lang="en-US" dirty="0" smtClean="0"/>
              <a:t>:</a:t>
            </a:r>
          </a:p>
          <a:p>
            <a:pPr fontAlgn="base"/>
            <a:r>
              <a:rPr lang="en-US" dirty="0" smtClean="0"/>
              <a:t>this</a:t>
            </a:r>
            <a:r>
              <a:rPr lang="en-US" dirty="0"/>
              <a:t> form of import places the object names directly into the caller’s symbol table, any objects that already exist with the same name will be overwritten</a:t>
            </a:r>
            <a:r>
              <a:rPr lang="en-US" dirty="0" smtClean="0"/>
              <a:t>:</a:t>
            </a:r>
            <a:endParaRPr lang="en-US" dirty="0"/>
          </a:p>
          <a:p>
            <a:pPr fontAlgn="base"/>
            <a:r>
              <a:rPr lang="en-US" b="1" dirty="0"/>
              <a:t>The from import *  Statement</a:t>
            </a:r>
          </a:p>
          <a:p>
            <a:pPr fontAlgn="base"/>
            <a:r>
              <a:rPr lang="en-US" dirty="0"/>
              <a:t>The * symbol used with the from import the statement is used to import all the names from a module to a current namespace</a:t>
            </a:r>
            <a:r>
              <a:rPr lang="en-US" dirty="0" smtClean="0"/>
              <a:t>.</a:t>
            </a:r>
            <a:endParaRPr lang="en-IN" dirty="0"/>
          </a:p>
          <a:p>
            <a:endParaRPr lang="en-IN" dirty="0"/>
          </a:p>
        </p:txBody>
      </p:sp>
    </p:spTree>
    <p:extLst>
      <p:ext uri="{BB962C8B-B14F-4D97-AF65-F5344CB8AC3E}">
        <p14:creationId xmlns:p14="http://schemas.microsoft.com/office/powerpoint/2010/main" val="282912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Syntax:</a:t>
            </a:r>
            <a:r>
              <a:rPr lang="en-US" altLang="en-US" dirty="0">
                <a:solidFill>
                  <a:schemeClr val="tx1"/>
                </a:solidFill>
                <a:latin typeface="Consolas" panose="020B0609020204030204" pitchFamily="49" charset="0"/>
              </a:rPr>
              <a:t> from </a:t>
            </a:r>
            <a:r>
              <a:rPr lang="en-US" altLang="en-US" dirty="0" err="1">
                <a:solidFill>
                  <a:schemeClr val="tx1"/>
                </a:solidFill>
                <a:latin typeface="Consolas" panose="020B0609020204030204" pitchFamily="49" charset="0"/>
              </a:rPr>
              <a:t>module_name</a:t>
            </a:r>
            <a:r>
              <a:rPr lang="en-US" altLang="en-US" dirty="0">
                <a:solidFill>
                  <a:schemeClr val="tx1"/>
                </a:solidFill>
                <a:latin typeface="Consolas" panose="020B0609020204030204" pitchFamily="49" charset="0"/>
              </a:rPr>
              <a:t> import * </a:t>
            </a:r>
          </a:p>
          <a:p>
            <a:r>
              <a:rPr lang="en-US" dirty="0"/>
              <a:t>This will place the names of all objects from &lt;</a:t>
            </a:r>
            <a:r>
              <a:rPr lang="en-US" dirty="0" err="1"/>
              <a:t>module_name</a:t>
            </a:r>
            <a:r>
              <a:rPr lang="en-US" dirty="0"/>
              <a:t>&gt; into the local symbol table, with the exception of any that begin with the underscore (_) character</a:t>
            </a:r>
            <a:r>
              <a:rPr lang="en-US" dirty="0" smtClean="0"/>
              <a:t>.</a:t>
            </a:r>
            <a:endParaRPr lang="en-US" dirty="0"/>
          </a:p>
          <a:p>
            <a:r>
              <a:rPr lang="en-US" dirty="0" smtClean="0"/>
              <a:t>from</a:t>
            </a:r>
            <a:r>
              <a:rPr lang="en-US" dirty="0"/>
              <a:t> &lt;</a:t>
            </a:r>
            <a:r>
              <a:rPr lang="en-US" dirty="0" err="1"/>
              <a:t>module_name</a:t>
            </a:r>
            <a:r>
              <a:rPr lang="en-US" dirty="0"/>
              <a:t>&gt; import &lt;name&gt; as &lt;</a:t>
            </a:r>
            <a:r>
              <a:rPr lang="en-US" dirty="0" err="1"/>
              <a:t>alt_name</a:t>
            </a:r>
            <a:r>
              <a:rPr lang="en-US" dirty="0"/>
              <a:t>&gt;</a:t>
            </a:r>
          </a:p>
          <a:p>
            <a:r>
              <a:rPr lang="en-US" dirty="0"/>
              <a:t>It is also possible to import individual objects but enter them into the local symbol table with alternate names</a:t>
            </a:r>
            <a:r>
              <a:rPr lang="en-US" dirty="0" smtClean="0"/>
              <a:t>:</a:t>
            </a:r>
          </a:p>
          <a:p>
            <a:r>
              <a:rPr lang="en-US" dirty="0"/>
              <a:t>import &lt;</a:t>
            </a:r>
            <a:r>
              <a:rPr lang="en-US" dirty="0" err="1"/>
              <a:t>module_name</a:t>
            </a:r>
            <a:r>
              <a:rPr lang="en-US" dirty="0"/>
              <a:t>&gt; as &lt;</a:t>
            </a:r>
            <a:r>
              <a:rPr lang="en-US" dirty="0" err="1"/>
              <a:t>alt_name</a:t>
            </a:r>
            <a:r>
              <a:rPr lang="en-US" dirty="0"/>
              <a:t>&gt;</a:t>
            </a:r>
          </a:p>
          <a:p>
            <a:r>
              <a:rPr lang="en-US" dirty="0"/>
              <a:t>You can also import an entire module under an alternate name:</a:t>
            </a:r>
          </a:p>
          <a:p>
            <a:endParaRPr lang="en-US" dirty="0"/>
          </a:p>
          <a:p>
            <a:endParaRPr lang="en-IN" dirty="0"/>
          </a:p>
        </p:txBody>
      </p:sp>
    </p:spTree>
    <p:extLst>
      <p:ext uri="{BB962C8B-B14F-4D97-AF65-F5344CB8AC3E}">
        <p14:creationId xmlns:p14="http://schemas.microsoft.com/office/powerpoint/2010/main" val="18539534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10822</TotalTime>
  <Words>314</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Century Gothic</vt:lpstr>
      <vt:lpstr>Consolas</vt:lpstr>
      <vt:lpstr>droid sans mono</vt:lpstr>
      <vt:lpstr>SFMono-Regular</vt:lpstr>
      <vt:lpstr>source sans pro</vt:lpstr>
      <vt:lpstr>Wingdings 3</vt:lpstr>
      <vt:lpstr>Wisp</vt:lpstr>
      <vt:lpstr>module</vt:lpstr>
      <vt:lpstr>PowerPoint Presentation</vt:lpstr>
      <vt:lpstr>PowerPoint Presentation</vt:lpstr>
      <vt:lpstr>Locating Modules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Packages</vt:lpstr>
      <vt:lpstr>PowerPoint Presentation</vt:lpstr>
      <vt:lpstr>Importing module from a package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PALLAW-PC</dc:creator>
  <cp:lastModifiedBy>PALLAW-PC</cp:lastModifiedBy>
  <cp:revision>18</cp:revision>
  <dcterms:created xsi:type="dcterms:W3CDTF">2021-04-05T05:44:12Z</dcterms:created>
  <dcterms:modified xsi:type="dcterms:W3CDTF">2021-05-04T11:13:43Z</dcterms:modified>
</cp:coreProperties>
</file>