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2" r:id="rId4"/>
    <p:sldId id="263" r:id="rId5"/>
    <p:sldId id="264" r:id="rId6"/>
    <p:sldId id="265" r:id="rId7"/>
    <p:sldId id="266" r:id="rId8"/>
    <p:sldId id="267" r:id="rId9"/>
    <p:sldId id="268" r:id="rId10"/>
    <p:sldId id="258" r:id="rId11"/>
    <p:sldId id="271" r:id="rId12"/>
    <p:sldId id="272" r:id="rId13"/>
    <p:sldId id="273" r:id="rId14"/>
    <p:sldId id="25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finally-keyword-in-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lstStyle/>
          <a:p>
            <a:r>
              <a:rPr lang="en-US" dirty="0"/>
              <a:t>Exceptions</a:t>
            </a:r>
            <a:endParaRPr lang="en-IN" dirty="0"/>
          </a:p>
        </p:txBody>
      </p:sp>
      <p:sp>
        <p:nvSpPr>
          <p:cNvPr id="3" name="Content Placeholder 2"/>
          <p:cNvSpPr>
            <a:spLocks noGrp="1"/>
          </p:cNvSpPr>
          <p:nvPr>
            <p:ph idx="1"/>
          </p:nvPr>
        </p:nvSpPr>
        <p:spPr>
          <a:xfrm>
            <a:off x="2589212" y="1777285"/>
            <a:ext cx="8915400" cy="4133937"/>
          </a:xfrm>
        </p:spPr>
        <p:txBody>
          <a:bodyPr/>
          <a:lstStyle/>
          <a:p>
            <a:r>
              <a:rPr lang="en-US" dirty="0"/>
              <a:t>Error in Python can be of two types i.e. Syntax errors and Exceptions. </a:t>
            </a:r>
            <a:endParaRPr lang="en-US" dirty="0" smtClean="0"/>
          </a:p>
          <a:p>
            <a:r>
              <a:rPr lang="en-US" dirty="0" smtClean="0"/>
              <a:t>Errors </a:t>
            </a:r>
            <a:r>
              <a:rPr lang="en-US" dirty="0"/>
              <a:t>are the problems in a program due to which the program will stop the execution</a:t>
            </a:r>
            <a:r>
              <a:rPr lang="en-US" dirty="0" smtClean="0"/>
              <a:t>.</a:t>
            </a:r>
          </a:p>
          <a:p>
            <a:r>
              <a:rPr lang="en-US" dirty="0"/>
              <a:t>Exceptions are raised when the program is syntactically correct but the code resulted in an error. This error does not stop the execution of the program, however, it changes the normal flow of the program</a:t>
            </a:r>
            <a:r>
              <a:rPr lang="en-US" dirty="0" smtClean="0"/>
              <a:t>.</a:t>
            </a:r>
          </a:p>
          <a:p>
            <a:r>
              <a:rPr lang="en-US" dirty="0" smtClean="0"/>
              <a:t>When </a:t>
            </a:r>
            <a:r>
              <a:rPr lang="en-US" dirty="0"/>
              <a:t>these exceptions occur, the Python interpreter stops the current process and passes it to the calling process until it is handled. If not handled, the program will crash</a:t>
            </a:r>
            <a:r>
              <a:rPr lang="en-US" dirty="0" smtClean="0"/>
              <a:t>.</a:t>
            </a:r>
          </a:p>
          <a:p>
            <a:r>
              <a:rPr lang="en-US" dirty="0"/>
              <a:t>For example, let us consider a program where we have a function A that calls function B, which in turn calls function C. If an exception occurs in function C but is not handled in C, the exception passes to B and then to A</a:t>
            </a:r>
            <a:r>
              <a:rPr lang="en-US" dirty="0" smtClean="0"/>
              <a:t>.</a:t>
            </a:r>
          </a:p>
          <a:p>
            <a:endParaRPr lang="en-IN" dirty="0"/>
          </a:p>
        </p:txBody>
      </p:sp>
    </p:spTree>
    <p:extLst>
      <p:ext uri="{BB962C8B-B14F-4D97-AF65-F5344CB8AC3E}">
        <p14:creationId xmlns:p14="http://schemas.microsoft.com/office/powerpoint/2010/main" val="309676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r>
              <a:rPr lang="en-US" dirty="0"/>
              <a:t>try-except block</a:t>
            </a:r>
            <a:endParaRPr lang="en-IN" dirty="0"/>
          </a:p>
        </p:txBody>
      </p:sp>
      <p:sp>
        <p:nvSpPr>
          <p:cNvPr id="3" name="Content Placeholder 2"/>
          <p:cNvSpPr>
            <a:spLocks noGrp="1"/>
          </p:cNvSpPr>
          <p:nvPr>
            <p:ph idx="1"/>
          </p:nvPr>
        </p:nvSpPr>
        <p:spPr>
          <a:xfrm>
            <a:off x="2589212" y="1828800"/>
            <a:ext cx="8915400" cy="4082422"/>
          </a:xfrm>
        </p:spPr>
        <p:txBody>
          <a:bodyPr>
            <a:normAutofit/>
          </a:bodyPr>
          <a:lstStyle/>
          <a:p>
            <a:r>
              <a:rPr lang="en-US" dirty="0"/>
              <a:t>Exception is the base class for all the exceptions in Python. </a:t>
            </a:r>
            <a:endParaRPr lang="en-US" dirty="0" smtClean="0"/>
          </a:p>
          <a:p>
            <a:r>
              <a:rPr lang="en-US" dirty="0"/>
              <a:t>The critical operation which can raise an exception is placed inside the try clause. The code that handles the exceptions is written in the except clause</a:t>
            </a:r>
            <a:r>
              <a:rPr lang="en-US" dirty="0" smtClean="0"/>
              <a:t>.</a:t>
            </a:r>
          </a:p>
          <a:p>
            <a:r>
              <a:rPr lang="en-US" dirty="0"/>
              <a:t>In python, you can also use else clause on the try-except block which must be present after all the except clauses. The code enters the else block only if the try clause does not raise an exception.</a:t>
            </a:r>
          </a:p>
          <a:p>
            <a:r>
              <a:rPr lang="en-US" dirty="0"/>
              <a:t>Python provides a keyword </a:t>
            </a:r>
            <a:r>
              <a:rPr lang="en-US" u="sng" dirty="0">
                <a:hlinkClick r:id="rId2"/>
              </a:rPr>
              <a:t>finally</a:t>
            </a:r>
            <a:r>
              <a:rPr lang="en-US" dirty="0"/>
              <a:t>, which is always executed after try and except blocks. The finally block always executes after normal termination of try block or after try block terminates due to some exception</a:t>
            </a:r>
            <a:r>
              <a:rPr lang="en-US" dirty="0" smtClean="0"/>
              <a:t>.</a:t>
            </a:r>
            <a:br>
              <a:rPr lang="en-US" dirty="0" smtClean="0"/>
            </a:br>
            <a:endParaRPr lang="en-US" dirty="0" smtClean="0"/>
          </a:p>
          <a:p>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49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6" y="2503487"/>
            <a:ext cx="8238206" cy="3038475"/>
          </a:xfrm>
          <a:prstGeom prst="rect">
            <a:avLst/>
          </a:prstGeom>
        </p:spPr>
      </p:pic>
    </p:spTree>
    <p:extLst>
      <p:ext uri="{BB962C8B-B14F-4D97-AF65-F5344CB8AC3E}">
        <p14:creationId xmlns:p14="http://schemas.microsoft.com/office/powerpoint/2010/main" val="287823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17442" y="2570162"/>
            <a:ext cx="7868992" cy="3186694"/>
          </a:xfrm>
          <a:prstGeom prst="rect">
            <a:avLst/>
          </a:prstGeom>
        </p:spPr>
      </p:pic>
    </p:spTree>
    <p:extLst>
      <p:ext uri="{BB962C8B-B14F-4D97-AF65-F5344CB8AC3E}">
        <p14:creationId xmlns:p14="http://schemas.microsoft.com/office/powerpoint/2010/main" val="280749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691685" y="2427287"/>
            <a:ext cx="7798515" cy="3190875"/>
          </a:xfrm>
          <a:prstGeom prst="rect">
            <a:avLst/>
          </a:prstGeom>
        </p:spPr>
      </p:pic>
    </p:spTree>
    <p:extLst>
      <p:ext uri="{BB962C8B-B14F-4D97-AF65-F5344CB8AC3E}">
        <p14:creationId xmlns:p14="http://schemas.microsoft.com/office/powerpoint/2010/main" val="410207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a:t>Raising Exception</a:t>
            </a:r>
          </a:p>
        </p:txBody>
      </p:sp>
      <p:sp>
        <p:nvSpPr>
          <p:cNvPr id="3" name="Content Placeholder 2"/>
          <p:cNvSpPr>
            <a:spLocks noGrp="1"/>
          </p:cNvSpPr>
          <p:nvPr>
            <p:ph idx="1"/>
          </p:nvPr>
        </p:nvSpPr>
        <p:spPr/>
        <p:txBody>
          <a:bodyPr/>
          <a:lstStyle/>
          <a:p>
            <a:r>
              <a:rPr lang="en-US" dirty="0"/>
              <a:t>The raise statement allows the programmer to force a specific exception to occur. The sole argument in raise indicates the exception to be raised. This must be either an exception instance or an exception class (a class that derives from Exception).</a:t>
            </a:r>
            <a:endParaRPr lang="en-IN" dirty="0"/>
          </a:p>
        </p:txBody>
      </p:sp>
    </p:spTree>
    <p:extLst>
      <p:ext uri="{BB962C8B-B14F-4D97-AF65-F5344CB8AC3E}">
        <p14:creationId xmlns:p14="http://schemas.microsoft.com/office/powerpoint/2010/main" val="265087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Programmers may name their own exceptions by creating a new exception class. </a:t>
            </a:r>
            <a:endParaRPr lang="en-US" dirty="0" smtClean="0"/>
          </a:p>
          <a:p>
            <a:r>
              <a:rPr lang="en-US" dirty="0" smtClean="0"/>
              <a:t>Exceptions </a:t>
            </a:r>
            <a:r>
              <a:rPr lang="en-US" dirty="0"/>
              <a:t>need to be derived from the Exception class, either directly or indirectly. </a:t>
            </a:r>
            <a:endParaRPr lang="en-US" dirty="0" smtClean="0"/>
          </a:p>
          <a:p>
            <a:r>
              <a:rPr lang="en-US" dirty="0" smtClean="0"/>
              <a:t>Although </a:t>
            </a:r>
            <a:r>
              <a:rPr lang="en-US" dirty="0"/>
              <a:t>not mandatory, most of the exceptions are named as names that end in </a:t>
            </a:r>
            <a:r>
              <a:rPr lang="en-US" b="1" dirty="0"/>
              <a:t>“Error”</a:t>
            </a:r>
            <a:r>
              <a:rPr lang="en-US" dirty="0"/>
              <a:t> similar to naming of the standard exceptions in python. </a:t>
            </a:r>
            <a:endParaRPr lang="en-IN" dirty="0"/>
          </a:p>
        </p:txBody>
      </p:sp>
    </p:spTree>
    <p:extLst>
      <p:ext uri="{BB962C8B-B14F-4D97-AF65-F5344CB8AC3E}">
        <p14:creationId xmlns:p14="http://schemas.microsoft.com/office/powerpoint/2010/main" val="43902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of the common Exception Errors are : </a:t>
            </a:r>
            <a:endParaRPr lang="en-IN" dirty="0"/>
          </a:p>
        </p:txBody>
      </p:sp>
      <p:sp>
        <p:nvSpPr>
          <p:cNvPr id="3" name="Content Placeholder 2"/>
          <p:cNvSpPr>
            <a:spLocks noGrp="1"/>
          </p:cNvSpPr>
          <p:nvPr>
            <p:ph idx="1"/>
          </p:nvPr>
        </p:nvSpPr>
        <p:spPr/>
        <p:txBody>
          <a:bodyPr/>
          <a:lstStyle/>
          <a:p>
            <a:pPr fontAlgn="base"/>
            <a:r>
              <a:rPr lang="en-US" b="1" dirty="0" err="1" smtClean="0"/>
              <a:t>IOError</a:t>
            </a:r>
            <a:r>
              <a:rPr lang="en-US" b="1" dirty="0" smtClean="0"/>
              <a:t> </a:t>
            </a:r>
            <a:r>
              <a:rPr lang="en-US" b="1" dirty="0"/>
              <a:t>: </a:t>
            </a:r>
            <a:r>
              <a:rPr lang="en-US" dirty="0"/>
              <a:t>if the file can’t be opened</a:t>
            </a:r>
          </a:p>
          <a:p>
            <a:pPr fontAlgn="base"/>
            <a:r>
              <a:rPr lang="en-US" b="1" dirty="0" err="1"/>
              <a:t>KeyboardInterrupt</a:t>
            </a:r>
            <a:r>
              <a:rPr lang="en-US" b="1" dirty="0"/>
              <a:t> : </a:t>
            </a:r>
            <a:r>
              <a:rPr lang="en-US" dirty="0"/>
              <a:t>when an unrequired key is pressed by the user</a:t>
            </a:r>
          </a:p>
          <a:p>
            <a:pPr fontAlgn="base"/>
            <a:r>
              <a:rPr lang="en-US" b="1" dirty="0" err="1"/>
              <a:t>ValueError</a:t>
            </a:r>
            <a:r>
              <a:rPr lang="en-US" b="1" dirty="0"/>
              <a:t> : </a:t>
            </a:r>
            <a:r>
              <a:rPr lang="en-US" dirty="0"/>
              <a:t>when built-in function receives a wrong argument</a:t>
            </a:r>
          </a:p>
          <a:p>
            <a:pPr fontAlgn="base"/>
            <a:r>
              <a:rPr lang="en-US" b="1" dirty="0" err="1"/>
              <a:t>EOFError</a:t>
            </a:r>
            <a:r>
              <a:rPr lang="en-US" b="1" dirty="0"/>
              <a:t> : </a:t>
            </a:r>
            <a:r>
              <a:rPr lang="en-US" dirty="0"/>
              <a:t>if End-Of-File is hit without reading any data</a:t>
            </a:r>
          </a:p>
          <a:p>
            <a:pPr fontAlgn="base"/>
            <a:r>
              <a:rPr lang="en-US" b="1" dirty="0" err="1"/>
              <a:t>ImportError</a:t>
            </a:r>
            <a:r>
              <a:rPr lang="en-US" b="1" dirty="0"/>
              <a:t> : </a:t>
            </a:r>
            <a:r>
              <a:rPr lang="en-US" dirty="0"/>
              <a:t>if it is unable to find the module</a:t>
            </a:r>
          </a:p>
          <a:p>
            <a:pPr marL="0" indent="0" fontAlgn="base">
              <a:buNone/>
            </a:pPr>
            <a:endParaRPr lang="en-US" dirty="0"/>
          </a:p>
          <a:p>
            <a:endParaRPr lang="en-IN" dirty="0"/>
          </a:p>
        </p:txBody>
      </p:sp>
    </p:spTree>
    <p:extLst>
      <p:ext uri="{BB962C8B-B14F-4D97-AF65-F5344CB8AC3E}">
        <p14:creationId xmlns:p14="http://schemas.microsoft.com/office/powerpoint/2010/main" val="423662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5" y="2312987"/>
            <a:ext cx="8624574" cy="3419475"/>
          </a:xfrm>
          <a:prstGeom prst="rect">
            <a:avLst/>
          </a:prstGeom>
        </p:spPr>
      </p:pic>
    </p:spTree>
    <p:extLst>
      <p:ext uri="{BB962C8B-B14F-4D97-AF65-F5344CB8AC3E}">
        <p14:creationId xmlns:p14="http://schemas.microsoft.com/office/powerpoint/2010/main" val="215980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stretch>
            <a:fillRect/>
          </a:stretch>
        </p:blipFill>
        <p:spPr>
          <a:xfrm>
            <a:off x="2592925" y="2133600"/>
            <a:ext cx="8701847" cy="3778250"/>
          </a:xfrm>
          <a:prstGeom prst="rect">
            <a:avLst/>
          </a:prstGeom>
        </p:spPr>
      </p:pic>
    </p:spTree>
    <p:extLst>
      <p:ext uri="{BB962C8B-B14F-4D97-AF65-F5344CB8AC3E}">
        <p14:creationId xmlns:p14="http://schemas.microsoft.com/office/powerpoint/2010/main" val="18266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4" y="2322512"/>
            <a:ext cx="8560179" cy="3400425"/>
          </a:xfrm>
          <a:prstGeom prst="rect">
            <a:avLst/>
          </a:prstGeom>
        </p:spPr>
      </p:pic>
    </p:spTree>
    <p:extLst>
      <p:ext uri="{BB962C8B-B14F-4D97-AF65-F5344CB8AC3E}">
        <p14:creationId xmlns:p14="http://schemas.microsoft.com/office/powerpoint/2010/main" val="327604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68958" y="2395471"/>
            <a:ext cx="7611705" cy="2917892"/>
          </a:xfrm>
          <a:prstGeom prst="rect">
            <a:avLst/>
          </a:prstGeom>
        </p:spPr>
      </p:pic>
    </p:spTree>
    <p:extLst>
      <p:ext uri="{BB962C8B-B14F-4D97-AF65-F5344CB8AC3E}">
        <p14:creationId xmlns:p14="http://schemas.microsoft.com/office/powerpoint/2010/main" val="319666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26536" y="2176530"/>
            <a:ext cx="6977890" cy="2693920"/>
          </a:xfrm>
          <a:prstGeom prst="rect">
            <a:avLst/>
          </a:prstGeom>
        </p:spPr>
      </p:pic>
    </p:spTree>
    <p:extLst>
      <p:ext uri="{BB962C8B-B14F-4D97-AF65-F5344CB8AC3E}">
        <p14:creationId xmlns:p14="http://schemas.microsoft.com/office/powerpoint/2010/main" val="56506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5" y="2322512"/>
            <a:ext cx="8911687" cy="3400425"/>
          </a:xfrm>
          <a:prstGeom prst="rect">
            <a:avLst/>
          </a:prstGeom>
        </p:spPr>
      </p:pic>
    </p:spTree>
    <p:extLst>
      <p:ext uri="{BB962C8B-B14F-4D97-AF65-F5344CB8AC3E}">
        <p14:creationId xmlns:p14="http://schemas.microsoft.com/office/powerpoint/2010/main" val="177588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81837" y="2555875"/>
            <a:ext cx="7701565" cy="2933700"/>
          </a:xfrm>
          <a:prstGeom prst="rect">
            <a:avLst/>
          </a:prstGeom>
        </p:spPr>
      </p:pic>
    </p:spTree>
    <p:extLst>
      <p:ext uri="{BB962C8B-B14F-4D97-AF65-F5344CB8AC3E}">
        <p14:creationId xmlns:p14="http://schemas.microsoft.com/office/powerpoint/2010/main" val="6882663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2925</TotalTime>
  <Words>219</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Exceptions</vt:lpstr>
      <vt:lpstr>Some of the common Exception Errors are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try-except block</vt:lpstr>
      <vt:lpstr>PowerPoint Presentation</vt:lpstr>
      <vt:lpstr>PowerPoint Presentation</vt:lpstr>
      <vt:lpstr>PowerPoint Presentation</vt:lpstr>
      <vt:lpstr>Raising Exception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PALLAW-PC</dc:creator>
  <cp:lastModifiedBy>PALLAW-PC</cp:lastModifiedBy>
  <cp:revision>24</cp:revision>
  <dcterms:created xsi:type="dcterms:W3CDTF">2021-03-22T09:52:13Z</dcterms:created>
  <dcterms:modified xsi:type="dcterms:W3CDTF">2021-04-06T06:35:40Z</dcterms:modified>
</cp:coreProperties>
</file>