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65" r:id="rId14"/>
    <p:sldId id="266" r:id="rId15"/>
    <p:sldId id="270" r:id="rId16"/>
    <p:sldId id="271" r:id="rId17"/>
    <p:sldId id="272" r:id="rId18"/>
    <p:sldId id="273" r:id="rId19"/>
    <p:sldId id="284" r:id="rId20"/>
    <p:sldId id="275" r:id="rId21"/>
    <p:sldId id="276" r:id="rId22"/>
    <p:sldId id="277" r:id="rId23"/>
    <p:sldId id="278" r:id="rId24"/>
    <p:sldId id="279"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ournaldev.com/13996/python-keywords-identifie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31907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Statement Groups as Suites</a:t>
            </a:r>
            <a:br>
              <a:rPr lang="en-US" dirty="0"/>
            </a:br>
            <a:endParaRPr lang="en-IN" dirty="0"/>
          </a:p>
        </p:txBody>
      </p:sp>
      <p:sp>
        <p:nvSpPr>
          <p:cNvPr id="3" name="Content Placeholder 2"/>
          <p:cNvSpPr>
            <a:spLocks noGrp="1"/>
          </p:cNvSpPr>
          <p:nvPr>
            <p:ph idx="1"/>
          </p:nvPr>
        </p:nvSpPr>
        <p:spPr/>
        <p:txBody>
          <a:bodyPr/>
          <a:lstStyle/>
          <a:p>
            <a:r>
              <a:rPr lang="en-US" dirty="0" smtClean="0"/>
              <a:t>A </a:t>
            </a:r>
            <a:r>
              <a:rPr lang="en-US" dirty="0"/>
              <a:t>group of individual statements, which make a single code block are called </a:t>
            </a:r>
            <a:r>
              <a:rPr lang="en-US" b="1" dirty="0"/>
              <a:t>suites</a:t>
            </a:r>
            <a:r>
              <a:rPr lang="en-US" dirty="0"/>
              <a:t> in Python. Compound or complex statements, such as if, while, </a:t>
            </a:r>
            <a:r>
              <a:rPr lang="en-US" dirty="0" err="1"/>
              <a:t>def</a:t>
            </a:r>
            <a:r>
              <a:rPr lang="en-US" dirty="0"/>
              <a:t>, and class require a header line and a suite.</a:t>
            </a:r>
          </a:p>
          <a:p>
            <a:r>
              <a:rPr lang="en-US" dirty="0"/>
              <a:t>Header lines begin the statement (with the keyword) and terminate with a colon ( : ) and are followed by one or more lines which make up the suite. For example −</a:t>
            </a:r>
          </a:p>
          <a:p>
            <a:endParaRPr lang="en-IN" dirty="0"/>
          </a:p>
        </p:txBody>
      </p:sp>
      <p:pic>
        <p:nvPicPr>
          <p:cNvPr id="4" name="Picture 3"/>
          <p:cNvPicPr>
            <a:picLocks noChangeAspect="1"/>
          </p:cNvPicPr>
          <p:nvPr/>
        </p:nvPicPr>
        <p:blipFill>
          <a:blip r:embed="rId2"/>
          <a:stretch>
            <a:fillRect/>
          </a:stretch>
        </p:blipFill>
        <p:spPr>
          <a:xfrm>
            <a:off x="3026536" y="4022411"/>
            <a:ext cx="4662152" cy="1245048"/>
          </a:xfrm>
          <a:prstGeom prst="rect">
            <a:avLst/>
          </a:prstGeom>
        </p:spPr>
      </p:pic>
    </p:spTree>
    <p:extLst>
      <p:ext uri="{BB962C8B-B14F-4D97-AF65-F5344CB8AC3E}">
        <p14:creationId xmlns:p14="http://schemas.microsoft.com/office/powerpoint/2010/main" val="1114230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203"/>
          </a:xfrm>
        </p:spPr>
        <p:txBody>
          <a:bodyPr/>
          <a:lstStyle/>
          <a:p>
            <a:r>
              <a:rPr lang="en-US" dirty="0"/>
              <a:t>Variables</a:t>
            </a:r>
            <a:endParaRPr lang="en-IN" dirty="0"/>
          </a:p>
        </p:txBody>
      </p:sp>
      <p:sp>
        <p:nvSpPr>
          <p:cNvPr id="3" name="Content Placeholder 2"/>
          <p:cNvSpPr>
            <a:spLocks noGrp="1"/>
          </p:cNvSpPr>
          <p:nvPr>
            <p:ph idx="1"/>
          </p:nvPr>
        </p:nvSpPr>
        <p:spPr>
          <a:xfrm>
            <a:off x="2589212" y="1159100"/>
            <a:ext cx="8915400" cy="5130282"/>
          </a:xfrm>
        </p:spPr>
        <p:txBody>
          <a:bodyPr/>
          <a:lstStyle/>
          <a:p>
            <a:r>
              <a:rPr lang="en-US" dirty="0"/>
              <a:t>A variable, as the name indicates is something whose value is changeable over time. In fact a variable is a memory location where a value can be stored. Later we can retrieve the value to use. But for doing it we need to give a nickname to that memory location so that we can refer to it. That’s identifier, the nickname</a:t>
            </a:r>
            <a:r>
              <a:rPr lang="en-US" dirty="0" smtClean="0"/>
              <a:t>.</a:t>
            </a:r>
          </a:p>
          <a:p>
            <a:r>
              <a:rPr lang="en-US" dirty="0" smtClean="0"/>
              <a:t>Python </a:t>
            </a:r>
            <a:r>
              <a:rPr lang="en-US" dirty="0"/>
              <a:t>variables do not need explicit declaration to reserve memory space. The declaration happens automatically when you assign a value to a variable. The equal sign (=) is used to assign values to variables.</a:t>
            </a:r>
          </a:p>
          <a:p>
            <a:r>
              <a:rPr lang="en-US" dirty="0"/>
              <a:t>The operand to the left of the = operator is the name of the variable and the operand to the right of the = operator is the value stored in the variable</a:t>
            </a:r>
          </a:p>
          <a:p>
            <a:r>
              <a:rPr lang="en-US" dirty="0"/>
              <a:t>Python id() function returns an identity of an object. This is an integer which is guaranteed to be unique. This function takes an argument an object and returns a unique integer number which represents identity.</a:t>
            </a:r>
            <a:endParaRPr lang="en-IN" dirty="0"/>
          </a:p>
        </p:txBody>
      </p:sp>
      <p:pic>
        <p:nvPicPr>
          <p:cNvPr id="4" name="Picture 3"/>
          <p:cNvPicPr>
            <a:picLocks noChangeAspect="1"/>
          </p:cNvPicPr>
          <p:nvPr/>
        </p:nvPicPr>
        <p:blipFill>
          <a:blip r:embed="rId2"/>
          <a:stretch>
            <a:fillRect/>
          </a:stretch>
        </p:blipFill>
        <p:spPr>
          <a:xfrm>
            <a:off x="3052293" y="5203065"/>
            <a:ext cx="6581104" cy="991673"/>
          </a:xfrm>
          <a:prstGeom prst="rect">
            <a:avLst/>
          </a:prstGeom>
        </p:spPr>
      </p:pic>
    </p:spTree>
    <p:extLst>
      <p:ext uri="{BB962C8B-B14F-4D97-AF65-F5344CB8AC3E}">
        <p14:creationId xmlns:p14="http://schemas.microsoft.com/office/powerpoint/2010/main" val="3065024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Identifiers</a:t>
            </a:r>
            <a:br>
              <a:rPr lang="en-US" dirty="0"/>
            </a:br>
            <a:endParaRPr lang="en-IN" dirty="0"/>
          </a:p>
        </p:txBody>
      </p:sp>
      <p:sp>
        <p:nvSpPr>
          <p:cNvPr id="3" name="Content Placeholder 2"/>
          <p:cNvSpPr>
            <a:spLocks noGrp="1"/>
          </p:cNvSpPr>
          <p:nvPr>
            <p:ph idx="1"/>
          </p:nvPr>
        </p:nvSpPr>
        <p:spPr/>
        <p:txBody>
          <a:bodyPr/>
          <a:lstStyle/>
          <a:p>
            <a:r>
              <a:rPr lang="en-US" dirty="0"/>
              <a:t>Python Identifier is the name we give to identify a variable, function, class, module or other object. That means whenever we want to give an entity a name, that’s called identifier.</a:t>
            </a:r>
            <a:endParaRPr lang="en-US" dirty="0" smtClean="0"/>
          </a:p>
          <a:p>
            <a:r>
              <a:rPr lang="en-US" dirty="0" smtClean="0"/>
              <a:t> </a:t>
            </a:r>
            <a:r>
              <a:rPr lang="en-US" dirty="0"/>
              <a:t>Identifiers can be combination of uppercase and lowercase letters, digits or an underscore(_). So </a:t>
            </a:r>
            <a:r>
              <a:rPr lang="en-US" b="1" dirty="0" err="1"/>
              <a:t>myVariable</a:t>
            </a:r>
            <a:r>
              <a:rPr lang="en-US" dirty="0"/>
              <a:t>, </a:t>
            </a:r>
            <a:r>
              <a:rPr lang="en-US" b="1" dirty="0"/>
              <a:t>variable_1</a:t>
            </a:r>
            <a:r>
              <a:rPr lang="en-US" dirty="0"/>
              <a:t>, </a:t>
            </a:r>
            <a:r>
              <a:rPr lang="en-US" b="1" dirty="0" err="1"/>
              <a:t>variable_for_print</a:t>
            </a:r>
            <a:r>
              <a:rPr lang="en-US" dirty="0"/>
              <a:t> all are valid python identifiers.</a:t>
            </a:r>
          </a:p>
          <a:p>
            <a:r>
              <a:rPr lang="en-US" dirty="0"/>
              <a:t>An Identifier can not start with digit. So while </a:t>
            </a:r>
            <a:r>
              <a:rPr lang="en-US" b="1" dirty="0"/>
              <a:t>variable1</a:t>
            </a:r>
            <a:r>
              <a:rPr lang="en-US" dirty="0"/>
              <a:t> is valid, </a:t>
            </a:r>
            <a:r>
              <a:rPr lang="en-US" b="1" dirty="0"/>
              <a:t>1variable</a:t>
            </a:r>
            <a:r>
              <a:rPr lang="en-US" dirty="0"/>
              <a:t> is not valid.</a:t>
            </a:r>
          </a:p>
          <a:p>
            <a:r>
              <a:rPr lang="en-US" dirty="0"/>
              <a:t>We can’t use special symbols like !,#,@,%,$ </a:t>
            </a:r>
            <a:r>
              <a:rPr lang="en-US" dirty="0" err="1"/>
              <a:t>etc</a:t>
            </a:r>
            <a:r>
              <a:rPr lang="en-US" dirty="0"/>
              <a:t> in our Identifier.</a:t>
            </a:r>
          </a:p>
          <a:p>
            <a:r>
              <a:rPr lang="en-US" dirty="0"/>
              <a:t>Identifier can be of any length.</a:t>
            </a:r>
          </a:p>
        </p:txBody>
      </p:sp>
    </p:spTree>
    <p:extLst>
      <p:ext uri="{BB962C8B-B14F-4D97-AF65-F5344CB8AC3E}">
        <p14:creationId xmlns:p14="http://schemas.microsoft.com/office/powerpoint/2010/main" val="2929855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8911687" cy="573444"/>
          </a:xfrm>
        </p:spPr>
        <p:txBody>
          <a:bodyPr>
            <a:normAutofit fontScale="90000"/>
          </a:bodyPr>
          <a:lstStyle/>
          <a:p>
            <a:r>
              <a:rPr lang="en-US" dirty="0"/>
              <a:t>Reserved Words</a:t>
            </a:r>
            <a:br>
              <a:rPr lang="en-US" dirty="0"/>
            </a:br>
            <a:endParaRPr lang="en-IN" dirty="0"/>
          </a:p>
        </p:txBody>
      </p:sp>
      <p:sp>
        <p:nvSpPr>
          <p:cNvPr id="3" name="Content Placeholder 2"/>
          <p:cNvSpPr>
            <a:spLocks noGrp="1"/>
          </p:cNvSpPr>
          <p:nvPr>
            <p:ph idx="1"/>
          </p:nvPr>
        </p:nvSpPr>
        <p:spPr>
          <a:xfrm>
            <a:off x="2589212" y="1197555"/>
            <a:ext cx="8915400" cy="4713667"/>
          </a:xfrm>
        </p:spPr>
        <p:txBody>
          <a:bodyPr/>
          <a:lstStyle/>
          <a:p>
            <a:r>
              <a:rPr lang="en-US" dirty="0" smtClean="0"/>
              <a:t>The </a:t>
            </a:r>
            <a:r>
              <a:rPr lang="en-US" dirty="0"/>
              <a:t>following list shows the Python keywords.  Python keywords are the words that are reserved. That means you can’t use them as name of any entities like variables, classes and functions</a:t>
            </a:r>
            <a:r>
              <a:rPr lang="en-US" dirty="0" smtClean="0"/>
              <a:t>. All </a:t>
            </a:r>
            <a:r>
              <a:rPr lang="en-US" dirty="0"/>
              <a:t>the Python keywords contain lowercase letters only</a:t>
            </a:r>
            <a:r>
              <a:rPr lang="en-US" dirty="0" smtClean="0"/>
              <a:t>.</a:t>
            </a:r>
          </a:p>
          <a:p>
            <a:r>
              <a:rPr lang="en-US" dirty="0"/>
              <a:t>They are for defining the syntax and structures of Python language.</a:t>
            </a:r>
            <a:endParaRPr lang="en-US" dirty="0" smtClean="0"/>
          </a:p>
          <a:p>
            <a:endParaRPr lang="en-US" dirty="0"/>
          </a:p>
          <a:p>
            <a:endParaRPr lang="en-IN" dirty="0"/>
          </a:p>
        </p:txBody>
      </p:sp>
      <p:pic>
        <p:nvPicPr>
          <p:cNvPr id="4" name="Picture 3"/>
          <p:cNvPicPr>
            <a:picLocks noChangeAspect="1"/>
          </p:cNvPicPr>
          <p:nvPr/>
        </p:nvPicPr>
        <p:blipFill>
          <a:blip r:embed="rId2"/>
          <a:stretch>
            <a:fillRect/>
          </a:stretch>
        </p:blipFill>
        <p:spPr>
          <a:xfrm>
            <a:off x="2947987" y="2871989"/>
            <a:ext cx="7780114" cy="3155324"/>
          </a:xfrm>
          <a:prstGeom prst="rect">
            <a:avLst/>
          </a:prstGeom>
        </p:spPr>
      </p:pic>
    </p:spTree>
    <p:extLst>
      <p:ext uri="{BB962C8B-B14F-4D97-AF65-F5344CB8AC3E}">
        <p14:creationId xmlns:p14="http://schemas.microsoft.com/office/powerpoint/2010/main" val="303653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8324"/>
          </a:xfrm>
        </p:spPr>
        <p:txBody>
          <a:bodyPr>
            <a:normAutofit fontScale="90000"/>
          </a:bodyPr>
          <a:lstStyle/>
          <a:p>
            <a:r>
              <a:rPr lang="en-US" dirty="0"/>
              <a:t>Quotation in Python</a:t>
            </a:r>
            <a:br>
              <a:rPr lang="en-US" dirty="0"/>
            </a:br>
            <a:endParaRPr lang="en-IN" dirty="0"/>
          </a:p>
        </p:txBody>
      </p:sp>
      <p:sp>
        <p:nvSpPr>
          <p:cNvPr id="3" name="Content Placeholder 2"/>
          <p:cNvSpPr>
            <a:spLocks noGrp="1"/>
          </p:cNvSpPr>
          <p:nvPr>
            <p:ph idx="1"/>
          </p:nvPr>
        </p:nvSpPr>
        <p:spPr>
          <a:xfrm>
            <a:off x="2589212" y="1790163"/>
            <a:ext cx="8915400" cy="4121059"/>
          </a:xfrm>
        </p:spPr>
        <p:txBody>
          <a:bodyPr/>
          <a:lstStyle/>
          <a:p>
            <a:r>
              <a:rPr lang="en-US" dirty="0" smtClean="0"/>
              <a:t>Python </a:t>
            </a:r>
            <a:r>
              <a:rPr lang="en-US" dirty="0"/>
              <a:t>accepts single ('), double (") and triple (''' or """) quotes to denote string literals, as long as the same type of quote starts and ends the string.</a:t>
            </a:r>
          </a:p>
          <a:p>
            <a:r>
              <a:rPr lang="en-US" dirty="0"/>
              <a:t>The triple quotes are used to span the string across multiple lines. For example, all the following are legal −</a:t>
            </a:r>
          </a:p>
          <a:p>
            <a:endParaRPr lang="en-IN" dirty="0"/>
          </a:p>
        </p:txBody>
      </p:sp>
      <p:pic>
        <p:nvPicPr>
          <p:cNvPr id="6" name="Picture 5"/>
          <p:cNvPicPr>
            <a:picLocks noChangeAspect="1"/>
          </p:cNvPicPr>
          <p:nvPr/>
        </p:nvPicPr>
        <p:blipFill>
          <a:blip r:embed="rId2"/>
          <a:stretch>
            <a:fillRect/>
          </a:stretch>
        </p:blipFill>
        <p:spPr>
          <a:xfrm>
            <a:off x="2781837" y="3477295"/>
            <a:ext cx="7534140" cy="1880315"/>
          </a:xfrm>
          <a:prstGeom prst="rect">
            <a:avLst/>
          </a:prstGeom>
        </p:spPr>
      </p:pic>
    </p:spTree>
    <p:extLst>
      <p:ext uri="{BB962C8B-B14F-4D97-AF65-F5344CB8AC3E}">
        <p14:creationId xmlns:p14="http://schemas.microsoft.com/office/powerpoint/2010/main" val="957680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normAutofit fontScale="90000"/>
          </a:bodyPr>
          <a:lstStyle/>
          <a:p>
            <a:r>
              <a:rPr lang="en-US" dirty="0"/>
              <a:t>Standard Data Types</a:t>
            </a:r>
            <a:br>
              <a:rPr lang="en-US" dirty="0"/>
            </a:br>
            <a:endParaRPr lang="en-IN" dirty="0"/>
          </a:p>
        </p:txBody>
      </p:sp>
      <p:sp>
        <p:nvSpPr>
          <p:cNvPr id="3" name="Content Placeholder 2"/>
          <p:cNvSpPr>
            <a:spLocks noGrp="1"/>
          </p:cNvSpPr>
          <p:nvPr>
            <p:ph idx="1"/>
          </p:nvPr>
        </p:nvSpPr>
        <p:spPr>
          <a:xfrm>
            <a:off x="2589212" y="1584101"/>
            <a:ext cx="8915400" cy="4327121"/>
          </a:xfrm>
        </p:spPr>
        <p:txBody>
          <a:bodyPr>
            <a:normAutofit fontScale="92500" lnSpcReduction="10000"/>
          </a:bodyPr>
          <a:lstStyle/>
          <a:p>
            <a:r>
              <a:rPr lang="en-US" dirty="0" smtClean="0"/>
              <a:t>The </a:t>
            </a:r>
            <a:r>
              <a:rPr lang="en-US" dirty="0"/>
              <a:t>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p>
          <a:p>
            <a:r>
              <a:rPr lang="en-IN" dirty="0"/>
              <a:t>There are different types of data types in Python. Some built-in Python data types are:</a:t>
            </a:r>
          </a:p>
          <a:p>
            <a:r>
              <a:rPr lang="en-IN" b="1" dirty="0"/>
              <a:t>Numeric data types</a:t>
            </a:r>
            <a:r>
              <a:rPr lang="en-IN" dirty="0"/>
              <a:t>: </a:t>
            </a:r>
            <a:r>
              <a:rPr lang="en-IN" i="1" dirty="0" err="1"/>
              <a:t>int</a:t>
            </a:r>
            <a:r>
              <a:rPr lang="en-IN" i="1" dirty="0"/>
              <a:t>, float, complex</a:t>
            </a:r>
            <a:endParaRPr lang="en-IN" dirty="0"/>
          </a:p>
          <a:p>
            <a:r>
              <a:rPr lang="en-IN" b="1" dirty="0"/>
              <a:t>String data types</a:t>
            </a:r>
            <a:r>
              <a:rPr lang="en-IN" dirty="0"/>
              <a:t>: </a:t>
            </a:r>
            <a:r>
              <a:rPr lang="en-IN" i="1" dirty="0" err="1"/>
              <a:t>str</a:t>
            </a:r>
            <a:endParaRPr lang="en-IN" dirty="0"/>
          </a:p>
          <a:p>
            <a:r>
              <a:rPr lang="en-IN" b="1" dirty="0"/>
              <a:t>Sequence types</a:t>
            </a:r>
            <a:r>
              <a:rPr lang="en-IN" dirty="0"/>
              <a:t>: </a:t>
            </a:r>
            <a:r>
              <a:rPr lang="en-IN" i="1" dirty="0"/>
              <a:t>list, tuple, range</a:t>
            </a:r>
            <a:endParaRPr lang="en-IN" dirty="0"/>
          </a:p>
          <a:p>
            <a:r>
              <a:rPr lang="en-IN" b="1" dirty="0"/>
              <a:t>Binary types</a:t>
            </a:r>
            <a:r>
              <a:rPr lang="en-IN" dirty="0"/>
              <a:t>: </a:t>
            </a:r>
            <a:r>
              <a:rPr lang="en-IN" i="1" dirty="0"/>
              <a:t>bytes, </a:t>
            </a:r>
            <a:r>
              <a:rPr lang="en-IN" i="1" dirty="0" err="1"/>
              <a:t>bytearray</a:t>
            </a:r>
            <a:r>
              <a:rPr lang="en-IN" i="1" dirty="0"/>
              <a:t>, </a:t>
            </a:r>
            <a:r>
              <a:rPr lang="en-IN" i="1" dirty="0" err="1"/>
              <a:t>memoryview</a:t>
            </a:r>
            <a:endParaRPr lang="en-IN" dirty="0"/>
          </a:p>
          <a:p>
            <a:r>
              <a:rPr lang="en-IN" b="1" dirty="0"/>
              <a:t>Mapping data type</a:t>
            </a:r>
            <a:r>
              <a:rPr lang="en-IN" dirty="0"/>
              <a:t>: </a:t>
            </a:r>
            <a:r>
              <a:rPr lang="en-IN" i="1" dirty="0" err="1"/>
              <a:t>dict</a:t>
            </a:r>
            <a:endParaRPr lang="en-IN" dirty="0"/>
          </a:p>
          <a:p>
            <a:r>
              <a:rPr lang="en-IN" b="1" dirty="0"/>
              <a:t>Boolean type</a:t>
            </a:r>
            <a:r>
              <a:rPr lang="en-IN" dirty="0"/>
              <a:t>: </a:t>
            </a:r>
            <a:r>
              <a:rPr lang="en-IN" i="1" dirty="0"/>
              <a:t>bool</a:t>
            </a:r>
            <a:endParaRPr lang="en-IN" dirty="0"/>
          </a:p>
          <a:p>
            <a:r>
              <a:rPr lang="en-IN" b="1" dirty="0"/>
              <a:t>Set data types</a:t>
            </a:r>
            <a:r>
              <a:rPr lang="en-IN" dirty="0"/>
              <a:t>: </a:t>
            </a:r>
            <a:r>
              <a:rPr lang="en-IN" i="1" dirty="0"/>
              <a:t>set, </a:t>
            </a:r>
            <a:r>
              <a:rPr lang="en-IN" i="1" dirty="0" err="1"/>
              <a:t>frozenset</a:t>
            </a:r>
            <a:endParaRPr lang="en-IN" dirty="0"/>
          </a:p>
          <a:p>
            <a:endParaRPr lang="en-IN" dirty="0"/>
          </a:p>
        </p:txBody>
      </p:sp>
    </p:spTree>
    <p:extLst>
      <p:ext uri="{BB962C8B-B14F-4D97-AF65-F5344CB8AC3E}">
        <p14:creationId xmlns:p14="http://schemas.microsoft.com/office/powerpoint/2010/main" val="383520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r>
              <a:rPr lang="en-US" dirty="0"/>
              <a:t>Number data types</a:t>
            </a:r>
            <a:endParaRPr lang="en-IN" dirty="0"/>
          </a:p>
        </p:txBody>
      </p:sp>
      <p:sp>
        <p:nvSpPr>
          <p:cNvPr id="3" name="Content Placeholder 2"/>
          <p:cNvSpPr>
            <a:spLocks noGrp="1"/>
          </p:cNvSpPr>
          <p:nvPr>
            <p:ph idx="1"/>
          </p:nvPr>
        </p:nvSpPr>
        <p:spPr>
          <a:xfrm>
            <a:off x="2589212" y="1493949"/>
            <a:ext cx="8915400" cy="4417273"/>
          </a:xfrm>
        </p:spPr>
        <p:txBody>
          <a:bodyPr/>
          <a:lstStyle/>
          <a:p>
            <a:r>
              <a:rPr lang="en-US" dirty="0"/>
              <a:t>Number data types store numeric values. Number objects are created when you assign a value to them. For example </a:t>
            </a:r>
            <a:r>
              <a:rPr lang="en-US" dirty="0" smtClean="0"/>
              <a:t>−</a:t>
            </a:r>
          </a:p>
          <a:p>
            <a:pPr marL="0" indent="0">
              <a:buNone/>
            </a:pPr>
            <a:r>
              <a:rPr lang="en-US" dirty="0" smtClean="0"/>
              <a:t>	X=10</a:t>
            </a:r>
          </a:p>
          <a:p>
            <a:pPr marL="0" indent="0">
              <a:buNone/>
            </a:pPr>
            <a:r>
              <a:rPr lang="en-US" dirty="0" smtClean="0"/>
              <a:t>	Y=201</a:t>
            </a:r>
          </a:p>
          <a:p>
            <a:r>
              <a:rPr lang="en-US" dirty="0"/>
              <a:t>Python supports four different numerical types −</a:t>
            </a:r>
          </a:p>
          <a:p>
            <a:pPr marL="0" indent="0">
              <a:buNone/>
            </a:pPr>
            <a:r>
              <a:rPr lang="en-US" dirty="0"/>
              <a:t>	</a:t>
            </a:r>
            <a:r>
              <a:rPr lang="en-US" dirty="0" err="1" smtClean="0"/>
              <a:t>int</a:t>
            </a:r>
            <a:r>
              <a:rPr lang="en-US" dirty="0" smtClean="0"/>
              <a:t> </a:t>
            </a:r>
            <a:r>
              <a:rPr lang="en-US" dirty="0"/>
              <a:t>– holds signed integers of non-limited length.</a:t>
            </a:r>
          </a:p>
          <a:p>
            <a:pPr marL="0" indent="0">
              <a:buNone/>
            </a:pPr>
            <a:r>
              <a:rPr lang="en-US" dirty="0" smtClean="0"/>
              <a:t>	long- </a:t>
            </a:r>
            <a:r>
              <a:rPr lang="en-US" dirty="0"/>
              <a:t>holds long integers(exists in Python 2.x, deprecated in Python 3.x).</a:t>
            </a:r>
          </a:p>
          <a:p>
            <a:pPr marL="0" indent="0">
              <a:buNone/>
            </a:pPr>
            <a:r>
              <a:rPr lang="en-US" dirty="0" smtClean="0"/>
              <a:t>	float- </a:t>
            </a:r>
            <a:r>
              <a:rPr lang="en-US" dirty="0"/>
              <a:t>holds floating precision numbers and it’s accurate up to 15 decimal </a:t>
            </a:r>
            <a:r>
              <a:rPr lang="en-US" dirty="0" smtClean="0"/>
              <a:t>	places</a:t>
            </a:r>
            <a:r>
              <a:rPr lang="en-US" dirty="0"/>
              <a:t>.</a:t>
            </a:r>
          </a:p>
          <a:p>
            <a:pPr marL="0" indent="0">
              <a:buNone/>
            </a:pPr>
            <a:r>
              <a:rPr lang="en-US" dirty="0" smtClean="0"/>
              <a:t>	complex- </a:t>
            </a:r>
            <a:r>
              <a:rPr lang="en-US" dirty="0"/>
              <a:t>holds complex numbers</a:t>
            </a:r>
            <a:r>
              <a:rPr lang="en-US" dirty="0" smtClean="0"/>
              <a:t>.</a:t>
            </a:r>
          </a:p>
          <a:p>
            <a:r>
              <a:rPr lang="en-US" dirty="0"/>
              <a:t>if we want to see what type of numerical value is it holding right now, we can use </a:t>
            </a:r>
            <a:r>
              <a:rPr lang="en-US" b="1" dirty="0"/>
              <a:t>type</a:t>
            </a:r>
            <a:r>
              <a:rPr lang="en-US" b="1" dirty="0" smtClean="0"/>
              <a:t>().</a:t>
            </a:r>
            <a:endParaRPr lang="en-US" dirty="0" smtClean="0"/>
          </a:p>
          <a:p>
            <a:endParaRPr lang="en-US" dirty="0" smtClean="0"/>
          </a:p>
          <a:p>
            <a:endParaRPr lang="en-US" dirty="0"/>
          </a:p>
          <a:p>
            <a:endParaRPr lang="en-IN" dirty="0"/>
          </a:p>
        </p:txBody>
      </p:sp>
    </p:spTree>
    <p:extLst>
      <p:ext uri="{BB962C8B-B14F-4D97-AF65-F5344CB8AC3E}">
        <p14:creationId xmlns:p14="http://schemas.microsoft.com/office/powerpoint/2010/main" val="704922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number </a:t>
            </a:r>
            <a:r>
              <a:rPr lang="en-US" dirty="0"/>
              <a:t>data types</a:t>
            </a:r>
            <a:endParaRPr lang="en-IN" dirty="0"/>
          </a:p>
        </p:txBody>
      </p:sp>
      <p:pic>
        <p:nvPicPr>
          <p:cNvPr id="5" name="Content Placeholder 4"/>
          <p:cNvPicPr>
            <a:picLocks noGrp="1" noChangeAspect="1"/>
          </p:cNvPicPr>
          <p:nvPr>
            <p:ph idx="1"/>
          </p:nvPr>
        </p:nvPicPr>
        <p:blipFill>
          <a:blip r:embed="rId2"/>
          <a:stretch>
            <a:fillRect/>
          </a:stretch>
        </p:blipFill>
        <p:spPr>
          <a:xfrm>
            <a:off x="2949261" y="2176531"/>
            <a:ext cx="7856113" cy="3346382"/>
          </a:xfrm>
          <a:prstGeom prst="rect">
            <a:avLst/>
          </a:prstGeom>
        </p:spPr>
      </p:pic>
    </p:spTree>
    <p:extLst>
      <p:ext uri="{BB962C8B-B14F-4D97-AF65-F5344CB8AC3E}">
        <p14:creationId xmlns:p14="http://schemas.microsoft.com/office/powerpoint/2010/main" val="49077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lstStyle/>
          <a:p>
            <a:r>
              <a:rPr lang="en-US" dirty="0"/>
              <a:t>Strings</a:t>
            </a:r>
            <a:endParaRPr lang="en-IN" dirty="0"/>
          </a:p>
        </p:txBody>
      </p:sp>
      <p:sp>
        <p:nvSpPr>
          <p:cNvPr id="3" name="Content Placeholder 2"/>
          <p:cNvSpPr>
            <a:spLocks noGrp="1"/>
          </p:cNvSpPr>
          <p:nvPr>
            <p:ph idx="1"/>
          </p:nvPr>
        </p:nvSpPr>
        <p:spPr>
          <a:xfrm>
            <a:off x="2589212" y="1266092"/>
            <a:ext cx="8915400" cy="4748586"/>
          </a:xfrm>
        </p:spPr>
        <p:txBody>
          <a:bodyPr>
            <a:normAutofit/>
          </a:bodyPr>
          <a:lstStyle/>
          <a:p>
            <a:pPr fontAlgn="base"/>
            <a:r>
              <a:rPr lang="en-US" dirty="0"/>
              <a:t>Strings in Python are identified as a contiguous set of characters represented in the quotation marks. Python treats single quotes same as double </a:t>
            </a:r>
            <a:r>
              <a:rPr lang="en-US" dirty="0" smtClean="0"/>
              <a:t>quotes. Triple </a:t>
            </a:r>
            <a:r>
              <a:rPr lang="en-US" dirty="0"/>
              <a:t>quotes are used to define multi-lines strings.</a:t>
            </a:r>
          </a:p>
          <a:p>
            <a:r>
              <a:rPr lang="en-US" dirty="0" smtClean="0"/>
              <a:t>Subsets </a:t>
            </a:r>
            <a:r>
              <a:rPr lang="en-US" dirty="0"/>
              <a:t>of strings can be taken using the slice operator ([ ] and [:] ) with indexes starting at 0 in the beginning of the string and working their way from -1 at the end.</a:t>
            </a:r>
          </a:p>
          <a:p>
            <a:r>
              <a:rPr lang="en-US" dirty="0"/>
              <a:t>The plus (+) sign is the string concatenation operator and the asterisk (*) is the repetition operator. For example </a:t>
            </a:r>
            <a:r>
              <a:rPr lang="en-US" dirty="0" smtClean="0"/>
              <a:t>−</a:t>
            </a:r>
          </a:p>
          <a:p>
            <a:endParaRPr lang="en-US" dirty="0"/>
          </a:p>
          <a:p>
            <a:endParaRPr lang="en-IN" dirty="0"/>
          </a:p>
        </p:txBody>
      </p:sp>
      <p:pic>
        <p:nvPicPr>
          <p:cNvPr id="5" name="Picture 4"/>
          <p:cNvPicPr>
            <a:picLocks noChangeAspect="1"/>
          </p:cNvPicPr>
          <p:nvPr/>
        </p:nvPicPr>
        <p:blipFill>
          <a:blip r:embed="rId2"/>
          <a:stretch>
            <a:fillRect/>
          </a:stretch>
        </p:blipFill>
        <p:spPr>
          <a:xfrm>
            <a:off x="3250230" y="3894560"/>
            <a:ext cx="6503831" cy="1866900"/>
          </a:xfrm>
          <a:prstGeom prst="rect">
            <a:avLst/>
          </a:prstGeom>
        </p:spPr>
      </p:pic>
    </p:spTree>
    <p:extLst>
      <p:ext uri="{BB962C8B-B14F-4D97-AF65-F5344CB8AC3E}">
        <p14:creationId xmlns:p14="http://schemas.microsoft.com/office/powerpoint/2010/main" val="313781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Built-in methods</a:t>
            </a:r>
          </a:p>
        </p:txBody>
      </p:sp>
      <p:sp>
        <p:nvSpPr>
          <p:cNvPr id="3" name="Content Placeholder 2"/>
          <p:cNvSpPr>
            <a:spLocks noGrp="1"/>
          </p:cNvSpPr>
          <p:nvPr>
            <p:ph idx="1"/>
          </p:nvPr>
        </p:nvSpPr>
        <p:spPr/>
        <p:txBody>
          <a:bodyPr/>
          <a:lstStyle/>
          <a:p>
            <a:pPr fontAlgn="base"/>
            <a:r>
              <a:rPr lang="en-US" dirty="0" err="1"/>
              <a:t>dir</a:t>
            </a:r>
            <a:r>
              <a:rPr lang="en-US" dirty="0"/>
              <a:t>(__</a:t>
            </a:r>
            <a:r>
              <a:rPr lang="en-US" dirty="0" err="1"/>
              <a:t>builtins</a:t>
            </a:r>
            <a:r>
              <a:rPr lang="en-US" dirty="0"/>
              <a:t>__) returns list of all existing built-in methods in python.</a:t>
            </a:r>
          </a:p>
          <a:p>
            <a:pPr fontAlgn="base"/>
            <a:r>
              <a:rPr lang="en-US" dirty="0"/>
              <a:t>Examples: print, input, </a:t>
            </a:r>
            <a:r>
              <a:rPr lang="en-US" dirty="0" err="1"/>
              <a:t>len</a:t>
            </a:r>
            <a:r>
              <a:rPr lang="en-US" dirty="0"/>
              <a:t>, </a:t>
            </a:r>
            <a:r>
              <a:rPr lang="en-US" dirty="0" err="1"/>
              <a:t>sum,sorted</a:t>
            </a:r>
            <a:r>
              <a:rPr lang="en-US" dirty="0"/>
              <a:t>, </a:t>
            </a:r>
            <a:r>
              <a:rPr lang="en-US" dirty="0" err="1"/>
              <a:t>ord</a:t>
            </a:r>
            <a:r>
              <a:rPr lang="en-US" dirty="0"/>
              <a:t>, </a:t>
            </a:r>
            <a:r>
              <a:rPr lang="en-US" dirty="0" err="1"/>
              <a:t>chr</a:t>
            </a:r>
            <a:r>
              <a:rPr lang="en-US" dirty="0"/>
              <a:t>, min, max, </a:t>
            </a:r>
            <a:r>
              <a:rPr lang="en-US" dirty="0" err="1"/>
              <a:t>open,read,write</a:t>
            </a:r>
            <a:endParaRPr lang="en-US" dirty="0"/>
          </a:p>
          <a:p>
            <a:pPr fontAlgn="base"/>
            <a:r>
              <a:rPr lang="en-US" dirty="0"/>
              <a:t>print(</a:t>
            </a:r>
            <a:r>
              <a:rPr lang="en-US" dirty="0" err="1"/>
              <a:t>ord</a:t>
            </a:r>
            <a:r>
              <a:rPr lang="en-US" dirty="0"/>
              <a:t>(‘a’)). ## returns </a:t>
            </a:r>
            <a:r>
              <a:rPr lang="en-US" dirty="0" err="1"/>
              <a:t>ascii</a:t>
            </a:r>
            <a:r>
              <a:rPr lang="en-US" dirty="0"/>
              <a:t> value of a character</a:t>
            </a:r>
          </a:p>
          <a:p>
            <a:pPr fontAlgn="base"/>
            <a:r>
              <a:rPr lang="en-US" dirty="0"/>
              <a:t>Print(</a:t>
            </a:r>
            <a:r>
              <a:rPr lang="en-US" dirty="0" err="1"/>
              <a:t>chr</a:t>
            </a:r>
            <a:r>
              <a:rPr lang="en-US" dirty="0"/>
              <a:t>(</a:t>
            </a:r>
            <a:r>
              <a:rPr lang="en-US" dirty="0" err="1"/>
              <a:t>ord</a:t>
            </a:r>
            <a:r>
              <a:rPr lang="en-US" dirty="0"/>
              <a:t>(‘a’)) ## returns character from </a:t>
            </a:r>
            <a:r>
              <a:rPr lang="en-US" dirty="0" err="1"/>
              <a:t>ascii</a:t>
            </a:r>
            <a:r>
              <a:rPr lang="en-US" dirty="0"/>
              <a:t> value</a:t>
            </a:r>
          </a:p>
          <a:p>
            <a:endParaRPr lang="en-IN" dirty="0"/>
          </a:p>
        </p:txBody>
      </p:sp>
    </p:spTree>
    <p:extLst>
      <p:ext uri="{BB962C8B-B14F-4D97-AF65-F5344CB8AC3E}">
        <p14:creationId xmlns:p14="http://schemas.microsoft.com/office/powerpoint/2010/main" val="398762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A</a:t>
            </a:r>
            <a:r>
              <a:rPr lang="en-US" sz="2000" dirty="0" smtClean="0"/>
              <a:t> </a:t>
            </a:r>
            <a:r>
              <a:rPr lang="en-US" sz="2000" dirty="0"/>
              <a:t>machine language program to input 2 numbers then adds 2 numbers then output the single-character result.</a:t>
            </a:r>
            <a:br>
              <a:rPr lang="en-US" sz="2000" dirty="0"/>
            </a:br>
            <a:endParaRPr lang="en-IN" dirty="0"/>
          </a:p>
        </p:txBody>
      </p:sp>
      <p:pic>
        <p:nvPicPr>
          <p:cNvPr id="4" name="Content Placeholder 3"/>
          <p:cNvPicPr>
            <a:picLocks noGrp="1" noChangeAspect="1"/>
          </p:cNvPicPr>
          <p:nvPr>
            <p:ph idx="1"/>
          </p:nvPr>
        </p:nvPicPr>
        <p:blipFill>
          <a:blip r:embed="rId2"/>
          <a:stretch>
            <a:fillRect/>
          </a:stretch>
        </p:blipFill>
        <p:spPr>
          <a:xfrm>
            <a:off x="2592926" y="2176530"/>
            <a:ext cx="7621050" cy="3203507"/>
          </a:xfrm>
          <a:prstGeom prst="rect">
            <a:avLst/>
          </a:prstGeom>
        </p:spPr>
      </p:pic>
    </p:spTree>
    <p:extLst>
      <p:ext uri="{BB962C8B-B14F-4D97-AF65-F5344CB8AC3E}">
        <p14:creationId xmlns:p14="http://schemas.microsoft.com/office/powerpoint/2010/main" val="1696237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2110"/>
          </a:xfrm>
        </p:spPr>
        <p:txBody>
          <a:bodyPr>
            <a:normAutofit fontScale="90000"/>
          </a:bodyPr>
          <a:lstStyle/>
          <a:p>
            <a:r>
              <a:rPr lang="en-IN" b="1" dirty="0"/>
              <a:t>Must Know String Functions</a:t>
            </a:r>
            <a:br>
              <a:rPr lang="en-IN" b="1" dirty="0"/>
            </a:br>
            <a:endParaRPr lang="en-IN" dirty="0"/>
          </a:p>
        </p:txBody>
      </p:sp>
      <p:sp>
        <p:nvSpPr>
          <p:cNvPr id="5" name="Content Placeholder 4"/>
          <p:cNvSpPr>
            <a:spLocks noGrp="1"/>
          </p:cNvSpPr>
          <p:nvPr>
            <p:ph idx="1"/>
          </p:nvPr>
        </p:nvSpPr>
        <p:spPr>
          <a:xfrm>
            <a:off x="2589212" y="1416676"/>
            <a:ext cx="8915400" cy="4494546"/>
          </a:xfrm>
        </p:spPr>
        <p:txBody>
          <a:bodyPr/>
          <a:lstStyle/>
          <a:p>
            <a:endParaRPr lang="en-IN" dirty="0"/>
          </a:p>
        </p:txBody>
      </p:sp>
      <p:pic>
        <p:nvPicPr>
          <p:cNvPr id="6" name="Picture 5"/>
          <p:cNvPicPr>
            <a:picLocks noChangeAspect="1"/>
          </p:cNvPicPr>
          <p:nvPr/>
        </p:nvPicPr>
        <p:blipFill>
          <a:blip r:embed="rId2"/>
          <a:stretch>
            <a:fillRect/>
          </a:stretch>
        </p:blipFill>
        <p:spPr>
          <a:xfrm>
            <a:off x="2589212" y="1416676"/>
            <a:ext cx="8915400" cy="4494546"/>
          </a:xfrm>
          <a:prstGeom prst="rect">
            <a:avLst/>
          </a:prstGeom>
        </p:spPr>
      </p:pic>
    </p:spTree>
    <p:extLst>
      <p:ext uri="{BB962C8B-B14F-4D97-AF65-F5344CB8AC3E}">
        <p14:creationId xmlns:p14="http://schemas.microsoft.com/office/powerpoint/2010/main" val="409243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3" name="Content Placeholder 2"/>
          <p:cNvSpPr>
            <a:spLocks noGrp="1"/>
          </p:cNvSpPr>
          <p:nvPr>
            <p:ph idx="1"/>
          </p:nvPr>
        </p:nvSpPr>
        <p:spPr>
          <a:xfrm>
            <a:off x="2589212" y="1584101"/>
            <a:ext cx="8915400" cy="4327121"/>
          </a:xfrm>
        </p:spPr>
        <p:txBody>
          <a:bodyPr/>
          <a:lstStyle/>
          <a:p>
            <a:r>
              <a:rPr lang="en-US" dirty="0"/>
              <a:t>List is a versatile datatype available in Python. Basically a python list is comma-separated values which are called items. </a:t>
            </a:r>
            <a:endParaRPr lang="en-US" dirty="0" smtClean="0"/>
          </a:p>
          <a:p>
            <a:r>
              <a:rPr lang="en-US" dirty="0" smtClean="0"/>
              <a:t>List </a:t>
            </a:r>
            <a:r>
              <a:rPr lang="en-US" dirty="0"/>
              <a:t>in python is written within square brackets. Interestingly it’s not necessary for items in a list to be of same types. </a:t>
            </a:r>
            <a:endParaRPr lang="en-US" dirty="0" smtClean="0"/>
          </a:p>
          <a:p>
            <a:r>
              <a:rPr lang="en-US" dirty="0"/>
              <a:t>To some extent, lists are similar to arrays in C. One difference between them is that all the items belonging to a list can be of different data type.</a:t>
            </a:r>
          </a:p>
          <a:p>
            <a:r>
              <a:rPr lang="en-US" dirty="0"/>
              <a:t>The values stored in a list can be accessed using the slice operator ([ ] and [:]) with indexes starting at 0 in the beginning of the list and working their way to end -1. The plus (+) sign is the list concatenation operator, and the </a:t>
            </a:r>
            <a:r>
              <a:rPr lang="en-US" dirty="0" smtClean="0"/>
              <a:t>asterisk </a:t>
            </a:r>
            <a:r>
              <a:rPr lang="en-US" dirty="0"/>
              <a:t>(*) is the repetition operator</a:t>
            </a:r>
            <a:r>
              <a:rPr lang="en-US" dirty="0" smtClean="0"/>
              <a:t>.</a:t>
            </a:r>
          </a:p>
          <a:p>
            <a:r>
              <a:rPr lang="en-US" altLang="en-US" dirty="0">
                <a:solidFill>
                  <a:srgbClr val="000000"/>
                </a:solidFill>
                <a:latin typeface="Courier New" panose="02070309020205020404" pitchFamily="49" charset="0"/>
                <a:cs typeface="Courier New" panose="02070309020205020404" pitchFamily="49" charset="0"/>
              </a:rPr>
              <a:t>list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a:t>
            </a:r>
            <a:r>
              <a:rPr lang="en-US" altLang="en-US" dirty="0" err="1">
                <a:solidFill>
                  <a:srgbClr val="008800"/>
                </a:solidFill>
                <a:latin typeface="Courier New" panose="02070309020205020404" pitchFamily="49" charset="0"/>
                <a:cs typeface="Courier New" panose="02070309020205020404" pitchFamily="49" charset="0"/>
              </a:rPr>
              <a:t>abcd</a:t>
            </a:r>
            <a:r>
              <a:rPr lang="en-US" altLang="en-US" dirty="0">
                <a:solidFill>
                  <a:srgbClr val="008800"/>
                </a:solidFill>
                <a:latin typeface="Courier New" panose="02070309020205020404" pitchFamily="49" charset="0"/>
                <a:cs typeface="Courier New" panose="02070309020205020404" pitchFamily="49" charset="0"/>
              </a:rPr>
              <a:t>'</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6666"/>
                </a:solidFill>
                <a:latin typeface="Courier New" panose="02070309020205020404" pitchFamily="49" charset="0"/>
                <a:cs typeface="Courier New" panose="02070309020205020404" pitchFamily="49" charset="0"/>
              </a:rPr>
              <a:t>786</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6666"/>
                </a:solidFill>
                <a:latin typeface="Courier New" panose="02070309020205020404" pitchFamily="49" charset="0"/>
                <a:cs typeface="Courier New" panose="02070309020205020404" pitchFamily="49" charset="0"/>
              </a:rPr>
              <a:t>2.23</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'john'</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6666"/>
                </a:solidFill>
                <a:latin typeface="Courier New" panose="02070309020205020404" pitchFamily="49" charset="0"/>
                <a:cs typeface="Courier New" panose="02070309020205020404" pitchFamily="49" charset="0"/>
              </a:rPr>
              <a:t>70.2</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endParaRPr lang="en-US" altLang="en-US" dirty="0" smtClean="0">
              <a:solidFill>
                <a:srgbClr val="000000"/>
              </a:solidFill>
              <a:latin typeface="Courier New" panose="02070309020205020404" pitchFamily="49" charset="0"/>
              <a:cs typeface="Courier New" panose="02070309020205020404" pitchFamily="49" charset="0"/>
            </a:endParaRPr>
          </a:p>
          <a:p>
            <a:r>
              <a:rPr lang="en-US" altLang="en-US" dirty="0" err="1" smtClean="0">
                <a:solidFill>
                  <a:srgbClr val="000000"/>
                </a:solidFill>
                <a:latin typeface="Courier New" panose="02070309020205020404" pitchFamily="49" charset="0"/>
                <a:cs typeface="Courier New" panose="02070309020205020404" pitchFamily="49" charset="0"/>
              </a:rPr>
              <a:t>tinylist</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6666"/>
                </a:solidFill>
                <a:latin typeface="Courier New" panose="02070309020205020404" pitchFamily="49" charset="0"/>
                <a:cs typeface="Courier New" panose="02070309020205020404" pitchFamily="49" charset="0"/>
              </a:rPr>
              <a:t>123</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'john'</a:t>
            </a:r>
            <a:r>
              <a:rPr lang="en-US" altLang="en-US" dirty="0">
                <a:solidFill>
                  <a:srgbClr val="666600"/>
                </a:solidFill>
                <a:latin typeface="Courier New" panose="02070309020205020404" pitchFamily="49" charset="0"/>
                <a:cs typeface="Courier New" panose="02070309020205020404" pitchFamily="49" charset="0"/>
              </a:rPr>
              <a:t>]</a:t>
            </a:r>
            <a:r>
              <a:rPr lang="en-US" altLang="en-US" dirty="0">
                <a:solidFill>
                  <a:schemeClr val="tx1"/>
                </a:solidFill>
              </a:rPr>
              <a:t> </a:t>
            </a:r>
            <a:endParaRPr lang="en-US" altLang="en-US" sz="3200" dirty="0">
              <a:solidFill>
                <a:schemeClr val="tx1"/>
              </a:solidFill>
              <a:latin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1089023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initialization</a:t>
            </a:r>
            <a:endParaRPr lang="en-IN" dirty="0"/>
          </a:p>
        </p:txBody>
      </p:sp>
      <p:sp>
        <p:nvSpPr>
          <p:cNvPr id="3" name="Content Placeholder 2"/>
          <p:cNvSpPr>
            <a:spLocks noGrp="1"/>
          </p:cNvSpPr>
          <p:nvPr>
            <p:ph idx="1"/>
          </p:nvPr>
        </p:nvSpPr>
        <p:spPr/>
        <p:txBody>
          <a:bodyPr/>
          <a:lstStyle/>
          <a:p>
            <a:r>
              <a:rPr lang="en-US" dirty="0"/>
              <a:t>#an empty list </a:t>
            </a:r>
            <a:r>
              <a:rPr lang="en-US" dirty="0" smtClean="0"/>
              <a:t> </a:t>
            </a:r>
            <a:r>
              <a:rPr lang="en-US" dirty="0" err="1" smtClean="0"/>
              <a:t>empty_list</a:t>
            </a:r>
            <a:r>
              <a:rPr lang="en-US" dirty="0"/>
              <a:t>=[] </a:t>
            </a:r>
            <a:endParaRPr lang="en-US" dirty="0" smtClean="0"/>
          </a:p>
          <a:p>
            <a:r>
              <a:rPr lang="en-US" dirty="0" smtClean="0"/>
              <a:t>#</a:t>
            </a:r>
            <a:r>
              <a:rPr lang="en-US" dirty="0"/>
              <a:t>a list of strings </a:t>
            </a:r>
            <a:r>
              <a:rPr lang="en-US" dirty="0" err="1"/>
              <a:t>str_list</a:t>
            </a:r>
            <a:r>
              <a:rPr lang="en-US" dirty="0"/>
              <a:t>=['this', 'is', 'a', 'list'] </a:t>
            </a:r>
            <a:endParaRPr lang="en-US" dirty="0" smtClean="0"/>
          </a:p>
          <a:p>
            <a:r>
              <a:rPr lang="en-US" dirty="0" smtClean="0"/>
              <a:t># </a:t>
            </a:r>
            <a:r>
              <a:rPr lang="en-US" dirty="0"/>
              <a:t>a list of integers </a:t>
            </a:r>
            <a:r>
              <a:rPr lang="en-US" dirty="0" err="1"/>
              <a:t>int_list</a:t>
            </a:r>
            <a:r>
              <a:rPr lang="en-US" dirty="0"/>
              <a:t>=[1,2,3,4,5] </a:t>
            </a:r>
            <a:endParaRPr lang="en-US" dirty="0" smtClean="0"/>
          </a:p>
          <a:p>
            <a:r>
              <a:rPr lang="en-US" dirty="0" smtClean="0"/>
              <a:t>#</a:t>
            </a:r>
            <a:r>
              <a:rPr lang="en-US" dirty="0"/>
              <a:t>a list of mixed type of items </a:t>
            </a:r>
            <a:r>
              <a:rPr lang="en-US" dirty="0" err="1"/>
              <a:t>mixed_list</a:t>
            </a:r>
            <a:r>
              <a:rPr lang="en-US" dirty="0"/>
              <a:t>=['this', 1, 'is', 2, 'a', 3, 'mixed',4, 'list',5]</a:t>
            </a:r>
            <a:endParaRPr lang="en-IN" dirty="0"/>
          </a:p>
        </p:txBody>
      </p:sp>
    </p:spTree>
    <p:extLst>
      <p:ext uri="{BB962C8B-B14F-4D97-AF65-F5344CB8AC3E}">
        <p14:creationId xmlns:p14="http://schemas.microsoft.com/office/powerpoint/2010/main" val="4197073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normAutofit fontScale="90000"/>
          </a:bodyPr>
          <a:lstStyle/>
          <a:p>
            <a:r>
              <a:rPr lang="en-US" dirty="0"/>
              <a:t>Python Tuples</a:t>
            </a:r>
            <a:br>
              <a:rPr lang="en-US" dirty="0"/>
            </a:br>
            <a:endParaRPr lang="en-IN" dirty="0"/>
          </a:p>
        </p:txBody>
      </p:sp>
      <p:sp>
        <p:nvSpPr>
          <p:cNvPr id="3" name="Content Placeholder 2"/>
          <p:cNvSpPr>
            <a:spLocks noGrp="1"/>
          </p:cNvSpPr>
          <p:nvPr>
            <p:ph idx="1"/>
          </p:nvPr>
        </p:nvSpPr>
        <p:spPr>
          <a:xfrm>
            <a:off x="2589212" y="1687132"/>
            <a:ext cx="8915400" cy="4224090"/>
          </a:xfrm>
        </p:spPr>
        <p:txBody>
          <a:bodyPr>
            <a:normAutofit/>
          </a:bodyPr>
          <a:lstStyle/>
          <a:p>
            <a:r>
              <a:rPr lang="en-US" dirty="0" smtClean="0"/>
              <a:t>A </a:t>
            </a:r>
            <a:r>
              <a:rPr lang="en-US" dirty="0"/>
              <a:t>tuple is another sequence data type that is similar to the list. A tuple consists of a number of values separated by commas. Unlike lists, however, tuples are enclosed within parentheses</a:t>
            </a:r>
            <a:r>
              <a:rPr lang="en-US" dirty="0" smtClean="0"/>
              <a:t>.</a:t>
            </a:r>
            <a:endParaRPr lang="en-US" dirty="0"/>
          </a:p>
          <a:p>
            <a:r>
              <a:rPr lang="en-US" dirty="0"/>
              <a:t>The main differences between lists and tuples are: Lists are enclosed in brackets ( [ ] ) and their elements and size can be changed, while tuples are enclosed in parentheses ( ( ) ) and cannot be updated. Tuples can be thought of as </a:t>
            </a:r>
            <a:r>
              <a:rPr lang="en-US" b="1" dirty="0"/>
              <a:t>read-only</a:t>
            </a:r>
            <a:r>
              <a:rPr lang="en-US" dirty="0"/>
              <a:t> lists</a:t>
            </a:r>
            <a:r>
              <a:rPr lang="en-US" dirty="0" smtClean="0"/>
              <a:t>.</a:t>
            </a:r>
          </a:p>
          <a:p>
            <a:r>
              <a:rPr lang="en-US" dirty="0" smtClean="0"/>
              <a:t>Tuples </a:t>
            </a:r>
            <a:r>
              <a:rPr lang="en-US" dirty="0"/>
              <a:t>are immutable objects, the defined elements cannot be changed or updated. But you can combine two tuples into a third one when required.</a:t>
            </a:r>
          </a:p>
          <a:p>
            <a:r>
              <a:rPr lang="en-US" dirty="0" smtClean="0"/>
              <a:t>Deleting </a:t>
            </a:r>
            <a:r>
              <a:rPr lang="en-US" dirty="0"/>
              <a:t>individual elements is not possible, but with the </a:t>
            </a:r>
            <a:r>
              <a:rPr lang="en-US" dirty="0">
                <a:hlinkClick r:id="rId2"/>
              </a:rPr>
              <a:t>del keyword</a:t>
            </a:r>
            <a:r>
              <a:rPr lang="en-US" dirty="0"/>
              <a:t>, you can remove the tuple from your program.</a:t>
            </a:r>
          </a:p>
          <a:p>
            <a:endParaRPr lang="en-US" dirty="0"/>
          </a:p>
          <a:p>
            <a:endParaRPr lang="en-IN" dirty="0"/>
          </a:p>
        </p:txBody>
      </p:sp>
    </p:spTree>
    <p:extLst>
      <p:ext uri="{BB962C8B-B14F-4D97-AF65-F5344CB8AC3E}">
        <p14:creationId xmlns:p14="http://schemas.microsoft.com/office/powerpoint/2010/main" val="1211004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normAutofit fontScale="90000"/>
          </a:bodyPr>
          <a:lstStyle/>
          <a:p>
            <a:r>
              <a:rPr lang="en-IN" b="1" dirty="0"/>
              <a:t>Syntax and Examples</a:t>
            </a:r>
            <a:br>
              <a:rPr lang="en-IN" b="1" dirty="0"/>
            </a:br>
            <a:endParaRPr lang="en-IN" dirty="0"/>
          </a:p>
        </p:txBody>
      </p:sp>
      <p:sp>
        <p:nvSpPr>
          <p:cNvPr id="3" name="Content Placeholder 2"/>
          <p:cNvSpPr>
            <a:spLocks noGrp="1"/>
          </p:cNvSpPr>
          <p:nvPr>
            <p:ph idx="1"/>
          </p:nvPr>
        </p:nvSpPr>
        <p:spPr/>
        <p:txBody>
          <a:bodyPr>
            <a:normAutofit/>
          </a:bodyPr>
          <a:lstStyle/>
          <a:p>
            <a:r>
              <a:rPr lang="en-US" dirty="0" err="1" smtClean="0"/>
              <a:t>SampleTuple</a:t>
            </a:r>
            <a:r>
              <a:rPr lang="en-US" dirty="0"/>
              <a:t> = ("Element1", "Element2", "Element3")</a:t>
            </a:r>
          </a:p>
          <a:p>
            <a:r>
              <a:rPr lang="en-US" dirty="0"/>
              <a:t>Here are some more examples of tuple definitions</a:t>
            </a:r>
            <a:r>
              <a:rPr lang="en-US" dirty="0" smtClean="0"/>
              <a:t>:</a:t>
            </a:r>
          </a:p>
          <a:p>
            <a:r>
              <a:rPr lang="en-US" dirty="0" smtClean="0"/>
              <a:t>#</a:t>
            </a:r>
            <a:r>
              <a:rPr lang="en-US" dirty="0"/>
              <a:t>an empty </a:t>
            </a:r>
            <a:r>
              <a:rPr lang="en-US" dirty="0" smtClean="0"/>
              <a:t>tuple  </a:t>
            </a:r>
          </a:p>
          <a:p>
            <a:pPr marL="0" indent="0">
              <a:buNone/>
            </a:pPr>
            <a:r>
              <a:rPr lang="en-US" dirty="0" smtClean="0"/>
              <a:t>	</a:t>
            </a:r>
            <a:r>
              <a:rPr lang="en-US" dirty="0" err="1" smtClean="0"/>
              <a:t>emptyTup</a:t>
            </a:r>
            <a:r>
              <a:rPr lang="en-US" dirty="0" smtClean="0"/>
              <a:t>=()</a:t>
            </a:r>
            <a:r>
              <a:rPr lang="en-US" dirty="0"/>
              <a:t> </a:t>
            </a:r>
          </a:p>
          <a:p>
            <a:r>
              <a:rPr lang="en-US" dirty="0"/>
              <a:t>#tuple of integers</a:t>
            </a:r>
          </a:p>
          <a:p>
            <a:pPr marL="0" indent="0">
              <a:buNone/>
            </a:pPr>
            <a:r>
              <a:rPr lang="en-US" dirty="0" smtClean="0"/>
              <a:t>	</a:t>
            </a:r>
            <a:r>
              <a:rPr lang="en-US" dirty="0" err="1" smtClean="0"/>
              <a:t>intTup</a:t>
            </a:r>
            <a:r>
              <a:rPr lang="en-US" dirty="0"/>
              <a:t>=(1,2,3,4,5</a:t>
            </a:r>
            <a:r>
              <a:rPr lang="en-US" dirty="0" smtClean="0"/>
              <a:t>)</a:t>
            </a:r>
          </a:p>
          <a:p>
            <a:pPr marL="0" indent="0">
              <a:buNone/>
            </a:pPr>
            <a:endParaRPr lang="en-US" dirty="0"/>
          </a:p>
          <a:p>
            <a:r>
              <a:rPr lang="en-US" dirty="0"/>
              <a:t>#Tuples with multiple datatypes</a:t>
            </a:r>
          </a:p>
          <a:p>
            <a:pPr marL="0" indent="0">
              <a:buNone/>
            </a:pPr>
            <a:r>
              <a:rPr lang="en-US" dirty="0" smtClean="0"/>
              <a:t>	</a:t>
            </a:r>
            <a:r>
              <a:rPr lang="en-US" dirty="0" err="1" smtClean="0"/>
              <a:t>multiTuple</a:t>
            </a:r>
            <a:r>
              <a:rPr lang="en-US" dirty="0"/>
              <a:t> = ("This is a string", 1, True)</a:t>
            </a:r>
          </a:p>
          <a:p>
            <a:pPr marL="0" indent="0">
              <a:buNone/>
            </a:pPr>
            <a:endParaRPr lang="en-US" dirty="0"/>
          </a:p>
          <a:p>
            <a:endParaRPr lang="en-IN" dirty="0"/>
          </a:p>
        </p:txBody>
      </p:sp>
    </p:spTree>
    <p:extLst>
      <p:ext uri="{BB962C8B-B14F-4D97-AF65-F5344CB8AC3E}">
        <p14:creationId xmlns:p14="http://schemas.microsoft.com/office/powerpoint/2010/main" val="1787018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Dictionary</a:t>
            </a:r>
            <a:br>
              <a:rPr lang="en-US" dirty="0"/>
            </a:br>
            <a:endParaRPr lang="en-IN" dirty="0"/>
          </a:p>
        </p:txBody>
      </p:sp>
      <p:sp>
        <p:nvSpPr>
          <p:cNvPr id="3" name="Content Placeholder 2"/>
          <p:cNvSpPr>
            <a:spLocks noGrp="1"/>
          </p:cNvSpPr>
          <p:nvPr>
            <p:ph idx="1"/>
          </p:nvPr>
        </p:nvSpPr>
        <p:spPr>
          <a:xfrm>
            <a:off x="2589212" y="1545465"/>
            <a:ext cx="8915400" cy="4365757"/>
          </a:xfrm>
        </p:spPr>
        <p:txBody>
          <a:bodyPr>
            <a:normAutofit fontScale="92500" lnSpcReduction="20000"/>
          </a:bodyPr>
          <a:lstStyle/>
          <a:p>
            <a:r>
              <a:rPr lang="en-US" dirty="0"/>
              <a:t>A python dictionary is basically a sequence of key-value pair. This means, for each key, there should be a value. All the keys are unique</a:t>
            </a:r>
            <a:r>
              <a:rPr lang="en-US" dirty="0" smtClean="0"/>
              <a:t>.</a:t>
            </a:r>
          </a:p>
          <a:p>
            <a:r>
              <a:rPr lang="en-US" dirty="0" smtClean="0"/>
              <a:t>Dictionaries are enclosed by curly braces ({ }) and values can be assigned and accessed using square braces ([]).</a:t>
            </a:r>
          </a:p>
          <a:p>
            <a:r>
              <a:rPr lang="en-US" dirty="0"/>
              <a:t>A python dictionary is basically a sequence of key-value pair. This means, for each key, there should be a value. All the keys are unique</a:t>
            </a:r>
            <a:r>
              <a:rPr lang="en-US" dirty="0" smtClean="0"/>
              <a:t>.</a:t>
            </a:r>
          </a:p>
          <a:p>
            <a:r>
              <a:rPr lang="en-US" dirty="0" err="1"/>
              <a:t>my_dictionary</a:t>
            </a:r>
            <a:r>
              <a:rPr lang="en-US" dirty="0"/>
              <a:t> = {} #</a:t>
            </a:r>
            <a:r>
              <a:rPr lang="en-US" dirty="0" err="1"/>
              <a:t>init</a:t>
            </a:r>
            <a:r>
              <a:rPr lang="en-US" dirty="0"/>
              <a:t> empty </a:t>
            </a:r>
            <a:r>
              <a:rPr lang="en-US" dirty="0" smtClean="0"/>
              <a:t>dictionary</a:t>
            </a:r>
            <a:endParaRPr lang="en-US" dirty="0"/>
          </a:p>
          <a:p>
            <a:r>
              <a:rPr lang="en-US" dirty="0" smtClean="0"/>
              <a:t>#</a:t>
            </a:r>
            <a:r>
              <a:rPr lang="en-US" dirty="0" err="1"/>
              <a:t>init</a:t>
            </a:r>
            <a:r>
              <a:rPr lang="en-US" dirty="0"/>
              <a:t> dictionary with some key-value pair</a:t>
            </a:r>
          </a:p>
          <a:p>
            <a:r>
              <a:rPr lang="en-US" dirty="0"/>
              <a:t>another = {</a:t>
            </a:r>
          </a:p>
          <a:p>
            <a:r>
              <a:rPr lang="en-US" dirty="0"/>
              <a:t>            #key    : value,</a:t>
            </a:r>
          </a:p>
          <a:p>
            <a:r>
              <a:rPr lang="en-US" dirty="0"/>
              <a:t>            'man'   : 'Bob',</a:t>
            </a:r>
          </a:p>
          <a:p>
            <a:r>
              <a:rPr lang="en-US" dirty="0"/>
              <a:t>            'woman' : 'Alice',</a:t>
            </a:r>
          </a:p>
          <a:p>
            <a:r>
              <a:rPr lang="en-US" dirty="0"/>
              <a:t>            'other' : 'Trudy'</a:t>
            </a:r>
          </a:p>
          <a:p>
            <a:r>
              <a:rPr lang="en-US" dirty="0"/>
              <a:t>        }</a:t>
            </a:r>
          </a:p>
          <a:p>
            <a:endParaRPr lang="en-US" dirty="0" smtClean="0"/>
          </a:p>
          <a:p>
            <a:endParaRPr lang="en-IN" dirty="0"/>
          </a:p>
        </p:txBody>
      </p:sp>
    </p:spTree>
    <p:extLst>
      <p:ext uri="{BB962C8B-B14F-4D97-AF65-F5344CB8AC3E}">
        <p14:creationId xmlns:p14="http://schemas.microsoft.com/office/powerpoint/2010/main" val="3696424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687"/>
          </a:xfrm>
        </p:spPr>
        <p:txBody>
          <a:bodyPr>
            <a:normAutofit fontScale="90000"/>
          </a:bodyPr>
          <a:lstStyle/>
          <a:p>
            <a:r>
              <a:rPr lang="en-US" b="1" dirty="0"/>
              <a:t>Type Conversion</a:t>
            </a:r>
            <a:br>
              <a:rPr lang="en-US" b="1" dirty="0"/>
            </a:br>
            <a:endParaRPr lang="en-IN" dirty="0"/>
          </a:p>
        </p:txBody>
      </p:sp>
      <p:sp>
        <p:nvSpPr>
          <p:cNvPr id="3" name="Content Placeholder 2"/>
          <p:cNvSpPr>
            <a:spLocks noGrp="1"/>
          </p:cNvSpPr>
          <p:nvPr>
            <p:ph idx="1"/>
          </p:nvPr>
        </p:nvSpPr>
        <p:spPr>
          <a:xfrm>
            <a:off x="2589212" y="1403797"/>
            <a:ext cx="8915400" cy="4507425"/>
          </a:xfrm>
        </p:spPr>
        <p:txBody>
          <a:bodyPr>
            <a:normAutofit lnSpcReduction="10000"/>
          </a:bodyPr>
          <a:lstStyle/>
          <a:p>
            <a:r>
              <a:rPr lang="en-US" dirty="0" smtClean="0"/>
              <a:t>The </a:t>
            </a:r>
            <a:r>
              <a:rPr lang="en-US" dirty="0"/>
              <a:t>process of converting the value of one data type (integer, string, float, etc.) to another data type is called type conversion. Python has two types of type conversion.</a:t>
            </a:r>
          </a:p>
          <a:p>
            <a:r>
              <a:rPr lang="en-US" dirty="0"/>
              <a:t>Implicit Type Conversion</a:t>
            </a:r>
          </a:p>
          <a:p>
            <a:r>
              <a:rPr lang="en-US" dirty="0"/>
              <a:t>Explicit Type Conversion</a:t>
            </a:r>
          </a:p>
          <a:p>
            <a:r>
              <a:rPr lang="en-US" b="1" dirty="0"/>
              <a:t>Implicit Type Conversion</a:t>
            </a:r>
          </a:p>
          <a:p>
            <a:r>
              <a:rPr lang="en-US" dirty="0"/>
              <a:t>In Implicit type conversion, Python automatically converts one data type to another data type. This process doesn't need any user involvement.</a:t>
            </a:r>
          </a:p>
          <a:p>
            <a:pPr marL="0" indent="0">
              <a:buNone/>
            </a:pPr>
            <a:r>
              <a:rPr lang="pt-BR" dirty="0" smtClean="0"/>
              <a:t>	num_int</a:t>
            </a:r>
            <a:r>
              <a:rPr lang="pt-BR" dirty="0"/>
              <a:t> = </a:t>
            </a:r>
            <a:r>
              <a:rPr lang="pt-BR" dirty="0" smtClean="0"/>
              <a:t>123</a:t>
            </a:r>
            <a:endParaRPr lang="pt-BR" dirty="0"/>
          </a:p>
          <a:p>
            <a:pPr marL="0" indent="0">
              <a:buNone/>
            </a:pPr>
            <a:r>
              <a:rPr lang="pt-BR" dirty="0" smtClean="0"/>
              <a:t>	num_flo</a:t>
            </a:r>
            <a:r>
              <a:rPr lang="pt-BR" dirty="0"/>
              <a:t> = 1.23</a:t>
            </a:r>
          </a:p>
          <a:p>
            <a:pPr marL="0" indent="0">
              <a:buNone/>
            </a:pPr>
            <a:r>
              <a:rPr lang="pt-BR" dirty="0" smtClean="0"/>
              <a:t>	num_new</a:t>
            </a:r>
            <a:r>
              <a:rPr lang="pt-BR" dirty="0"/>
              <a:t> = num_int + </a:t>
            </a:r>
            <a:r>
              <a:rPr lang="pt-BR" dirty="0" smtClean="0"/>
              <a:t>num_flo</a:t>
            </a:r>
          </a:p>
          <a:p>
            <a:r>
              <a:rPr lang="en-US" dirty="0"/>
              <a:t>Python promotes the conversion of the lower data type (integer) to the higher data type (float) to avoid data loss.</a:t>
            </a:r>
            <a:endParaRPr lang="pt-BR" dirty="0"/>
          </a:p>
          <a:p>
            <a:endParaRPr lang="en-IN" dirty="0"/>
          </a:p>
        </p:txBody>
      </p:sp>
    </p:spTree>
    <p:extLst>
      <p:ext uri="{BB962C8B-B14F-4D97-AF65-F5344CB8AC3E}">
        <p14:creationId xmlns:p14="http://schemas.microsoft.com/office/powerpoint/2010/main" val="184203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Type Conversion</a:t>
            </a:r>
            <a:br>
              <a:rPr lang="en-US" dirty="0"/>
            </a:br>
            <a:endParaRPr lang="en-IN" dirty="0"/>
          </a:p>
        </p:txBody>
      </p:sp>
      <p:sp>
        <p:nvSpPr>
          <p:cNvPr id="3" name="Content Placeholder 2"/>
          <p:cNvSpPr>
            <a:spLocks noGrp="1"/>
          </p:cNvSpPr>
          <p:nvPr>
            <p:ph idx="1"/>
          </p:nvPr>
        </p:nvSpPr>
        <p:spPr/>
        <p:txBody>
          <a:bodyPr>
            <a:normAutofit/>
          </a:bodyPr>
          <a:lstStyle/>
          <a:p>
            <a:r>
              <a:rPr lang="en-US" b="1" dirty="0"/>
              <a:t>Addition of string(higher) data type and integer(lower) </a:t>
            </a:r>
            <a:r>
              <a:rPr lang="en-US" b="1" dirty="0" smtClean="0"/>
              <a:t>datatype</a:t>
            </a:r>
            <a:endParaRPr lang="en-IN" dirty="0" smtClean="0"/>
          </a:p>
          <a:p>
            <a:r>
              <a:rPr lang="en-IN" dirty="0" err="1" smtClean="0"/>
              <a:t>num_int</a:t>
            </a:r>
            <a:r>
              <a:rPr lang="en-IN" dirty="0"/>
              <a:t> = 123</a:t>
            </a:r>
          </a:p>
          <a:p>
            <a:r>
              <a:rPr lang="en-IN" dirty="0" err="1"/>
              <a:t>num_str</a:t>
            </a:r>
            <a:r>
              <a:rPr lang="en-IN" dirty="0"/>
              <a:t> = "456"</a:t>
            </a:r>
          </a:p>
          <a:p>
            <a:r>
              <a:rPr lang="en-US" dirty="0" smtClean="0"/>
              <a:t>In</a:t>
            </a:r>
            <a:r>
              <a:rPr lang="en-US" dirty="0"/>
              <a:t> Explicit Type Conversion, users convert the data type of an object to required data type. We use the predefined functions like </a:t>
            </a:r>
            <a:r>
              <a:rPr lang="en-US" dirty="0" err="1"/>
              <a:t>int</a:t>
            </a:r>
            <a:r>
              <a:rPr lang="en-US" dirty="0"/>
              <a:t>(), float(), </a:t>
            </a:r>
            <a:r>
              <a:rPr lang="en-US" dirty="0" err="1"/>
              <a:t>str</a:t>
            </a:r>
            <a:r>
              <a:rPr lang="en-US" dirty="0"/>
              <a:t>(), </a:t>
            </a:r>
            <a:r>
              <a:rPr lang="en-US" dirty="0" err="1"/>
              <a:t>etc</a:t>
            </a:r>
            <a:r>
              <a:rPr lang="en-US" dirty="0"/>
              <a:t> to perform explicit type conversion.</a:t>
            </a:r>
          </a:p>
          <a:p>
            <a:r>
              <a:rPr lang="en-US" dirty="0" smtClean="0"/>
              <a:t>This</a:t>
            </a:r>
            <a:r>
              <a:rPr lang="en-US" dirty="0"/>
              <a:t> type of conversion is also called typecasting because the user casts (changes) the data type of the objects.</a:t>
            </a:r>
          </a:p>
          <a:p>
            <a:r>
              <a:rPr lang="en-US" dirty="0" smtClean="0"/>
              <a:t>Syntax</a:t>
            </a:r>
            <a:r>
              <a:rPr lang="en-US" dirty="0"/>
              <a:t> :</a:t>
            </a:r>
          </a:p>
          <a:p>
            <a:r>
              <a:rPr lang="en-US" dirty="0" smtClean="0"/>
              <a:t>&lt;</a:t>
            </a:r>
            <a:r>
              <a:rPr lang="en-US" dirty="0" err="1"/>
              <a:t>required_datatype</a:t>
            </a:r>
            <a:r>
              <a:rPr lang="en-US" dirty="0"/>
              <a:t>&gt;(expression)</a:t>
            </a:r>
          </a:p>
          <a:p>
            <a:endParaRPr lang="en-IN" dirty="0"/>
          </a:p>
        </p:txBody>
      </p:sp>
    </p:spTree>
    <p:extLst>
      <p:ext uri="{BB962C8B-B14F-4D97-AF65-F5344CB8AC3E}">
        <p14:creationId xmlns:p14="http://schemas.microsoft.com/office/powerpoint/2010/main" val="429470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4082"/>
          </a:xfrm>
        </p:spPr>
        <p:txBody>
          <a:bodyPr>
            <a:normAutofit fontScale="90000"/>
          </a:bodyPr>
          <a:lstStyle/>
          <a:p>
            <a:r>
              <a:rPr lang="en-US" sz="2800" b="1" dirty="0"/>
              <a:t>Difference between High Level and Low level </a:t>
            </a:r>
            <a:r>
              <a:rPr lang="en-US" sz="2400" b="1" dirty="0"/>
              <a:t>languages</a:t>
            </a:r>
            <a:endParaRPr lang="en-IN" sz="2800" dirty="0"/>
          </a:p>
        </p:txBody>
      </p:sp>
      <p:sp>
        <p:nvSpPr>
          <p:cNvPr id="3" name="Content Placeholder 2"/>
          <p:cNvSpPr>
            <a:spLocks noGrp="1"/>
          </p:cNvSpPr>
          <p:nvPr>
            <p:ph idx="1"/>
          </p:nvPr>
        </p:nvSpPr>
        <p:spPr>
          <a:xfrm>
            <a:off x="2589212" y="1468192"/>
            <a:ext cx="8915400" cy="4443030"/>
          </a:xfrm>
        </p:spPr>
        <p:txBody>
          <a:bodyPr/>
          <a:lstStyle/>
          <a:p>
            <a:r>
              <a:rPr lang="en-US" dirty="0"/>
              <a:t>The main difference between </a:t>
            </a:r>
            <a:r>
              <a:rPr lang="en-US" b="1" dirty="0"/>
              <a:t>high level language</a:t>
            </a:r>
            <a:r>
              <a:rPr lang="en-US" dirty="0"/>
              <a:t> and </a:t>
            </a:r>
            <a:r>
              <a:rPr lang="en-US" b="1" dirty="0"/>
              <a:t>low level language</a:t>
            </a:r>
            <a:r>
              <a:rPr lang="en-US" dirty="0"/>
              <a:t> is that, Programmers can easily understand or interpret or compile the high level language in comparison of machine. </a:t>
            </a:r>
            <a:endParaRPr lang="en-US" dirty="0" smtClean="0"/>
          </a:p>
          <a:p>
            <a:r>
              <a:rPr lang="en-US" dirty="0" smtClean="0"/>
              <a:t>Ex- </a:t>
            </a:r>
            <a:r>
              <a:rPr lang="en-US" dirty="0" err="1" smtClean="0"/>
              <a:t>c,c</a:t>
            </a:r>
            <a:r>
              <a:rPr lang="en-US" dirty="0" smtClean="0"/>
              <a:t>++,</a:t>
            </a:r>
            <a:r>
              <a:rPr lang="en-US" dirty="0" err="1" smtClean="0"/>
              <a:t>java,python</a:t>
            </a:r>
            <a:endParaRPr lang="en-US" dirty="0" smtClean="0"/>
          </a:p>
          <a:p>
            <a:r>
              <a:rPr lang="en-US" dirty="0" smtClean="0"/>
              <a:t>On </a:t>
            </a:r>
            <a:r>
              <a:rPr lang="en-US" dirty="0"/>
              <a:t>the other hand, Machine can easily understand the low level language in comparison of human beings</a:t>
            </a:r>
            <a:r>
              <a:rPr lang="en-US" dirty="0" smtClean="0"/>
              <a:t>.</a:t>
            </a:r>
          </a:p>
          <a:p>
            <a:endParaRPr lang="en-IN" dirty="0"/>
          </a:p>
        </p:txBody>
      </p:sp>
      <p:pic>
        <p:nvPicPr>
          <p:cNvPr id="7" name="Picture 6"/>
          <p:cNvPicPr>
            <a:picLocks noChangeAspect="1"/>
          </p:cNvPicPr>
          <p:nvPr/>
        </p:nvPicPr>
        <p:blipFill>
          <a:blip r:embed="rId2"/>
          <a:stretch>
            <a:fillRect/>
          </a:stretch>
        </p:blipFill>
        <p:spPr>
          <a:xfrm>
            <a:off x="2936383" y="3090931"/>
            <a:ext cx="7740203" cy="2575774"/>
          </a:xfrm>
          <a:prstGeom prst="rect">
            <a:avLst/>
          </a:prstGeom>
        </p:spPr>
      </p:pic>
    </p:spTree>
    <p:extLst>
      <p:ext uri="{BB962C8B-B14F-4D97-AF65-F5344CB8AC3E}">
        <p14:creationId xmlns:p14="http://schemas.microsoft.com/office/powerpoint/2010/main" val="75693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Python is a simple, general purpose, high level, and object-oriented programming language</a:t>
            </a:r>
            <a:r>
              <a:rPr lang="en-US" dirty="0" smtClean="0"/>
              <a:t>.</a:t>
            </a:r>
          </a:p>
          <a:p>
            <a:r>
              <a:rPr lang="en-US" dirty="0"/>
              <a:t>Python is </a:t>
            </a:r>
            <a:r>
              <a:rPr lang="en-US" i="1" dirty="0"/>
              <a:t>easy to learn</a:t>
            </a:r>
            <a:r>
              <a:rPr lang="en-US" dirty="0"/>
              <a:t> yet powerful and versatile scripting language, which makes it attractive for Application Development</a:t>
            </a:r>
            <a:r>
              <a:rPr lang="en-US" dirty="0" smtClean="0"/>
              <a:t>.</a:t>
            </a:r>
          </a:p>
          <a:p>
            <a:r>
              <a:rPr lang="en-US" dirty="0"/>
              <a:t>Python was invented by </a:t>
            </a:r>
            <a:r>
              <a:rPr lang="en-US" b="1" dirty="0"/>
              <a:t>Guido van Rossum</a:t>
            </a:r>
            <a:r>
              <a:rPr lang="en-US" dirty="0"/>
              <a:t> in 1991 at CWI in Netherland.</a:t>
            </a:r>
            <a:endParaRPr lang="en-IN" dirty="0"/>
          </a:p>
        </p:txBody>
      </p:sp>
    </p:spTree>
    <p:extLst>
      <p:ext uri="{BB962C8B-B14F-4D97-AF65-F5344CB8AC3E}">
        <p14:creationId xmlns:p14="http://schemas.microsoft.com/office/powerpoint/2010/main" val="327170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Python?</a:t>
            </a:r>
            <a:br>
              <a:rPr lang="en-US" dirty="0"/>
            </a:br>
            <a:endParaRPr lang="en-IN" dirty="0"/>
          </a:p>
        </p:txBody>
      </p:sp>
      <p:sp>
        <p:nvSpPr>
          <p:cNvPr id="3" name="Content Placeholder 2"/>
          <p:cNvSpPr>
            <a:spLocks noGrp="1"/>
          </p:cNvSpPr>
          <p:nvPr>
            <p:ph idx="1"/>
          </p:nvPr>
        </p:nvSpPr>
        <p:spPr>
          <a:xfrm>
            <a:off x="2589212" y="1558344"/>
            <a:ext cx="8915400" cy="4352878"/>
          </a:xfrm>
        </p:spPr>
        <p:txBody>
          <a:bodyPr>
            <a:normAutofit fontScale="92500" lnSpcReduction="20000"/>
          </a:bodyPr>
          <a:lstStyle/>
          <a:p>
            <a:r>
              <a:rPr lang="en-US" dirty="0" smtClean="0"/>
              <a:t>Python </a:t>
            </a:r>
            <a:r>
              <a:rPr lang="en-US" dirty="0"/>
              <a:t>provides many useful features to the programmer. These features make it most popular and widely used language. We have listed below few-essential feature of Python.</a:t>
            </a:r>
          </a:p>
          <a:p>
            <a:r>
              <a:rPr lang="en-US" dirty="0"/>
              <a:t>Easy to use and Learn</a:t>
            </a:r>
          </a:p>
          <a:p>
            <a:r>
              <a:rPr lang="en-US" dirty="0"/>
              <a:t>Expressive Language</a:t>
            </a:r>
          </a:p>
          <a:p>
            <a:r>
              <a:rPr lang="en-US" dirty="0"/>
              <a:t>Interpreted Language</a:t>
            </a:r>
          </a:p>
          <a:p>
            <a:r>
              <a:rPr lang="en-US" dirty="0"/>
              <a:t>Object-Oriented Language</a:t>
            </a:r>
          </a:p>
          <a:p>
            <a:r>
              <a:rPr lang="en-US" dirty="0"/>
              <a:t>Open Source Language</a:t>
            </a:r>
          </a:p>
          <a:p>
            <a:r>
              <a:rPr lang="en-US" dirty="0"/>
              <a:t>Extensible</a:t>
            </a:r>
          </a:p>
          <a:p>
            <a:r>
              <a:rPr lang="en-US" dirty="0"/>
              <a:t>Learn Standard Library</a:t>
            </a:r>
          </a:p>
          <a:p>
            <a:r>
              <a:rPr lang="en-US" dirty="0"/>
              <a:t>GUI Programming </a:t>
            </a:r>
            <a:r>
              <a:rPr lang="en-US" dirty="0" smtClean="0"/>
              <a:t>Support</a:t>
            </a:r>
            <a:endParaRPr lang="en-US" dirty="0"/>
          </a:p>
          <a:p>
            <a:r>
              <a:rPr lang="en-US" dirty="0"/>
              <a:t>Dynamic Memory Allocation</a:t>
            </a:r>
          </a:p>
          <a:p>
            <a:r>
              <a:rPr lang="en-US" dirty="0"/>
              <a:t>Wide Range of Libraries and Frameworks</a:t>
            </a:r>
          </a:p>
          <a:p>
            <a:endParaRPr lang="en-IN" dirty="0"/>
          </a:p>
        </p:txBody>
      </p:sp>
    </p:spTree>
    <p:extLst>
      <p:ext uri="{BB962C8B-B14F-4D97-AF65-F5344CB8AC3E}">
        <p14:creationId xmlns:p14="http://schemas.microsoft.com/office/powerpoint/2010/main" val="426384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Python used?</a:t>
            </a:r>
            <a:br>
              <a:rPr lang="en-US" dirty="0"/>
            </a:br>
            <a:endParaRPr lang="en-IN" dirty="0"/>
          </a:p>
        </p:txBody>
      </p:sp>
      <p:sp>
        <p:nvSpPr>
          <p:cNvPr id="3" name="Content Placeholder 2"/>
          <p:cNvSpPr>
            <a:spLocks noGrp="1"/>
          </p:cNvSpPr>
          <p:nvPr>
            <p:ph idx="1"/>
          </p:nvPr>
        </p:nvSpPr>
        <p:spPr>
          <a:xfrm>
            <a:off x="2589212" y="1596980"/>
            <a:ext cx="8915400" cy="4314242"/>
          </a:xfrm>
        </p:spPr>
        <p:txBody>
          <a:bodyPr>
            <a:normAutofit fontScale="92500" lnSpcReduction="20000"/>
          </a:bodyPr>
          <a:lstStyle/>
          <a:p>
            <a:r>
              <a:rPr lang="en-US" dirty="0" smtClean="0"/>
              <a:t>Data </a:t>
            </a:r>
            <a:r>
              <a:rPr lang="en-US" dirty="0"/>
              <a:t>Science</a:t>
            </a:r>
          </a:p>
          <a:p>
            <a:r>
              <a:rPr lang="en-US" dirty="0"/>
              <a:t>Date Mining</a:t>
            </a:r>
          </a:p>
          <a:p>
            <a:r>
              <a:rPr lang="en-US" dirty="0"/>
              <a:t>Desktop Applications</a:t>
            </a:r>
          </a:p>
          <a:p>
            <a:r>
              <a:rPr lang="en-US" dirty="0"/>
              <a:t>Console-based Applications</a:t>
            </a:r>
          </a:p>
          <a:p>
            <a:r>
              <a:rPr lang="en-US" dirty="0"/>
              <a:t>Mobile Applications</a:t>
            </a:r>
          </a:p>
          <a:p>
            <a:r>
              <a:rPr lang="en-US" dirty="0"/>
              <a:t>Software Development</a:t>
            </a:r>
          </a:p>
          <a:p>
            <a:r>
              <a:rPr lang="en-US" dirty="0"/>
              <a:t>Artificial Intelligence</a:t>
            </a:r>
          </a:p>
          <a:p>
            <a:r>
              <a:rPr lang="en-US" dirty="0"/>
              <a:t>Web Applications</a:t>
            </a:r>
          </a:p>
          <a:p>
            <a:r>
              <a:rPr lang="en-US" dirty="0"/>
              <a:t>Enterprise Applications</a:t>
            </a:r>
          </a:p>
          <a:p>
            <a:r>
              <a:rPr lang="en-US" dirty="0"/>
              <a:t>3D CAD Applications</a:t>
            </a:r>
          </a:p>
          <a:p>
            <a:r>
              <a:rPr lang="en-US" dirty="0"/>
              <a:t>Machine Learning</a:t>
            </a:r>
          </a:p>
          <a:p>
            <a:r>
              <a:rPr lang="en-US" dirty="0"/>
              <a:t>Computer Vision or Image Processing Applications.</a:t>
            </a:r>
          </a:p>
          <a:p>
            <a:r>
              <a:rPr lang="en-US" dirty="0"/>
              <a:t>Speech Recognitions</a:t>
            </a:r>
          </a:p>
          <a:p>
            <a:endParaRPr lang="en-IN" dirty="0"/>
          </a:p>
        </p:txBody>
      </p:sp>
    </p:spTree>
    <p:extLst>
      <p:ext uri="{BB962C8B-B14F-4D97-AF65-F5344CB8AC3E}">
        <p14:creationId xmlns:p14="http://schemas.microsoft.com/office/powerpoint/2010/main" val="367141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US" dirty="0"/>
              <a:t>There is no use of curly braces or semicolon in Python programming language. It is English-like language. But Python uses the indentation to define a block of code. Indentation is nothing but adding whitespace </a:t>
            </a:r>
            <a:r>
              <a:rPr lang="en-US" dirty="0" smtClean="0"/>
              <a:t>before </a:t>
            </a:r>
            <a:r>
              <a:rPr lang="en-US" dirty="0"/>
              <a:t>the statement when it is needed</a:t>
            </a:r>
            <a:r>
              <a:rPr lang="en-US" dirty="0" smtClean="0"/>
              <a:t>.</a:t>
            </a:r>
          </a:p>
          <a:p>
            <a:r>
              <a:rPr lang="en-US" b="1" dirty="0"/>
              <a:t>public</a:t>
            </a:r>
            <a:r>
              <a:rPr lang="en-US" dirty="0"/>
              <a:t> </a:t>
            </a:r>
            <a:r>
              <a:rPr lang="en-US" b="1" dirty="0"/>
              <a:t>class</a:t>
            </a:r>
            <a:r>
              <a:rPr lang="en-US" dirty="0"/>
              <a:t> HelloWorld {  </a:t>
            </a:r>
          </a:p>
          <a:p>
            <a:pPr marL="0" indent="0">
              <a:buNone/>
            </a:pPr>
            <a:r>
              <a:rPr lang="en-US" dirty="0" smtClean="0"/>
              <a:t>     </a:t>
            </a: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smtClean="0"/>
              <a:t>      //</a:t>
            </a:r>
            <a:r>
              <a:rPr lang="en-US" dirty="0"/>
              <a:t> Prints "Hello, World" to the terminal window.  </a:t>
            </a:r>
            <a:endParaRPr lang="en-US" dirty="0" smtClean="0"/>
          </a:p>
          <a:p>
            <a:pPr marL="0" indent="0">
              <a:buNone/>
            </a:pPr>
            <a:r>
              <a:rPr lang="en-US" dirty="0" smtClean="0"/>
              <a:t>      </a:t>
            </a:r>
            <a:r>
              <a:rPr lang="en-US" dirty="0" err="1" smtClean="0"/>
              <a:t>System.out.println</a:t>
            </a:r>
            <a:r>
              <a:rPr lang="en-US" dirty="0" smtClean="0"/>
              <a:t>("Hello World");  </a:t>
            </a:r>
          </a:p>
          <a:p>
            <a:pPr marL="0" indent="0">
              <a:buNone/>
            </a:pPr>
            <a:r>
              <a:rPr lang="en-US" dirty="0" smtClean="0"/>
              <a:t>	</a:t>
            </a:r>
            <a:r>
              <a:rPr lang="en-US" dirty="0"/>
              <a:t> }  </a:t>
            </a:r>
          </a:p>
          <a:p>
            <a:pPr marL="0" indent="0">
              <a:buNone/>
            </a:pPr>
            <a:r>
              <a:rPr lang="en-US" dirty="0"/>
              <a:t>	</a:t>
            </a:r>
            <a:r>
              <a:rPr lang="en-US" dirty="0" smtClean="0"/>
              <a:t> }</a:t>
            </a:r>
            <a:r>
              <a:rPr lang="en-US" dirty="0"/>
              <a:t>  </a:t>
            </a:r>
          </a:p>
          <a:p>
            <a:r>
              <a:rPr lang="en-US" dirty="0"/>
              <a:t>On the other hand, we can do this using one statement in Python.</a:t>
            </a:r>
          </a:p>
          <a:p>
            <a:r>
              <a:rPr lang="en-US" dirty="0"/>
              <a:t>print("Hello World")  </a:t>
            </a:r>
          </a:p>
          <a:p>
            <a:endParaRPr lang="en-IN" dirty="0"/>
          </a:p>
        </p:txBody>
      </p:sp>
    </p:spTree>
    <p:extLst>
      <p:ext uri="{BB962C8B-B14F-4D97-AF65-F5344CB8AC3E}">
        <p14:creationId xmlns:p14="http://schemas.microsoft.com/office/powerpoint/2010/main" val="4053488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function</a:t>
            </a:r>
            <a:endParaRPr lang="en-IN" dirty="0"/>
          </a:p>
        </p:txBody>
      </p:sp>
      <p:sp>
        <p:nvSpPr>
          <p:cNvPr id="3" name="Content Placeholder 2"/>
          <p:cNvSpPr>
            <a:spLocks noGrp="1"/>
          </p:cNvSpPr>
          <p:nvPr>
            <p:ph idx="1"/>
          </p:nvPr>
        </p:nvSpPr>
        <p:spPr>
          <a:xfrm>
            <a:off x="2589212" y="2133600"/>
            <a:ext cx="8915400" cy="2502794"/>
          </a:xfrm>
        </p:spPr>
        <p:txBody>
          <a:bodyPr/>
          <a:lstStyle/>
          <a:p>
            <a:r>
              <a:rPr lang="en-US" dirty="0"/>
              <a:t>Python print() Function</a:t>
            </a:r>
          </a:p>
          <a:p>
            <a:r>
              <a:rPr lang="en-US" dirty="0"/>
              <a:t>The </a:t>
            </a:r>
            <a:r>
              <a:rPr lang="en-US" b="1" dirty="0"/>
              <a:t>print()</a:t>
            </a:r>
            <a:r>
              <a:rPr lang="en-US" dirty="0"/>
              <a:t> function displays the given object to the standard output device (screen</a:t>
            </a:r>
            <a:r>
              <a:rPr lang="en-US" dirty="0" smtClean="0"/>
              <a:t>).</a:t>
            </a:r>
          </a:p>
          <a:p>
            <a:r>
              <a:rPr lang="en-US" dirty="0"/>
              <a:t>print(*objects, </a:t>
            </a:r>
            <a:r>
              <a:rPr lang="en-US" dirty="0" err="1"/>
              <a:t>sep</a:t>
            </a:r>
            <a:r>
              <a:rPr lang="en-US" dirty="0"/>
              <a:t>=' ', end='\n', file=</a:t>
            </a:r>
            <a:r>
              <a:rPr lang="en-US" dirty="0" err="1"/>
              <a:t>sys.stdout</a:t>
            </a:r>
            <a:r>
              <a:rPr lang="en-US" dirty="0"/>
              <a:t>, flush=False) </a:t>
            </a:r>
          </a:p>
        </p:txBody>
      </p:sp>
    </p:spTree>
    <p:extLst>
      <p:ext uri="{BB962C8B-B14F-4D97-AF65-F5344CB8AC3E}">
        <p14:creationId xmlns:p14="http://schemas.microsoft.com/office/powerpoint/2010/main" val="2412442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4082"/>
          </a:xfrm>
        </p:spPr>
        <p:txBody>
          <a:bodyPr>
            <a:normAutofit fontScale="90000"/>
          </a:bodyPr>
          <a:lstStyle/>
          <a:p>
            <a:r>
              <a:rPr lang="en-US" dirty="0"/>
              <a:t>Comments in Python</a:t>
            </a:r>
            <a:br>
              <a:rPr lang="en-US" dirty="0"/>
            </a:br>
            <a:endParaRPr lang="en-IN" dirty="0"/>
          </a:p>
        </p:txBody>
      </p:sp>
      <p:sp>
        <p:nvSpPr>
          <p:cNvPr id="3" name="Content Placeholder 2"/>
          <p:cNvSpPr>
            <a:spLocks noGrp="1"/>
          </p:cNvSpPr>
          <p:nvPr>
            <p:ph idx="1"/>
          </p:nvPr>
        </p:nvSpPr>
        <p:spPr>
          <a:xfrm>
            <a:off x="2589212" y="1326524"/>
            <a:ext cx="8915400" cy="3902299"/>
          </a:xfrm>
        </p:spPr>
        <p:txBody>
          <a:bodyPr>
            <a:normAutofit fontScale="85000" lnSpcReduction="20000"/>
          </a:bodyPr>
          <a:lstStyle/>
          <a:p>
            <a:r>
              <a:rPr lang="en-US" dirty="0"/>
              <a:t>They are used to document code and to help other programmers understand the </a:t>
            </a:r>
            <a:r>
              <a:rPr lang="en-US" dirty="0" smtClean="0"/>
              <a:t>same.</a:t>
            </a:r>
            <a:r>
              <a:rPr lang="en-US" dirty="0"/>
              <a:t> These comments are statements that are not part of your program. For this reason, comment statements are skipped while executing your program.</a:t>
            </a:r>
            <a:endParaRPr lang="en-US" dirty="0" smtClean="0"/>
          </a:p>
          <a:p>
            <a:r>
              <a:rPr lang="en-US" dirty="0" smtClean="0"/>
              <a:t>A </a:t>
            </a:r>
            <a:r>
              <a:rPr lang="en-US" dirty="0"/>
              <a:t>hash sign (#) that is not inside a string literal begins a comment. All characters after the # and up to the end of the physical line are part of the comment and the Python interpreter ignores them.</a:t>
            </a:r>
          </a:p>
          <a:p>
            <a:r>
              <a:rPr lang="en-US" altLang="en-US" dirty="0">
                <a:solidFill>
                  <a:srgbClr val="880000"/>
                </a:solidFill>
                <a:latin typeface="Courier New" panose="02070309020205020404" pitchFamily="49" charset="0"/>
                <a:cs typeface="Courier New" panose="02070309020205020404" pitchFamily="49" charset="0"/>
              </a:rPr>
              <a:t># First comment</a:t>
            </a:r>
            <a:r>
              <a:rPr lang="en-US" altLang="en-US" dirty="0">
                <a:solidFill>
                  <a:srgbClr val="000000"/>
                </a:solidFill>
                <a:latin typeface="Courier New" panose="02070309020205020404" pitchFamily="49" charset="0"/>
                <a:cs typeface="Courier New" panose="02070309020205020404" pitchFamily="49" charset="0"/>
              </a:rPr>
              <a:t> </a:t>
            </a:r>
          </a:p>
          <a:p>
            <a:pPr marL="0" indent="0">
              <a:buNone/>
            </a:pP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88"/>
                </a:solidFill>
                <a:latin typeface="Courier New" panose="02070309020205020404" pitchFamily="49" charset="0"/>
                <a:cs typeface="Courier New" panose="02070309020205020404" pitchFamily="49" charset="0"/>
              </a:rPr>
              <a:t>print</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8800"/>
                </a:solidFill>
                <a:latin typeface="Courier New" panose="02070309020205020404" pitchFamily="49" charset="0"/>
                <a:cs typeface="Courier New" panose="02070309020205020404" pitchFamily="49" charset="0"/>
              </a:rPr>
              <a:t>"Hello, Python!"</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880000"/>
                </a:solidFill>
                <a:latin typeface="Courier New" panose="02070309020205020404" pitchFamily="49" charset="0"/>
                <a:cs typeface="Courier New" panose="02070309020205020404" pitchFamily="49" charset="0"/>
              </a:rPr>
              <a:t># second comment</a:t>
            </a:r>
            <a:r>
              <a:rPr lang="en-US" altLang="en-US" dirty="0">
                <a:solidFill>
                  <a:schemeClr val="tx1"/>
                </a:solidFill>
              </a:rPr>
              <a:t> </a:t>
            </a:r>
            <a:endParaRPr lang="en-US" dirty="0">
              <a:solidFill>
                <a:schemeClr val="tx1"/>
              </a:solidFill>
            </a:endParaRPr>
          </a:p>
          <a:p>
            <a:pPr marL="0" indent="0">
              <a:buNone/>
            </a:pPr>
            <a:r>
              <a:rPr lang="en-US" dirty="0" smtClean="0"/>
              <a:t>Multiple </a:t>
            </a:r>
            <a:r>
              <a:rPr lang="en-US" dirty="0"/>
              <a:t>lines comments are slightly different. Simply use 3 single quotes before and after the part you want to be commented</a:t>
            </a:r>
            <a:r>
              <a:rPr lang="en-US" dirty="0" smtClean="0"/>
              <a:t>.</a:t>
            </a:r>
          </a:p>
          <a:p>
            <a:r>
              <a:rPr lang="en-US" dirty="0" smtClean="0"/>
              <a:t> '''</a:t>
            </a:r>
            <a:endParaRPr lang="en-US" dirty="0"/>
          </a:p>
          <a:p>
            <a:pPr marL="0" indent="0">
              <a:buNone/>
            </a:pPr>
            <a:r>
              <a:rPr lang="en-US" dirty="0" smtClean="0"/>
              <a:t>	print</a:t>
            </a:r>
            <a:r>
              <a:rPr lang="en-US" dirty="0"/>
              <a:t>("I am in Multiple line comment line 1</a:t>
            </a:r>
            <a:r>
              <a:rPr lang="en-US" dirty="0" smtClean="0"/>
              <a:t>")</a:t>
            </a:r>
            <a:endParaRPr lang="en-US" dirty="0"/>
          </a:p>
          <a:p>
            <a:pPr marL="0" indent="0">
              <a:buNone/>
            </a:pPr>
            <a:r>
              <a:rPr lang="en-US" dirty="0" smtClean="0"/>
              <a:t>	print</a:t>
            </a:r>
            <a:r>
              <a:rPr lang="en-US" dirty="0"/>
              <a:t> ("I am in Multiple line comment line 2</a:t>
            </a:r>
            <a:r>
              <a:rPr lang="en-US" dirty="0" smtClean="0"/>
              <a:t>")</a:t>
            </a:r>
          </a:p>
          <a:p>
            <a:pPr marL="0" indent="0">
              <a:buNone/>
            </a:pPr>
            <a:r>
              <a:rPr lang="en-US" dirty="0" smtClean="0"/>
              <a:t>	'''</a:t>
            </a:r>
            <a:endParaRPr lang="en-US" dirty="0"/>
          </a:p>
          <a:p>
            <a:endParaRPr lang="en-US" dirty="0" smtClean="0"/>
          </a:p>
          <a:p>
            <a:pPr marL="0" indent="0">
              <a:buNone/>
            </a:pPr>
            <a:endParaRPr lang="en-IN" dirty="0"/>
          </a:p>
        </p:txBody>
      </p:sp>
    </p:spTree>
    <p:extLst>
      <p:ext uri="{BB962C8B-B14F-4D97-AF65-F5344CB8AC3E}">
        <p14:creationId xmlns:p14="http://schemas.microsoft.com/office/powerpoint/2010/main" val="1596964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1546</TotalTime>
  <Words>1273</Words>
  <Application>Microsoft Office PowerPoint</Application>
  <PresentationFormat>Widescreen</PresentationFormat>
  <Paragraphs>167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Courier New</vt:lpstr>
      <vt:lpstr>Wingdings 3</vt:lpstr>
      <vt:lpstr>Wisp</vt:lpstr>
      <vt:lpstr>Python </vt:lpstr>
      <vt:lpstr>A machine language program to input 2 numbers then adds 2 numbers then output the single-character result. </vt:lpstr>
      <vt:lpstr>Difference between High Level and Low level languages</vt:lpstr>
      <vt:lpstr>PowerPoint Presentation</vt:lpstr>
      <vt:lpstr>Why learn Python? </vt:lpstr>
      <vt:lpstr>Where is Python used? </vt:lpstr>
      <vt:lpstr>PowerPoint Presentation</vt:lpstr>
      <vt:lpstr>Print function</vt:lpstr>
      <vt:lpstr>Comments in Python </vt:lpstr>
      <vt:lpstr>Multiple Statement Groups as Suites </vt:lpstr>
      <vt:lpstr>Variables</vt:lpstr>
      <vt:lpstr>Python Identifiers </vt:lpstr>
      <vt:lpstr>Reserved Words </vt:lpstr>
      <vt:lpstr>Quotation in Python </vt:lpstr>
      <vt:lpstr>Standard Data Types </vt:lpstr>
      <vt:lpstr>Number data types</vt:lpstr>
      <vt:lpstr>Examples of number data types</vt:lpstr>
      <vt:lpstr>Strings</vt:lpstr>
      <vt:lpstr>Built-in methods</vt:lpstr>
      <vt:lpstr>Must Know String Functions </vt:lpstr>
      <vt:lpstr>List</vt:lpstr>
      <vt:lpstr>List initialization</vt:lpstr>
      <vt:lpstr>Python Tuples </vt:lpstr>
      <vt:lpstr>Syntax and Examples </vt:lpstr>
      <vt:lpstr>Python Dictionary </vt:lpstr>
      <vt:lpstr>Type Conversion </vt:lpstr>
      <vt:lpstr>Explicit Type Conversion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PALLAW-PC</dc:creator>
  <cp:lastModifiedBy>PALLAW-PC</cp:lastModifiedBy>
  <cp:revision>30</cp:revision>
  <dcterms:created xsi:type="dcterms:W3CDTF">2021-02-09T08:52:28Z</dcterms:created>
  <dcterms:modified xsi:type="dcterms:W3CDTF">2021-02-16T05:39:09Z</dcterms:modified>
</cp:coreProperties>
</file>