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5" r:id="rId6"/>
    <p:sldId id="264" r:id="rId7"/>
    <p:sldId id="262" r:id="rId8"/>
    <p:sldId id="266" r:id="rId9"/>
    <p:sldId id="263"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rogramiz.com/python-programming/exception-handl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smtClean="0"/>
              <a:t>File Handling</a:t>
            </a:r>
            <a:endParaRPr lang="en-IN" dirty="0"/>
          </a:p>
        </p:txBody>
      </p:sp>
      <p:sp>
        <p:nvSpPr>
          <p:cNvPr id="3" name="Content Placeholder 2"/>
          <p:cNvSpPr>
            <a:spLocks noGrp="1"/>
          </p:cNvSpPr>
          <p:nvPr>
            <p:ph idx="1"/>
          </p:nvPr>
        </p:nvSpPr>
        <p:spPr>
          <a:xfrm>
            <a:off x="2589212" y="1532586"/>
            <a:ext cx="8915400" cy="4378636"/>
          </a:xfrm>
        </p:spPr>
        <p:txBody>
          <a:bodyPr>
            <a:normAutofit lnSpcReduction="10000"/>
          </a:bodyPr>
          <a:lstStyle/>
          <a:p>
            <a:r>
              <a:rPr lang="en-US" dirty="0"/>
              <a:t>Files are named locations on disk to store related information. They are used to permanently store data in a non-volatile memory (e.g. hard disk</a:t>
            </a:r>
            <a:r>
              <a:rPr lang="en-US" dirty="0" smtClean="0"/>
              <a:t>).</a:t>
            </a:r>
            <a:endParaRPr lang="en-US" dirty="0"/>
          </a:p>
          <a:p>
            <a:r>
              <a:rPr lang="en-US" dirty="0"/>
              <a:t>Since Random Access Memory (RAM) is volatile (which loses its data when the computer is turned off), we use files for future use of the data by permanently storing them</a:t>
            </a:r>
            <a:r>
              <a:rPr lang="en-US" dirty="0" smtClean="0"/>
              <a:t>.</a:t>
            </a:r>
            <a:endParaRPr lang="en-US" dirty="0"/>
          </a:p>
          <a:p>
            <a:r>
              <a:rPr lang="en-US" dirty="0"/>
              <a:t>When we want to read from or write to a file, we need to open it first. When we are done, it needs to be closed so that the resources that are tied with the file are freed</a:t>
            </a:r>
            <a:r>
              <a:rPr lang="en-US" dirty="0" smtClean="0"/>
              <a:t>.</a:t>
            </a:r>
          </a:p>
          <a:p>
            <a:r>
              <a:rPr lang="en-US" dirty="0" smtClean="0"/>
              <a:t>Hence, in Python, a file operation takes place in the following order:</a:t>
            </a:r>
          </a:p>
          <a:p>
            <a:r>
              <a:rPr lang="en-US" dirty="0" smtClean="0"/>
              <a:t>Open a file</a:t>
            </a:r>
          </a:p>
          <a:p>
            <a:r>
              <a:rPr lang="en-US" dirty="0" smtClean="0"/>
              <a:t>Read or write (perform operation)</a:t>
            </a:r>
          </a:p>
          <a:p>
            <a:r>
              <a:rPr lang="en-US" dirty="0" smtClean="0"/>
              <a:t>Close the file</a:t>
            </a:r>
          </a:p>
          <a:p>
            <a:r>
              <a:rPr lang="en-US" altLang="en-US" dirty="0" err="1">
                <a:solidFill>
                  <a:schemeClr val="tx1"/>
                </a:solidFill>
                <a:latin typeface="Consolas" panose="020B0609020204030204" pitchFamily="49" charset="0"/>
              </a:rPr>
              <a:t>File_object</a:t>
            </a:r>
            <a:r>
              <a:rPr lang="en-US" altLang="en-US" dirty="0">
                <a:solidFill>
                  <a:schemeClr val="tx1"/>
                </a:solidFill>
                <a:latin typeface="Consolas" panose="020B0609020204030204" pitchFamily="49" charset="0"/>
              </a:rPr>
              <a:t> = open(</a:t>
            </a:r>
            <a:r>
              <a:rPr lang="en-US" altLang="en-US" dirty="0" err="1">
                <a:solidFill>
                  <a:schemeClr val="tx1"/>
                </a:solidFill>
                <a:latin typeface="Consolas" panose="020B0609020204030204" pitchFamily="49" charset="0"/>
              </a:rPr>
              <a:t>r"File_Name</a:t>
            </a:r>
            <a:r>
              <a:rPr lang="en-US" altLang="en-US" dirty="0">
                <a:solidFill>
                  <a:schemeClr val="tx1"/>
                </a:solidFill>
                <a:latin typeface="Consolas" panose="020B0609020204030204" pitchFamily="49" charset="0"/>
              </a:rPr>
              <a:t>", "</a:t>
            </a:r>
            <a:r>
              <a:rPr lang="en-US" altLang="en-US" dirty="0" err="1">
                <a:solidFill>
                  <a:schemeClr val="tx1"/>
                </a:solidFill>
                <a:latin typeface="Consolas" panose="020B0609020204030204" pitchFamily="49" charset="0"/>
              </a:rPr>
              <a:t>Access_Mode</a:t>
            </a:r>
            <a:r>
              <a:rPr lang="en-US" altLang="en-US" dirty="0">
                <a:solidFill>
                  <a:schemeClr val="tx1"/>
                </a:solidFill>
                <a:latin typeface="Consolas" panose="020B0609020204030204" pitchFamily="49" charset="0"/>
              </a:rPr>
              <a:t>")</a:t>
            </a:r>
            <a:r>
              <a:rPr lang="en-US" altLang="en-US" sz="1600" dirty="0">
                <a:solidFill>
                  <a:schemeClr val="tx1"/>
                </a:solidFill>
              </a:rPr>
              <a:t> </a:t>
            </a:r>
            <a:endParaRPr lang="en-US" altLang="en-US" sz="2800" dirty="0">
              <a:solidFill>
                <a:schemeClr val="tx1"/>
              </a:solidFill>
              <a:latin typeface="Arial" panose="020B0604020202020204" pitchFamily="34" charset="0"/>
            </a:endParaRPr>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211017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file</a:t>
            </a:r>
            <a:endParaRPr lang="en-IN" dirty="0"/>
          </a:p>
        </p:txBody>
      </p:sp>
      <p:sp>
        <p:nvSpPr>
          <p:cNvPr id="5" name="Content Placeholder 4"/>
          <p:cNvSpPr>
            <a:spLocks noGrp="1"/>
          </p:cNvSpPr>
          <p:nvPr>
            <p:ph idx="1"/>
          </p:nvPr>
        </p:nvSpPr>
        <p:spPr/>
        <p:txBody>
          <a:bodyPr/>
          <a:lstStyle/>
          <a:p>
            <a:r>
              <a:rPr lang="en-US" dirty="0"/>
              <a:t>When we are done with performing operations on the file, we need to properly close the file.</a:t>
            </a:r>
          </a:p>
          <a:p>
            <a:r>
              <a:rPr lang="en-US" dirty="0" smtClean="0"/>
              <a:t>Closing</a:t>
            </a:r>
            <a:r>
              <a:rPr lang="en-US" dirty="0"/>
              <a:t> a file will free up the resources that were tied with the file. It is done using the close() method available in Python.</a:t>
            </a:r>
          </a:p>
          <a:p>
            <a:r>
              <a:rPr lang="en-US" dirty="0" smtClean="0"/>
              <a:t>Python</a:t>
            </a:r>
            <a:r>
              <a:rPr lang="en-US" dirty="0"/>
              <a:t> has a garbage collector to clean up unreferenced objects but we must not rely on it to close the file.</a:t>
            </a:r>
          </a:p>
          <a:p>
            <a:r>
              <a:rPr lang="en-US" dirty="0"/>
              <a:t>This method is not entirely safe. If an exception occurs when we are performing some operation with the file, the code exits without closing the file.</a:t>
            </a:r>
          </a:p>
          <a:p>
            <a:r>
              <a:rPr lang="en-US" dirty="0"/>
              <a:t>A safer way is to use a </a:t>
            </a:r>
            <a:r>
              <a:rPr lang="en-US" dirty="0">
                <a:hlinkClick r:id="rId2"/>
              </a:rPr>
              <a:t>try...finally</a:t>
            </a:r>
            <a:r>
              <a:rPr lang="en-US" dirty="0"/>
              <a:t> block</a:t>
            </a:r>
            <a:r>
              <a:rPr lang="en-US" dirty="0" smtClean="0"/>
              <a:t>.</a:t>
            </a:r>
            <a:endParaRPr lang="en-US" dirty="0"/>
          </a:p>
        </p:txBody>
      </p:sp>
    </p:spTree>
    <p:extLst>
      <p:ext uri="{BB962C8B-B14F-4D97-AF65-F5344CB8AC3E}">
        <p14:creationId xmlns:p14="http://schemas.microsoft.com/office/powerpoint/2010/main" val="8079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r>
              <a:rPr lang="en-US" dirty="0"/>
              <a:t>Opening a file</a:t>
            </a:r>
            <a:endParaRPr lang="en-IN" dirty="0"/>
          </a:p>
        </p:txBody>
      </p:sp>
      <p:sp>
        <p:nvSpPr>
          <p:cNvPr id="3" name="Content Placeholder 2"/>
          <p:cNvSpPr>
            <a:spLocks noGrp="1"/>
          </p:cNvSpPr>
          <p:nvPr>
            <p:ph idx="1"/>
          </p:nvPr>
        </p:nvSpPr>
        <p:spPr>
          <a:xfrm>
            <a:off x="2589212" y="1661375"/>
            <a:ext cx="8915400" cy="4249847"/>
          </a:xfrm>
        </p:spPr>
        <p:txBody>
          <a:bodyPr>
            <a:normAutofit fontScale="92500" lnSpcReduction="10000"/>
          </a:bodyPr>
          <a:lstStyle/>
          <a:p>
            <a:r>
              <a:rPr lang="en-US" dirty="0"/>
              <a:t>Opening a file refers to getting the file ready either for reading or for writing. This can be done using the open() function. </a:t>
            </a:r>
            <a:endParaRPr lang="en-US" dirty="0" smtClean="0"/>
          </a:p>
          <a:p>
            <a:r>
              <a:rPr lang="en-US" dirty="0" smtClean="0"/>
              <a:t>This</a:t>
            </a:r>
            <a:r>
              <a:rPr lang="en-US" dirty="0"/>
              <a:t> function returns a file object and takes two arguments, one that accepts the file name and another that accepts the mode(Access Mode</a:t>
            </a:r>
            <a:r>
              <a:rPr lang="en-US" dirty="0" smtClean="0"/>
              <a:t>).</a:t>
            </a:r>
          </a:p>
          <a:p>
            <a:r>
              <a:rPr lang="en-US" dirty="0"/>
              <a:t>The r is placed before filename to prevent the characters in filename string to be treated as special character. For example, if there is \temp in the file address, then \t is treated as the tab character and error is raised of invalid address. The r makes the string raw, that is, it tells that the string is without any special characters</a:t>
            </a:r>
            <a:r>
              <a:rPr lang="en-US" dirty="0" smtClean="0"/>
              <a:t>.</a:t>
            </a:r>
            <a:endParaRPr lang="en-US" dirty="0"/>
          </a:p>
          <a:p>
            <a:r>
              <a:rPr lang="en-US" dirty="0" smtClean="0"/>
              <a:t>The </a:t>
            </a:r>
            <a:r>
              <a:rPr lang="en-US" dirty="0"/>
              <a:t>syntax being: </a:t>
            </a:r>
            <a:r>
              <a:rPr lang="en-US" b="1" dirty="0"/>
              <a:t>open(filename, mode</a:t>
            </a:r>
            <a:r>
              <a:rPr lang="en-US" b="1" dirty="0" smtClean="0"/>
              <a:t>)</a:t>
            </a:r>
            <a:r>
              <a:rPr lang="en-US" dirty="0" smtClean="0"/>
              <a:t>.</a:t>
            </a:r>
          </a:p>
          <a:p>
            <a:pPr fontAlgn="base"/>
            <a:r>
              <a:rPr lang="en-US" dirty="0"/>
              <a:t>“</a:t>
            </a:r>
            <a:r>
              <a:rPr lang="en-US" b="1" dirty="0"/>
              <a:t> r </a:t>
            </a:r>
            <a:r>
              <a:rPr lang="en-US" dirty="0"/>
              <a:t>“, for reading.</a:t>
            </a:r>
          </a:p>
          <a:p>
            <a:pPr fontAlgn="base"/>
            <a:r>
              <a:rPr lang="en-US" dirty="0"/>
              <a:t>“</a:t>
            </a:r>
            <a:r>
              <a:rPr lang="en-US" b="1" dirty="0"/>
              <a:t> w </a:t>
            </a:r>
            <a:r>
              <a:rPr lang="en-US" dirty="0"/>
              <a:t>“, for writing.</a:t>
            </a:r>
          </a:p>
          <a:p>
            <a:pPr fontAlgn="base"/>
            <a:r>
              <a:rPr lang="en-US" dirty="0"/>
              <a:t>“</a:t>
            </a:r>
            <a:r>
              <a:rPr lang="en-US" b="1" dirty="0"/>
              <a:t> a </a:t>
            </a:r>
            <a:r>
              <a:rPr lang="en-US" dirty="0"/>
              <a:t>“, for appending.</a:t>
            </a:r>
          </a:p>
          <a:p>
            <a:pPr fontAlgn="base"/>
            <a:r>
              <a:rPr lang="en-US" dirty="0"/>
              <a:t>“</a:t>
            </a:r>
            <a:r>
              <a:rPr lang="en-US" b="1" dirty="0"/>
              <a:t> r+ </a:t>
            </a:r>
            <a:r>
              <a:rPr lang="en-US" dirty="0"/>
              <a:t>“, for both reading and </a:t>
            </a:r>
            <a:r>
              <a:rPr lang="en-US" dirty="0" smtClean="0"/>
              <a:t>writing</a:t>
            </a:r>
            <a:endParaRPr lang="en-US" dirty="0"/>
          </a:p>
        </p:txBody>
      </p:sp>
    </p:spTree>
    <p:extLst>
      <p:ext uri="{BB962C8B-B14F-4D97-AF65-F5344CB8AC3E}">
        <p14:creationId xmlns:p14="http://schemas.microsoft.com/office/powerpoint/2010/main" val="115044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a:t>
            </a:r>
            <a:endParaRPr lang="en-IN" dirty="0"/>
          </a:p>
        </p:txBody>
      </p:sp>
      <p:pic>
        <p:nvPicPr>
          <p:cNvPr id="4" name="Content Placeholder 3"/>
          <p:cNvPicPr>
            <a:picLocks noGrp="1" noChangeAspect="1"/>
          </p:cNvPicPr>
          <p:nvPr>
            <p:ph idx="1"/>
          </p:nvPr>
        </p:nvPicPr>
        <p:blipFill>
          <a:blip r:embed="rId2"/>
          <a:stretch>
            <a:fillRect/>
          </a:stretch>
        </p:blipFill>
        <p:spPr>
          <a:xfrm>
            <a:off x="2592925" y="2133600"/>
            <a:ext cx="8791999" cy="3778250"/>
          </a:xfrm>
          <a:prstGeom prst="rect">
            <a:avLst/>
          </a:prstGeom>
        </p:spPr>
      </p:pic>
    </p:spTree>
    <p:extLst>
      <p:ext uri="{BB962C8B-B14F-4D97-AF65-F5344CB8AC3E}">
        <p14:creationId xmlns:p14="http://schemas.microsoft.com/office/powerpoint/2010/main" val="306412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5" y="2289175"/>
            <a:ext cx="8911687" cy="3467100"/>
          </a:xfrm>
          <a:prstGeom prst="rect">
            <a:avLst/>
          </a:prstGeom>
        </p:spPr>
      </p:pic>
    </p:spTree>
    <p:extLst>
      <p:ext uri="{BB962C8B-B14F-4D97-AF65-F5344CB8AC3E}">
        <p14:creationId xmlns:p14="http://schemas.microsoft.com/office/powerpoint/2010/main" val="371125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Read</a:t>
            </a:r>
            <a:r>
              <a:rPr lang="en-US" dirty="0"/>
              <a:t> data from a text file</a:t>
            </a:r>
            <a:endParaRPr lang="en-IN" dirty="0"/>
          </a:p>
        </p:txBody>
      </p:sp>
      <p:sp>
        <p:nvSpPr>
          <p:cNvPr id="3" name="Content Placeholder 2"/>
          <p:cNvSpPr>
            <a:spLocks noGrp="1"/>
          </p:cNvSpPr>
          <p:nvPr>
            <p:ph idx="1"/>
          </p:nvPr>
        </p:nvSpPr>
        <p:spPr/>
        <p:txBody>
          <a:bodyPr>
            <a:normAutofit lnSpcReduction="10000"/>
          </a:bodyPr>
          <a:lstStyle/>
          <a:p>
            <a:r>
              <a:rPr lang="en-US" dirty="0"/>
              <a:t>There are three ways to read data from a text file.</a:t>
            </a:r>
          </a:p>
          <a:p>
            <a:r>
              <a:rPr lang="en-US" dirty="0" smtClean="0"/>
              <a:t>read</a:t>
            </a:r>
            <a:r>
              <a:rPr lang="en-US" dirty="0"/>
              <a:t>() : Returns the read bytes in form of a string. Reads n bytes, if no n specified, reads the entire file.</a:t>
            </a:r>
          </a:p>
          <a:p>
            <a:r>
              <a:rPr lang="en-US" dirty="0" err="1"/>
              <a:t>File_object.read</a:t>
            </a:r>
            <a:r>
              <a:rPr lang="en-US" dirty="0"/>
              <a:t>([n])</a:t>
            </a:r>
          </a:p>
          <a:p>
            <a:r>
              <a:rPr lang="en-US" dirty="0" err="1"/>
              <a:t>readline</a:t>
            </a:r>
            <a:r>
              <a:rPr lang="en-US" dirty="0"/>
              <a:t>() : Reads a line of the file and returns in form of a </a:t>
            </a:r>
            <a:r>
              <a:rPr lang="en-US" dirty="0" err="1"/>
              <a:t>string.For</a:t>
            </a:r>
            <a:r>
              <a:rPr lang="en-US" dirty="0"/>
              <a:t> specified n, reads at most n bytes. However, does not reads more than one line, even if n exceeds the length of the line.</a:t>
            </a:r>
          </a:p>
          <a:p>
            <a:r>
              <a:rPr lang="en-US" dirty="0" err="1"/>
              <a:t>File_object.readline</a:t>
            </a:r>
            <a:r>
              <a:rPr lang="en-US" dirty="0"/>
              <a:t>([n])</a:t>
            </a:r>
          </a:p>
          <a:p>
            <a:r>
              <a:rPr lang="en-US" dirty="0" err="1"/>
              <a:t>readlines</a:t>
            </a:r>
            <a:r>
              <a:rPr lang="en-US" dirty="0"/>
              <a:t>() : Reads all the lines and return them as each line a string element in a list.</a:t>
            </a:r>
          </a:p>
          <a:p>
            <a:r>
              <a:rPr lang="en-US" dirty="0" err="1"/>
              <a:t>File_object.readlines</a:t>
            </a:r>
            <a:r>
              <a:rPr lang="en-US" dirty="0"/>
              <a:t>()</a:t>
            </a:r>
          </a:p>
          <a:p>
            <a:pPr marL="0" indent="0">
              <a:buNone/>
            </a:pPr>
            <a:endParaRPr lang="en-IN" dirty="0"/>
          </a:p>
        </p:txBody>
      </p:sp>
    </p:spTree>
    <p:extLst>
      <p:ext uri="{BB962C8B-B14F-4D97-AF65-F5344CB8AC3E}">
        <p14:creationId xmlns:p14="http://schemas.microsoft.com/office/powerpoint/2010/main" val="383432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can see that the read() method returns a newline as </a:t>
            </a:r>
            <a:r>
              <a:rPr lang="en-US" dirty="0" smtClean="0"/>
              <a:t>'\n'.</a:t>
            </a:r>
            <a:r>
              <a:rPr lang="en-US" dirty="0"/>
              <a:t> Once the end of the file is reached, we get an empty string on further reading.</a:t>
            </a:r>
          </a:p>
          <a:p>
            <a:r>
              <a:rPr lang="en-US" dirty="0" smtClean="0"/>
              <a:t>We</a:t>
            </a:r>
            <a:r>
              <a:rPr lang="en-US" dirty="0"/>
              <a:t> can change our current file cursor (position) using the seek() method. Similarly, the tell() method returns our current position (in number of bytes).</a:t>
            </a:r>
          </a:p>
          <a:p>
            <a:endParaRPr lang="en-IN" dirty="0"/>
          </a:p>
        </p:txBody>
      </p:sp>
    </p:spTree>
    <p:extLst>
      <p:ext uri="{BB962C8B-B14F-4D97-AF65-F5344CB8AC3E}">
        <p14:creationId xmlns:p14="http://schemas.microsoft.com/office/powerpoint/2010/main" val="310385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best way to close a file is by using the with statement. This ensures that the file is closed when the block inside the with statement is exited.</a:t>
            </a:r>
          </a:p>
          <a:p>
            <a:r>
              <a:rPr lang="en-US" dirty="0" smtClean="0"/>
              <a:t>We</a:t>
            </a:r>
            <a:r>
              <a:rPr lang="en-US" dirty="0"/>
              <a:t> don't need to explicitly call the close() method. It is done internally</a:t>
            </a:r>
            <a:r>
              <a:rPr lang="en-US" dirty="0" smtClean="0"/>
              <a:t>.</a:t>
            </a:r>
            <a:endParaRPr lang="en-US" dirty="0"/>
          </a:p>
          <a:p>
            <a:r>
              <a:rPr lang="en-US" altLang="en-US" dirty="0">
                <a:solidFill>
                  <a:srgbClr val="A626A4"/>
                </a:solidFill>
                <a:latin typeface="droid sans mono"/>
              </a:rPr>
              <a:t>with</a:t>
            </a:r>
            <a:r>
              <a:rPr lang="en-US" altLang="en-US" dirty="0">
                <a:solidFill>
                  <a:srgbClr val="383A42"/>
                </a:solidFill>
                <a:latin typeface="droid sans mono"/>
              </a:rPr>
              <a:t> open(</a:t>
            </a:r>
            <a:r>
              <a:rPr lang="en-US" altLang="en-US" dirty="0">
                <a:solidFill>
                  <a:srgbClr val="50A14F"/>
                </a:solidFill>
                <a:latin typeface="droid sans mono"/>
              </a:rPr>
              <a:t>"test.txt"</a:t>
            </a:r>
            <a:r>
              <a:rPr lang="en-US" altLang="en-US" dirty="0">
                <a:solidFill>
                  <a:srgbClr val="383A42"/>
                </a:solidFill>
                <a:latin typeface="droid sans mono"/>
              </a:rPr>
              <a:t>, encoding = </a:t>
            </a:r>
            <a:r>
              <a:rPr lang="en-US" altLang="en-US" dirty="0">
                <a:solidFill>
                  <a:srgbClr val="50A14F"/>
                </a:solidFill>
                <a:latin typeface="droid sans mono"/>
              </a:rPr>
              <a:t>'utf-8'</a:t>
            </a:r>
            <a:r>
              <a:rPr lang="en-US" altLang="en-US" dirty="0">
                <a:solidFill>
                  <a:srgbClr val="383A42"/>
                </a:solidFill>
                <a:latin typeface="droid sans mono"/>
              </a:rPr>
              <a:t>) </a:t>
            </a:r>
            <a:r>
              <a:rPr lang="en-US" altLang="en-US" dirty="0">
                <a:solidFill>
                  <a:srgbClr val="A626A4"/>
                </a:solidFill>
                <a:latin typeface="droid sans mono"/>
              </a:rPr>
              <a:t>as</a:t>
            </a:r>
            <a:r>
              <a:rPr lang="en-US" altLang="en-US" dirty="0">
                <a:solidFill>
                  <a:srgbClr val="383A42"/>
                </a:solidFill>
                <a:latin typeface="droid sans mono"/>
              </a:rPr>
              <a:t> f: </a:t>
            </a:r>
            <a:r>
              <a:rPr lang="en-US" altLang="en-US" dirty="0">
                <a:solidFill>
                  <a:srgbClr val="A0A1A7"/>
                </a:solidFill>
                <a:latin typeface="droid sans mono"/>
              </a:rPr>
              <a:t># perform file operations</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endParaRPr lang="en-IN" dirty="0"/>
          </a:p>
        </p:txBody>
      </p:sp>
      <p:sp>
        <p:nvSpPr>
          <p:cNvPr id="4" name="Rectangle 1"/>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68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file</a:t>
            </a:r>
            <a:br>
              <a:rPr lang="en-US" dirty="0"/>
            </a:br>
            <a:endParaRPr lang="en-IN" dirty="0"/>
          </a:p>
        </p:txBody>
      </p:sp>
      <p:sp>
        <p:nvSpPr>
          <p:cNvPr id="3" name="Content Placeholder 2"/>
          <p:cNvSpPr>
            <a:spLocks noGrp="1"/>
          </p:cNvSpPr>
          <p:nvPr>
            <p:ph idx="1"/>
          </p:nvPr>
        </p:nvSpPr>
        <p:spPr/>
        <p:txBody>
          <a:bodyPr/>
          <a:lstStyle/>
          <a:p>
            <a:r>
              <a:rPr lang="en-US" dirty="0" smtClean="0"/>
              <a:t>There</a:t>
            </a:r>
            <a:r>
              <a:rPr lang="en-US" dirty="0"/>
              <a:t> are two ways to write in a file.</a:t>
            </a:r>
          </a:p>
          <a:p>
            <a:r>
              <a:rPr lang="en-US" dirty="0"/>
              <a:t>write() : Inserts the string str1 in a single line in the text file.</a:t>
            </a:r>
          </a:p>
          <a:p>
            <a:r>
              <a:rPr lang="en-US" dirty="0" err="1"/>
              <a:t>File_object.write</a:t>
            </a:r>
            <a:r>
              <a:rPr lang="en-US" dirty="0"/>
              <a:t>(str1)</a:t>
            </a:r>
          </a:p>
          <a:p>
            <a:r>
              <a:rPr lang="en-US" dirty="0" err="1"/>
              <a:t>writelines</a:t>
            </a:r>
            <a:r>
              <a:rPr lang="en-US" dirty="0"/>
              <a:t>() : For a list of string elements, each string is inserted in the text file. Used to insert multiple strings at a single time.</a:t>
            </a:r>
          </a:p>
          <a:p>
            <a:r>
              <a:rPr lang="en-US" dirty="0" err="1"/>
              <a:t>File_object.writelines</a:t>
            </a:r>
            <a:r>
              <a:rPr lang="en-US" dirty="0"/>
              <a:t>(L) for L = [str1, str2, str3] </a:t>
            </a:r>
          </a:p>
        </p:txBody>
      </p:sp>
    </p:spTree>
    <p:extLst>
      <p:ext uri="{BB962C8B-B14F-4D97-AF65-F5344CB8AC3E}">
        <p14:creationId xmlns:p14="http://schemas.microsoft.com/office/powerpoint/2010/main" val="189766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order to write into a file in Python, we need to open it in write w, append a or exclusive creation x mode.</a:t>
            </a:r>
          </a:p>
          <a:p>
            <a:r>
              <a:rPr lang="en-US" dirty="0" smtClean="0"/>
              <a:t>We</a:t>
            </a:r>
            <a:r>
              <a:rPr lang="en-US" dirty="0"/>
              <a:t> need to be careful with the w mode, as it will overwrite into the file if it already exists. Due to this, all the previous data are erased.</a:t>
            </a:r>
          </a:p>
          <a:p>
            <a:r>
              <a:rPr lang="en-US" dirty="0" smtClean="0"/>
              <a:t>Writing</a:t>
            </a:r>
            <a:r>
              <a:rPr lang="en-US" dirty="0"/>
              <a:t> a string or sequence of bytes (for binary files) is done using the write() method. This method returns the number of characters written to the file.</a:t>
            </a:r>
          </a:p>
          <a:p>
            <a:endParaRPr lang="en-IN" dirty="0"/>
          </a:p>
        </p:txBody>
      </p:sp>
    </p:spTree>
    <p:extLst>
      <p:ext uri="{BB962C8B-B14F-4D97-AF65-F5344CB8AC3E}">
        <p14:creationId xmlns:p14="http://schemas.microsoft.com/office/powerpoint/2010/main" val="20659020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8591</TotalTime>
  <Words>153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Consolas</vt:lpstr>
      <vt:lpstr>droid sans mono</vt:lpstr>
      <vt:lpstr>Wingdings 3</vt:lpstr>
      <vt:lpstr>Wisp</vt:lpstr>
      <vt:lpstr>File Handling</vt:lpstr>
      <vt:lpstr>Opening a file</vt:lpstr>
      <vt:lpstr>mode</vt:lpstr>
      <vt:lpstr>PowerPoint Presentation</vt:lpstr>
      <vt:lpstr> Read data from a text file</vt:lpstr>
      <vt:lpstr>PowerPoint Presentation</vt:lpstr>
      <vt:lpstr>PowerPoint Presentation</vt:lpstr>
      <vt:lpstr>Writing to file </vt:lpstr>
      <vt:lpstr>PowerPoint Presentation</vt:lpstr>
      <vt:lpstr>Closing a file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PALLAW-PC</dc:creator>
  <cp:lastModifiedBy>PALLAW-PC</cp:lastModifiedBy>
  <cp:revision>12</cp:revision>
  <dcterms:created xsi:type="dcterms:W3CDTF">2021-04-02T16:16:33Z</dcterms:created>
  <dcterms:modified xsi:type="dcterms:W3CDTF">2021-04-11T17:14:44Z</dcterms:modified>
</cp:coreProperties>
</file>