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2" r:id="rId6"/>
    <p:sldId id="263" r:id="rId7"/>
    <p:sldId id="265" r:id="rId8"/>
    <p:sldId id="264" r:id="rId9"/>
    <p:sldId id="266" r:id="rId10"/>
    <p:sldId id="267" r:id="rId11"/>
    <p:sldId id="261" r:id="rId12"/>
    <p:sldId id="271" r:id="rId13"/>
    <p:sldId id="272" r:id="rId14"/>
    <p:sldId id="273" r:id="rId15"/>
    <p:sldId id="268" r:id="rId16"/>
    <p:sldId id="269" r:id="rId17"/>
    <p:sldId id="270"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rogramiz.com/python-programming/methods/built-in/staticmetho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6960"/>
          </a:xfrm>
        </p:spPr>
        <p:txBody>
          <a:bodyPr/>
          <a:lstStyle/>
          <a:p>
            <a:r>
              <a:rPr lang="en-US" dirty="0"/>
              <a:t>Object-Oriented Programming</a:t>
            </a:r>
            <a:endParaRPr lang="en-IN" dirty="0"/>
          </a:p>
        </p:txBody>
      </p:sp>
      <p:sp>
        <p:nvSpPr>
          <p:cNvPr id="3" name="Content Placeholder 2"/>
          <p:cNvSpPr>
            <a:spLocks noGrp="1"/>
          </p:cNvSpPr>
          <p:nvPr>
            <p:ph idx="1"/>
          </p:nvPr>
        </p:nvSpPr>
        <p:spPr>
          <a:xfrm>
            <a:off x="2589212" y="1790163"/>
            <a:ext cx="8915400" cy="4121059"/>
          </a:xfrm>
        </p:spPr>
        <p:txBody>
          <a:bodyPr/>
          <a:lstStyle/>
          <a:p>
            <a:r>
              <a:rPr lang="en-US" dirty="0"/>
              <a:t>Python is a multi-paradigm programming language. It supports different programming approaches.</a:t>
            </a:r>
          </a:p>
          <a:p>
            <a:r>
              <a:rPr lang="en-US" dirty="0"/>
              <a:t>One of the popular approaches to solve a programming problem is by creating objects. This is known as Object-Oriented Programming (OOP).</a:t>
            </a:r>
          </a:p>
          <a:p>
            <a:r>
              <a:rPr lang="en-US" dirty="0"/>
              <a:t>An object has two </a:t>
            </a:r>
            <a:r>
              <a:rPr lang="en-US" dirty="0" smtClean="0"/>
              <a:t>characteristics: 1. attributes</a:t>
            </a:r>
            <a:r>
              <a:rPr lang="en-US" dirty="0"/>
              <a:t> </a:t>
            </a:r>
            <a:r>
              <a:rPr lang="en-US" dirty="0" smtClean="0"/>
              <a:t> 2.behavior</a:t>
            </a:r>
          </a:p>
          <a:p>
            <a:r>
              <a:rPr lang="en-US" dirty="0"/>
              <a:t>A </a:t>
            </a:r>
            <a:r>
              <a:rPr lang="en-US" dirty="0" smtClean="0"/>
              <a:t>person </a:t>
            </a:r>
            <a:r>
              <a:rPr lang="en-US" dirty="0" smtClean="0"/>
              <a:t>can </a:t>
            </a:r>
            <a:r>
              <a:rPr lang="en-US" dirty="0"/>
              <a:t>be an object</a:t>
            </a:r>
            <a:r>
              <a:rPr lang="en-US" dirty="0" smtClean="0"/>
              <a:t>, as </a:t>
            </a:r>
            <a:r>
              <a:rPr lang="en-US" dirty="0"/>
              <a:t>it has the following properties:</a:t>
            </a:r>
          </a:p>
          <a:p>
            <a:r>
              <a:rPr lang="en-US" dirty="0"/>
              <a:t>name, age, color as attributes</a:t>
            </a:r>
          </a:p>
          <a:p>
            <a:r>
              <a:rPr lang="en-US" dirty="0"/>
              <a:t>singing, dancing as </a:t>
            </a:r>
            <a:r>
              <a:rPr lang="en-US" dirty="0" smtClean="0"/>
              <a:t>behavior</a:t>
            </a:r>
          </a:p>
          <a:p>
            <a:r>
              <a:rPr lang="en-US" dirty="0"/>
              <a:t>The concept of OOP in Python focuses on creating reusable code. This concept is also known as DRY (Don't Repeat Yourself).</a:t>
            </a:r>
          </a:p>
          <a:p>
            <a:endParaRPr lang="en-US" dirty="0"/>
          </a:p>
          <a:p>
            <a:endParaRPr lang="en-IN" dirty="0"/>
          </a:p>
        </p:txBody>
      </p:sp>
    </p:spTree>
    <p:extLst>
      <p:ext uri="{BB962C8B-B14F-4D97-AF65-F5344CB8AC3E}">
        <p14:creationId xmlns:p14="http://schemas.microsoft.com/office/powerpoint/2010/main" val="1690022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a:t>
            </a:r>
            <a:endParaRPr lang="en-IN" dirty="0"/>
          </a:p>
        </p:txBody>
      </p:sp>
      <p:sp>
        <p:nvSpPr>
          <p:cNvPr id="3" name="Content Placeholder 2"/>
          <p:cNvSpPr>
            <a:spLocks noGrp="1"/>
          </p:cNvSpPr>
          <p:nvPr>
            <p:ph idx="1"/>
          </p:nvPr>
        </p:nvSpPr>
        <p:spPr/>
        <p:txBody>
          <a:bodyPr/>
          <a:lstStyle/>
          <a:p>
            <a:pPr fontAlgn="base"/>
            <a:r>
              <a:rPr lang="en-US" dirty="0"/>
              <a:t>A static method is also a method which is bound to the class and not the object of the class.</a:t>
            </a:r>
          </a:p>
          <a:p>
            <a:pPr fontAlgn="base"/>
            <a:r>
              <a:rPr lang="en-US" dirty="0"/>
              <a:t>A static method can’t access or modify class state.</a:t>
            </a:r>
          </a:p>
          <a:p>
            <a:pPr fontAlgn="base"/>
            <a:r>
              <a:rPr lang="en-US" dirty="0"/>
              <a:t>It is present in a class because it makes sense for the method to be present in class</a:t>
            </a:r>
            <a:r>
              <a:rPr lang="en-US" dirty="0" smtClean="0"/>
              <a:t>.</a:t>
            </a:r>
          </a:p>
          <a:p>
            <a:pPr fontAlgn="base"/>
            <a:r>
              <a:rPr lang="en-US" dirty="0"/>
              <a:t>Static methods do not know about class state. These methods are used to do some utility tasks by taking some parameters</a:t>
            </a:r>
            <a:r>
              <a:rPr lang="en-US" dirty="0" smtClean="0"/>
              <a:t>.</a:t>
            </a:r>
          </a:p>
          <a:p>
            <a:pPr fontAlgn="base"/>
            <a:r>
              <a:rPr lang="en-US" dirty="0"/>
              <a:t>The static method does not take any specific parameter.</a:t>
            </a:r>
          </a:p>
          <a:p>
            <a:endParaRPr lang="en-IN" dirty="0"/>
          </a:p>
        </p:txBody>
      </p:sp>
    </p:spTree>
    <p:extLst>
      <p:ext uri="{BB962C8B-B14F-4D97-AF65-F5344CB8AC3E}">
        <p14:creationId xmlns:p14="http://schemas.microsoft.com/office/powerpoint/2010/main" val="373031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Integers, strings, floating-point numbers, even arrays, and dictionaries, are all objects. More specifically, any single integer or any single string is an object. The number 12 is an object, the string “Hello, world” is an object, a list is an object that can hold other objects, and so on. You’ve been using objects all along and may not even realize it.</a:t>
            </a:r>
            <a:endParaRPr lang="en-IN" dirty="0"/>
          </a:p>
        </p:txBody>
      </p:sp>
    </p:spTree>
    <p:extLst>
      <p:ext uri="{BB962C8B-B14F-4D97-AF65-F5344CB8AC3E}">
        <p14:creationId xmlns:p14="http://schemas.microsoft.com/office/powerpoint/2010/main" val="310330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Operator Overloading</a:t>
            </a:r>
            <a:br>
              <a:rPr lang="en-IN" b="1" dirty="0"/>
            </a:br>
            <a:endParaRPr lang="en-IN" dirty="0"/>
          </a:p>
        </p:txBody>
      </p:sp>
      <p:sp>
        <p:nvSpPr>
          <p:cNvPr id="3" name="Content Placeholder 2"/>
          <p:cNvSpPr>
            <a:spLocks noGrp="1"/>
          </p:cNvSpPr>
          <p:nvPr>
            <p:ph idx="1"/>
          </p:nvPr>
        </p:nvSpPr>
        <p:spPr/>
        <p:txBody>
          <a:bodyPr/>
          <a:lstStyle/>
          <a:p>
            <a:r>
              <a:rPr lang="en-US" dirty="0"/>
              <a:t>Python Operator overloading enables us to use mathematical, logical and bitwise operators on python objects just like any primitive data type</a:t>
            </a:r>
            <a:r>
              <a:rPr lang="en-US" dirty="0" smtClean="0"/>
              <a:t>.</a:t>
            </a:r>
          </a:p>
          <a:p>
            <a:r>
              <a:rPr lang="en-US" dirty="0"/>
              <a:t>For example, you can easily add two numbers 3 and 5 with + operator, </a:t>
            </a:r>
            <a:r>
              <a:rPr lang="en-US" dirty="0" err="1"/>
              <a:t>i.e</a:t>
            </a:r>
            <a:r>
              <a:rPr lang="en-US" dirty="0"/>
              <a:t> 3 + 5. And the result is 8.</a:t>
            </a:r>
          </a:p>
          <a:p>
            <a:r>
              <a:rPr lang="en-US" dirty="0"/>
              <a:t>But what if you want to add two circles (object of a Circle class) and make a circle having twice the radius? Or what if you want to add two </a:t>
            </a:r>
            <a:r>
              <a:rPr lang="en-US" dirty="0" err="1"/>
              <a:t>cartesian</a:t>
            </a:r>
            <a:r>
              <a:rPr lang="en-US" dirty="0"/>
              <a:t> grid points to yield another point with the same ‘+’ operator? Python operator overloading allows you to perform operations just like those.</a:t>
            </a:r>
          </a:p>
          <a:p>
            <a:endParaRPr lang="en-IN" dirty="0"/>
          </a:p>
        </p:txBody>
      </p:sp>
    </p:spTree>
    <p:extLst>
      <p:ext uri="{BB962C8B-B14F-4D97-AF65-F5344CB8AC3E}">
        <p14:creationId xmlns:p14="http://schemas.microsoft.com/office/powerpoint/2010/main" val="149366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37626"/>
            <a:ext cx="8911687" cy="520504"/>
          </a:xfrm>
        </p:spPr>
        <p:txBody>
          <a:bodyPr>
            <a:normAutofit fontScale="90000"/>
          </a:bodyPr>
          <a:lstStyle/>
          <a:p>
            <a:endParaRPr lang="en-IN" dirty="0"/>
          </a:p>
        </p:txBody>
      </p:sp>
      <p:sp>
        <p:nvSpPr>
          <p:cNvPr id="3" name="Content Placeholder 2"/>
          <p:cNvSpPr>
            <a:spLocks noGrp="1"/>
          </p:cNvSpPr>
          <p:nvPr>
            <p:ph idx="1"/>
          </p:nvPr>
        </p:nvSpPr>
        <p:spPr>
          <a:xfrm>
            <a:off x="2589212" y="1069145"/>
            <a:ext cx="8915400" cy="4842077"/>
          </a:xfrm>
        </p:spPr>
        <p:txBody>
          <a:bodyPr/>
          <a:lstStyle/>
          <a:p>
            <a:r>
              <a:rPr lang="en-US" dirty="0"/>
              <a:t>Here is a list of operators which can be overloaded and used with python operator overloading in a similar way</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2869809" y="1744394"/>
            <a:ext cx="7216726" cy="3924886"/>
          </a:xfrm>
          <a:prstGeom prst="rect">
            <a:avLst/>
          </a:prstGeom>
        </p:spPr>
      </p:pic>
    </p:spTree>
    <p:extLst>
      <p:ext uri="{BB962C8B-B14F-4D97-AF65-F5344CB8AC3E}">
        <p14:creationId xmlns:p14="http://schemas.microsoft.com/office/powerpoint/2010/main" val="133990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5373"/>
          </a:xfrm>
        </p:spPr>
        <p:txBody>
          <a:bodyPr>
            <a:normAutofit fontScale="90000"/>
          </a:bodyPr>
          <a:lstStyle/>
          <a:p>
            <a:r>
              <a:rPr lang="en-IN" b="1" dirty="0"/>
              <a:t>Overloading Relational Operators</a:t>
            </a:r>
            <a:br>
              <a:rPr lang="en-IN" b="1" dirty="0"/>
            </a:br>
            <a:endParaRPr lang="en-IN" dirty="0"/>
          </a:p>
        </p:txBody>
      </p:sp>
      <p:sp>
        <p:nvSpPr>
          <p:cNvPr id="3" name="Content Placeholder 2"/>
          <p:cNvSpPr>
            <a:spLocks noGrp="1"/>
          </p:cNvSpPr>
          <p:nvPr>
            <p:ph idx="1"/>
          </p:nvPr>
        </p:nvSpPr>
        <p:spPr>
          <a:xfrm>
            <a:off x="2589212" y="1392702"/>
            <a:ext cx="8915400" cy="4518520"/>
          </a:xfrm>
        </p:spPr>
        <p:txBody>
          <a:bodyPr/>
          <a:lstStyle/>
          <a:p>
            <a:r>
              <a:rPr lang="en-US" dirty="0"/>
              <a:t>Here is a list of relational operators that can be overloaded in the same way</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2729131" y="2162175"/>
            <a:ext cx="6808763" cy="3169480"/>
          </a:xfrm>
          <a:prstGeom prst="rect">
            <a:avLst/>
          </a:prstGeom>
        </p:spPr>
      </p:pic>
    </p:spTree>
    <p:extLst>
      <p:ext uri="{BB962C8B-B14F-4D97-AF65-F5344CB8AC3E}">
        <p14:creationId xmlns:p14="http://schemas.microsoft.com/office/powerpoint/2010/main" val="4161656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a:t>
            </a:r>
            <a:endParaRPr lang="en-IN" dirty="0"/>
          </a:p>
        </p:txBody>
      </p:sp>
      <p:sp>
        <p:nvSpPr>
          <p:cNvPr id="3" name="Content Placeholder 2"/>
          <p:cNvSpPr>
            <a:spLocks noGrp="1"/>
          </p:cNvSpPr>
          <p:nvPr>
            <p:ph idx="1"/>
          </p:nvPr>
        </p:nvSpPr>
        <p:spPr/>
        <p:txBody>
          <a:bodyPr/>
          <a:lstStyle/>
          <a:p>
            <a:r>
              <a:rPr lang="en-US" dirty="0"/>
              <a:t>Inheritance is a way of creating a new class for using details of an existing class without modifying it. The newly formed class is a derived class (or child class). Similarly, the existing class is a base class (or parent class</a:t>
            </a:r>
            <a:r>
              <a:rPr lang="en-US" dirty="0" smtClean="0"/>
              <a:t>).</a:t>
            </a:r>
          </a:p>
          <a:p>
            <a:r>
              <a:rPr lang="en-US" dirty="0"/>
              <a:t>Python Inheritance enables us to use the member attributes and methods of one class into another.</a:t>
            </a:r>
            <a:endParaRPr lang="en-US" dirty="0"/>
          </a:p>
          <a:p>
            <a:r>
              <a:rPr lang="en-US" b="1" dirty="0"/>
              <a:t>Superclass:</a:t>
            </a:r>
            <a:r>
              <a:rPr lang="en-US" dirty="0"/>
              <a:t> The class from which attributes and methods will be inherited.</a:t>
            </a:r>
          </a:p>
          <a:p>
            <a:r>
              <a:rPr lang="en-US" b="1" dirty="0"/>
              <a:t>Subclass:</a:t>
            </a:r>
            <a:r>
              <a:rPr lang="en-US" dirty="0"/>
              <a:t> The class which inherits the members from superclass.</a:t>
            </a:r>
          </a:p>
          <a:p>
            <a:r>
              <a:rPr lang="en-US" b="1" dirty="0"/>
              <a:t>Method Overriding:</a:t>
            </a:r>
            <a:r>
              <a:rPr lang="en-US" dirty="0"/>
              <a:t> Redefining the definitions of methods in subclass which was already defined in superclass.</a:t>
            </a:r>
          </a:p>
          <a:p>
            <a:endParaRPr lang="en-IN" dirty="0"/>
          </a:p>
        </p:txBody>
      </p:sp>
    </p:spTree>
    <p:extLst>
      <p:ext uri="{BB962C8B-B14F-4D97-AF65-F5344CB8AC3E}">
        <p14:creationId xmlns:p14="http://schemas.microsoft.com/office/powerpoint/2010/main" val="2566581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35878"/>
          </a:xfrm>
        </p:spPr>
        <p:txBody>
          <a:bodyPr>
            <a:normAutofit fontScale="90000"/>
          </a:bodyPr>
          <a:lstStyle/>
          <a:p>
            <a:r>
              <a:rPr lang="en-US" b="1" dirty="0"/>
              <a:t>Multiple Inheritance vs Multi-level Inheritance</a:t>
            </a:r>
            <a:br>
              <a:rPr lang="en-US" b="1" dirty="0"/>
            </a:br>
            <a:endParaRPr lang="en-IN" dirty="0"/>
          </a:p>
        </p:txBody>
      </p:sp>
      <p:sp>
        <p:nvSpPr>
          <p:cNvPr id="3" name="Content Placeholder 2"/>
          <p:cNvSpPr>
            <a:spLocks noGrp="1"/>
          </p:cNvSpPr>
          <p:nvPr>
            <p:ph idx="1"/>
          </p:nvPr>
        </p:nvSpPr>
        <p:spPr>
          <a:xfrm>
            <a:off x="2589212" y="1842868"/>
            <a:ext cx="8915400" cy="4068354"/>
          </a:xfrm>
        </p:spPr>
        <p:txBody>
          <a:bodyPr/>
          <a:lstStyle/>
          <a:p>
            <a:r>
              <a:rPr lang="en-US" dirty="0" smtClean="0"/>
              <a:t>One </a:t>
            </a:r>
            <a:r>
              <a:rPr lang="en-US" dirty="0"/>
              <a:t>class extending more than one class is called multiple inheritance</a:t>
            </a:r>
            <a:r>
              <a:rPr lang="en-US" dirty="0" smtClean="0"/>
              <a:t>.</a:t>
            </a:r>
          </a:p>
          <a:p>
            <a:r>
              <a:rPr lang="en-US" dirty="0" smtClean="0"/>
              <a:t>It </a:t>
            </a:r>
            <a:r>
              <a:rPr lang="en-US" dirty="0"/>
              <a:t>may seem confusing if you are familiar with multi-level inheritance before. The main difference between multiple and multi-level inheritance is that, in multi-level inheritance the superclass may also inherit another super class. And in this way, different levels of inheritance can be created among the classes.</a:t>
            </a:r>
          </a:p>
          <a:p>
            <a:endParaRPr lang="en-IN" dirty="0"/>
          </a:p>
        </p:txBody>
      </p:sp>
      <p:pic>
        <p:nvPicPr>
          <p:cNvPr id="4" name="Picture 3"/>
          <p:cNvPicPr>
            <a:picLocks noChangeAspect="1"/>
          </p:cNvPicPr>
          <p:nvPr/>
        </p:nvPicPr>
        <p:blipFill>
          <a:blip r:embed="rId2"/>
          <a:stretch>
            <a:fillRect/>
          </a:stretch>
        </p:blipFill>
        <p:spPr>
          <a:xfrm>
            <a:off x="3959322" y="3609170"/>
            <a:ext cx="7196357" cy="2088246"/>
          </a:xfrm>
          <a:prstGeom prst="rect">
            <a:avLst/>
          </a:prstGeom>
        </p:spPr>
      </p:pic>
    </p:spTree>
    <p:extLst>
      <p:ext uri="{BB962C8B-B14F-4D97-AF65-F5344CB8AC3E}">
        <p14:creationId xmlns:p14="http://schemas.microsoft.com/office/powerpoint/2010/main" val="619950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 Resolution Order (MRO)</a:t>
            </a:r>
            <a:br>
              <a:rPr lang="en-IN" b="1" dirty="0"/>
            </a:br>
            <a:endParaRPr lang="en-IN" dirty="0"/>
          </a:p>
        </p:txBody>
      </p:sp>
      <p:sp>
        <p:nvSpPr>
          <p:cNvPr id="3" name="Content Placeholder 2"/>
          <p:cNvSpPr>
            <a:spLocks noGrp="1"/>
          </p:cNvSpPr>
          <p:nvPr>
            <p:ph idx="1"/>
          </p:nvPr>
        </p:nvSpPr>
        <p:spPr/>
        <p:txBody>
          <a:bodyPr/>
          <a:lstStyle/>
          <a:p>
            <a:r>
              <a:rPr lang="en-US" dirty="0"/>
              <a:t>MRO works in a depth first left to right way. super() in the __</a:t>
            </a:r>
            <a:r>
              <a:rPr lang="en-US" dirty="0" err="1"/>
              <a:t>init</a:t>
            </a:r>
            <a:r>
              <a:rPr lang="en-US" dirty="0"/>
              <a:t>__ method indicates the class that is in the next hierarchy. At first the </a:t>
            </a:r>
            <a:r>
              <a:rPr lang="en-US" dirty="0" err="1"/>
              <a:t>the</a:t>
            </a:r>
            <a:r>
              <a:rPr lang="en-US" dirty="0"/>
              <a:t> super() of C indicates A. Then super in the constructor of A searches for its superclass. If it doesn’t find any, it executes the rest of the code and returns. So the order in which constructors are called here is:</a:t>
            </a:r>
            <a:r>
              <a:rPr lang="en-US" dirty="0"/>
              <a:t/>
            </a:r>
            <a:br>
              <a:rPr lang="en-US" dirty="0"/>
            </a:br>
            <a:r>
              <a:rPr lang="en-US" dirty="0"/>
              <a:t>C -&gt; A -&gt; B</a:t>
            </a:r>
            <a:r>
              <a:rPr lang="en-US" dirty="0"/>
              <a:t/>
            </a:r>
            <a:br>
              <a:rPr lang="en-US" dirty="0"/>
            </a:br>
            <a:r>
              <a:rPr lang="en-US" dirty="0"/>
              <a:t>If we call print(C.__</a:t>
            </a:r>
            <a:r>
              <a:rPr lang="en-US" dirty="0" err="1"/>
              <a:t>mro</a:t>
            </a:r>
            <a:r>
              <a:rPr lang="en-US" dirty="0"/>
              <a:t>__), then we can see the MRO traceroute</a:t>
            </a:r>
            <a:r>
              <a:rPr lang="en-US" dirty="0" smtClean="0"/>
              <a:t>.</a:t>
            </a:r>
          </a:p>
          <a:p>
            <a:r>
              <a:rPr lang="en-US" dirty="0"/>
              <a:t>Once the constructor of A is called and attribute ‘name’ is accessed, it doesn’t access the attribute ‘name’ in B. A better understanding of MRO is a must in order to work with python multiple inheritance.</a:t>
            </a:r>
            <a:endParaRPr lang="en-IN" dirty="0"/>
          </a:p>
        </p:txBody>
      </p:sp>
    </p:spTree>
    <p:extLst>
      <p:ext uri="{BB962C8B-B14F-4D97-AF65-F5344CB8AC3E}">
        <p14:creationId xmlns:p14="http://schemas.microsoft.com/office/powerpoint/2010/main" val="1030947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9268"/>
          </a:xfrm>
        </p:spPr>
        <p:txBody>
          <a:bodyPr/>
          <a:lstStyle/>
          <a:p>
            <a:r>
              <a:rPr lang="en-US" dirty="0"/>
              <a:t>Method overriding</a:t>
            </a:r>
            <a:endParaRPr lang="en-IN" dirty="0"/>
          </a:p>
        </p:txBody>
      </p:sp>
      <p:sp>
        <p:nvSpPr>
          <p:cNvPr id="3" name="Content Placeholder 2"/>
          <p:cNvSpPr>
            <a:spLocks noGrp="1"/>
          </p:cNvSpPr>
          <p:nvPr>
            <p:ph idx="1"/>
          </p:nvPr>
        </p:nvSpPr>
        <p:spPr>
          <a:xfrm>
            <a:off x="2589212" y="1350498"/>
            <a:ext cx="8915400" cy="4560724"/>
          </a:xfrm>
        </p:spPr>
        <p:txBody>
          <a:bodyPr/>
          <a:lstStyle/>
          <a:p>
            <a:r>
              <a:rPr lang="en-US" dirty="0"/>
              <a:t>Method overriding is an ability of any object-oriented programming language that allows a subclass or child class to provide a specific implementation of a method that is already provided by one of its super-classes or parent classes.  </a:t>
            </a:r>
            <a:endParaRPr lang="en-US" dirty="0" smtClean="0"/>
          </a:p>
          <a:p>
            <a:r>
              <a:rPr lang="en-US" dirty="0"/>
              <a:t>When a method in a subclass has the same name, same parameters or signature and same return type(or sub-type) as a method in its super-class, then the method in the subclass is said to </a:t>
            </a:r>
            <a:r>
              <a:rPr lang="en-US" b="1" dirty="0"/>
              <a:t>override</a:t>
            </a:r>
            <a:r>
              <a:rPr lang="en-US" dirty="0"/>
              <a:t> the method in the super-class</a:t>
            </a:r>
            <a:r>
              <a:rPr lang="en-US" dirty="0" smtClean="0"/>
              <a:t>.</a:t>
            </a:r>
          </a:p>
          <a:p>
            <a:r>
              <a:rPr lang="en-US" dirty="0"/>
              <a:t>The version of a method that is executed will be determined by the object that is used to invoke it. If an object of a parent class is used to invoke the method, then the version in the parent class will be executed, but if an object of the subclass is used to invoke the method, then the version in the child class will be executed.</a:t>
            </a:r>
          </a:p>
        </p:txBody>
      </p:sp>
    </p:spTree>
    <p:extLst>
      <p:ext uri="{BB962C8B-B14F-4D97-AF65-F5344CB8AC3E}">
        <p14:creationId xmlns:p14="http://schemas.microsoft.com/office/powerpoint/2010/main" val="4093736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40424E"/>
                </a:solidFill>
                <a:latin typeface="urw-din"/>
              </a:rPr>
              <a:t>Super()</a:t>
            </a:r>
            <a:endParaRPr lang="en-IN" dirty="0"/>
          </a:p>
        </p:txBody>
      </p:sp>
      <p:sp>
        <p:nvSpPr>
          <p:cNvPr id="3" name="Content Placeholder 2"/>
          <p:cNvSpPr>
            <a:spLocks noGrp="1"/>
          </p:cNvSpPr>
          <p:nvPr>
            <p:ph idx="1"/>
          </p:nvPr>
        </p:nvSpPr>
        <p:spPr/>
        <p:txBody>
          <a:bodyPr>
            <a:normAutofit/>
          </a:bodyPr>
          <a:lstStyle/>
          <a:p>
            <a:r>
              <a:rPr lang="en-US" altLang="en-US" dirty="0">
                <a:solidFill>
                  <a:srgbClr val="40424E"/>
                </a:solidFill>
                <a:latin typeface="urw-din"/>
              </a:rPr>
              <a:t>Calling </a:t>
            </a:r>
            <a:r>
              <a:rPr lang="en-US" altLang="en-US" dirty="0">
                <a:solidFill>
                  <a:srgbClr val="40424E"/>
                </a:solidFill>
                <a:latin typeface="urw-din"/>
              </a:rPr>
              <a:t>the Parent’s method within the overridden method</a:t>
            </a:r>
          </a:p>
          <a:p>
            <a:pPr marL="0" lvl="0" indent="0" defTabSz="914400" eaLnBrk="0" fontAlgn="base" hangingPunct="0">
              <a:spcBef>
                <a:spcPct val="0"/>
              </a:spcBef>
              <a:spcAft>
                <a:spcPct val="0"/>
              </a:spcAft>
              <a:buClrTx/>
              <a:buNone/>
            </a:pPr>
            <a:r>
              <a:rPr lang="en-US" altLang="en-US" dirty="0">
                <a:solidFill>
                  <a:srgbClr val="40424E"/>
                </a:solidFill>
                <a:latin typeface="urw-din"/>
              </a:rPr>
              <a:t> </a:t>
            </a:r>
            <a:r>
              <a:rPr lang="en-US" altLang="en-US" dirty="0">
                <a:solidFill>
                  <a:srgbClr val="40424E"/>
                </a:solidFill>
                <a:latin typeface="urw-din"/>
              </a:rPr>
              <a:t>     Parent </a:t>
            </a:r>
            <a:r>
              <a:rPr lang="en-US" altLang="en-US" dirty="0">
                <a:solidFill>
                  <a:srgbClr val="40424E"/>
                </a:solidFill>
                <a:latin typeface="urw-din"/>
              </a:rPr>
              <a:t>class methods can also be called within the overridden methods. </a:t>
            </a:r>
            <a:endParaRPr lang="en-US" altLang="en-US" dirty="0" smtClean="0">
              <a:solidFill>
                <a:srgbClr val="40424E"/>
              </a:solidFill>
              <a:latin typeface="urw-din"/>
            </a:endParaRPr>
          </a:p>
          <a:p>
            <a:pPr marL="0" lvl="0" indent="0" defTabSz="914400" eaLnBrk="0" fontAlgn="base" hangingPunct="0">
              <a:spcBef>
                <a:spcPct val="0"/>
              </a:spcBef>
              <a:spcAft>
                <a:spcPct val="0"/>
              </a:spcAft>
              <a:buClrTx/>
              <a:buNone/>
            </a:pPr>
            <a:r>
              <a:rPr lang="en-US" altLang="en-US" dirty="0">
                <a:solidFill>
                  <a:srgbClr val="40424E"/>
                </a:solidFill>
                <a:latin typeface="urw-din"/>
              </a:rPr>
              <a:t> </a:t>
            </a:r>
            <a:r>
              <a:rPr lang="en-US" altLang="en-US" dirty="0" smtClean="0">
                <a:solidFill>
                  <a:srgbClr val="40424E"/>
                </a:solidFill>
                <a:latin typeface="urw-din"/>
              </a:rPr>
              <a:t>     This </a:t>
            </a:r>
            <a:r>
              <a:rPr lang="en-US" altLang="en-US" dirty="0">
                <a:solidFill>
                  <a:srgbClr val="40424E"/>
                </a:solidFill>
                <a:latin typeface="urw-din"/>
              </a:rPr>
              <a:t>can </a:t>
            </a:r>
            <a:r>
              <a:rPr lang="en-US" altLang="en-US" dirty="0" smtClean="0">
                <a:solidFill>
                  <a:srgbClr val="40424E"/>
                </a:solidFill>
                <a:latin typeface="urw-din"/>
              </a:rPr>
              <a:t>generally </a:t>
            </a:r>
            <a:r>
              <a:rPr lang="en-US" altLang="en-US" dirty="0">
                <a:solidFill>
                  <a:srgbClr val="40424E"/>
                </a:solidFill>
                <a:latin typeface="urw-din"/>
              </a:rPr>
              <a:t>be achieved by two </a:t>
            </a:r>
            <a:r>
              <a:rPr lang="en-US" altLang="en-US" dirty="0" smtClean="0">
                <a:solidFill>
                  <a:srgbClr val="40424E"/>
                </a:solidFill>
                <a:latin typeface="urw-din"/>
              </a:rPr>
              <a:t>ways.</a:t>
            </a:r>
          </a:p>
          <a:p>
            <a:pPr marL="0" lvl="0" indent="0" defTabSz="914400" eaLnBrk="0" fontAlgn="base" hangingPunct="0">
              <a:spcBef>
                <a:spcPct val="0"/>
              </a:spcBef>
              <a:spcAft>
                <a:spcPct val="0"/>
              </a:spcAft>
              <a:buClrTx/>
              <a:buNone/>
            </a:pPr>
            <a:r>
              <a:rPr lang="en-US" altLang="en-US" dirty="0">
                <a:solidFill>
                  <a:srgbClr val="40424E"/>
                </a:solidFill>
                <a:latin typeface="urw-din"/>
              </a:rPr>
              <a:t> </a:t>
            </a:r>
            <a:r>
              <a:rPr lang="en-US" altLang="en-US" dirty="0" smtClean="0">
                <a:solidFill>
                  <a:srgbClr val="40424E"/>
                </a:solidFill>
                <a:latin typeface="urw-din"/>
              </a:rPr>
              <a:t>      Using </a:t>
            </a:r>
            <a:r>
              <a:rPr lang="en-US" altLang="en-US" dirty="0" err="1">
                <a:solidFill>
                  <a:srgbClr val="40424E"/>
                </a:solidFill>
                <a:latin typeface="urw-din"/>
              </a:rPr>
              <a:t>Classname</a:t>
            </a:r>
            <a:r>
              <a:rPr lang="en-US" altLang="en-US" dirty="0">
                <a:solidFill>
                  <a:srgbClr val="40424E"/>
                </a:solidFill>
                <a:latin typeface="urw-din"/>
              </a:rPr>
              <a:t>: Parent’s class methods can be called by </a:t>
            </a:r>
            <a:r>
              <a:rPr lang="en-US" altLang="en-US" dirty="0" smtClean="0">
                <a:solidFill>
                  <a:srgbClr val="40424E"/>
                </a:solidFill>
                <a:latin typeface="urw-din"/>
              </a:rPr>
              <a:t>using </a:t>
            </a:r>
          </a:p>
          <a:p>
            <a:pPr marL="0" lvl="0" indent="0" defTabSz="914400" eaLnBrk="0" fontAlgn="base" hangingPunct="0">
              <a:spcBef>
                <a:spcPct val="0"/>
              </a:spcBef>
              <a:spcAft>
                <a:spcPct val="0"/>
              </a:spcAft>
              <a:buClrTx/>
              <a:buNone/>
            </a:pPr>
            <a:r>
              <a:rPr lang="en-US" altLang="en-US" dirty="0">
                <a:solidFill>
                  <a:srgbClr val="40424E"/>
                </a:solidFill>
                <a:latin typeface="urw-din"/>
              </a:rPr>
              <a:t> </a:t>
            </a:r>
            <a:r>
              <a:rPr lang="en-US" altLang="en-US" dirty="0" smtClean="0">
                <a:solidFill>
                  <a:srgbClr val="40424E"/>
                </a:solidFill>
                <a:latin typeface="urw-din"/>
              </a:rPr>
              <a:t>      the Parent</a:t>
            </a:r>
            <a:r>
              <a:rPr lang="en-US" altLang="en-US" dirty="0">
                <a:solidFill>
                  <a:srgbClr val="40424E"/>
                </a:solidFill>
                <a:latin typeface="urw-din"/>
              </a:rPr>
              <a:t> </a:t>
            </a:r>
            <a:r>
              <a:rPr lang="en-US" altLang="en-US" dirty="0" err="1">
                <a:solidFill>
                  <a:srgbClr val="40424E"/>
                </a:solidFill>
                <a:latin typeface="urw-din"/>
              </a:rPr>
              <a:t>classname.method</a:t>
            </a:r>
            <a:r>
              <a:rPr lang="en-US" altLang="en-US" dirty="0">
                <a:solidFill>
                  <a:srgbClr val="40424E"/>
                </a:solidFill>
                <a:latin typeface="urw-din"/>
              </a:rPr>
              <a:t> inside the overridden method.</a:t>
            </a:r>
          </a:p>
          <a:p>
            <a:pPr marL="0" lvl="0" indent="0" defTabSz="914400" eaLnBrk="0" fontAlgn="base" hangingPunct="0">
              <a:spcBef>
                <a:spcPct val="0"/>
              </a:spcBef>
              <a:spcAft>
                <a:spcPct val="0"/>
              </a:spcAft>
              <a:buClrTx/>
              <a:buNone/>
            </a:pPr>
            <a:endParaRPr lang="en-US" altLang="en-US" dirty="0">
              <a:solidFill>
                <a:srgbClr val="40424E"/>
              </a:solidFill>
              <a:latin typeface="urw-din"/>
            </a:endParaRPr>
          </a:p>
          <a:p>
            <a:r>
              <a:rPr lang="en-US" altLang="en-US" dirty="0" smtClean="0">
                <a:solidFill>
                  <a:srgbClr val="40424E"/>
                </a:solidFill>
                <a:latin typeface="urw-din"/>
              </a:rPr>
              <a:t>Using </a:t>
            </a:r>
            <a:r>
              <a:rPr lang="en-US" altLang="en-US" dirty="0">
                <a:solidFill>
                  <a:srgbClr val="40424E"/>
                </a:solidFill>
                <a:latin typeface="urw-din"/>
              </a:rPr>
              <a:t>Super()</a:t>
            </a:r>
            <a:r>
              <a:rPr lang="en-US" altLang="en-US" dirty="0" smtClean="0">
                <a:solidFill>
                  <a:srgbClr val="40424E"/>
                </a:solidFill>
                <a:latin typeface="urw-din"/>
              </a:rPr>
              <a:t>:</a:t>
            </a:r>
            <a:r>
              <a:rPr lang="en-US" altLang="en-US" dirty="0">
                <a:solidFill>
                  <a:srgbClr val="40424E"/>
                </a:solidFill>
                <a:latin typeface="urw-din"/>
              </a:rPr>
              <a:t> Python super() function provides us the facility to refer to the parent class explicitly. It is basically useful where we have to call superclass functions. It returns the proxy object that allows us to refer parent class by ‘super’.</a:t>
            </a:r>
          </a:p>
          <a:p>
            <a:endParaRPr lang="en-US" altLang="en-US" sz="2800" dirty="0" smtClean="0">
              <a:solidFill>
                <a:schemeClr val="tx1"/>
              </a:solidFill>
              <a:latin typeface="Arial" panose="020B0604020202020204" pitchFamily="34" charset="0"/>
            </a:endParaRPr>
          </a:p>
          <a:p>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592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9687"/>
          </a:xfrm>
        </p:spPr>
        <p:txBody>
          <a:bodyPr/>
          <a:lstStyle/>
          <a:p>
            <a:r>
              <a:rPr lang="en-US" dirty="0"/>
              <a:t>class</a:t>
            </a:r>
            <a:endParaRPr lang="en-IN" dirty="0"/>
          </a:p>
        </p:txBody>
      </p:sp>
      <p:sp>
        <p:nvSpPr>
          <p:cNvPr id="3" name="Content Placeholder 2"/>
          <p:cNvSpPr>
            <a:spLocks noGrp="1"/>
          </p:cNvSpPr>
          <p:nvPr>
            <p:ph idx="1"/>
          </p:nvPr>
        </p:nvSpPr>
        <p:spPr>
          <a:xfrm>
            <a:off x="2589212" y="1648496"/>
            <a:ext cx="8915400" cy="4262726"/>
          </a:xfrm>
        </p:spPr>
        <p:txBody>
          <a:bodyPr>
            <a:normAutofit/>
          </a:bodyPr>
          <a:lstStyle/>
          <a:p>
            <a:pPr fontAlgn="base"/>
            <a:r>
              <a:rPr lang="en-US" dirty="0"/>
              <a:t>A class is a blueprint that defines the variables and the methods (Characteristics) common to all objects of a certain kind</a:t>
            </a:r>
            <a:r>
              <a:rPr lang="en-US" dirty="0" smtClean="0"/>
              <a:t>.</a:t>
            </a:r>
            <a:r>
              <a:rPr lang="en-US" dirty="0"/>
              <a:t> A class is a blueprint for the object</a:t>
            </a:r>
            <a:r>
              <a:rPr lang="en-US" dirty="0" smtClean="0"/>
              <a:t>.</a:t>
            </a:r>
            <a:endParaRPr lang="en-US" dirty="0"/>
          </a:p>
          <a:p>
            <a:pPr fontAlgn="base"/>
            <a:r>
              <a:rPr lang="en-US" dirty="0"/>
              <a:t>Example: If Car is a class, then Audi A6 is an object of the Car class. All cars share similar features like 4 wheels, 1 steering wheel, windows, breaks etc. Audi A6 (The Car object) has all these features</a:t>
            </a:r>
            <a:r>
              <a:rPr lang="en-US" dirty="0" smtClean="0"/>
              <a:t>.</a:t>
            </a:r>
          </a:p>
          <a:p>
            <a:r>
              <a:rPr lang="en-US" dirty="0" smtClean="0"/>
              <a:t>We </a:t>
            </a:r>
            <a:r>
              <a:rPr lang="en-US" dirty="0"/>
              <a:t>can think of class as a sketch of a </a:t>
            </a:r>
            <a:r>
              <a:rPr lang="en-US" dirty="0" smtClean="0"/>
              <a:t>person </a:t>
            </a:r>
            <a:r>
              <a:rPr lang="en-US" dirty="0"/>
              <a:t>with labels. It contains all the details about the name, colors, size etc. Based on these descriptions, we can study about the </a:t>
            </a:r>
            <a:r>
              <a:rPr lang="en-US" dirty="0" smtClean="0"/>
              <a:t>person. </a:t>
            </a:r>
            <a:r>
              <a:rPr lang="en-US" dirty="0"/>
              <a:t>Here, a person </a:t>
            </a:r>
            <a:r>
              <a:rPr lang="en-US" dirty="0" smtClean="0"/>
              <a:t>is </a:t>
            </a:r>
            <a:r>
              <a:rPr lang="en-US" dirty="0"/>
              <a:t>an object.</a:t>
            </a:r>
          </a:p>
          <a:p>
            <a:r>
              <a:rPr lang="en-US" dirty="0"/>
              <a:t>The example for class of person </a:t>
            </a:r>
            <a:r>
              <a:rPr lang="en-US" dirty="0" smtClean="0"/>
              <a:t>can </a:t>
            </a:r>
            <a:r>
              <a:rPr lang="en-US" dirty="0"/>
              <a:t>be </a:t>
            </a:r>
            <a:r>
              <a:rPr lang="en-US" dirty="0" smtClean="0"/>
              <a:t>:</a:t>
            </a:r>
          </a:p>
          <a:p>
            <a:r>
              <a:rPr lang="en-IN" dirty="0"/>
              <a:t>class </a:t>
            </a:r>
            <a:r>
              <a:rPr lang="en-US" dirty="0" smtClean="0"/>
              <a:t>person</a:t>
            </a:r>
            <a:r>
              <a:rPr lang="en-IN" dirty="0" smtClean="0"/>
              <a:t>: </a:t>
            </a:r>
            <a:endParaRPr lang="en-IN" dirty="0" smtClean="0"/>
          </a:p>
          <a:p>
            <a:pPr marL="0" indent="0">
              <a:buNone/>
            </a:pPr>
            <a:r>
              <a:rPr lang="en-IN" dirty="0"/>
              <a:t>	</a:t>
            </a:r>
            <a:r>
              <a:rPr lang="en-IN" dirty="0" smtClean="0"/>
              <a:t>pass</a:t>
            </a:r>
            <a:endParaRPr lang="en-IN" dirty="0"/>
          </a:p>
        </p:txBody>
      </p:sp>
    </p:spTree>
    <p:extLst>
      <p:ext uri="{BB962C8B-B14F-4D97-AF65-F5344CB8AC3E}">
        <p14:creationId xmlns:p14="http://schemas.microsoft.com/office/powerpoint/2010/main" val="261669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4082"/>
          </a:xfrm>
        </p:spPr>
        <p:txBody>
          <a:bodyPr/>
          <a:lstStyle/>
          <a:p>
            <a:r>
              <a:rPr lang="en-US" dirty="0"/>
              <a:t>object</a:t>
            </a:r>
            <a:endParaRPr lang="en-IN" dirty="0"/>
          </a:p>
        </p:txBody>
      </p:sp>
      <p:sp>
        <p:nvSpPr>
          <p:cNvPr id="3" name="Content Placeholder 2"/>
          <p:cNvSpPr>
            <a:spLocks noGrp="1"/>
          </p:cNvSpPr>
          <p:nvPr>
            <p:ph idx="1"/>
          </p:nvPr>
        </p:nvSpPr>
        <p:spPr>
          <a:xfrm>
            <a:off x="2589212" y="1777285"/>
            <a:ext cx="8915400" cy="4133937"/>
          </a:xfrm>
        </p:spPr>
        <p:txBody>
          <a:bodyPr/>
          <a:lstStyle/>
          <a:p>
            <a:r>
              <a:rPr lang="en-US" dirty="0" smtClean="0"/>
              <a:t>The </a:t>
            </a:r>
            <a:r>
              <a:rPr lang="en-US" dirty="0"/>
              <a:t>object is an entity that has a state and behavior associated with it</a:t>
            </a:r>
            <a:r>
              <a:rPr lang="en-US" dirty="0" smtClean="0"/>
              <a:t>.</a:t>
            </a:r>
          </a:p>
          <a:p>
            <a:r>
              <a:rPr lang="en-US" dirty="0"/>
              <a:t>An object (instance) is an instantiation of a class., no memory or storage is allocated. When class is defined, only the description for the object is defined</a:t>
            </a:r>
            <a:r>
              <a:rPr lang="en-US" dirty="0" smtClean="0"/>
              <a:t>.</a:t>
            </a:r>
            <a:endParaRPr lang="en-US" dirty="0"/>
          </a:p>
          <a:p>
            <a:r>
              <a:rPr lang="en-US" dirty="0"/>
              <a:t>The example for object of </a:t>
            </a:r>
            <a:r>
              <a:rPr lang="en-US" dirty="0"/>
              <a:t>person class </a:t>
            </a:r>
            <a:r>
              <a:rPr lang="en-US" dirty="0"/>
              <a:t>can be:</a:t>
            </a:r>
          </a:p>
          <a:p>
            <a:r>
              <a:rPr lang="en-US" dirty="0" err="1"/>
              <a:t>obj</a:t>
            </a:r>
            <a:r>
              <a:rPr lang="en-US" dirty="0"/>
              <a:t> = </a:t>
            </a:r>
            <a:r>
              <a:rPr lang="en-US" dirty="0"/>
              <a:t> person ()</a:t>
            </a:r>
            <a:endParaRPr lang="en-US" dirty="0"/>
          </a:p>
          <a:p>
            <a:r>
              <a:rPr lang="en-US" dirty="0"/>
              <a:t>Here, </a:t>
            </a:r>
            <a:r>
              <a:rPr lang="en-US" dirty="0" err="1"/>
              <a:t>obj</a:t>
            </a:r>
            <a:r>
              <a:rPr lang="en-US" dirty="0"/>
              <a:t> is an object of class </a:t>
            </a:r>
            <a:r>
              <a:rPr lang="en-US" dirty="0"/>
              <a:t> person.</a:t>
            </a:r>
            <a:endParaRPr lang="en-US" dirty="0"/>
          </a:p>
          <a:p>
            <a:r>
              <a:rPr lang="en-US" dirty="0" smtClean="0"/>
              <a:t>Suppose</a:t>
            </a:r>
            <a:r>
              <a:rPr lang="en-US" dirty="0"/>
              <a:t> we have details of </a:t>
            </a:r>
            <a:r>
              <a:rPr lang="en-US" dirty="0"/>
              <a:t> person.</a:t>
            </a:r>
            <a:r>
              <a:rPr lang="en-US" dirty="0"/>
              <a:t> Now, we are going to show how to build the class and objects of parrots.</a:t>
            </a:r>
          </a:p>
          <a:p>
            <a:endParaRPr lang="en-IN" dirty="0"/>
          </a:p>
        </p:txBody>
      </p:sp>
      <p:sp>
        <p:nvSpPr>
          <p:cNvPr id="4" name="Rectangle 1"/>
          <p:cNvSpPr>
            <a:spLocks noChangeArrowheads="1"/>
          </p:cNvSpPr>
          <p:nvPr/>
        </p:nvSpPr>
        <p:spPr bwMode="auto">
          <a:xfrm>
            <a:off x="0" y="90100"/>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869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456"/>
          </a:xfrm>
        </p:spPr>
        <p:txBody>
          <a:bodyPr/>
          <a:lstStyle/>
          <a:p>
            <a:r>
              <a:rPr lang="en-US" i="1" dirty="0"/>
              <a:t>__</a:t>
            </a:r>
            <a:r>
              <a:rPr lang="en-US" i="1" dirty="0" err="1"/>
              <a:t>init</a:t>
            </a:r>
            <a:r>
              <a:rPr lang="en-US" i="1" dirty="0"/>
              <a:t>__()</a:t>
            </a:r>
            <a:endParaRPr lang="en-IN" dirty="0"/>
          </a:p>
        </p:txBody>
      </p:sp>
      <p:sp>
        <p:nvSpPr>
          <p:cNvPr id="3" name="Content Placeholder 2"/>
          <p:cNvSpPr>
            <a:spLocks noGrp="1"/>
          </p:cNvSpPr>
          <p:nvPr>
            <p:ph idx="1"/>
          </p:nvPr>
        </p:nvSpPr>
        <p:spPr>
          <a:xfrm>
            <a:off x="2589212" y="1617785"/>
            <a:ext cx="8915400" cy="4293437"/>
          </a:xfrm>
        </p:spPr>
        <p:txBody>
          <a:bodyPr>
            <a:normAutofit/>
          </a:bodyPr>
          <a:lstStyle/>
          <a:p>
            <a:r>
              <a:rPr lang="en-US" altLang="en-US" dirty="0"/>
              <a:t>To define a class in Python, you can use the class keyword, followed by the class name and a colon. Inside the class, an __</a:t>
            </a:r>
            <a:r>
              <a:rPr lang="en-US" altLang="en-US" dirty="0" err="1"/>
              <a:t>init</a:t>
            </a:r>
            <a:r>
              <a:rPr lang="en-US" altLang="en-US" dirty="0"/>
              <a:t>__ method has to be defined with def</a:t>
            </a:r>
            <a:r>
              <a:rPr lang="en-US" altLang="en-US" dirty="0">
                <a:solidFill>
                  <a:srgbClr val="3D4251"/>
                </a:solidFill>
                <a:latin typeface="Lora"/>
              </a:rPr>
              <a:t>.</a:t>
            </a:r>
            <a:r>
              <a:rPr lang="en-US" altLang="en-US" sz="1200" dirty="0">
                <a:solidFill>
                  <a:schemeClr val="tx1"/>
                </a:solidFill>
              </a:rPr>
              <a:t> </a:t>
            </a:r>
            <a:endParaRPr lang="en-US" dirty="0" smtClean="0"/>
          </a:p>
          <a:p>
            <a:r>
              <a:rPr lang="en-US" dirty="0" smtClean="0"/>
              <a:t>The </a:t>
            </a:r>
            <a:r>
              <a:rPr lang="en-US" dirty="0"/>
              <a:t>first method </a:t>
            </a:r>
            <a:r>
              <a:rPr lang="en-US" i="1" dirty="0"/>
              <a:t>__</a:t>
            </a:r>
            <a:r>
              <a:rPr lang="en-US" i="1" dirty="0" err="1"/>
              <a:t>init</a:t>
            </a:r>
            <a:r>
              <a:rPr lang="en-US" i="1" dirty="0"/>
              <a:t>__()</a:t>
            </a:r>
            <a:r>
              <a:rPr lang="en-US" dirty="0"/>
              <a:t> is a special method, which is called class constructor or initialization method that Python calls when you create a new instance of this class</a:t>
            </a:r>
            <a:r>
              <a:rPr lang="en-US" dirty="0" smtClean="0"/>
              <a:t>.</a:t>
            </a:r>
          </a:p>
          <a:p>
            <a:r>
              <a:rPr lang="en-US" dirty="0"/>
              <a:t>To create instances of a class, you call the class using class name and pass in whatever arguments its </a:t>
            </a:r>
            <a:r>
              <a:rPr lang="en-US" i="1" dirty="0"/>
              <a:t>__</a:t>
            </a:r>
            <a:r>
              <a:rPr lang="en-US" i="1" dirty="0" err="1"/>
              <a:t>init</a:t>
            </a:r>
            <a:r>
              <a:rPr lang="en-US" i="1" dirty="0"/>
              <a:t>__</a:t>
            </a:r>
            <a:r>
              <a:rPr lang="en-US" dirty="0"/>
              <a:t> method accepts</a:t>
            </a:r>
            <a:r>
              <a:rPr lang="en-US" dirty="0" smtClean="0"/>
              <a:t>.</a:t>
            </a:r>
          </a:p>
          <a:p>
            <a:r>
              <a:rPr lang="en-US" dirty="0" smtClean="0"/>
              <a:t>It </a:t>
            </a:r>
            <a:r>
              <a:rPr lang="en-US" dirty="0"/>
              <a:t>is run as soon as an object of a class is instantiated. The method is useful to do any initialization you want to do with your object.  </a:t>
            </a:r>
            <a:endParaRPr lang="en-US" dirty="0" smtClean="0"/>
          </a:p>
          <a:p>
            <a:r>
              <a:rPr lang="en-US" dirty="0" smtClean="0"/>
              <a:t>You </a:t>
            </a:r>
            <a:r>
              <a:rPr lang="en-US" dirty="0"/>
              <a:t>access the object's attributes using the dot operator with object. Class variable would be accessed using class name </a:t>
            </a:r>
            <a:r>
              <a:rPr lang="en-US" dirty="0" smtClean="0"/>
              <a:t>.</a:t>
            </a:r>
          </a:p>
          <a:p>
            <a:endParaRPr lang="en-IN" dirty="0"/>
          </a:p>
        </p:txBody>
      </p:sp>
      <p:sp>
        <p:nvSpPr>
          <p:cNvPr id="4" name="Rectangle 1"/>
          <p:cNvSpPr>
            <a:spLocks noChangeArrowheads="1"/>
          </p:cNvSpPr>
          <p:nvPr/>
        </p:nvSpPr>
        <p:spPr bwMode="auto">
          <a:xfrm>
            <a:off x="0" y="-184666"/>
            <a:ext cx="184731" cy="369332"/>
          </a:xfrm>
          <a:prstGeom prst="rect">
            <a:avLst/>
          </a:prstGeom>
          <a:solidFill>
            <a:srgbClr val="E6EA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18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self</a:t>
            </a:r>
            <a:r>
              <a:rPr lang="en-IN" dirty="0"/>
              <a:t> </a:t>
            </a:r>
          </a:p>
        </p:txBody>
      </p:sp>
      <p:sp>
        <p:nvSpPr>
          <p:cNvPr id="3" name="Content Placeholder 2"/>
          <p:cNvSpPr>
            <a:spLocks noGrp="1"/>
          </p:cNvSpPr>
          <p:nvPr>
            <p:ph idx="1"/>
          </p:nvPr>
        </p:nvSpPr>
        <p:spPr/>
        <p:txBody>
          <a:bodyPr/>
          <a:lstStyle/>
          <a:p>
            <a:pPr fontAlgn="base"/>
            <a:r>
              <a:rPr lang="en-US" dirty="0"/>
              <a:t>Class methods must have an extra first parameter in the method definition. We do not give a value for this parameter when we call the method, Python provides it</a:t>
            </a:r>
          </a:p>
          <a:p>
            <a:pPr fontAlgn="base"/>
            <a:r>
              <a:rPr lang="en-US" dirty="0"/>
              <a:t>If we have a method that takes no arguments, then we still have to have one argument – the self. </a:t>
            </a:r>
            <a:endParaRPr lang="en-US" dirty="0" smtClean="0"/>
          </a:p>
          <a:p>
            <a:pPr fontAlgn="base"/>
            <a:r>
              <a:rPr lang="en-US" dirty="0" smtClean="0"/>
              <a:t>When </a:t>
            </a:r>
            <a:r>
              <a:rPr lang="en-US" dirty="0"/>
              <a:t>we call a method of this object as </a:t>
            </a:r>
            <a:r>
              <a:rPr lang="en-US" dirty="0" err="1"/>
              <a:t>myobject.method</a:t>
            </a:r>
            <a:r>
              <a:rPr lang="en-US" dirty="0"/>
              <a:t>(arg1, arg2), this is automatically converted by Python into </a:t>
            </a:r>
            <a:r>
              <a:rPr lang="en-US" dirty="0" err="1"/>
              <a:t>MyClass.method</a:t>
            </a:r>
            <a:r>
              <a:rPr lang="en-US" dirty="0"/>
              <a:t>(</a:t>
            </a:r>
            <a:r>
              <a:rPr lang="en-US" dirty="0" err="1"/>
              <a:t>myobject</a:t>
            </a:r>
            <a:r>
              <a:rPr lang="en-US" dirty="0"/>
              <a:t>, arg1, arg2) – this is all the special self is about.</a:t>
            </a:r>
          </a:p>
          <a:p>
            <a:endParaRPr lang="en-IN" dirty="0"/>
          </a:p>
        </p:txBody>
      </p:sp>
    </p:spTree>
    <p:extLst>
      <p:ext uri="{BB962C8B-B14F-4D97-AF65-F5344CB8AC3E}">
        <p14:creationId xmlns:p14="http://schemas.microsoft.com/office/powerpoint/2010/main" val="194784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24386"/>
          </a:xfrm>
        </p:spPr>
        <p:txBody>
          <a:bodyPr/>
          <a:lstStyle/>
          <a:p>
            <a:r>
              <a:rPr lang="en-US" dirty="0"/>
              <a:t>Instance variables</a:t>
            </a:r>
            <a:endParaRPr lang="en-IN" dirty="0"/>
          </a:p>
        </p:txBody>
      </p:sp>
      <p:sp>
        <p:nvSpPr>
          <p:cNvPr id="3" name="Content Placeholder 2"/>
          <p:cNvSpPr>
            <a:spLocks noGrp="1"/>
          </p:cNvSpPr>
          <p:nvPr>
            <p:ph idx="1"/>
          </p:nvPr>
        </p:nvSpPr>
        <p:spPr>
          <a:xfrm>
            <a:off x="2589212" y="1918952"/>
            <a:ext cx="8915400" cy="3992270"/>
          </a:xfrm>
        </p:spPr>
        <p:txBody>
          <a:bodyPr/>
          <a:lstStyle/>
          <a:p>
            <a:r>
              <a:rPr lang="en-US" dirty="0"/>
              <a:t>Instance variables are owned by instances of the class. This means that for each object or instance of a class, the instance variables are different</a:t>
            </a:r>
            <a:r>
              <a:rPr lang="en-US" dirty="0" smtClean="0"/>
              <a:t>.</a:t>
            </a:r>
          </a:p>
          <a:p>
            <a:r>
              <a:rPr lang="en-US" dirty="0"/>
              <a:t>Declared inside the constructor method of class (the __</a:t>
            </a:r>
            <a:r>
              <a:rPr lang="en-US" dirty="0" err="1"/>
              <a:t>init</a:t>
            </a:r>
            <a:r>
              <a:rPr lang="en-US" dirty="0"/>
              <a:t>__ method). They are tied to the particular object instance of the class, hence the contents of an instance variable are completely independent from one object instance to the other.</a:t>
            </a:r>
          </a:p>
          <a:p>
            <a:r>
              <a:rPr lang="en-US" dirty="0"/>
              <a:t>We can define instance variables inside normal methods also.</a:t>
            </a:r>
            <a:endParaRPr lang="en-IN" dirty="0"/>
          </a:p>
        </p:txBody>
      </p:sp>
    </p:spTree>
    <p:extLst>
      <p:ext uri="{BB962C8B-B14F-4D97-AF65-F5344CB8AC3E}">
        <p14:creationId xmlns:p14="http://schemas.microsoft.com/office/powerpoint/2010/main" val="349024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variables</a:t>
            </a:r>
            <a:endParaRPr lang="en-IN" dirty="0"/>
          </a:p>
        </p:txBody>
      </p:sp>
      <p:sp>
        <p:nvSpPr>
          <p:cNvPr id="3" name="Content Placeholder 2"/>
          <p:cNvSpPr>
            <a:spLocks noGrp="1"/>
          </p:cNvSpPr>
          <p:nvPr>
            <p:ph idx="1"/>
          </p:nvPr>
        </p:nvSpPr>
        <p:spPr/>
        <p:txBody>
          <a:bodyPr/>
          <a:lstStyle/>
          <a:p>
            <a:r>
              <a:rPr lang="en-US" dirty="0"/>
              <a:t>In Python, instance variables are variables whose value is assigned inside a constructor or method with self. </a:t>
            </a:r>
            <a:r>
              <a:rPr lang="en-US" dirty="0"/>
              <a:t/>
            </a:r>
            <a:br>
              <a:rPr lang="en-US" dirty="0"/>
            </a:br>
            <a:r>
              <a:rPr lang="en-US" dirty="0"/>
              <a:t>Class variables are variables whose value is assigned in class.</a:t>
            </a:r>
            <a:endParaRPr lang="en-IN" dirty="0"/>
          </a:p>
        </p:txBody>
      </p:sp>
    </p:spTree>
    <p:extLst>
      <p:ext uri="{BB962C8B-B14F-4D97-AF65-F5344CB8AC3E}">
        <p14:creationId xmlns:p14="http://schemas.microsoft.com/office/powerpoint/2010/main" val="348803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a:t>
            </a:r>
            <a:br>
              <a:rPr lang="en-IN" dirty="0"/>
            </a:br>
            <a:endParaRPr lang="en-IN" dirty="0"/>
          </a:p>
        </p:txBody>
      </p:sp>
      <p:sp>
        <p:nvSpPr>
          <p:cNvPr id="3" name="Content Placeholder 2"/>
          <p:cNvSpPr>
            <a:spLocks noGrp="1"/>
          </p:cNvSpPr>
          <p:nvPr>
            <p:ph idx="1"/>
          </p:nvPr>
        </p:nvSpPr>
        <p:spPr/>
        <p:txBody>
          <a:bodyPr/>
          <a:lstStyle/>
          <a:p>
            <a:r>
              <a:rPr lang="en-US" dirty="0"/>
              <a:t>Methods are functions defined inside the body of a class. They are used to define the behaviors of an object</a:t>
            </a:r>
            <a:r>
              <a:rPr lang="en-US" dirty="0" smtClean="0"/>
              <a:t>.</a:t>
            </a:r>
          </a:p>
          <a:p>
            <a:r>
              <a:rPr lang="en-US" dirty="0"/>
              <a:t>These are called instance methods because they are called on an instance </a:t>
            </a:r>
            <a:r>
              <a:rPr lang="en-US" dirty="0" smtClean="0"/>
              <a:t>object</a:t>
            </a:r>
            <a:r>
              <a:rPr lang="en-US" dirty="0"/>
              <a:t>.</a:t>
            </a:r>
            <a:endParaRPr lang="en-IN" dirty="0"/>
          </a:p>
        </p:txBody>
      </p:sp>
    </p:spTree>
    <p:extLst>
      <p:ext uri="{BB962C8B-B14F-4D97-AF65-F5344CB8AC3E}">
        <p14:creationId xmlns:p14="http://schemas.microsoft.com/office/powerpoint/2010/main" val="202748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4524"/>
          </a:xfrm>
        </p:spPr>
        <p:txBody>
          <a:bodyPr/>
          <a:lstStyle/>
          <a:p>
            <a:r>
              <a:rPr lang="en-US" dirty="0"/>
              <a:t>class method</a:t>
            </a:r>
            <a:endParaRPr lang="en-IN" dirty="0"/>
          </a:p>
        </p:txBody>
      </p:sp>
      <p:sp>
        <p:nvSpPr>
          <p:cNvPr id="3" name="Content Placeholder 2"/>
          <p:cNvSpPr>
            <a:spLocks noGrp="1"/>
          </p:cNvSpPr>
          <p:nvPr>
            <p:ph idx="1"/>
          </p:nvPr>
        </p:nvSpPr>
        <p:spPr>
          <a:xfrm>
            <a:off x="2589212" y="1603717"/>
            <a:ext cx="8915400" cy="4307505"/>
          </a:xfrm>
        </p:spPr>
        <p:txBody>
          <a:bodyPr/>
          <a:lstStyle/>
          <a:p>
            <a:r>
              <a:rPr lang="en-US" dirty="0"/>
              <a:t>A class method is a method that is bound to a class rather than its object. It doesn't require creation of a class instance, much like </a:t>
            </a:r>
            <a:r>
              <a:rPr lang="en-US" dirty="0" err="1">
                <a:hlinkClick r:id="rId2" tooltip="Python staticmethod"/>
              </a:rPr>
              <a:t>staticmethod</a:t>
            </a:r>
            <a:r>
              <a:rPr lang="en-US" dirty="0"/>
              <a:t>.</a:t>
            </a:r>
          </a:p>
          <a:p>
            <a:pPr fontAlgn="base"/>
            <a:r>
              <a:rPr lang="en-US" dirty="0"/>
              <a:t>A class method is a method which is bound to the class and not the object of the class.</a:t>
            </a:r>
          </a:p>
          <a:p>
            <a:pPr fontAlgn="base"/>
            <a:r>
              <a:rPr lang="en-US" dirty="0"/>
              <a:t>They have the access to the state of the class as it takes a class parameter that points to the class and not the object instance.</a:t>
            </a:r>
          </a:p>
          <a:p>
            <a:pPr fontAlgn="base"/>
            <a:r>
              <a:rPr lang="en-US" dirty="0"/>
              <a:t>It can modify a class state that would apply across all the instances of the class. For example, it can modify a class variable that would be applicable to all the instances</a:t>
            </a:r>
            <a:r>
              <a:rPr lang="en-US" dirty="0" smtClean="0"/>
              <a:t>.</a:t>
            </a:r>
          </a:p>
          <a:p>
            <a:pPr fontAlgn="base"/>
            <a:r>
              <a:rPr lang="en-US" dirty="0"/>
              <a:t>A class method receives the class as the implicit first argument, just like an instance method receives the instance.</a:t>
            </a:r>
          </a:p>
        </p:txBody>
      </p:sp>
    </p:spTree>
    <p:extLst>
      <p:ext uri="{BB962C8B-B14F-4D97-AF65-F5344CB8AC3E}">
        <p14:creationId xmlns:p14="http://schemas.microsoft.com/office/powerpoint/2010/main" val="6321731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5353</TotalTime>
  <Words>1137</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Lora</vt:lpstr>
      <vt:lpstr>urw-din</vt:lpstr>
      <vt:lpstr>Wingdings 3</vt:lpstr>
      <vt:lpstr>Wisp</vt:lpstr>
      <vt:lpstr>Object-Oriented Programming</vt:lpstr>
      <vt:lpstr>class</vt:lpstr>
      <vt:lpstr>object</vt:lpstr>
      <vt:lpstr>__init__()</vt:lpstr>
      <vt:lpstr>The self </vt:lpstr>
      <vt:lpstr>Instance variables</vt:lpstr>
      <vt:lpstr>Class variables</vt:lpstr>
      <vt:lpstr>Method </vt:lpstr>
      <vt:lpstr>class method</vt:lpstr>
      <vt:lpstr>static method</vt:lpstr>
      <vt:lpstr>PowerPoint Presentation</vt:lpstr>
      <vt:lpstr>Python Operator Overloading </vt:lpstr>
      <vt:lpstr>PowerPoint Presentation</vt:lpstr>
      <vt:lpstr>Overloading Relational Operators </vt:lpstr>
      <vt:lpstr>Inheritance</vt:lpstr>
      <vt:lpstr>Multiple Inheritance vs Multi-level Inheritance </vt:lpstr>
      <vt:lpstr>Method Resolution Order (MRO) </vt:lpstr>
      <vt:lpstr>Method overriding</vt:lpstr>
      <vt:lpstr>Super()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PALLAW-PC</dc:creator>
  <cp:lastModifiedBy>PALLAW-PC</cp:lastModifiedBy>
  <cp:revision>19</cp:revision>
  <dcterms:created xsi:type="dcterms:W3CDTF">2021-02-17T18:25:04Z</dcterms:created>
  <dcterms:modified xsi:type="dcterms:W3CDTF">2021-02-22T19:58:46Z</dcterms:modified>
</cp:coreProperties>
</file>