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41" r:id="rId4"/>
  </p:sldMasterIdLst>
  <p:notesMasterIdLst>
    <p:notesMasterId r:id="rId26"/>
  </p:notesMasterIdLst>
  <p:handoutMasterIdLst>
    <p:handoutMasterId r:id="rId27"/>
  </p:handoutMasterIdLst>
  <p:sldIdLst>
    <p:sldId id="256" r:id="rId5"/>
    <p:sldId id="331" r:id="rId6"/>
    <p:sldId id="344" r:id="rId7"/>
    <p:sldId id="334" r:id="rId8"/>
    <p:sldId id="348" r:id="rId9"/>
    <p:sldId id="349" r:id="rId10"/>
    <p:sldId id="350" r:id="rId11"/>
    <p:sldId id="351" r:id="rId12"/>
    <p:sldId id="358" r:id="rId13"/>
    <p:sldId id="307" r:id="rId14"/>
    <p:sldId id="345" r:id="rId15"/>
    <p:sldId id="352" r:id="rId16"/>
    <p:sldId id="353" r:id="rId17"/>
    <p:sldId id="354" r:id="rId18"/>
    <p:sldId id="355" r:id="rId19"/>
    <p:sldId id="356" r:id="rId20"/>
    <p:sldId id="310" r:id="rId21"/>
    <p:sldId id="324" r:id="rId22"/>
    <p:sldId id="325" r:id="rId23"/>
    <p:sldId id="303" r:id="rId24"/>
    <p:sldId id="357" r:id="rId25"/>
  </p:sldIdLst>
  <p:sldSz cx="9144000" cy="5143500" type="screen16x9"/>
  <p:notesSz cx="7010400" cy="9296400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 pos="5510">
          <p15:clr>
            <a:srgbClr val="A4A3A4"/>
          </p15:clr>
        </p15:guide>
        <p15:guide id="5" pos="3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  <p15:guide id="3" orient="horz" pos="2638">
          <p15:clr>
            <a:srgbClr val="A4A3A4"/>
          </p15:clr>
        </p15:guide>
        <p15:guide id="4" pos="4111">
          <p15:clr>
            <a:srgbClr val="A4A3A4"/>
          </p15:clr>
        </p15:guide>
        <p15:guide id="5" pos="30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son, Angele" initials="DA" lastIdx="2" clrIdx="0"/>
  <p:cmAuthor id="2" name="Matthews, Elizabeth" initials="ME" lastIdx="29" clrIdx="1"/>
  <p:cmAuthor id="3" name="Krishnan, Elavarasu" initials="KE" lastIdx="2" clrIdx="2">
    <p:extLst>
      <p:ext uri="{19B8F6BF-5375-455C-9EA6-DF929625EA0E}">
        <p15:presenceInfo xmlns:p15="http://schemas.microsoft.com/office/powerpoint/2012/main" userId="S-1-5-21-1802859667-647903414-1863928812-18725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9F45"/>
    <a:srgbClr val="FDBF23"/>
    <a:srgbClr val="FFB521"/>
    <a:srgbClr val="FFCC66"/>
    <a:srgbClr val="E4B91C"/>
    <a:srgbClr val="E79419"/>
    <a:srgbClr val="F0BC70"/>
    <a:srgbClr val="E6931A"/>
    <a:srgbClr val="E9AD17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6031" autoAdjust="0"/>
  </p:normalViewPr>
  <p:slideViewPr>
    <p:cSldViewPr snapToGrid="0">
      <p:cViewPr varScale="1">
        <p:scale>
          <a:sx n="79" d="100"/>
          <a:sy n="79" d="100"/>
        </p:scale>
        <p:origin x="784" y="52"/>
      </p:cViewPr>
      <p:guideLst>
        <p:guide orient="horz" pos="3072"/>
        <p:guide pos="5577"/>
        <p:guide pos="180"/>
        <p:guide orient="horz" pos="5510"/>
        <p:guide pos="3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32" y="72"/>
      </p:cViewPr>
      <p:guideLst>
        <p:guide orient="horz" pos="2928"/>
        <p:guide pos="2208"/>
        <p:guide orient="horz" pos="2638"/>
        <p:guide pos="4111"/>
        <p:guide pos="3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hyperlink" Target="https://behave.readthedocs.io/en/latest/tutorial.html#python-step-implementations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hyperlink" Target="https://behave.readthedocs.io/en/latest/tutorial.html#python-step-implementations" TargetMode="External"/><Relationship Id="rId1" Type="http://schemas.openxmlformats.org/officeDocument/2006/relationships/image" Target="../media/image10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DB7FAD-AEC1-4916-A3C1-BD9056C9FCE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CE33A1-7AFE-414B-BB1C-855A6D09F8C9}">
      <dgm:prSet phldrT="[Text]"/>
      <dgm:spPr>
        <a:solidFill>
          <a:schemeClr val="tx2"/>
        </a:solidFill>
      </dgm:spPr>
      <dgm:t>
        <a:bodyPr/>
        <a:lstStyle/>
        <a:p>
          <a:r>
            <a:rPr lang="en-US" b="1" dirty="0"/>
            <a:t>Originally emerged from Test Driven Development (TDD)</a:t>
          </a:r>
        </a:p>
      </dgm:t>
    </dgm:pt>
    <dgm:pt modelId="{7C7FC7BE-A29B-4C79-97CA-A1F2D40E791E}" type="parTrans" cxnId="{34738783-EB3A-41C8-A31A-DC9AEDCA7781}">
      <dgm:prSet/>
      <dgm:spPr/>
      <dgm:t>
        <a:bodyPr/>
        <a:lstStyle/>
        <a:p>
          <a:endParaRPr lang="en-US"/>
        </a:p>
      </dgm:t>
    </dgm:pt>
    <dgm:pt modelId="{5DB772F2-D6B5-4D15-B6FA-BDDECD2C8A28}" type="sibTrans" cxnId="{34738783-EB3A-41C8-A31A-DC9AEDCA7781}">
      <dgm:prSet/>
      <dgm:spPr/>
      <dgm:t>
        <a:bodyPr/>
        <a:lstStyle/>
        <a:p>
          <a:endParaRPr lang="en-US" b="1"/>
        </a:p>
      </dgm:t>
    </dgm:pt>
    <dgm:pt modelId="{A0EB0FF5-0ABE-4D9C-BE20-FC708E65CA58}">
      <dgm:prSet phldrT="[Text]"/>
      <dgm:spPr>
        <a:solidFill>
          <a:schemeClr val="tx2"/>
        </a:solidFill>
      </dgm:spPr>
      <dgm:t>
        <a:bodyPr/>
        <a:lstStyle/>
        <a:p>
          <a:r>
            <a:rPr lang="en-US" b="1" dirty="0"/>
            <a:t>An agile software development technique </a:t>
          </a:r>
        </a:p>
      </dgm:t>
    </dgm:pt>
    <dgm:pt modelId="{FAD138EB-4961-4894-8BD2-6332CD2A5F4D}" type="parTrans" cxnId="{BFDF8E67-3565-4CB2-8BC9-AD56C844E5FF}">
      <dgm:prSet/>
      <dgm:spPr/>
      <dgm:t>
        <a:bodyPr/>
        <a:lstStyle/>
        <a:p>
          <a:endParaRPr lang="en-US"/>
        </a:p>
      </dgm:t>
    </dgm:pt>
    <dgm:pt modelId="{C7260FEC-9679-4EBB-87EC-96710FB19859}" type="sibTrans" cxnId="{BFDF8E67-3565-4CB2-8BC9-AD56C844E5FF}">
      <dgm:prSet/>
      <dgm:spPr/>
      <dgm:t>
        <a:bodyPr/>
        <a:lstStyle/>
        <a:p>
          <a:endParaRPr lang="en-US"/>
        </a:p>
      </dgm:t>
    </dgm:pt>
    <dgm:pt modelId="{74BAE287-16BA-40D5-B3F3-51040B4F1579}">
      <dgm:prSet phldrT="[Text]"/>
      <dgm:spPr>
        <a:solidFill>
          <a:schemeClr val="tx2"/>
        </a:solidFill>
      </dgm:spPr>
      <dgm:t>
        <a:bodyPr/>
        <a:lstStyle/>
        <a:p>
          <a:r>
            <a:rPr lang="en-US" b="1" dirty="0"/>
            <a:t>Encourages collaboration between developers, QA and non-technical or business participants in a software project.</a:t>
          </a:r>
        </a:p>
      </dgm:t>
    </dgm:pt>
    <dgm:pt modelId="{8D6FA04C-9540-43B7-8504-BB7C24356CBF}" type="parTrans" cxnId="{378C2EE2-3271-4B8B-9AA3-E46FF8ED8D1F}">
      <dgm:prSet/>
      <dgm:spPr/>
      <dgm:t>
        <a:bodyPr/>
        <a:lstStyle/>
        <a:p>
          <a:endParaRPr lang="en-US"/>
        </a:p>
      </dgm:t>
    </dgm:pt>
    <dgm:pt modelId="{B0A9E947-25CE-4ADC-866F-B58C5D86943E}" type="sibTrans" cxnId="{378C2EE2-3271-4B8B-9AA3-E46FF8ED8D1F}">
      <dgm:prSet/>
      <dgm:spPr/>
      <dgm:t>
        <a:bodyPr/>
        <a:lstStyle/>
        <a:p>
          <a:endParaRPr lang="en-US"/>
        </a:p>
      </dgm:t>
    </dgm:pt>
    <dgm:pt modelId="{1E291024-FC23-4CD6-84B4-F57007E8635B}">
      <dgm:prSet phldrT="[Text]"/>
      <dgm:spPr>
        <a:solidFill>
          <a:schemeClr val="tx2"/>
        </a:solidFill>
      </dgm:spPr>
      <dgm:t>
        <a:bodyPr/>
        <a:lstStyle/>
        <a:p>
          <a:r>
            <a:rPr lang="en-US" b="1" dirty="0">
              <a:solidFill>
                <a:srgbClr val="00B050"/>
              </a:solidFill>
            </a:rPr>
            <a:t>Dan North- </a:t>
          </a:r>
          <a:r>
            <a:rPr lang="en-US" b="1" dirty="0"/>
            <a:t>Responsible for the evolution of BDD</a:t>
          </a:r>
        </a:p>
      </dgm:t>
    </dgm:pt>
    <dgm:pt modelId="{B72CDF4C-3B2C-4B63-A008-39ACAED4BC99}" type="parTrans" cxnId="{F0EB3D72-B19E-4F72-A161-E95C64D29194}">
      <dgm:prSet/>
      <dgm:spPr/>
      <dgm:t>
        <a:bodyPr/>
        <a:lstStyle/>
        <a:p>
          <a:endParaRPr lang="en-US"/>
        </a:p>
      </dgm:t>
    </dgm:pt>
    <dgm:pt modelId="{F35AA050-6A5D-457F-BC39-C4DB7A3F23F9}" type="sibTrans" cxnId="{F0EB3D72-B19E-4F72-A161-E95C64D29194}">
      <dgm:prSet/>
      <dgm:spPr/>
      <dgm:t>
        <a:bodyPr/>
        <a:lstStyle/>
        <a:p>
          <a:endParaRPr lang="en-US"/>
        </a:p>
      </dgm:t>
    </dgm:pt>
    <dgm:pt modelId="{CFFA80DC-CAD6-4324-B38B-53BDC84B6743}" type="pres">
      <dgm:prSet presAssocID="{97DB7FAD-AEC1-4916-A3C1-BD9056C9FCE8}" presName="Name0" presStyleCnt="0">
        <dgm:presLayoutVars>
          <dgm:chMax val="7"/>
          <dgm:chPref val="7"/>
          <dgm:dir/>
        </dgm:presLayoutVars>
      </dgm:prSet>
      <dgm:spPr/>
    </dgm:pt>
    <dgm:pt modelId="{62245D3A-5242-40BB-A4A1-01EE156F19B2}" type="pres">
      <dgm:prSet presAssocID="{97DB7FAD-AEC1-4916-A3C1-BD9056C9FCE8}" presName="Name1" presStyleCnt="0"/>
      <dgm:spPr/>
    </dgm:pt>
    <dgm:pt modelId="{7E40BDE3-4DA3-4470-8E44-007AF9EB96F3}" type="pres">
      <dgm:prSet presAssocID="{97DB7FAD-AEC1-4916-A3C1-BD9056C9FCE8}" presName="cycle" presStyleCnt="0"/>
      <dgm:spPr/>
    </dgm:pt>
    <dgm:pt modelId="{F2A319C9-F9F1-432C-BC1B-3B535718C69E}" type="pres">
      <dgm:prSet presAssocID="{97DB7FAD-AEC1-4916-A3C1-BD9056C9FCE8}" presName="srcNode" presStyleLbl="node1" presStyleIdx="0" presStyleCnt="4"/>
      <dgm:spPr/>
    </dgm:pt>
    <dgm:pt modelId="{966F8997-94C5-40E3-87DF-5D4D4C6DC7D1}" type="pres">
      <dgm:prSet presAssocID="{97DB7FAD-AEC1-4916-A3C1-BD9056C9FCE8}" presName="conn" presStyleLbl="parChTrans1D2" presStyleIdx="0" presStyleCnt="1"/>
      <dgm:spPr/>
    </dgm:pt>
    <dgm:pt modelId="{BE87B483-B10E-461F-8E95-11178A75E301}" type="pres">
      <dgm:prSet presAssocID="{97DB7FAD-AEC1-4916-A3C1-BD9056C9FCE8}" presName="extraNode" presStyleLbl="node1" presStyleIdx="0" presStyleCnt="4"/>
      <dgm:spPr/>
    </dgm:pt>
    <dgm:pt modelId="{3B16AEE3-59BA-423B-A572-5355CD72167E}" type="pres">
      <dgm:prSet presAssocID="{97DB7FAD-AEC1-4916-A3C1-BD9056C9FCE8}" presName="dstNode" presStyleLbl="node1" presStyleIdx="0" presStyleCnt="4"/>
      <dgm:spPr/>
    </dgm:pt>
    <dgm:pt modelId="{000FB78E-DF79-468A-A189-903DA529E835}" type="pres">
      <dgm:prSet presAssocID="{7BCE33A1-7AFE-414B-BB1C-855A6D09F8C9}" presName="text_1" presStyleLbl="node1" presStyleIdx="0" presStyleCnt="4">
        <dgm:presLayoutVars>
          <dgm:bulletEnabled val="1"/>
        </dgm:presLayoutVars>
      </dgm:prSet>
      <dgm:spPr/>
    </dgm:pt>
    <dgm:pt modelId="{9985B25E-C708-4FA0-9C40-6F2A14A5450C}" type="pres">
      <dgm:prSet presAssocID="{7BCE33A1-7AFE-414B-BB1C-855A6D09F8C9}" presName="accent_1" presStyleCnt="0"/>
      <dgm:spPr/>
    </dgm:pt>
    <dgm:pt modelId="{85F14BDE-28EF-4E2E-B133-10D744CBE437}" type="pres">
      <dgm:prSet presAssocID="{7BCE33A1-7AFE-414B-BB1C-855A6D09F8C9}" presName="accentRepeatNode" presStyleLbl="solidFgAcc1" presStyleIdx="0" presStyleCnt="4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scene3d>
          <a:camera prst="orthographicFront"/>
          <a:lightRig rig="threePt" dir="t"/>
        </a:scene3d>
        <a:sp3d>
          <a:bevelT/>
        </a:sp3d>
      </dgm:spPr>
    </dgm:pt>
    <dgm:pt modelId="{17ED4FFD-E6ED-4B58-BECA-ED4617CBF397}" type="pres">
      <dgm:prSet presAssocID="{A0EB0FF5-0ABE-4D9C-BE20-FC708E65CA58}" presName="text_2" presStyleLbl="node1" presStyleIdx="1" presStyleCnt="4">
        <dgm:presLayoutVars>
          <dgm:bulletEnabled val="1"/>
        </dgm:presLayoutVars>
      </dgm:prSet>
      <dgm:spPr/>
    </dgm:pt>
    <dgm:pt modelId="{0F65D92B-78C0-42F1-95E6-55B4B9814BD8}" type="pres">
      <dgm:prSet presAssocID="{A0EB0FF5-0ABE-4D9C-BE20-FC708E65CA58}" presName="accent_2" presStyleCnt="0"/>
      <dgm:spPr/>
    </dgm:pt>
    <dgm:pt modelId="{D601865E-3386-401D-A4CB-0E8E885B51C8}" type="pres">
      <dgm:prSet presAssocID="{A0EB0FF5-0ABE-4D9C-BE20-FC708E65CA58}" presName="accentRepeatNode" presStyleLbl="solidFgAcc1" presStyleIdx="1" presStyleCnt="4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scene3d>
          <a:camera prst="orthographicFront"/>
          <a:lightRig rig="threePt" dir="t"/>
        </a:scene3d>
        <a:sp3d>
          <a:bevelT/>
        </a:sp3d>
      </dgm:spPr>
    </dgm:pt>
    <dgm:pt modelId="{24DA855F-8B6C-4BAF-90AC-9C9E81DFC5A7}" type="pres">
      <dgm:prSet presAssocID="{74BAE287-16BA-40D5-B3F3-51040B4F1579}" presName="text_3" presStyleLbl="node1" presStyleIdx="2" presStyleCnt="4">
        <dgm:presLayoutVars>
          <dgm:bulletEnabled val="1"/>
        </dgm:presLayoutVars>
      </dgm:prSet>
      <dgm:spPr/>
    </dgm:pt>
    <dgm:pt modelId="{DBC30D49-0E0C-4925-A320-8D809D92E540}" type="pres">
      <dgm:prSet presAssocID="{74BAE287-16BA-40D5-B3F3-51040B4F1579}" presName="accent_3" presStyleCnt="0"/>
      <dgm:spPr/>
    </dgm:pt>
    <dgm:pt modelId="{168919E4-5E54-4B00-A0D1-D4162B1E25E0}" type="pres">
      <dgm:prSet presAssocID="{74BAE287-16BA-40D5-B3F3-51040B4F1579}" presName="accentRepeatNode" presStyleLbl="solidFgAcc1" presStyleIdx="2" presStyleCnt="4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scene3d>
          <a:camera prst="orthographicFront"/>
          <a:lightRig rig="threePt" dir="t"/>
        </a:scene3d>
        <a:sp3d>
          <a:bevelT/>
        </a:sp3d>
      </dgm:spPr>
    </dgm:pt>
    <dgm:pt modelId="{F85B326E-D85A-48D3-8441-4E3FA54FE8D1}" type="pres">
      <dgm:prSet presAssocID="{1E291024-FC23-4CD6-84B4-F57007E8635B}" presName="text_4" presStyleLbl="node1" presStyleIdx="3" presStyleCnt="4">
        <dgm:presLayoutVars>
          <dgm:bulletEnabled val="1"/>
        </dgm:presLayoutVars>
      </dgm:prSet>
      <dgm:spPr/>
    </dgm:pt>
    <dgm:pt modelId="{3D94F1E5-C9EF-4D36-9C44-1EE6E8ED3DAA}" type="pres">
      <dgm:prSet presAssocID="{1E291024-FC23-4CD6-84B4-F57007E8635B}" presName="accent_4" presStyleCnt="0"/>
      <dgm:spPr/>
    </dgm:pt>
    <dgm:pt modelId="{99C78FCE-329E-4339-B173-6EF3C0C06BCD}" type="pres">
      <dgm:prSet presAssocID="{1E291024-FC23-4CD6-84B4-F57007E8635B}" presName="accentRepeatNode" presStyleLbl="solidFgAcc1" presStyleIdx="3" presStyleCnt="4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scene3d>
          <a:camera prst="orthographicFront"/>
          <a:lightRig rig="threePt" dir="t"/>
        </a:scene3d>
        <a:sp3d>
          <a:bevelT/>
        </a:sp3d>
      </dgm:spPr>
    </dgm:pt>
  </dgm:ptLst>
  <dgm:cxnLst>
    <dgm:cxn modelId="{ACC8902C-92CD-47B5-9347-3BE5A2B9BCB3}" type="presOf" srcId="{74BAE287-16BA-40D5-B3F3-51040B4F1579}" destId="{24DA855F-8B6C-4BAF-90AC-9C9E81DFC5A7}" srcOrd="0" destOrd="0" presId="urn:microsoft.com/office/officeart/2008/layout/VerticalCurvedList"/>
    <dgm:cxn modelId="{8D893941-5AA7-4F04-B9F6-D730BE35D782}" type="presOf" srcId="{1E291024-FC23-4CD6-84B4-F57007E8635B}" destId="{F85B326E-D85A-48D3-8441-4E3FA54FE8D1}" srcOrd="0" destOrd="0" presId="urn:microsoft.com/office/officeart/2008/layout/VerticalCurvedList"/>
    <dgm:cxn modelId="{BFDF8E67-3565-4CB2-8BC9-AD56C844E5FF}" srcId="{97DB7FAD-AEC1-4916-A3C1-BD9056C9FCE8}" destId="{A0EB0FF5-0ABE-4D9C-BE20-FC708E65CA58}" srcOrd="1" destOrd="0" parTransId="{FAD138EB-4961-4894-8BD2-6332CD2A5F4D}" sibTransId="{C7260FEC-9679-4EBB-87EC-96710FB19859}"/>
    <dgm:cxn modelId="{F0EB3D72-B19E-4F72-A161-E95C64D29194}" srcId="{97DB7FAD-AEC1-4916-A3C1-BD9056C9FCE8}" destId="{1E291024-FC23-4CD6-84B4-F57007E8635B}" srcOrd="3" destOrd="0" parTransId="{B72CDF4C-3B2C-4B63-A008-39ACAED4BC99}" sibTransId="{F35AA050-6A5D-457F-BC39-C4DB7A3F23F9}"/>
    <dgm:cxn modelId="{97B9A156-13F0-43E0-91D9-A5698E9785AE}" type="presOf" srcId="{7BCE33A1-7AFE-414B-BB1C-855A6D09F8C9}" destId="{000FB78E-DF79-468A-A189-903DA529E835}" srcOrd="0" destOrd="0" presId="urn:microsoft.com/office/officeart/2008/layout/VerticalCurvedList"/>
    <dgm:cxn modelId="{34738783-EB3A-41C8-A31A-DC9AEDCA7781}" srcId="{97DB7FAD-AEC1-4916-A3C1-BD9056C9FCE8}" destId="{7BCE33A1-7AFE-414B-BB1C-855A6D09F8C9}" srcOrd="0" destOrd="0" parTransId="{7C7FC7BE-A29B-4C79-97CA-A1F2D40E791E}" sibTransId="{5DB772F2-D6B5-4D15-B6FA-BDDECD2C8A28}"/>
    <dgm:cxn modelId="{A9644EB1-457E-4E04-BAD6-630539F1104C}" type="presOf" srcId="{A0EB0FF5-0ABE-4D9C-BE20-FC708E65CA58}" destId="{17ED4FFD-E6ED-4B58-BECA-ED4617CBF397}" srcOrd="0" destOrd="0" presId="urn:microsoft.com/office/officeart/2008/layout/VerticalCurvedList"/>
    <dgm:cxn modelId="{FCD005C8-1949-4BF7-BF3B-A472516B0E25}" type="presOf" srcId="{5DB772F2-D6B5-4D15-B6FA-BDDECD2C8A28}" destId="{966F8997-94C5-40E3-87DF-5D4D4C6DC7D1}" srcOrd="0" destOrd="0" presId="urn:microsoft.com/office/officeart/2008/layout/VerticalCurvedList"/>
    <dgm:cxn modelId="{378C2EE2-3271-4B8B-9AA3-E46FF8ED8D1F}" srcId="{97DB7FAD-AEC1-4916-A3C1-BD9056C9FCE8}" destId="{74BAE287-16BA-40D5-B3F3-51040B4F1579}" srcOrd="2" destOrd="0" parTransId="{8D6FA04C-9540-43B7-8504-BB7C24356CBF}" sibTransId="{B0A9E947-25CE-4ADC-866F-B58C5D86943E}"/>
    <dgm:cxn modelId="{98AEFCEC-7D51-4E27-8466-ECBD7F544364}" type="presOf" srcId="{97DB7FAD-AEC1-4916-A3C1-BD9056C9FCE8}" destId="{CFFA80DC-CAD6-4324-B38B-53BDC84B6743}" srcOrd="0" destOrd="0" presId="urn:microsoft.com/office/officeart/2008/layout/VerticalCurvedList"/>
    <dgm:cxn modelId="{BF606BD6-C843-4655-ADEB-A412E4FE0FCA}" type="presParOf" srcId="{CFFA80DC-CAD6-4324-B38B-53BDC84B6743}" destId="{62245D3A-5242-40BB-A4A1-01EE156F19B2}" srcOrd="0" destOrd="0" presId="urn:microsoft.com/office/officeart/2008/layout/VerticalCurvedList"/>
    <dgm:cxn modelId="{7907A745-CF9E-4FE7-BEE9-4DAEFD0CE38D}" type="presParOf" srcId="{62245D3A-5242-40BB-A4A1-01EE156F19B2}" destId="{7E40BDE3-4DA3-4470-8E44-007AF9EB96F3}" srcOrd="0" destOrd="0" presId="urn:microsoft.com/office/officeart/2008/layout/VerticalCurvedList"/>
    <dgm:cxn modelId="{B9FFEF0B-5DC8-46B7-985A-F9E5B8BC8346}" type="presParOf" srcId="{7E40BDE3-4DA3-4470-8E44-007AF9EB96F3}" destId="{F2A319C9-F9F1-432C-BC1B-3B535718C69E}" srcOrd="0" destOrd="0" presId="urn:microsoft.com/office/officeart/2008/layout/VerticalCurvedList"/>
    <dgm:cxn modelId="{A076836A-011A-4911-BF24-918EFFD83A61}" type="presParOf" srcId="{7E40BDE3-4DA3-4470-8E44-007AF9EB96F3}" destId="{966F8997-94C5-40E3-87DF-5D4D4C6DC7D1}" srcOrd="1" destOrd="0" presId="urn:microsoft.com/office/officeart/2008/layout/VerticalCurvedList"/>
    <dgm:cxn modelId="{CDC5E4B3-CEBD-4578-95E7-61EA7B9F68A1}" type="presParOf" srcId="{7E40BDE3-4DA3-4470-8E44-007AF9EB96F3}" destId="{BE87B483-B10E-461F-8E95-11178A75E301}" srcOrd="2" destOrd="0" presId="urn:microsoft.com/office/officeart/2008/layout/VerticalCurvedList"/>
    <dgm:cxn modelId="{8E984D93-415B-439F-896D-131832C184C8}" type="presParOf" srcId="{7E40BDE3-4DA3-4470-8E44-007AF9EB96F3}" destId="{3B16AEE3-59BA-423B-A572-5355CD72167E}" srcOrd="3" destOrd="0" presId="urn:microsoft.com/office/officeart/2008/layout/VerticalCurvedList"/>
    <dgm:cxn modelId="{5CA8E20C-8087-4392-8763-2EC7C85D9870}" type="presParOf" srcId="{62245D3A-5242-40BB-A4A1-01EE156F19B2}" destId="{000FB78E-DF79-468A-A189-903DA529E835}" srcOrd="1" destOrd="0" presId="urn:microsoft.com/office/officeart/2008/layout/VerticalCurvedList"/>
    <dgm:cxn modelId="{D03BF792-4F4E-4A60-8072-46DC86B6937F}" type="presParOf" srcId="{62245D3A-5242-40BB-A4A1-01EE156F19B2}" destId="{9985B25E-C708-4FA0-9C40-6F2A14A5450C}" srcOrd="2" destOrd="0" presId="urn:microsoft.com/office/officeart/2008/layout/VerticalCurvedList"/>
    <dgm:cxn modelId="{2D4EC778-8E21-4D32-9797-756CECA2CDEC}" type="presParOf" srcId="{9985B25E-C708-4FA0-9C40-6F2A14A5450C}" destId="{85F14BDE-28EF-4E2E-B133-10D744CBE437}" srcOrd="0" destOrd="0" presId="urn:microsoft.com/office/officeart/2008/layout/VerticalCurvedList"/>
    <dgm:cxn modelId="{92B53BA5-614E-465D-9285-324580032356}" type="presParOf" srcId="{62245D3A-5242-40BB-A4A1-01EE156F19B2}" destId="{17ED4FFD-E6ED-4B58-BECA-ED4617CBF397}" srcOrd="3" destOrd="0" presId="urn:microsoft.com/office/officeart/2008/layout/VerticalCurvedList"/>
    <dgm:cxn modelId="{B2A78848-749E-448F-989E-6BFA314D924D}" type="presParOf" srcId="{62245D3A-5242-40BB-A4A1-01EE156F19B2}" destId="{0F65D92B-78C0-42F1-95E6-55B4B9814BD8}" srcOrd="4" destOrd="0" presId="urn:microsoft.com/office/officeart/2008/layout/VerticalCurvedList"/>
    <dgm:cxn modelId="{A2FBCBF4-9B14-4B6B-9B62-0258C256C07A}" type="presParOf" srcId="{0F65D92B-78C0-42F1-95E6-55B4B9814BD8}" destId="{D601865E-3386-401D-A4CB-0E8E885B51C8}" srcOrd="0" destOrd="0" presId="urn:microsoft.com/office/officeart/2008/layout/VerticalCurvedList"/>
    <dgm:cxn modelId="{7F700FE2-A6AE-40E0-885A-FDB3B1A45406}" type="presParOf" srcId="{62245D3A-5242-40BB-A4A1-01EE156F19B2}" destId="{24DA855F-8B6C-4BAF-90AC-9C9E81DFC5A7}" srcOrd="5" destOrd="0" presId="urn:microsoft.com/office/officeart/2008/layout/VerticalCurvedList"/>
    <dgm:cxn modelId="{BED75F9F-7AEB-4F59-8307-A199B75E647B}" type="presParOf" srcId="{62245D3A-5242-40BB-A4A1-01EE156F19B2}" destId="{DBC30D49-0E0C-4925-A320-8D809D92E540}" srcOrd="6" destOrd="0" presId="urn:microsoft.com/office/officeart/2008/layout/VerticalCurvedList"/>
    <dgm:cxn modelId="{0E008E6F-7BE0-4213-BA0A-AA9CCDA416B3}" type="presParOf" srcId="{DBC30D49-0E0C-4925-A320-8D809D92E540}" destId="{168919E4-5E54-4B00-A0D1-D4162B1E25E0}" srcOrd="0" destOrd="0" presId="urn:microsoft.com/office/officeart/2008/layout/VerticalCurvedList"/>
    <dgm:cxn modelId="{258D1F8E-C0FD-4D26-BC02-0AEA19FDCBCD}" type="presParOf" srcId="{62245D3A-5242-40BB-A4A1-01EE156F19B2}" destId="{F85B326E-D85A-48D3-8441-4E3FA54FE8D1}" srcOrd="7" destOrd="0" presId="urn:microsoft.com/office/officeart/2008/layout/VerticalCurvedList"/>
    <dgm:cxn modelId="{EB085AF9-E7C8-4A67-BA81-EE32D8084726}" type="presParOf" srcId="{62245D3A-5242-40BB-A4A1-01EE156F19B2}" destId="{3D94F1E5-C9EF-4D36-9C44-1EE6E8ED3DAA}" srcOrd="8" destOrd="0" presId="urn:microsoft.com/office/officeart/2008/layout/VerticalCurvedList"/>
    <dgm:cxn modelId="{C1EDB326-ED03-4F0E-A40D-DDD37DCDF398}" type="presParOf" srcId="{3D94F1E5-C9EF-4D36-9C44-1EE6E8ED3DAA}" destId="{99C78FCE-329E-4339-B173-6EF3C0C06BC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DB7FAD-AEC1-4916-A3C1-BD9056C9FCE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CE33A1-7AFE-414B-BB1C-855A6D09F8C9}">
      <dgm:prSet phldrT="[Text]"/>
      <dgm:spPr>
        <a:solidFill>
          <a:schemeClr val="tx2"/>
        </a:solidFill>
      </dgm:spPr>
      <dgm:t>
        <a:bodyPr/>
        <a:lstStyle/>
        <a:p>
          <a:r>
            <a:rPr lang="en-US" b="1" i="0" dirty="0"/>
            <a:t>The cost to fix a defect </a:t>
          </a:r>
          <a:r>
            <a:rPr lang="en-US" b="1" i="0" dirty="0">
              <a:solidFill>
                <a:srgbClr val="FF0000"/>
              </a:solidFill>
            </a:rPr>
            <a:t>increases</a:t>
          </a:r>
          <a:r>
            <a:rPr lang="en-US" b="1" i="0" dirty="0"/>
            <a:t> if the defect is not detected at the right time and fixed as and when it is detected. </a:t>
          </a:r>
          <a:endParaRPr lang="en-US" b="1" dirty="0"/>
        </a:p>
      </dgm:t>
    </dgm:pt>
    <dgm:pt modelId="{7C7FC7BE-A29B-4C79-97CA-A1F2D40E791E}" type="parTrans" cxnId="{34738783-EB3A-41C8-A31A-DC9AEDCA7781}">
      <dgm:prSet/>
      <dgm:spPr/>
      <dgm:t>
        <a:bodyPr/>
        <a:lstStyle/>
        <a:p>
          <a:endParaRPr lang="en-US"/>
        </a:p>
      </dgm:t>
    </dgm:pt>
    <dgm:pt modelId="{5DB772F2-D6B5-4D15-B6FA-BDDECD2C8A28}" type="sibTrans" cxnId="{34738783-EB3A-41C8-A31A-DC9AEDCA7781}">
      <dgm:prSet/>
      <dgm:spPr/>
      <dgm:t>
        <a:bodyPr/>
        <a:lstStyle/>
        <a:p>
          <a:endParaRPr lang="en-US" b="1"/>
        </a:p>
      </dgm:t>
    </dgm:pt>
    <dgm:pt modelId="{A0EB0FF5-0ABE-4D9C-BE20-FC708E65CA58}">
      <dgm:prSet phldrT="[Text]"/>
      <dgm:spPr>
        <a:solidFill>
          <a:schemeClr val="tx2"/>
        </a:solidFill>
      </dgm:spPr>
      <dgm:t>
        <a:bodyPr/>
        <a:lstStyle/>
        <a:p>
          <a:r>
            <a:rPr lang="en-US" b="1" i="0" dirty="0">
              <a:solidFill>
                <a:schemeClr val="bg2"/>
              </a:solidFill>
            </a:rPr>
            <a:t>This shows that </a:t>
          </a:r>
          <a:r>
            <a:rPr lang="en-US" b="1" i="0" dirty="0">
              <a:solidFill>
                <a:srgbClr val="00B050"/>
              </a:solidFill>
            </a:rPr>
            <a:t>Requirements</a:t>
          </a:r>
          <a:r>
            <a:rPr lang="en-US" b="1" i="0" dirty="0"/>
            <a:t> must be obtained correctly, it would be </a:t>
          </a:r>
          <a:r>
            <a:rPr lang="en-US" b="1" i="0" dirty="0">
              <a:solidFill>
                <a:srgbClr val="FF0000"/>
              </a:solidFill>
            </a:rPr>
            <a:t>expensive</a:t>
          </a:r>
          <a:r>
            <a:rPr lang="en-US" b="1" i="0" dirty="0"/>
            <a:t> to fix the defects due to misunderstanding</a:t>
          </a:r>
          <a:endParaRPr lang="en-US" b="1" dirty="0"/>
        </a:p>
      </dgm:t>
    </dgm:pt>
    <dgm:pt modelId="{FAD138EB-4961-4894-8BD2-6332CD2A5F4D}" type="parTrans" cxnId="{BFDF8E67-3565-4CB2-8BC9-AD56C844E5FF}">
      <dgm:prSet/>
      <dgm:spPr/>
      <dgm:t>
        <a:bodyPr/>
        <a:lstStyle/>
        <a:p>
          <a:endParaRPr lang="en-US"/>
        </a:p>
      </dgm:t>
    </dgm:pt>
    <dgm:pt modelId="{C7260FEC-9679-4EBB-87EC-96710FB19859}" type="sibTrans" cxnId="{BFDF8E67-3565-4CB2-8BC9-AD56C844E5FF}">
      <dgm:prSet/>
      <dgm:spPr/>
      <dgm:t>
        <a:bodyPr/>
        <a:lstStyle/>
        <a:p>
          <a:endParaRPr lang="en-US"/>
        </a:p>
      </dgm:t>
    </dgm:pt>
    <dgm:pt modelId="{74BAE287-16BA-40D5-B3F3-51040B4F1579}">
      <dgm:prSet phldrT="[Text]"/>
      <dgm:spPr>
        <a:solidFill>
          <a:schemeClr val="tx2"/>
        </a:solidFill>
      </dgm:spPr>
      <dgm:t>
        <a:bodyPr/>
        <a:lstStyle/>
        <a:p>
          <a:pPr algn="ctr"/>
          <a:r>
            <a:rPr lang="en-US" b="1" i="0" dirty="0">
              <a:solidFill>
                <a:srgbClr val="00B050"/>
              </a:solidFill>
            </a:rPr>
            <a:t>A development approach that can take care of the above-mentioned requirements is BDD.</a:t>
          </a:r>
          <a:endParaRPr lang="en-US" b="1" dirty="0">
            <a:solidFill>
              <a:srgbClr val="00B050"/>
            </a:solidFill>
          </a:endParaRPr>
        </a:p>
      </dgm:t>
    </dgm:pt>
    <dgm:pt modelId="{8D6FA04C-9540-43B7-8504-BB7C24356CBF}" type="parTrans" cxnId="{378C2EE2-3271-4B8B-9AA3-E46FF8ED8D1F}">
      <dgm:prSet/>
      <dgm:spPr/>
      <dgm:t>
        <a:bodyPr/>
        <a:lstStyle/>
        <a:p>
          <a:endParaRPr lang="en-US"/>
        </a:p>
      </dgm:t>
    </dgm:pt>
    <dgm:pt modelId="{B0A9E947-25CE-4ADC-866F-B58C5D86943E}" type="sibTrans" cxnId="{378C2EE2-3271-4B8B-9AA3-E46FF8ED8D1F}">
      <dgm:prSet/>
      <dgm:spPr/>
      <dgm:t>
        <a:bodyPr/>
        <a:lstStyle/>
        <a:p>
          <a:endParaRPr lang="en-US"/>
        </a:p>
      </dgm:t>
    </dgm:pt>
    <dgm:pt modelId="{CFFA80DC-CAD6-4324-B38B-53BDC84B6743}" type="pres">
      <dgm:prSet presAssocID="{97DB7FAD-AEC1-4916-A3C1-BD9056C9FCE8}" presName="Name0" presStyleCnt="0">
        <dgm:presLayoutVars>
          <dgm:chMax val="7"/>
          <dgm:chPref val="7"/>
          <dgm:dir/>
        </dgm:presLayoutVars>
      </dgm:prSet>
      <dgm:spPr/>
    </dgm:pt>
    <dgm:pt modelId="{62245D3A-5242-40BB-A4A1-01EE156F19B2}" type="pres">
      <dgm:prSet presAssocID="{97DB7FAD-AEC1-4916-A3C1-BD9056C9FCE8}" presName="Name1" presStyleCnt="0"/>
      <dgm:spPr/>
    </dgm:pt>
    <dgm:pt modelId="{7E40BDE3-4DA3-4470-8E44-007AF9EB96F3}" type="pres">
      <dgm:prSet presAssocID="{97DB7FAD-AEC1-4916-A3C1-BD9056C9FCE8}" presName="cycle" presStyleCnt="0"/>
      <dgm:spPr/>
    </dgm:pt>
    <dgm:pt modelId="{F2A319C9-F9F1-432C-BC1B-3B535718C69E}" type="pres">
      <dgm:prSet presAssocID="{97DB7FAD-AEC1-4916-A3C1-BD9056C9FCE8}" presName="srcNode" presStyleLbl="node1" presStyleIdx="0" presStyleCnt="3"/>
      <dgm:spPr/>
    </dgm:pt>
    <dgm:pt modelId="{966F8997-94C5-40E3-87DF-5D4D4C6DC7D1}" type="pres">
      <dgm:prSet presAssocID="{97DB7FAD-AEC1-4916-A3C1-BD9056C9FCE8}" presName="conn" presStyleLbl="parChTrans1D2" presStyleIdx="0" presStyleCnt="1"/>
      <dgm:spPr/>
    </dgm:pt>
    <dgm:pt modelId="{BE87B483-B10E-461F-8E95-11178A75E301}" type="pres">
      <dgm:prSet presAssocID="{97DB7FAD-AEC1-4916-A3C1-BD9056C9FCE8}" presName="extraNode" presStyleLbl="node1" presStyleIdx="0" presStyleCnt="3"/>
      <dgm:spPr/>
    </dgm:pt>
    <dgm:pt modelId="{3B16AEE3-59BA-423B-A572-5355CD72167E}" type="pres">
      <dgm:prSet presAssocID="{97DB7FAD-AEC1-4916-A3C1-BD9056C9FCE8}" presName="dstNode" presStyleLbl="node1" presStyleIdx="0" presStyleCnt="3"/>
      <dgm:spPr/>
    </dgm:pt>
    <dgm:pt modelId="{000FB78E-DF79-468A-A189-903DA529E835}" type="pres">
      <dgm:prSet presAssocID="{7BCE33A1-7AFE-414B-BB1C-855A6D09F8C9}" presName="text_1" presStyleLbl="node1" presStyleIdx="0" presStyleCnt="3">
        <dgm:presLayoutVars>
          <dgm:bulletEnabled val="1"/>
        </dgm:presLayoutVars>
      </dgm:prSet>
      <dgm:spPr/>
    </dgm:pt>
    <dgm:pt modelId="{9985B25E-C708-4FA0-9C40-6F2A14A5450C}" type="pres">
      <dgm:prSet presAssocID="{7BCE33A1-7AFE-414B-BB1C-855A6D09F8C9}" presName="accent_1" presStyleCnt="0"/>
      <dgm:spPr/>
    </dgm:pt>
    <dgm:pt modelId="{85F14BDE-28EF-4E2E-B133-10D744CBE437}" type="pres">
      <dgm:prSet presAssocID="{7BCE33A1-7AFE-414B-BB1C-855A6D09F8C9}" presName="accentRepeatNode" presStyleLbl="solidFgAcc1" presStyleIdx="0" presStyleCnt="3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scene3d>
          <a:camera prst="orthographicFront"/>
          <a:lightRig rig="threePt" dir="t"/>
        </a:scene3d>
        <a:sp3d>
          <a:bevelT/>
        </a:sp3d>
      </dgm:spPr>
    </dgm:pt>
    <dgm:pt modelId="{17ED4FFD-E6ED-4B58-BECA-ED4617CBF397}" type="pres">
      <dgm:prSet presAssocID="{A0EB0FF5-0ABE-4D9C-BE20-FC708E65CA58}" presName="text_2" presStyleLbl="node1" presStyleIdx="1" presStyleCnt="3">
        <dgm:presLayoutVars>
          <dgm:bulletEnabled val="1"/>
        </dgm:presLayoutVars>
      </dgm:prSet>
      <dgm:spPr/>
    </dgm:pt>
    <dgm:pt modelId="{0F65D92B-78C0-42F1-95E6-55B4B9814BD8}" type="pres">
      <dgm:prSet presAssocID="{A0EB0FF5-0ABE-4D9C-BE20-FC708E65CA58}" presName="accent_2" presStyleCnt="0"/>
      <dgm:spPr/>
    </dgm:pt>
    <dgm:pt modelId="{D601865E-3386-401D-A4CB-0E8E885B51C8}" type="pres">
      <dgm:prSet presAssocID="{A0EB0FF5-0ABE-4D9C-BE20-FC708E65CA58}" presName="accentRepeatNode" presStyleLbl="solidFgAcc1" presStyleIdx="1" presStyleCnt="3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scene3d>
          <a:camera prst="orthographicFront"/>
          <a:lightRig rig="threePt" dir="t"/>
        </a:scene3d>
        <a:sp3d>
          <a:bevelT/>
        </a:sp3d>
      </dgm:spPr>
    </dgm:pt>
    <dgm:pt modelId="{24DA855F-8B6C-4BAF-90AC-9C9E81DFC5A7}" type="pres">
      <dgm:prSet presAssocID="{74BAE287-16BA-40D5-B3F3-51040B4F1579}" presName="text_3" presStyleLbl="node1" presStyleIdx="2" presStyleCnt="3">
        <dgm:presLayoutVars>
          <dgm:bulletEnabled val="1"/>
        </dgm:presLayoutVars>
      </dgm:prSet>
      <dgm:spPr/>
    </dgm:pt>
    <dgm:pt modelId="{DBC30D49-0E0C-4925-A320-8D809D92E540}" type="pres">
      <dgm:prSet presAssocID="{74BAE287-16BA-40D5-B3F3-51040B4F1579}" presName="accent_3" presStyleCnt="0"/>
      <dgm:spPr/>
    </dgm:pt>
    <dgm:pt modelId="{168919E4-5E54-4B00-A0D1-D4162B1E25E0}" type="pres">
      <dgm:prSet presAssocID="{74BAE287-16BA-40D5-B3F3-51040B4F1579}" presName="accentRepeatNode" presStyleLbl="solidFgAcc1" presStyleIdx="2" presStyleCnt="3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scene3d>
          <a:camera prst="orthographicFront"/>
          <a:lightRig rig="threePt" dir="t"/>
        </a:scene3d>
        <a:sp3d>
          <a:bevelT/>
        </a:sp3d>
      </dgm:spPr>
    </dgm:pt>
  </dgm:ptLst>
  <dgm:cxnLst>
    <dgm:cxn modelId="{ACC8902C-92CD-47B5-9347-3BE5A2B9BCB3}" type="presOf" srcId="{74BAE287-16BA-40D5-B3F3-51040B4F1579}" destId="{24DA855F-8B6C-4BAF-90AC-9C9E81DFC5A7}" srcOrd="0" destOrd="0" presId="urn:microsoft.com/office/officeart/2008/layout/VerticalCurvedList"/>
    <dgm:cxn modelId="{BFDF8E67-3565-4CB2-8BC9-AD56C844E5FF}" srcId="{97DB7FAD-AEC1-4916-A3C1-BD9056C9FCE8}" destId="{A0EB0FF5-0ABE-4D9C-BE20-FC708E65CA58}" srcOrd="1" destOrd="0" parTransId="{FAD138EB-4961-4894-8BD2-6332CD2A5F4D}" sibTransId="{C7260FEC-9679-4EBB-87EC-96710FB19859}"/>
    <dgm:cxn modelId="{97B9A156-13F0-43E0-91D9-A5698E9785AE}" type="presOf" srcId="{7BCE33A1-7AFE-414B-BB1C-855A6D09F8C9}" destId="{000FB78E-DF79-468A-A189-903DA529E835}" srcOrd="0" destOrd="0" presId="urn:microsoft.com/office/officeart/2008/layout/VerticalCurvedList"/>
    <dgm:cxn modelId="{34738783-EB3A-41C8-A31A-DC9AEDCA7781}" srcId="{97DB7FAD-AEC1-4916-A3C1-BD9056C9FCE8}" destId="{7BCE33A1-7AFE-414B-BB1C-855A6D09F8C9}" srcOrd="0" destOrd="0" parTransId="{7C7FC7BE-A29B-4C79-97CA-A1F2D40E791E}" sibTransId="{5DB772F2-D6B5-4D15-B6FA-BDDECD2C8A28}"/>
    <dgm:cxn modelId="{A9644EB1-457E-4E04-BAD6-630539F1104C}" type="presOf" srcId="{A0EB0FF5-0ABE-4D9C-BE20-FC708E65CA58}" destId="{17ED4FFD-E6ED-4B58-BECA-ED4617CBF397}" srcOrd="0" destOrd="0" presId="urn:microsoft.com/office/officeart/2008/layout/VerticalCurvedList"/>
    <dgm:cxn modelId="{FCD005C8-1949-4BF7-BF3B-A472516B0E25}" type="presOf" srcId="{5DB772F2-D6B5-4D15-B6FA-BDDECD2C8A28}" destId="{966F8997-94C5-40E3-87DF-5D4D4C6DC7D1}" srcOrd="0" destOrd="0" presId="urn:microsoft.com/office/officeart/2008/layout/VerticalCurvedList"/>
    <dgm:cxn modelId="{378C2EE2-3271-4B8B-9AA3-E46FF8ED8D1F}" srcId="{97DB7FAD-AEC1-4916-A3C1-BD9056C9FCE8}" destId="{74BAE287-16BA-40D5-B3F3-51040B4F1579}" srcOrd="2" destOrd="0" parTransId="{8D6FA04C-9540-43B7-8504-BB7C24356CBF}" sibTransId="{B0A9E947-25CE-4ADC-866F-B58C5D86943E}"/>
    <dgm:cxn modelId="{98AEFCEC-7D51-4E27-8466-ECBD7F544364}" type="presOf" srcId="{97DB7FAD-AEC1-4916-A3C1-BD9056C9FCE8}" destId="{CFFA80DC-CAD6-4324-B38B-53BDC84B6743}" srcOrd="0" destOrd="0" presId="urn:microsoft.com/office/officeart/2008/layout/VerticalCurvedList"/>
    <dgm:cxn modelId="{BF606BD6-C843-4655-ADEB-A412E4FE0FCA}" type="presParOf" srcId="{CFFA80DC-CAD6-4324-B38B-53BDC84B6743}" destId="{62245D3A-5242-40BB-A4A1-01EE156F19B2}" srcOrd="0" destOrd="0" presId="urn:microsoft.com/office/officeart/2008/layout/VerticalCurvedList"/>
    <dgm:cxn modelId="{7907A745-CF9E-4FE7-BEE9-4DAEFD0CE38D}" type="presParOf" srcId="{62245D3A-5242-40BB-A4A1-01EE156F19B2}" destId="{7E40BDE3-4DA3-4470-8E44-007AF9EB96F3}" srcOrd="0" destOrd="0" presId="urn:microsoft.com/office/officeart/2008/layout/VerticalCurvedList"/>
    <dgm:cxn modelId="{B9FFEF0B-5DC8-46B7-985A-F9E5B8BC8346}" type="presParOf" srcId="{7E40BDE3-4DA3-4470-8E44-007AF9EB96F3}" destId="{F2A319C9-F9F1-432C-BC1B-3B535718C69E}" srcOrd="0" destOrd="0" presId="urn:microsoft.com/office/officeart/2008/layout/VerticalCurvedList"/>
    <dgm:cxn modelId="{A076836A-011A-4911-BF24-918EFFD83A61}" type="presParOf" srcId="{7E40BDE3-4DA3-4470-8E44-007AF9EB96F3}" destId="{966F8997-94C5-40E3-87DF-5D4D4C6DC7D1}" srcOrd="1" destOrd="0" presId="urn:microsoft.com/office/officeart/2008/layout/VerticalCurvedList"/>
    <dgm:cxn modelId="{CDC5E4B3-CEBD-4578-95E7-61EA7B9F68A1}" type="presParOf" srcId="{7E40BDE3-4DA3-4470-8E44-007AF9EB96F3}" destId="{BE87B483-B10E-461F-8E95-11178A75E301}" srcOrd="2" destOrd="0" presId="urn:microsoft.com/office/officeart/2008/layout/VerticalCurvedList"/>
    <dgm:cxn modelId="{8E984D93-415B-439F-896D-131832C184C8}" type="presParOf" srcId="{7E40BDE3-4DA3-4470-8E44-007AF9EB96F3}" destId="{3B16AEE3-59BA-423B-A572-5355CD72167E}" srcOrd="3" destOrd="0" presId="urn:microsoft.com/office/officeart/2008/layout/VerticalCurvedList"/>
    <dgm:cxn modelId="{5CA8E20C-8087-4392-8763-2EC7C85D9870}" type="presParOf" srcId="{62245D3A-5242-40BB-A4A1-01EE156F19B2}" destId="{000FB78E-DF79-468A-A189-903DA529E835}" srcOrd="1" destOrd="0" presId="urn:microsoft.com/office/officeart/2008/layout/VerticalCurvedList"/>
    <dgm:cxn modelId="{D03BF792-4F4E-4A60-8072-46DC86B6937F}" type="presParOf" srcId="{62245D3A-5242-40BB-A4A1-01EE156F19B2}" destId="{9985B25E-C708-4FA0-9C40-6F2A14A5450C}" srcOrd="2" destOrd="0" presId="urn:microsoft.com/office/officeart/2008/layout/VerticalCurvedList"/>
    <dgm:cxn modelId="{2D4EC778-8E21-4D32-9797-756CECA2CDEC}" type="presParOf" srcId="{9985B25E-C708-4FA0-9C40-6F2A14A5450C}" destId="{85F14BDE-28EF-4E2E-B133-10D744CBE437}" srcOrd="0" destOrd="0" presId="urn:microsoft.com/office/officeart/2008/layout/VerticalCurvedList"/>
    <dgm:cxn modelId="{92B53BA5-614E-465D-9285-324580032356}" type="presParOf" srcId="{62245D3A-5242-40BB-A4A1-01EE156F19B2}" destId="{17ED4FFD-E6ED-4B58-BECA-ED4617CBF397}" srcOrd="3" destOrd="0" presId="urn:microsoft.com/office/officeart/2008/layout/VerticalCurvedList"/>
    <dgm:cxn modelId="{B2A78848-749E-448F-989E-6BFA314D924D}" type="presParOf" srcId="{62245D3A-5242-40BB-A4A1-01EE156F19B2}" destId="{0F65D92B-78C0-42F1-95E6-55B4B9814BD8}" srcOrd="4" destOrd="0" presId="urn:microsoft.com/office/officeart/2008/layout/VerticalCurvedList"/>
    <dgm:cxn modelId="{A2FBCBF4-9B14-4B6B-9B62-0258C256C07A}" type="presParOf" srcId="{0F65D92B-78C0-42F1-95E6-55B4B9814BD8}" destId="{D601865E-3386-401D-A4CB-0E8E885B51C8}" srcOrd="0" destOrd="0" presId="urn:microsoft.com/office/officeart/2008/layout/VerticalCurvedList"/>
    <dgm:cxn modelId="{7F700FE2-A6AE-40E0-885A-FDB3B1A45406}" type="presParOf" srcId="{62245D3A-5242-40BB-A4A1-01EE156F19B2}" destId="{24DA855F-8B6C-4BAF-90AC-9C9E81DFC5A7}" srcOrd="5" destOrd="0" presId="urn:microsoft.com/office/officeart/2008/layout/VerticalCurvedList"/>
    <dgm:cxn modelId="{BED75F9F-7AEB-4F59-8307-A199B75E647B}" type="presParOf" srcId="{62245D3A-5242-40BB-A4A1-01EE156F19B2}" destId="{DBC30D49-0E0C-4925-A320-8D809D92E540}" srcOrd="6" destOrd="0" presId="urn:microsoft.com/office/officeart/2008/layout/VerticalCurvedList"/>
    <dgm:cxn modelId="{0E008E6F-7BE0-4213-BA0A-AA9CCDA416B3}" type="presParOf" srcId="{DBC30D49-0E0C-4925-A320-8D809D92E540}" destId="{168919E4-5E54-4B00-A0D1-D4162B1E25E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DB7FAD-AEC1-4916-A3C1-BD9056C9FCE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CE33A1-7AFE-414B-BB1C-855A6D09F8C9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400" dirty="0"/>
            <a:t>A feature file has a </a:t>
          </a:r>
          <a:r>
            <a:rPr lang="en-US" sz="1400" b="1" dirty="0"/>
            <a:t>natural language format</a:t>
          </a:r>
          <a:r>
            <a:rPr lang="en-US" sz="1400" dirty="0"/>
            <a:t> describing a feature. They’re plain-text (UTF-8)</a:t>
          </a:r>
          <a:endParaRPr lang="en-US" sz="1400" b="1" dirty="0"/>
        </a:p>
      </dgm:t>
    </dgm:pt>
    <dgm:pt modelId="{7C7FC7BE-A29B-4C79-97CA-A1F2D40E791E}" type="parTrans" cxnId="{34738783-EB3A-41C8-A31A-DC9AEDCA7781}">
      <dgm:prSet/>
      <dgm:spPr/>
      <dgm:t>
        <a:bodyPr/>
        <a:lstStyle/>
        <a:p>
          <a:endParaRPr lang="en-US" sz="1400"/>
        </a:p>
      </dgm:t>
    </dgm:pt>
    <dgm:pt modelId="{5DB772F2-D6B5-4D15-B6FA-BDDECD2C8A28}" type="sibTrans" cxnId="{34738783-EB3A-41C8-A31A-DC9AEDCA7781}">
      <dgm:prSet/>
      <dgm:spPr/>
      <dgm:t>
        <a:bodyPr/>
        <a:lstStyle/>
        <a:p>
          <a:endParaRPr lang="en-US" sz="1400" b="1"/>
        </a:p>
      </dgm:t>
    </dgm:pt>
    <dgm:pt modelId="{A0EB0FF5-0ABE-4D9C-BE20-FC708E65CA58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400" dirty="0"/>
            <a:t>The “Given”, “When” and “Then” parts of the step form the actual steps mapped to </a:t>
          </a:r>
          <a:r>
            <a:rPr lang="en-US" sz="1400" dirty="0">
              <a:hlinkClick xmlns:r="http://schemas.openxmlformats.org/officeDocument/2006/relationships" r:id="rId1"/>
            </a:rPr>
            <a:t>Python step implementations</a:t>
          </a:r>
          <a:r>
            <a:rPr lang="en-US" sz="1400" dirty="0"/>
            <a:t>. </a:t>
          </a:r>
          <a:endParaRPr lang="en-US" sz="1400" b="1" dirty="0"/>
        </a:p>
      </dgm:t>
    </dgm:pt>
    <dgm:pt modelId="{FAD138EB-4961-4894-8BD2-6332CD2A5F4D}" type="parTrans" cxnId="{BFDF8E67-3565-4CB2-8BC9-AD56C844E5FF}">
      <dgm:prSet/>
      <dgm:spPr/>
      <dgm:t>
        <a:bodyPr/>
        <a:lstStyle/>
        <a:p>
          <a:endParaRPr lang="en-US" sz="1400"/>
        </a:p>
      </dgm:t>
    </dgm:pt>
    <dgm:pt modelId="{C7260FEC-9679-4EBB-87EC-96710FB19859}" type="sibTrans" cxnId="{BFDF8E67-3565-4CB2-8BC9-AD56C844E5FF}">
      <dgm:prSet/>
      <dgm:spPr/>
      <dgm:t>
        <a:bodyPr/>
        <a:lstStyle/>
        <a:p>
          <a:endParaRPr lang="en-US" sz="1400"/>
        </a:p>
      </dgm:t>
    </dgm:pt>
    <dgm:pt modelId="{74BAE287-16BA-40D5-B3F3-51040B4F1579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400" b="1" i="0" dirty="0"/>
            <a:t>Given</a:t>
          </a:r>
          <a:r>
            <a:rPr lang="en-US" sz="1400" b="0" i="0" dirty="0"/>
            <a:t> − Establish context, </a:t>
          </a:r>
          <a:r>
            <a:rPr lang="en-US" sz="1400" b="1" i="0" dirty="0"/>
            <a:t>When</a:t>
          </a:r>
          <a:r>
            <a:rPr lang="en-US" sz="1400" b="0" i="0" dirty="0"/>
            <a:t> − Perform action, </a:t>
          </a:r>
          <a:r>
            <a:rPr lang="en-US" sz="1400" b="1" i="0" dirty="0"/>
            <a:t>Then</a:t>
          </a:r>
          <a:r>
            <a:rPr lang="en-US" sz="1400" b="0" i="0" dirty="0"/>
            <a:t> − Check outcome</a:t>
          </a:r>
        </a:p>
        <a:p>
          <a:r>
            <a:rPr lang="en-US" sz="1400" b="0" i="0" dirty="0"/>
            <a:t>If there are multiple </a:t>
          </a:r>
          <a:r>
            <a:rPr lang="en-US" sz="1400" b="1" i="0" dirty="0"/>
            <a:t>Given</a:t>
          </a:r>
          <a:r>
            <a:rPr lang="en-US" sz="1400" b="0" i="0" dirty="0"/>
            <a:t> or </a:t>
          </a:r>
          <a:r>
            <a:rPr lang="en-US" sz="1400" b="1" i="0" dirty="0"/>
            <a:t>When</a:t>
          </a:r>
          <a:r>
            <a:rPr lang="en-US" sz="1400" b="0" i="0" dirty="0"/>
            <a:t> steps underneath each other, you can use </a:t>
          </a:r>
          <a:r>
            <a:rPr lang="en-US" sz="1400" b="1" i="0" dirty="0"/>
            <a:t>And</a:t>
          </a:r>
          <a:r>
            <a:rPr lang="en-US" sz="1400" b="0" i="0" dirty="0"/>
            <a:t> or </a:t>
          </a:r>
          <a:r>
            <a:rPr lang="en-US" sz="1400" b="1" i="0" dirty="0"/>
            <a:t>But</a:t>
          </a:r>
          <a:r>
            <a:rPr lang="en-US" sz="1400" b="0" i="0" dirty="0"/>
            <a:t>. </a:t>
          </a:r>
          <a:endParaRPr lang="en-US" sz="1400" b="1" dirty="0"/>
        </a:p>
      </dgm:t>
    </dgm:pt>
    <dgm:pt modelId="{8D6FA04C-9540-43B7-8504-BB7C24356CBF}" type="parTrans" cxnId="{378C2EE2-3271-4B8B-9AA3-E46FF8ED8D1F}">
      <dgm:prSet/>
      <dgm:spPr/>
      <dgm:t>
        <a:bodyPr/>
        <a:lstStyle/>
        <a:p>
          <a:endParaRPr lang="en-US" sz="1400"/>
        </a:p>
      </dgm:t>
    </dgm:pt>
    <dgm:pt modelId="{B0A9E947-25CE-4ADC-866F-B58C5D86943E}" type="sibTrans" cxnId="{378C2EE2-3271-4B8B-9AA3-E46FF8ED8D1F}">
      <dgm:prSet/>
      <dgm:spPr/>
      <dgm:t>
        <a:bodyPr/>
        <a:lstStyle/>
        <a:p>
          <a:endParaRPr lang="en-US" sz="1400"/>
        </a:p>
      </dgm:t>
    </dgm:pt>
    <dgm:pt modelId="{35FC9716-5CEE-4F10-B017-A94935CB6E63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400" b="0" i="0" dirty="0"/>
            <a:t>Gherkin is a language, which is used to write </a:t>
          </a:r>
          <a:r>
            <a:rPr lang="en-US" sz="1400" b="1" i="0" dirty="0"/>
            <a:t>Features, Scenarios, and Steps</a:t>
          </a:r>
          <a:r>
            <a:rPr lang="en-US" sz="1400" b="0" i="0" dirty="0"/>
            <a:t>.</a:t>
          </a:r>
          <a:endParaRPr lang="en-US" sz="1400" b="1" dirty="0"/>
        </a:p>
      </dgm:t>
    </dgm:pt>
    <dgm:pt modelId="{9C320D48-09BF-44E8-B49A-631514228CF4}" type="parTrans" cxnId="{78985E00-6614-4ADE-AEE2-62A967664C52}">
      <dgm:prSet/>
      <dgm:spPr/>
      <dgm:t>
        <a:bodyPr/>
        <a:lstStyle/>
        <a:p>
          <a:endParaRPr lang="en-US" sz="1400"/>
        </a:p>
      </dgm:t>
    </dgm:pt>
    <dgm:pt modelId="{31B1FC20-AB0A-48EE-85E0-1586E06F5CE5}" type="sibTrans" cxnId="{78985E00-6614-4ADE-AEE2-62A967664C52}">
      <dgm:prSet/>
      <dgm:spPr/>
      <dgm:t>
        <a:bodyPr/>
        <a:lstStyle/>
        <a:p>
          <a:endParaRPr lang="en-US" sz="1400"/>
        </a:p>
      </dgm:t>
    </dgm:pt>
    <dgm:pt modelId="{CFFA80DC-CAD6-4324-B38B-53BDC84B6743}" type="pres">
      <dgm:prSet presAssocID="{97DB7FAD-AEC1-4916-A3C1-BD9056C9FCE8}" presName="Name0" presStyleCnt="0">
        <dgm:presLayoutVars>
          <dgm:chMax val="7"/>
          <dgm:chPref val="7"/>
          <dgm:dir/>
        </dgm:presLayoutVars>
      </dgm:prSet>
      <dgm:spPr/>
    </dgm:pt>
    <dgm:pt modelId="{62245D3A-5242-40BB-A4A1-01EE156F19B2}" type="pres">
      <dgm:prSet presAssocID="{97DB7FAD-AEC1-4916-A3C1-BD9056C9FCE8}" presName="Name1" presStyleCnt="0"/>
      <dgm:spPr/>
    </dgm:pt>
    <dgm:pt modelId="{7E40BDE3-4DA3-4470-8E44-007AF9EB96F3}" type="pres">
      <dgm:prSet presAssocID="{97DB7FAD-AEC1-4916-A3C1-BD9056C9FCE8}" presName="cycle" presStyleCnt="0"/>
      <dgm:spPr/>
    </dgm:pt>
    <dgm:pt modelId="{F2A319C9-F9F1-432C-BC1B-3B535718C69E}" type="pres">
      <dgm:prSet presAssocID="{97DB7FAD-AEC1-4916-A3C1-BD9056C9FCE8}" presName="srcNode" presStyleLbl="node1" presStyleIdx="0" presStyleCnt="4"/>
      <dgm:spPr/>
    </dgm:pt>
    <dgm:pt modelId="{966F8997-94C5-40E3-87DF-5D4D4C6DC7D1}" type="pres">
      <dgm:prSet presAssocID="{97DB7FAD-AEC1-4916-A3C1-BD9056C9FCE8}" presName="conn" presStyleLbl="parChTrans1D2" presStyleIdx="0" presStyleCnt="1"/>
      <dgm:spPr/>
    </dgm:pt>
    <dgm:pt modelId="{BE87B483-B10E-461F-8E95-11178A75E301}" type="pres">
      <dgm:prSet presAssocID="{97DB7FAD-AEC1-4916-A3C1-BD9056C9FCE8}" presName="extraNode" presStyleLbl="node1" presStyleIdx="0" presStyleCnt="4"/>
      <dgm:spPr/>
    </dgm:pt>
    <dgm:pt modelId="{3B16AEE3-59BA-423B-A572-5355CD72167E}" type="pres">
      <dgm:prSet presAssocID="{97DB7FAD-AEC1-4916-A3C1-BD9056C9FCE8}" presName="dstNode" presStyleLbl="node1" presStyleIdx="0" presStyleCnt="4"/>
      <dgm:spPr/>
    </dgm:pt>
    <dgm:pt modelId="{000FB78E-DF79-468A-A189-903DA529E835}" type="pres">
      <dgm:prSet presAssocID="{7BCE33A1-7AFE-414B-BB1C-855A6D09F8C9}" presName="text_1" presStyleLbl="node1" presStyleIdx="0" presStyleCnt="4">
        <dgm:presLayoutVars>
          <dgm:bulletEnabled val="1"/>
        </dgm:presLayoutVars>
      </dgm:prSet>
      <dgm:spPr/>
    </dgm:pt>
    <dgm:pt modelId="{9985B25E-C708-4FA0-9C40-6F2A14A5450C}" type="pres">
      <dgm:prSet presAssocID="{7BCE33A1-7AFE-414B-BB1C-855A6D09F8C9}" presName="accent_1" presStyleCnt="0"/>
      <dgm:spPr/>
    </dgm:pt>
    <dgm:pt modelId="{85F14BDE-28EF-4E2E-B133-10D744CBE437}" type="pres">
      <dgm:prSet presAssocID="{7BCE33A1-7AFE-414B-BB1C-855A6D09F8C9}" presName="accentRepeatNode" presStyleLbl="solidFgAcc1" presStyleIdx="0" presStyleCnt="4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  <a:scene3d>
          <a:camera prst="orthographicFront"/>
          <a:lightRig rig="threePt" dir="t"/>
        </a:scene3d>
        <a:sp3d>
          <a:bevelT/>
        </a:sp3d>
      </dgm:spPr>
    </dgm:pt>
    <dgm:pt modelId="{0B8B823C-B81F-4576-BFA7-4A2551A86CA7}" type="pres">
      <dgm:prSet presAssocID="{35FC9716-5CEE-4F10-B017-A94935CB6E63}" presName="text_2" presStyleLbl="node1" presStyleIdx="1" presStyleCnt="4">
        <dgm:presLayoutVars>
          <dgm:bulletEnabled val="1"/>
        </dgm:presLayoutVars>
      </dgm:prSet>
      <dgm:spPr/>
    </dgm:pt>
    <dgm:pt modelId="{0A3B3196-9F0C-4BD6-A957-BBCA1058BEB2}" type="pres">
      <dgm:prSet presAssocID="{35FC9716-5CEE-4F10-B017-A94935CB6E63}" presName="accent_2" presStyleCnt="0"/>
      <dgm:spPr/>
    </dgm:pt>
    <dgm:pt modelId="{853856DD-53DB-4847-BBE3-7E2A2D369EED}" type="pres">
      <dgm:prSet presAssocID="{35FC9716-5CEE-4F10-B017-A94935CB6E63}" presName="accentRepeatNode" presStyleLbl="solidFgAcc1" presStyleIdx="1" presStyleCnt="4"/>
      <dgm:spPr>
        <a:blipFill rotWithShape="0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13F522DB-C2F9-4041-918C-1A14BB2FCB58}" type="pres">
      <dgm:prSet presAssocID="{A0EB0FF5-0ABE-4D9C-BE20-FC708E65CA58}" presName="text_3" presStyleLbl="node1" presStyleIdx="2" presStyleCnt="4">
        <dgm:presLayoutVars>
          <dgm:bulletEnabled val="1"/>
        </dgm:presLayoutVars>
      </dgm:prSet>
      <dgm:spPr/>
    </dgm:pt>
    <dgm:pt modelId="{3E1F3BA7-862E-4254-A38A-8FD86477F5F6}" type="pres">
      <dgm:prSet presAssocID="{A0EB0FF5-0ABE-4D9C-BE20-FC708E65CA58}" presName="accent_3" presStyleCnt="0"/>
      <dgm:spPr/>
    </dgm:pt>
    <dgm:pt modelId="{D601865E-3386-401D-A4CB-0E8E885B51C8}" type="pres">
      <dgm:prSet presAssocID="{A0EB0FF5-0ABE-4D9C-BE20-FC708E65CA58}" presName="accentRepeatNode" presStyleLbl="solidFgAcc1" presStyleIdx="2" presStyleCnt="4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  <a:scene3d>
          <a:camera prst="orthographicFront"/>
          <a:lightRig rig="threePt" dir="t"/>
        </a:scene3d>
        <a:sp3d>
          <a:bevelT/>
        </a:sp3d>
      </dgm:spPr>
    </dgm:pt>
    <dgm:pt modelId="{43411A9C-7739-4031-8DA0-0630EC07EA81}" type="pres">
      <dgm:prSet presAssocID="{74BAE287-16BA-40D5-B3F3-51040B4F1579}" presName="text_4" presStyleLbl="node1" presStyleIdx="3" presStyleCnt="4">
        <dgm:presLayoutVars>
          <dgm:bulletEnabled val="1"/>
        </dgm:presLayoutVars>
      </dgm:prSet>
      <dgm:spPr/>
    </dgm:pt>
    <dgm:pt modelId="{F02CF07F-C811-4967-9ADD-F99E8D661B34}" type="pres">
      <dgm:prSet presAssocID="{74BAE287-16BA-40D5-B3F3-51040B4F1579}" presName="accent_4" presStyleCnt="0"/>
      <dgm:spPr/>
    </dgm:pt>
    <dgm:pt modelId="{168919E4-5E54-4B00-A0D1-D4162B1E25E0}" type="pres">
      <dgm:prSet presAssocID="{74BAE287-16BA-40D5-B3F3-51040B4F1579}" presName="accentRepeatNode" presStyleLbl="solidFgAcc1" presStyleIdx="3" presStyleCnt="4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  <a:scene3d>
          <a:camera prst="orthographicFront"/>
          <a:lightRig rig="threePt" dir="t"/>
        </a:scene3d>
        <a:sp3d>
          <a:bevelT/>
        </a:sp3d>
      </dgm:spPr>
    </dgm:pt>
  </dgm:ptLst>
  <dgm:cxnLst>
    <dgm:cxn modelId="{78985E00-6614-4ADE-AEE2-62A967664C52}" srcId="{97DB7FAD-AEC1-4916-A3C1-BD9056C9FCE8}" destId="{35FC9716-5CEE-4F10-B017-A94935CB6E63}" srcOrd="1" destOrd="0" parTransId="{9C320D48-09BF-44E8-B49A-631514228CF4}" sibTransId="{31B1FC20-AB0A-48EE-85E0-1586E06F5CE5}"/>
    <dgm:cxn modelId="{BFDF8E67-3565-4CB2-8BC9-AD56C844E5FF}" srcId="{97DB7FAD-AEC1-4916-A3C1-BD9056C9FCE8}" destId="{A0EB0FF5-0ABE-4D9C-BE20-FC708E65CA58}" srcOrd="2" destOrd="0" parTransId="{FAD138EB-4961-4894-8BD2-6332CD2A5F4D}" sibTransId="{C7260FEC-9679-4EBB-87EC-96710FB19859}"/>
    <dgm:cxn modelId="{BB71B36B-F607-4973-B460-D1C355D9DEA8}" type="presOf" srcId="{A0EB0FF5-0ABE-4D9C-BE20-FC708E65CA58}" destId="{13F522DB-C2F9-4041-918C-1A14BB2FCB58}" srcOrd="0" destOrd="0" presId="urn:microsoft.com/office/officeart/2008/layout/VerticalCurvedList"/>
    <dgm:cxn modelId="{97B9A156-13F0-43E0-91D9-A5698E9785AE}" type="presOf" srcId="{7BCE33A1-7AFE-414B-BB1C-855A6D09F8C9}" destId="{000FB78E-DF79-468A-A189-903DA529E835}" srcOrd="0" destOrd="0" presId="urn:microsoft.com/office/officeart/2008/layout/VerticalCurvedList"/>
    <dgm:cxn modelId="{34738783-EB3A-41C8-A31A-DC9AEDCA7781}" srcId="{97DB7FAD-AEC1-4916-A3C1-BD9056C9FCE8}" destId="{7BCE33A1-7AFE-414B-BB1C-855A6D09F8C9}" srcOrd="0" destOrd="0" parTransId="{7C7FC7BE-A29B-4C79-97CA-A1F2D40E791E}" sibTransId="{5DB772F2-D6B5-4D15-B6FA-BDDECD2C8A28}"/>
    <dgm:cxn modelId="{18722884-DD64-4E17-9B77-A0861701EF94}" type="presOf" srcId="{35FC9716-5CEE-4F10-B017-A94935CB6E63}" destId="{0B8B823C-B81F-4576-BFA7-4A2551A86CA7}" srcOrd="0" destOrd="0" presId="urn:microsoft.com/office/officeart/2008/layout/VerticalCurvedList"/>
    <dgm:cxn modelId="{FCD005C8-1949-4BF7-BF3B-A472516B0E25}" type="presOf" srcId="{5DB772F2-D6B5-4D15-B6FA-BDDECD2C8A28}" destId="{966F8997-94C5-40E3-87DF-5D4D4C6DC7D1}" srcOrd="0" destOrd="0" presId="urn:microsoft.com/office/officeart/2008/layout/VerticalCurvedList"/>
    <dgm:cxn modelId="{378C2EE2-3271-4B8B-9AA3-E46FF8ED8D1F}" srcId="{97DB7FAD-AEC1-4916-A3C1-BD9056C9FCE8}" destId="{74BAE287-16BA-40D5-B3F3-51040B4F1579}" srcOrd="3" destOrd="0" parTransId="{8D6FA04C-9540-43B7-8504-BB7C24356CBF}" sibTransId="{B0A9E947-25CE-4ADC-866F-B58C5D86943E}"/>
    <dgm:cxn modelId="{98AEFCEC-7D51-4E27-8466-ECBD7F544364}" type="presOf" srcId="{97DB7FAD-AEC1-4916-A3C1-BD9056C9FCE8}" destId="{CFFA80DC-CAD6-4324-B38B-53BDC84B6743}" srcOrd="0" destOrd="0" presId="urn:microsoft.com/office/officeart/2008/layout/VerticalCurvedList"/>
    <dgm:cxn modelId="{1966BCFD-5344-4509-A60E-5B27CE0FF9D1}" type="presOf" srcId="{74BAE287-16BA-40D5-B3F3-51040B4F1579}" destId="{43411A9C-7739-4031-8DA0-0630EC07EA81}" srcOrd="0" destOrd="0" presId="urn:microsoft.com/office/officeart/2008/layout/VerticalCurvedList"/>
    <dgm:cxn modelId="{BF606BD6-C843-4655-ADEB-A412E4FE0FCA}" type="presParOf" srcId="{CFFA80DC-CAD6-4324-B38B-53BDC84B6743}" destId="{62245D3A-5242-40BB-A4A1-01EE156F19B2}" srcOrd="0" destOrd="0" presId="urn:microsoft.com/office/officeart/2008/layout/VerticalCurvedList"/>
    <dgm:cxn modelId="{7907A745-CF9E-4FE7-BEE9-4DAEFD0CE38D}" type="presParOf" srcId="{62245D3A-5242-40BB-A4A1-01EE156F19B2}" destId="{7E40BDE3-4DA3-4470-8E44-007AF9EB96F3}" srcOrd="0" destOrd="0" presId="urn:microsoft.com/office/officeart/2008/layout/VerticalCurvedList"/>
    <dgm:cxn modelId="{B9FFEF0B-5DC8-46B7-985A-F9E5B8BC8346}" type="presParOf" srcId="{7E40BDE3-4DA3-4470-8E44-007AF9EB96F3}" destId="{F2A319C9-F9F1-432C-BC1B-3B535718C69E}" srcOrd="0" destOrd="0" presId="urn:microsoft.com/office/officeart/2008/layout/VerticalCurvedList"/>
    <dgm:cxn modelId="{A076836A-011A-4911-BF24-918EFFD83A61}" type="presParOf" srcId="{7E40BDE3-4DA3-4470-8E44-007AF9EB96F3}" destId="{966F8997-94C5-40E3-87DF-5D4D4C6DC7D1}" srcOrd="1" destOrd="0" presId="urn:microsoft.com/office/officeart/2008/layout/VerticalCurvedList"/>
    <dgm:cxn modelId="{CDC5E4B3-CEBD-4578-95E7-61EA7B9F68A1}" type="presParOf" srcId="{7E40BDE3-4DA3-4470-8E44-007AF9EB96F3}" destId="{BE87B483-B10E-461F-8E95-11178A75E301}" srcOrd="2" destOrd="0" presId="urn:microsoft.com/office/officeart/2008/layout/VerticalCurvedList"/>
    <dgm:cxn modelId="{8E984D93-415B-439F-896D-131832C184C8}" type="presParOf" srcId="{7E40BDE3-4DA3-4470-8E44-007AF9EB96F3}" destId="{3B16AEE3-59BA-423B-A572-5355CD72167E}" srcOrd="3" destOrd="0" presId="urn:microsoft.com/office/officeart/2008/layout/VerticalCurvedList"/>
    <dgm:cxn modelId="{5CA8E20C-8087-4392-8763-2EC7C85D9870}" type="presParOf" srcId="{62245D3A-5242-40BB-A4A1-01EE156F19B2}" destId="{000FB78E-DF79-468A-A189-903DA529E835}" srcOrd="1" destOrd="0" presId="urn:microsoft.com/office/officeart/2008/layout/VerticalCurvedList"/>
    <dgm:cxn modelId="{D03BF792-4F4E-4A60-8072-46DC86B6937F}" type="presParOf" srcId="{62245D3A-5242-40BB-A4A1-01EE156F19B2}" destId="{9985B25E-C708-4FA0-9C40-6F2A14A5450C}" srcOrd="2" destOrd="0" presId="urn:microsoft.com/office/officeart/2008/layout/VerticalCurvedList"/>
    <dgm:cxn modelId="{2D4EC778-8E21-4D32-9797-756CECA2CDEC}" type="presParOf" srcId="{9985B25E-C708-4FA0-9C40-6F2A14A5450C}" destId="{85F14BDE-28EF-4E2E-B133-10D744CBE437}" srcOrd="0" destOrd="0" presId="urn:microsoft.com/office/officeart/2008/layout/VerticalCurvedList"/>
    <dgm:cxn modelId="{5122AFB3-9E13-40D5-A7BF-5625ABA5D1DE}" type="presParOf" srcId="{62245D3A-5242-40BB-A4A1-01EE156F19B2}" destId="{0B8B823C-B81F-4576-BFA7-4A2551A86CA7}" srcOrd="3" destOrd="0" presId="urn:microsoft.com/office/officeart/2008/layout/VerticalCurvedList"/>
    <dgm:cxn modelId="{66416277-99C7-4726-9E1D-B9D44FACBAC1}" type="presParOf" srcId="{62245D3A-5242-40BB-A4A1-01EE156F19B2}" destId="{0A3B3196-9F0C-4BD6-A957-BBCA1058BEB2}" srcOrd="4" destOrd="0" presId="urn:microsoft.com/office/officeart/2008/layout/VerticalCurvedList"/>
    <dgm:cxn modelId="{2A895472-CBFE-486A-BE58-92B67B00D1AC}" type="presParOf" srcId="{0A3B3196-9F0C-4BD6-A957-BBCA1058BEB2}" destId="{853856DD-53DB-4847-BBE3-7E2A2D369EED}" srcOrd="0" destOrd="0" presId="urn:microsoft.com/office/officeart/2008/layout/VerticalCurvedList"/>
    <dgm:cxn modelId="{6970CF1E-9BC8-4DD8-88A0-843FC9365725}" type="presParOf" srcId="{62245D3A-5242-40BB-A4A1-01EE156F19B2}" destId="{13F522DB-C2F9-4041-918C-1A14BB2FCB58}" srcOrd="5" destOrd="0" presId="urn:microsoft.com/office/officeart/2008/layout/VerticalCurvedList"/>
    <dgm:cxn modelId="{662AA1AE-5F52-4611-A791-8001B321BCEE}" type="presParOf" srcId="{62245D3A-5242-40BB-A4A1-01EE156F19B2}" destId="{3E1F3BA7-862E-4254-A38A-8FD86477F5F6}" srcOrd="6" destOrd="0" presId="urn:microsoft.com/office/officeart/2008/layout/VerticalCurvedList"/>
    <dgm:cxn modelId="{1A6A97D9-5634-4EBD-94BF-4DA35CB6E4AD}" type="presParOf" srcId="{3E1F3BA7-862E-4254-A38A-8FD86477F5F6}" destId="{D601865E-3386-401D-A4CB-0E8E885B51C8}" srcOrd="0" destOrd="0" presId="urn:microsoft.com/office/officeart/2008/layout/VerticalCurvedList"/>
    <dgm:cxn modelId="{C22836E4-0217-40F9-AA76-4E4B0CE1447F}" type="presParOf" srcId="{62245D3A-5242-40BB-A4A1-01EE156F19B2}" destId="{43411A9C-7739-4031-8DA0-0630EC07EA81}" srcOrd="7" destOrd="0" presId="urn:microsoft.com/office/officeart/2008/layout/VerticalCurvedList"/>
    <dgm:cxn modelId="{5F9E8066-252A-4BC5-9008-33ACFF265336}" type="presParOf" srcId="{62245D3A-5242-40BB-A4A1-01EE156F19B2}" destId="{F02CF07F-C811-4967-9ADD-F99E8D661B34}" srcOrd="8" destOrd="0" presId="urn:microsoft.com/office/officeart/2008/layout/VerticalCurvedList"/>
    <dgm:cxn modelId="{1B35A40A-2F6A-4E13-94D5-1491C49751D6}" type="presParOf" srcId="{F02CF07F-C811-4967-9ADD-F99E8D661B34}" destId="{168919E4-5E54-4B00-A0D1-D4162B1E25E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6F8997-94C5-40E3-87DF-5D4D4C6DC7D1}">
      <dsp:nvSpPr>
        <dsp:cNvPr id="0" name=""/>
        <dsp:cNvSpPr/>
      </dsp:nvSpPr>
      <dsp:spPr>
        <a:xfrm>
          <a:off x="-4001872" y="-614337"/>
          <a:ext cx="4769012" cy="4769012"/>
        </a:xfrm>
        <a:prstGeom prst="blockArc">
          <a:avLst>
            <a:gd name="adj1" fmla="val 18900000"/>
            <a:gd name="adj2" fmla="val 2700000"/>
            <a:gd name="adj3" fmla="val 453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0FB78E-DF79-468A-A189-903DA529E835}">
      <dsp:nvSpPr>
        <dsp:cNvPr id="0" name=""/>
        <dsp:cNvSpPr/>
      </dsp:nvSpPr>
      <dsp:spPr>
        <a:xfrm>
          <a:off x="401998" y="272181"/>
          <a:ext cx="4967181" cy="544645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2312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Originally emerged from Test Driven Development (TDD)</a:t>
          </a:r>
        </a:p>
      </dsp:txBody>
      <dsp:txXfrm>
        <a:off x="401998" y="272181"/>
        <a:ext cx="4967181" cy="544645"/>
      </dsp:txXfrm>
    </dsp:sp>
    <dsp:sp modelId="{85F14BDE-28EF-4E2E-B133-10D744CBE437}">
      <dsp:nvSpPr>
        <dsp:cNvPr id="0" name=""/>
        <dsp:cNvSpPr/>
      </dsp:nvSpPr>
      <dsp:spPr>
        <a:xfrm>
          <a:off x="61595" y="204100"/>
          <a:ext cx="680806" cy="680806"/>
        </a:xfrm>
        <a:prstGeom prst="ellipse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D4FFD-E6ED-4B58-BECA-ED4617CBF397}">
      <dsp:nvSpPr>
        <dsp:cNvPr id="0" name=""/>
        <dsp:cNvSpPr/>
      </dsp:nvSpPr>
      <dsp:spPr>
        <a:xfrm>
          <a:off x="714256" y="1089290"/>
          <a:ext cx="4654923" cy="544645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2312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An agile software development technique </a:t>
          </a:r>
        </a:p>
      </dsp:txBody>
      <dsp:txXfrm>
        <a:off x="714256" y="1089290"/>
        <a:ext cx="4654923" cy="544645"/>
      </dsp:txXfrm>
    </dsp:sp>
    <dsp:sp modelId="{D601865E-3386-401D-A4CB-0E8E885B51C8}">
      <dsp:nvSpPr>
        <dsp:cNvPr id="0" name=""/>
        <dsp:cNvSpPr/>
      </dsp:nvSpPr>
      <dsp:spPr>
        <a:xfrm>
          <a:off x="373853" y="1021210"/>
          <a:ext cx="680806" cy="680806"/>
        </a:xfrm>
        <a:prstGeom prst="ellipse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DA855F-8B6C-4BAF-90AC-9C9E81DFC5A7}">
      <dsp:nvSpPr>
        <dsp:cNvPr id="0" name=""/>
        <dsp:cNvSpPr/>
      </dsp:nvSpPr>
      <dsp:spPr>
        <a:xfrm>
          <a:off x="714256" y="1906400"/>
          <a:ext cx="4654923" cy="544645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2312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Encourages collaboration between developers, QA and non-technical or business participants in a software project.</a:t>
          </a:r>
        </a:p>
      </dsp:txBody>
      <dsp:txXfrm>
        <a:off x="714256" y="1906400"/>
        <a:ext cx="4654923" cy="544645"/>
      </dsp:txXfrm>
    </dsp:sp>
    <dsp:sp modelId="{168919E4-5E54-4B00-A0D1-D4162B1E25E0}">
      <dsp:nvSpPr>
        <dsp:cNvPr id="0" name=""/>
        <dsp:cNvSpPr/>
      </dsp:nvSpPr>
      <dsp:spPr>
        <a:xfrm>
          <a:off x="373853" y="1838319"/>
          <a:ext cx="680806" cy="680806"/>
        </a:xfrm>
        <a:prstGeom prst="ellipse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5B326E-D85A-48D3-8441-4E3FA54FE8D1}">
      <dsp:nvSpPr>
        <dsp:cNvPr id="0" name=""/>
        <dsp:cNvSpPr/>
      </dsp:nvSpPr>
      <dsp:spPr>
        <a:xfrm>
          <a:off x="401998" y="2723510"/>
          <a:ext cx="4967181" cy="544645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2312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rgbClr val="00B050"/>
              </a:solidFill>
            </a:rPr>
            <a:t>Dan North- </a:t>
          </a:r>
          <a:r>
            <a:rPr lang="en-US" sz="1200" b="1" kern="1200" dirty="0"/>
            <a:t>Responsible for the evolution of BDD</a:t>
          </a:r>
        </a:p>
      </dsp:txBody>
      <dsp:txXfrm>
        <a:off x="401998" y="2723510"/>
        <a:ext cx="4967181" cy="544645"/>
      </dsp:txXfrm>
    </dsp:sp>
    <dsp:sp modelId="{99C78FCE-329E-4339-B173-6EF3C0C06BCD}">
      <dsp:nvSpPr>
        <dsp:cNvPr id="0" name=""/>
        <dsp:cNvSpPr/>
      </dsp:nvSpPr>
      <dsp:spPr>
        <a:xfrm>
          <a:off x="61595" y="2655429"/>
          <a:ext cx="680806" cy="680806"/>
        </a:xfrm>
        <a:prstGeom prst="ellipse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6F8997-94C5-40E3-87DF-5D4D4C6DC7D1}">
      <dsp:nvSpPr>
        <dsp:cNvPr id="0" name=""/>
        <dsp:cNvSpPr/>
      </dsp:nvSpPr>
      <dsp:spPr>
        <a:xfrm>
          <a:off x="-2871013" y="-442417"/>
          <a:ext cx="3425633" cy="3425633"/>
        </a:xfrm>
        <a:prstGeom prst="blockArc">
          <a:avLst>
            <a:gd name="adj1" fmla="val 18900000"/>
            <a:gd name="adj2" fmla="val 2700000"/>
            <a:gd name="adj3" fmla="val 63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0FB78E-DF79-468A-A189-903DA529E835}">
      <dsp:nvSpPr>
        <dsp:cNvPr id="0" name=""/>
        <dsp:cNvSpPr/>
      </dsp:nvSpPr>
      <dsp:spPr>
        <a:xfrm>
          <a:off x="356596" y="254079"/>
          <a:ext cx="7798334" cy="508159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The cost to fix a defect </a:t>
          </a:r>
          <a:r>
            <a:rPr lang="en-US" sz="1600" b="1" i="0" kern="1200" dirty="0">
              <a:solidFill>
                <a:srgbClr val="FF0000"/>
              </a:solidFill>
            </a:rPr>
            <a:t>increases</a:t>
          </a:r>
          <a:r>
            <a:rPr lang="en-US" sz="1600" b="1" i="0" kern="1200" dirty="0"/>
            <a:t> if the defect is not detected at the right time and fixed as and when it is detected. </a:t>
          </a:r>
          <a:endParaRPr lang="en-US" sz="1600" b="1" kern="1200" dirty="0"/>
        </a:p>
      </dsp:txBody>
      <dsp:txXfrm>
        <a:off x="356596" y="254079"/>
        <a:ext cx="7798334" cy="508159"/>
      </dsp:txXfrm>
    </dsp:sp>
    <dsp:sp modelId="{85F14BDE-28EF-4E2E-B133-10D744CBE437}">
      <dsp:nvSpPr>
        <dsp:cNvPr id="0" name=""/>
        <dsp:cNvSpPr/>
      </dsp:nvSpPr>
      <dsp:spPr>
        <a:xfrm>
          <a:off x="38996" y="190559"/>
          <a:ext cx="635199" cy="635199"/>
        </a:xfrm>
        <a:prstGeom prst="ellipse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D4FFD-E6ED-4B58-BECA-ED4617CBF397}">
      <dsp:nvSpPr>
        <dsp:cNvPr id="0" name=""/>
        <dsp:cNvSpPr/>
      </dsp:nvSpPr>
      <dsp:spPr>
        <a:xfrm>
          <a:off x="541312" y="1016319"/>
          <a:ext cx="7613617" cy="508159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solidFill>
                <a:schemeClr val="bg2"/>
              </a:solidFill>
            </a:rPr>
            <a:t>This shows that </a:t>
          </a:r>
          <a:r>
            <a:rPr lang="en-US" sz="1600" b="1" i="0" kern="1200" dirty="0">
              <a:solidFill>
                <a:srgbClr val="00B050"/>
              </a:solidFill>
            </a:rPr>
            <a:t>Requirements</a:t>
          </a:r>
          <a:r>
            <a:rPr lang="en-US" sz="1600" b="1" i="0" kern="1200" dirty="0"/>
            <a:t> must be obtained correctly, it would be </a:t>
          </a:r>
          <a:r>
            <a:rPr lang="en-US" sz="1600" b="1" i="0" kern="1200" dirty="0">
              <a:solidFill>
                <a:srgbClr val="FF0000"/>
              </a:solidFill>
            </a:rPr>
            <a:t>expensive</a:t>
          </a:r>
          <a:r>
            <a:rPr lang="en-US" sz="1600" b="1" i="0" kern="1200" dirty="0"/>
            <a:t> to fix the defects due to misunderstanding</a:t>
          </a:r>
          <a:endParaRPr lang="en-US" sz="1600" b="1" kern="1200" dirty="0"/>
        </a:p>
      </dsp:txBody>
      <dsp:txXfrm>
        <a:off x="541312" y="1016319"/>
        <a:ext cx="7613617" cy="508159"/>
      </dsp:txXfrm>
    </dsp:sp>
    <dsp:sp modelId="{D601865E-3386-401D-A4CB-0E8E885B51C8}">
      <dsp:nvSpPr>
        <dsp:cNvPr id="0" name=""/>
        <dsp:cNvSpPr/>
      </dsp:nvSpPr>
      <dsp:spPr>
        <a:xfrm>
          <a:off x="223712" y="952799"/>
          <a:ext cx="635199" cy="635199"/>
        </a:xfrm>
        <a:prstGeom prst="ellipse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DA855F-8B6C-4BAF-90AC-9C9E81DFC5A7}">
      <dsp:nvSpPr>
        <dsp:cNvPr id="0" name=""/>
        <dsp:cNvSpPr/>
      </dsp:nvSpPr>
      <dsp:spPr>
        <a:xfrm>
          <a:off x="356596" y="1778559"/>
          <a:ext cx="7798334" cy="508159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2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solidFill>
                <a:srgbClr val="00B050"/>
              </a:solidFill>
            </a:rPr>
            <a:t>A development approach that can take care of the above-mentioned requirements is BDD.</a:t>
          </a:r>
          <a:endParaRPr lang="en-US" sz="1600" b="1" kern="1200" dirty="0">
            <a:solidFill>
              <a:srgbClr val="00B050"/>
            </a:solidFill>
          </a:endParaRPr>
        </a:p>
      </dsp:txBody>
      <dsp:txXfrm>
        <a:off x="356596" y="1778559"/>
        <a:ext cx="7798334" cy="508159"/>
      </dsp:txXfrm>
    </dsp:sp>
    <dsp:sp modelId="{168919E4-5E54-4B00-A0D1-D4162B1E25E0}">
      <dsp:nvSpPr>
        <dsp:cNvPr id="0" name=""/>
        <dsp:cNvSpPr/>
      </dsp:nvSpPr>
      <dsp:spPr>
        <a:xfrm>
          <a:off x="38996" y="1715039"/>
          <a:ext cx="635199" cy="635199"/>
        </a:xfrm>
        <a:prstGeom prst="ellipse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6F8997-94C5-40E3-87DF-5D4D4C6DC7D1}">
      <dsp:nvSpPr>
        <dsp:cNvPr id="0" name=""/>
        <dsp:cNvSpPr/>
      </dsp:nvSpPr>
      <dsp:spPr>
        <a:xfrm>
          <a:off x="-4001872" y="-614337"/>
          <a:ext cx="4769012" cy="4769012"/>
        </a:xfrm>
        <a:prstGeom prst="blockArc">
          <a:avLst>
            <a:gd name="adj1" fmla="val 18900000"/>
            <a:gd name="adj2" fmla="val 2700000"/>
            <a:gd name="adj3" fmla="val 453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0FB78E-DF79-468A-A189-903DA529E835}">
      <dsp:nvSpPr>
        <dsp:cNvPr id="0" name=""/>
        <dsp:cNvSpPr/>
      </dsp:nvSpPr>
      <dsp:spPr>
        <a:xfrm>
          <a:off x="401998" y="272181"/>
          <a:ext cx="7843278" cy="544645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2312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 feature file has a </a:t>
          </a:r>
          <a:r>
            <a:rPr lang="en-US" sz="1400" b="1" kern="1200" dirty="0"/>
            <a:t>natural language format</a:t>
          </a:r>
          <a:r>
            <a:rPr lang="en-US" sz="1400" kern="1200" dirty="0"/>
            <a:t> describing a feature. They’re plain-text (UTF-8)</a:t>
          </a:r>
          <a:endParaRPr lang="en-US" sz="1400" b="1" kern="1200" dirty="0"/>
        </a:p>
      </dsp:txBody>
      <dsp:txXfrm>
        <a:off x="401998" y="272181"/>
        <a:ext cx="7843278" cy="544645"/>
      </dsp:txXfrm>
    </dsp:sp>
    <dsp:sp modelId="{85F14BDE-28EF-4E2E-B133-10D744CBE437}">
      <dsp:nvSpPr>
        <dsp:cNvPr id="0" name=""/>
        <dsp:cNvSpPr/>
      </dsp:nvSpPr>
      <dsp:spPr>
        <a:xfrm>
          <a:off x="61595" y="204100"/>
          <a:ext cx="680806" cy="680806"/>
        </a:xfrm>
        <a:prstGeom prst="ellipse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8B823C-B81F-4576-BFA7-4A2551A86CA7}">
      <dsp:nvSpPr>
        <dsp:cNvPr id="0" name=""/>
        <dsp:cNvSpPr/>
      </dsp:nvSpPr>
      <dsp:spPr>
        <a:xfrm>
          <a:off x="714256" y="1089290"/>
          <a:ext cx="7531020" cy="544645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2312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Gherkin is a language, which is used to write </a:t>
          </a:r>
          <a:r>
            <a:rPr lang="en-US" sz="1400" b="1" i="0" kern="1200" dirty="0"/>
            <a:t>Features, Scenarios, and Steps</a:t>
          </a:r>
          <a:r>
            <a:rPr lang="en-US" sz="1400" b="0" i="0" kern="1200" dirty="0"/>
            <a:t>.</a:t>
          </a:r>
          <a:endParaRPr lang="en-US" sz="1400" b="1" kern="1200" dirty="0"/>
        </a:p>
      </dsp:txBody>
      <dsp:txXfrm>
        <a:off x="714256" y="1089290"/>
        <a:ext cx="7531020" cy="544645"/>
      </dsp:txXfrm>
    </dsp:sp>
    <dsp:sp modelId="{853856DD-53DB-4847-BBE3-7E2A2D369EED}">
      <dsp:nvSpPr>
        <dsp:cNvPr id="0" name=""/>
        <dsp:cNvSpPr/>
      </dsp:nvSpPr>
      <dsp:spPr>
        <a:xfrm>
          <a:off x="373853" y="1021210"/>
          <a:ext cx="680806" cy="680806"/>
        </a:xfrm>
        <a:prstGeom prst="ellipse">
          <a:avLst/>
        </a:prstGeom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F522DB-C2F9-4041-918C-1A14BB2FCB58}">
      <dsp:nvSpPr>
        <dsp:cNvPr id="0" name=""/>
        <dsp:cNvSpPr/>
      </dsp:nvSpPr>
      <dsp:spPr>
        <a:xfrm>
          <a:off x="714256" y="1906400"/>
          <a:ext cx="7531020" cy="544645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2312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“Given”, “When” and “Then” parts of the step form the actual steps mapped to </a:t>
          </a:r>
          <a:r>
            <a:rPr lang="en-US" sz="1400" kern="1200" dirty="0">
              <a:hlinkClick xmlns:r="http://schemas.openxmlformats.org/officeDocument/2006/relationships" r:id="rId2"/>
            </a:rPr>
            <a:t>Python step implementations</a:t>
          </a:r>
          <a:r>
            <a:rPr lang="en-US" sz="1400" kern="1200" dirty="0"/>
            <a:t>. </a:t>
          </a:r>
          <a:endParaRPr lang="en-US" sz="1400" b="1" kern="1200" dirty="0"/>
        </a:p>
      </dsp:txBody>
      <dsp:txXfrm>
        <a:off x="714256" y="1906400"/>
        <a:ext cx="7531020" cy="544645"/>
      </dsp:txXfrm>
    </dsp:sp>
    <dsp:sp modelId="{D601865E-3386-401D-A4CB-0E8E885B51C8}">
      <dsp:nvSpPr>
        <dsp:cNvPr id="0" name=""/>
        <dsp:cNvSpPr/>
      </dsp:nvSpPr>
      <dsp:spPr>
        <a:xfrm>
          <a:off x="373853" y="1838319"/>
          <a:ext cx="680806" cy="680806"/>
        </a:xfrm>
        <a:prstGeom prst="ellipse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11A9C-7739-4031-8DA0-0630EC07EA81}">
      <dsp:nvSpPr>
        <dsp:cNvPr id="0" name=""/>
        <dsp:cNvSpPr/>
      </dsp:nvSpPr>
      <dsp:spPr>
        <a:xfrm>
          <a:off x="401998" y="2723510"/>
          <a:ext cx="7843278" cy="544645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2312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Given</a:t>
          </a:r>
          <a:r>
            <a:rPr lang="en-US" sz="1400" b="0" i="0" kern="1200" dirty="0"/>
            <a:t> − Establish context, </a:t>
          </a:r>
          <a:r>
            <a:rPr lang="en-US" sz="1400" b="1" i="0" kern="1200" dirty="0"/>
            <a:t>When</a:t>
          </a:r>
          <a:r>
            <a:rPr lang="en-US" sz="1400" b="0" i="0" kern="1200" dirty="0"/>
            <a:t> − Perform action, </a:t>
          </a:r>
          <a:r>
            <a:rPr lang="en-US" sz="1400" b="1" i="0" kern="1200" dirty="0"/>
            <a:t>Then</a:t>
          </a:r>
          <a:r>
            <a:rPr lang="en-US" sz="1400" b="0" i="0" kern="1200" dirty="0"/>
            <a:t> − Check outcome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If there are multiple </a:t>
          </a:r>
          <a:r>
            <a:rPr lang="en-US" sz="1400" b="1" i="0" kern="1200" dirty="0"/>
            <a:t>Given</a:t>
          </a:r>
          <a:r>
            <a:rPr lang="en-US" sz="1400" b="0" i="0" kern="1200" dirty="0"/>
            <a:t> or </a:t>
          </a:r>
          <a:r>
            <a:rPr lang="en-US" sz="1400" b="1" i="0" kern="1200" dirty="0"/>
            <a:t>When</a:t>
          </a:r>
          <a:r>
            <a:rPr lang="en-US" sz="1400" b="0" i="0" kern="1200" dirty="0"/>
            <a:t> steps underneath each other, you can use </a:t>
          </a:r>
          <a:r>
            <a:rPr lang="en-US" sz="1400" b="1" i="0" kern="1200" dirty="0"/>
            <a:t>And</a:t>
          </a:r>
          <a:r>
            <a:rPr lang="en-US" sz="1400" b="0" i="0" kern="1200" dirty="0"/>
            <a:t> or </a:t>
          </a:r>
          <a:r>
            <a:rPr lang="en-US" sz="1400" b="1" i="0" kern="1200" dirty="0"/>
            <a:t>But</a:t>
          </a:r>
          <a:r>
            <a:rPr lang="en-US" sz="1400" b="0" i="0" kern="1200" dirty="0"/>
            <a:t>. </a:t>
          </a:r>
          <a:endParaRPr lang="en-US" sz="1400" b="1" kern="1200" dirty="0"/>
        </a:p>
      </dsp:txBody>
      <dsp:txXfrm>
        <a:off x="401998" y="2723510"/>
        <a:ext cx="7843278" cy="544645"/>
      </dsp:txXfrm>
    </dsp:sp>
    <dsp:sp modelId="{168919E4-5E54-4B00-A0D1-D4162B1E25E0}">
      <dsp:nvSpPr>
        <dsp:cNvPr id="0" name=""/>
        <dsp:cNvSpPr/>
      </dsp:nvSpPr>
      <dsp:spPr>
        <a:xfrm>
          <a:off x="61595" y="2655429"/>
          <a:ext cx="680806" cy="680806"/>
        </a:xfrm>
        <a:prstGeom prst="ellipse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88950" y="8747125"/>
            <a:ext cx="423902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fld id="{AC8DF440-AC1E-4EB3-BCAA-2AAB8924A793}" type="slidenum">
              <a:rPr lang="en-US" sz="800">
                <a:solidFill>
                  <a:schemeClr val="bg1"/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6" name="fl" descr="                              Dell - Internal Use - Confidential&#10;"/>
          <p:cNvSpPr txBox="1"/>
          <p:nvPr/>
        </p:nvSpPr>
        <p:spPr>
          <a:xfrm>
            <a:off x="1173085" y="8747125"/>
            <a:ext cx="1551707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rgbClr val="7F7F7F"/>
                </a:solidFill>
                <a:latin typeface="Arial"/>
              </a:rPr>
              <a:t>Dell - 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85775" y="384175"/>
            <a:ext cx="6040438" cy="33989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85775" y="4187826"/>
            <a:ext cx="6040438" cy="459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88950" y="8988139"/>
            <a:ext cx="423902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fld id="{AC8DF440-AC1E-4EB3-BCAA-2AAB8924A793}" type="slidenum">
              <a:rPr lang="en-US" sz="800">
                <a:solidFill>
                  <a:schemeClr val="bg1"/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1173085" y="8988139"/>
            <a:ext cx="1551707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rgbClr val="7F7F7F"/>
                </a:solidFill>
                <a:latin typeface="Arial"/>
              </a:rPr>
              <a:t>Dell - 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87388"/>
            <a:ext cx="6257925" cy="3521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108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87388"/>
            <a:ext cx="6257925" cy="3521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78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87388"/>
            <a:ext cx="6257925" cy="3521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66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87388"/>
            <a:ext cx="6257925" cy="3521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65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91" y="3862847"/>
            <a:ext cx="932650" cy="9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64336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405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767409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40979106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84080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113366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541463"/>
            <a:ext cx="4291012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98934467"/>
      </p:ext>
    </p:extLst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472577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1681488508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5513054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45338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86577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2273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Dell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79224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1017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723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91" y="3862847"/>
            <a:ext cx="932650" cy="9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37455"/>
      </p:ext>
    </p:extLst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_Dell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01332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60" y="1798082"/>
            <a:ext cx="155448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72256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60" y="1798082"/>
            <a:ext cx="155448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0911"/>
      </p:ext>
    </p:extLst>
  </p:cSld>
  <p:clrMapOvr>
    <a:masterClrMapping/>
  </p:clrMapOvr>
  <p:transition spd="med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1774659"/>
            <a:ext cx="5662863" cy="3368842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37160" tIns="102870" rIns="102870" bIns="10287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</a:pPr>
            <a:endParaRPr lang="en-US" sz="15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3" y="274321"/>
            <a:ext cx="5200791" cy="1283546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405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3" y="1888064"/>
            <a:ext cx="5200791" cy="23083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15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4124963"/>
            <a:ext cx="1023494" cy="767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2485644"/>
      </p:ext>
    </p:extLst>
  </p:cSld>
  <p:clrMapOvr>
    <a:masterClrMapping/>
  </p:clrMapOvr>
  <p:transition spd="med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39126" cy="640170"/>
          </a:xfrm>
          <a:prstGeom prst="rect">
            <a:avLst/>
          </a:prstGeo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66744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Dell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91" y="3862847"/>
            <a:ext cx="932650" cy="9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49704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Dell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91" y="3862847"/>
            <a:ext cx="932650" cy="9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22185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341312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688975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71353539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51854600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057766"/>
            <a:ext cx="7960422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541463"/>
            <a:ext cx="7958137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0411190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38433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4376738" y="1277938"/>
            <a:ext cx="385286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52005234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1463"/>
            <a:ext cx="4295219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95405081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9/11/2020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9/11/2020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95274" y="4832722"/>
            <a:ext cx="0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85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5274" y="4832722"/>
            <a:ext cx="0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85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fl"/>
          <p:cNvSpPr txBox="1"/>
          <p:nvPr/>
        </p:nvSpPr>
        <p:spPr>
          <a:xfrm>
            <a:off x="0" y="4836414"/>
            <a:ext cx="9144000" cy="1177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2" name="MSIPCMContentMarking" descr="{&quot;HashCode&quot;:-1912962988,&quot;Placement&quot;:&quot;Footer&quot;}">
            <a:extLst>
              <a:ext uri="{FF2B5EF4-FFF2-40B4-BE49-F238E27FC236}">
                <a16:creationId xmlns:a16="http://schemas.microsoft.com/office/drawing/2014/main" id="{F13ACE98-A943-48CC-9D85-B94CE2691982}"/>
              </a:ext>
            </a:extLst>
          </p:cNvPr>
          <p:cNvSpPr txBox="1"/>
          <p:nvPr userDrawn="1"/>
        </p:nvSpPr>
        <p:spPr>
          <a:xfrm>
            <a:off x="0" y="4932427"/>
            <a:ext cx="1185008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7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  <a:endParaRPr lang="en-US" sz="700" dirty="0" err="1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23" r:id="rId1"/>
    <p:sldLayoutId id="2147484428" r:id="rId2"/>
    <p:sldLayoutId id="2147484405" r:id="rId3"/>
    <p:sldLayoutId id="2147484418" r:id="rId4"/>
    <p:sldLayoutId id="2147484462" r:id="rId5"/>
    <p:sldLayoutId id="2147484463" r:id="rId6"/>
    <p:sldLayoutId id="2147484464" r:id="rId7"/>
    <p:sldLayoutId id="2147484465" r:id="rId8"/>
    <p:sldLayoutId id="2147484466" r:id="rId9"/>
    <p:sldLayoutId id="2147484467" r:id="rId10"/>
    <p:sldLayoutId id="2147484468" r:id="rId11"/>
    <p:sldLayoutId id="2147484469" r:id="rId12"/>
    <p:sldLayoutId id="2147484470" r:id="rId13"/>
    <p:sldLayoutId id="2147484411" r:id="rId14"/>
    <p:sldLayoutId id="2147484454" r:id="rId15"/>
    <p:sldLayoutId id="2147484451" r:id="rId16"/>
    <p:sldLayoutId id="2147484396" r:id="rId17"/>
    <p:sldLayoutId id="2147484420" r:id="rId18"/>
    <p:sldLayoutId id="2147484421" r:id="rId19"/>
    <p:sldLayoutId id="2147484413" r:id="rId20"/>
    <p:sldLayoutId id="2147484459" r:id="rId21"/>
    <p:sldLayoutId id="2147484458" r:id="rId22"/>
    <p:sldLayoutId id="2147484472" r:id="rId23"/>
    <p:sldLayoutId id="2147484473" r:id="rId24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8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burst.io/what-is-bdd-anyway-87b6ebaf619e" TargetMode="External"/><Relationship Id="rId2" Type="http://schemas.openxmlformats.org/officeDocument/2006/relationships/hyperlink" Target="https://qanalysisblog.wordpress.com/2018/06/27/do-you-wish-to-learn-about-bdd/" TargetMode="Externa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s://behave.readthedocs.io/en/latest/tutorial.html#features" TargetMode="External"/><Relationship Id="rId4" Type="http://schemas.openxmlformats.org/officeDocument/2006/relationships/hyperlink" Target="https://pypi.org/project/behave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364" y="422582"/>
            <a:ext cx="7547186" cy="149579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Book Antiqua" panose="02040602050305030304" pitchFamily="18" charset="0"/>
              </a:rPr>
              <a:t>Behavior Driven Development</a:t>
            </a:r>
            <a:br>
              <a:rPr lang="en-US" sz="4800" dirty="0">
                <a:latin typeface="Book Antiqua" panose="02040602050305030304" pitchFamily="18" charset="0"/>
              </a:rPr>
            </a:br>
            <a:endParaRPr lang="en-US" sz="1200" dirty="0">
              <a:latin typeface="Book Antiqua" panose="020406020503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08373" y="3563289"/>
            <a:ext cx="6642100" cy="53826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800" b="1">
                <a:solidFill>
                  <a:schemeClr val="tx2"/>
                </a:solidFill>
                <a:latin typeface="Book Antiqua" panose="02040602050305030304" pitchFamily="18" charset="0"/>
              </a:rPr>
              <a:t>Venkata </a:t>
            </a:r>
            <a:r>
              <a:rPr lang="en-US" sz="1800" b="1" dirty="0">
                <a:solidFill>
                  <a:schemeClr val="tx2"/>
                </a:solidFill>
                <a:latin typeface="Book Antiqua" panose="02040602050305030304" pitchFamily="18" charset="0"/>
              </a:rPr>
              <a:t>Shyam</a:t>
            </a:r>
          </a:p>
        </p:txBody>
      </p:sp>
      <p:sp>
        <p:nvSpPr>
          <p:cNvPr id="4" name="flFirstPage"/>
          <p:cNvSpPr txBox="1"/>
          <p:nvPr/>
        </p:nvSpPr>
        <p:spPr>
          <a:xfrm>
            <a:off x="108373" y="3909907"/>
            <a:ext cx="184731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14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621107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2354-7B2F-4389-9D35-141E8380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Museo Sans For Dell" panose="02000000000000000000" pitchFamily="2" charset="0"/>
              </a:rPr>
              <a:t>BDD Architecture  </a:t>
            </a:r>
            <a:br>
              <a:rPr lang="en-US" dirty="0">
                <a:solidFill>
                  <a:schemeClr val="bg2"/>
                </a:solidFill>
                <a:latin typeface="Museo Sans For Dell" pitchFamily="2" charset="0"/>
              </a:rPr>
            </a:br>
            <a:endParaRPr lang="en-US" dirty="0"/>
          </a:p>
        </p:txBody>
      </p:sp>
      <p:pic>
        <p:nvPicPr>
          <p:cNvPr id="1026" name="Picture 2" descr="Image result for bdd vs tdd develop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65" y="836342"/>
            <a:ext cx="7218470" cy="361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0FC9AD4-178B-45DF-B075-0046FC991B96}"/>
              </a:ext>
            </a:extLst>
          </p:cNvPr>
          <p:cNvCxnSpPr/>
          <p:nvPr/>
        </p:nvCxnSpPr>
        <p:spPr>
          <a:xfrm>
            <a:off x="452437" y="700875"/>
            <a:ext cx="8239126" cy="0"/>
          </a:xfrm>
          <a:prstGeom prst="line">
            <a:avLst/>
          </a:prstGeom>
          <a:ln w="12700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91773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/>
          <a:lstStyle/>
          <a:p>
            <a:br>
              <a:rPr lang="en-US" sz="600" dirty="0"/>
            </a:br>
            <a:r>
              <a:rPr lang="en-US" altLang="en-US" sz="2800" dirty="0">
                <a:solidFill>
                  <a:schemeClr val="bg1"/>
                </a:solidFill>
                <a:latin typeface="Museo Sans For Dell" panose="02000000000000000000" pitchFamily="2" charset="0"/>
              </a:rPr>
              <a:t>Advantages of BDD </a:t>
            </a:r>
            <a:br>
              <a:rPr lang="en-US" altLang="en-US" sz="2800" dirty="0">
                <a:solidFill>
                  <a:srgbClr val="717171"/>
                </a:solidFill>
                <a:latin typeface="Museo For Dell"/>
                <a:ea typeface="Arial"/>
              </a:rPr>
            </a:br>
            <a:br>
              <a:rPr lang="en-US" sz="2800" dirty="0">
                <a:solidFill>
                  <a:schemeClr val="bg1"/>
                </a:solidFill>
                <a:latin typeface="Museo Sans For Dell" panose="02000000000000000000" pitchFamily="2" charset="0"/>
              </a:rPr>
            </a:br>
            <a:endParaRPr lang="en-US" sz="2100" dirty="0">
              <a:solidFill>
                <a:schemeClr val="bg1"/>
              </a:solidFill>
              <a:latin typeface="Museo Sans For Dell" panose="02000000000000000000" pitchFamily="2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50397" y="751675"/>
            <a:ext cx="8239126" cy="0"/>
          </a:xfrm>
          <a:prstGeom prst="line">
            <a:avLst/>
          </a:prstGeom>
          <a:ln w="12700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DDE008C-A272-4260-9F4C-6051B1D17A56}"/>
              </a:ext>
            </a:extLst>
          </p:cNvPr>
          <p:cNvSpPr txBox="1"/>
          <p:nvPr/>
        </p:nvSpPr>
        <p:spPr>
          <a:xfrm>
            <a:off x="358907" y="906928"/>
            <a:ext cx="8222105" cy="3383280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 anchor="ctr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bg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schemeClr val="bg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schemeClr val="bg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schemeClr val="bg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schemeClr val="bg2"/>
              </a:solidFill>
              <a:latin typeface="Book Antiqua" panose="0204060205030503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schemeClr val="bg2"/>
              </a:solidFill>
              <a:latin typeface="Book Antiqua" panose="0204060205030503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schemeClr val="bg2"/>
              </a:solidFill>
              <a:latin typeface="Book Antiqua" panose="0204060205030503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schemeClr val="bg2"/>
              </a:solidFill>
              <a:latin typeface="Book Antiqua" panose="0204060205030503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schemeClr val="bg2"/>
              </a:solidFill>
              <a:latin typeface="Book Antiqua" panose="0204060205030503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schemeClr val="bg2"/>
              </a:solidFill>
              <a:latin typeface="Book Antiqua" panose="0204060205030503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schemeClr val="bg2"/>
              </a:solidFill>
              <a:latin typeface="Book Antiqua" panose="0204060205030503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schemeClr val="bg2"/>
              </a:solidFill>
              <a:latin typeface="Book Antiqua" panose="0204060205030503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2"/>
              </a:solidFill>
              <a:latin typeface="Book Antiqua" panose="0204060205030503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B67116-7614-4BA0-A24C-30701364DC38}"/>
              </a:ext>
            </a:extLst>
          </p:cNvPr>
          <p:cNvSpPr/>
          <p:nvPr/>
        </p:nvSpPr>
        <p:spPr>
          <a:xfrm>
            <a:off x="671437" y="1059106"/>
            <a:ext cx="859110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50"/>
              </a:spcBef>
              <a:spcAft>
                <a:spcPts val="450"/>
              </a:spcAft>
            </a:pPr>
            <a:endParaRPr lang="en-US" sz="1400" dirty="0">
              <a:solidFill>
                <a:schemeClr val="bg2"/>
              </a:solidFill>
              <a:latin typeface="Museo Sans For Dell" pitchFamily="2" charset="0"/>
            </a:endParaRPr>
          </a:p>
          <a:p>
            <a:pPr>
              <a:spcBef>
                <a:spcPts val="450"/>
              </a:spcBef>
              <a:spcAft>
                <a:spcPts val="450"/>
              </a:spcAft>
            </a:pPr>
            <a:endParaRPr lang="en-US" sz="1600" dirty="0">
              <a:solidFill>
                <a:schemeClr val="bg2"/>
              </a:solidFill>
              <a:latin typeface="Museo Sans For Dell" pitchFamily="2" charset="0"/>
            </a:endParaRP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sz="1600" dirty="0">
                <a:solidFill>
                  <a:schemeClr val="bg2"/>
                </a:solidFill>
                <a:latin typeface="Museo Sans For Dell" pitchFamily="2" charset="0"/>
              </a:rPr>
              <a:t> 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endParaRPr lang="en-US" sz="1600" dirty="0">
              <a:solidFill>
                <a:schemeClr val="accent4">
                  <a:lumMod val="75000"/>
                </a:schemeClr>
              </a:solidFill>
              <a:latin typeface="Museo Sans For Dell" pitchFamily="2" charset="0"/>
            </a:endParaRPr>
          </a:p>
          <a:p>
            <a:pPr>
              <a:spcBef>
                <a:spcPts val="450"/>
              </a:spcBef>
              <a:spcAft>
                <a:spcPts val="450"/>
              </a:spcAft>
            </a:pPr>
            <a:endParaRPr lang="en-US" sz="1600" dirty="0">
              <a:solidFill>
                <a:schemeClr val="accent4">
                  <a:lumMod val="75000"/>
                </a:schemeClr>
              </a:solidFill>
              <a:latin typeface="Museo Sans For Dell" pitchFamily="2" charset="0"/>
            </a:endParaRP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sz="1600" dirty="0">
                <a:solidFill>
                  <a:schemeClr val="bg2"/>
                </a:solidFill>
                <a:latin typeface="Museo Sans For Dell" pitchFamily="2" charset="0"/>
              </a:rPr>
              <a:t>		 </a:t>
            </a:r>
          </a:p>
          <a:p>
            <a:pPr marL="270000" indent="-270000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/>
              </a:solidFill>
              <a:latin typeface="Museo Sans For Dell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C3F7557-6289-4994-963D-1456F4F19533}"/>
              </a:ext>
            </a:extLst>
          </p:cNvPr>
          <p:cNvSpPr/>
          <p:nvPr/>
        </p:nvSpPr>
        <p:spPr>
          <a:xfrm>
            <a:off x="5567246" y="1207876"/>
            <a:ext cx="2779620" cy="56075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r>
              <a:rPr lang="en-US" sz="1100" b="1" dirty="0"/>
              <a:t>Controllable</a:t>
            </a:r>
            <a:r>
              <a:rPr lang="en-US" sz="1100" dirty="0"/>
              <a:t> by any level of management- Lower and Upper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EDB6B0-0466-458D-B3D3-6B81968F9FD0}"/>
              </a:ext>
            </a:extLst>
          </p:cNvPr>
          <p:cNvSpPr/>
          <p:nvPr/>
        </p:nvSpPr>
        <p:spPr>
          <a:xfrm>
            <a:off x="5567247" y="3407761"/>
            <a:ext cx="2779619" cy="56075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r>
              <a:rPr lang="en-US" sz="1100" b="1" dirty="0"/>
              <a:t>Gherkin</a:t>
            </a:r>
            <a:r>
              <a:rPr lang="en-US" sz="1100" dirty="0"/>
              <a:t> Style feature to define steps in Test scenarios- </a:t>
            </a:r>
          </a:p>
          <a:p>
            <a:r>
              <a:rPr lang="en-US" sz="1100" b="1" dirty="0"/>
              <a:t>Given, When, Then, And, But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856C6F-4CE5-425F-A77B-497059A51D02}"/>
              </a:ext>
            </a:extLst>
          </p:cNvPr>
          <p:cNvSpPr/>
          <p:nvPr/>
        </p:nvSpPr>
        <p:spPr>
          <a:xfrm>
            <a:off x="586309" y="3417591"/>
            <a:ext cx="2769345" cy="55092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r>
              <a:rPr lang="en-US" sz="1100" dirty="0"/>
              <a:t>Test cases in a natural language that non-programmers can read, no technical knowledge required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50B2454-3E68-4754-A540-44F3F481A760}"/>
              </a:ext>
            </a:extLst>
          </p:cNvPr>
          <p:cNvSpPr/>
          <p:nvPr/>
        </p:nvSpPr>
        <p:spPr>
          <a:xfrm>
            <a:off x="586309" y="2659812"/>
            <a:ext cx="2769345" cy="56075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r>
              <a:rPr lang="en-US" sz="1100" dirty="0"/>
              <a:t>Absorbs any </a:t>
            </a:r>
            <a:r>
              <a:rPr lang="en-US" sz="1100" b="1" dirty="0"/>
              <a:t>TDD</a:t>
            </a:r>
            <a:r>
              <a:rPr lang="en-US" sz="1100" dirty="0"/>
              <a:t> </a:t>
            </a:r>
            <a:r>
              <a:rPr lang="en-US" sz="1100" b="1" dirty="0"/>
              <a:t>Frameworks</a:t>
            </a:r>
            <a:r>
              <a:rPr lang="en-US" sz="1100" dirty="0"/>
              <a:t> and Technologies and meets </a:t>
            </a:r>
            <a:r>
              <a:rPr lang="en-US" sz="1100" b="1" dirty="0"/>
              <a:t>Acceptance</a:t>
            </a:r>
            <a:r>
              <a:rPr lang="en-US" sz="1100" dirty="0"/>
              <a:t> </a:t>
            </a:r>
            <a:r>
              <a:rPr lang="en-US" sz="1100" b="1" dirty="0"/>
              <a:t>standards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F99997A-694D-4AC3-8FD6-99E0C32D18E7}"/>
              </a:ext>
            </a:extLst>
          </p:cNvPr>
          <p:cNvSpPr/>
          <p:nvPr/>
        </p:nvSpPr>
        <p:spPr>
          <a:xfrm>
            <a:off x="5567247" y="2682879"/>
            <a:ext cx="2779619" cy="53623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r>
              <a:rPr lang="en-US" sz="1100" dirty="0"/>
              <a:t>Supports different </a:t>
            </a:r>
            <a:r>
              <a:rPr lang="en-US" sz="1100" b="1" dirty="0"/>
              <a:t>platforms</a:t>
            </a:r>
            <a:r>
              <a:rPr lang="en-US" sz="1100" dirty="0"/>
              <a:t> and multiple </a:t>
            </a:r>
            <a:r>
              <a:rPr lang="en-US" sz="1100" b="1" dirty="0"/>
              <a:t>languages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FB7D19-2615-4C2C-B691-56F543004483}"/>
              </a:ext>
            </a:extLst>
          </p:cNvPr>
          <p:cNvSpPr/>
          <p:nvPr/>
        </p:nvSpPr>
        <p:spPr>
          <a:xfrm>
            <a:off x="5567247" y="1962387"/>
            <a:ext cx="2779619" cy="56075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r>
              <a:rPr lang="en-US" sz="1100" dirty="0"/>
              <a:t>Handles </a:t>
            </a:r>
            <a:r>
              <a:rPr lang="en-US" sz="1100" b="1" dirty="0"/>
              <a:t>Agile</a:t>
            </a:r>
            <a:r>
              <a:rPr lang="en-US" sz="1100" dirty="0"/>
              <a:t> changes easily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F86E459-FA7B-4E00-B10C-CDC9B2192A21}"/>
              </a:ext>
            </a:extLst>
          </p:cNvPr>
          <p:cNvSpPr/>
          <p:nvPr/>
        </p:nvSpPr>
        <p:spPr>
          <a:xfrm>
            <a:off x="576035" y="1238191"/>
            <a:ext cx="2779619" cy="56075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r>
              <a:rPr lang="en-US" sz="1100" b="1" dirty="0"/>
              <a:t>Controlled</a:t>
            </a:r>
            <a:r>
              <a:rPr lang="en-US" sz="1100" dirty="0"/>
              <a:t>, </a:t>
            </a:r>
            <a:r>
              <a:rPr lang="en-US" sz="1100" b="1" dirty="0"/>
              <a:t>Robust</a:t>
            </a:r>
            <a:r>
              <a:rPr lang="en-US" sz="1100" dirty="0"/>
              <a:t>, </a:t>
            </a:r>
            <a:r>
              <a:rPr lang="en-US" sz="1100" b="1" dirty="0"/>
              <a:t>Scalable</a:t>
            </a:r>
            <a:r>
              <a:rPr lang="en-US" sz="1100" dirty="0"/>
              <a:t> and </a:t>
            </a:r>
            <a:r>
              <a:rPr lang="en-US" sz="1100" b="1" dirty="0"/>
              <a:t>Reliable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DFD982-45B4-46ED-B55F-028B7D199AF5}"/>
              </a:ext>
            </a:extLst>
          </p:cNvPr>
          <p:cNvSpPr/>
          <p:nvPr/>
        </p:nvSpPr>
        <p:spPr>
          <a:xfrm>
            <a:off x="576035" y="1963716"/>
            <a:ext cx="2779619" cy="55652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r>
              <a:rPr lang="en-US" sz="1100" dirty="0"/>
              <a:t>Better </a:t>
            </a:r>
            <a:r>
              <a:rPr lang="en-US" sz="1100" b="1" dirty="0"/>
              <a:t>Collaboration</a:t>
            </a:r>
            <a:r>
              <a:rPr lang="en-US" sz="1100" dirty="0"/>
              <a:t> across teams, Very clear </a:t>
            </a:r>
            <a:r>
              <a:rPr lang="en-US" sz="1100" b="1" dirty="0"/>
              <a:t>documentation</a:t>
            </a:r>
            <a:r>
              <a:rPr lang="en-US" sz="1100" dirty="0"/>
              <a:t>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7D3BECB-1F5F-4434-A57F-F5BE36B5F699}"/>
              </a:ext>
            </a:extLst>
          </p:cNvPr>
          <p:cNvSpPr/>
          <p:nvPr/>
        </p:nvSpPr>
        <p:spPr>
          <a:xfrm>
            <a:off x="3645627" y="1962387"/>
            <a:ext cx="1631647" cy="124528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bg2"/>
                </a:solidFill>
                <a:latin typeface="Berlin Sans FB Demi" panose="020E0802020502020306" pitchFamily="34" charset="0"/>
              </a:rPr>
              <a:t>WHY BDD?</a:t>
            </a:r>
          </a:p>
        </p:txBody>
      </p:sp>
    </p:spTree>
    <p:extLst>
      <p:ext uri="{BB962C8B-B14F-4D97-AF65-F5344CB8AC3E}">
        <p14:creationId xmlns:p14="http://schemas.microsoft.com/office/powerpoint/2010/main" val="1199293472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1B5DB-9147-4E70-8D08-55C9DB614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BDD Tools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DA67D9-B5F4-4171-A5AC-D36628EE06B7}"/>
              </a:ext>
            </a:extLst>
          </p:cNvPr>
          <p:cNvSpPr/>
          <p:nvPr/>
        </p:nvSpPr>
        <p:spPr>
          <a:xfrm>
            <a:off x="604838" y="769942"/>
            <a:ext cx="8239126" cy="3603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B050"/>
                </a:solidFill>
                <a:latin typeface="Verdana" panose="020B0604030504040204" pitchFamily="34" charset="0"/>
              </a:rPr>
              <a:t>Cucumber</a:t>
            </a:r>
            <a:endParaRPr 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SpecFlow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(.NET framework)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B050"/>
                </a:solidFill>
                <a:latin typeface="Verdana" panose="020B0604030504040204" pitchFamily="34" charset="0"/>
              </a:rPr>
              <a:t>Behave (Python framework)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JBehave</a:t>
            </a:r>
            <a:r>
              <a:rPr lang="en-US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Concordion</a:t>
            </a:r>
            <a:r>
              <a:rPr lang="en-US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(Java frameworks)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JBehave</a:t>
            </a:r>
            <a:r>
              <a:rPr lang="en-US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 Web 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(Java framework with Selenium integration)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Lettuce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(Python framework)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Behat</a:t>
            </a:r>
            <a:r>
              <a:rPr lang="en-US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Kahlan</a:t>
            </a:r>
            <a:r>
              <a:rPr lang="en-US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(PHP frameworks)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DaSpec</a:t>
            </a:r>
            <a:r>
              <a:rPr lang="en-US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, Jasmine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(JavaScript frameworks)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Squish GUI Tester 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(BDD GUI Testing Tool for JavaScript, Python, Perl, Ruby &amp; TCL)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Spock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(Groovy framework)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Yadda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(Gherkin language support for frameworks such as Jasmine)</a:t>
            </a:r>
            <a:endParaRPr lang="en-US" sz="1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EF3F289-BBBB-4172-96A5-601EA0127F19}"/>
              </a:ext>
            </a:extLst>
          </p:cNvPr>
          <p:cNvCxnSpPr/>
          <p:nvPr/>
        </p:nvCxnSpPr>
        <p:spPr>
          <a:xfrm>
            <a:off x="545571" y="607742"/>
            <a:ext cx="8239126" cy="0"/>
          </a:xfrm>
          <a:prstGeom prst="line">
            <a:avLst/>
          </a:prstGeom>
          <a:ln w="12700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12525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6788B-55F8-4B97-BF7A-C4A97FDF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Cucumber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BD347B-6AC1-4A73-A0D0-22C0E2C38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60" y="2096644"/>
            <a:ext cx="4315807" cy="2516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8A3612-AC75-4154-9E83-F2AE0ED55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96644"/>
            <a:ext cx="4420601" cy="25168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FCC4927-AF4E-425C-A67F-D01827DBA8CB}"/>
              </a:ext>
            </a:extLst>
          </p:cNvPr>
          <p:cNvSpPr/>
          <p:nvPr/>
        </p:nvSpPr>
        <p:spPr>
          <a:xfrm>
            <a:off x="390525" y="630906"/>
            <a:ext cx="8679333" cy="144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rgbClr val="00B050"/>
                </a:solidFill>
                <a:latin typeface="Verdana" panose="020B0604030504040204" pitchFamily="34" charset="0"/>
              </a:rPr>
              <a:t>Cucumber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 is a </a:t>
            </a:r>
            <a:r>
              <a:rPr lang="en-US" sz="1200" dirty="0">
                <a:solidFill>
                  <a:srgbClr val="00B050"/>
                </a:solidFill>
                <a:latin typeface="Verdana" panose="020B0604030504040204" pitchFamily="34" charset="0"/>
              </a:rPr>
              <a:t>free tool 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for executable specifications used globally.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Cucumber describe how software should </a:t>
            </a:r>
            <a:r>
              <a:rPr lang="en-US" sz="1200" b="1" dirty="0">
                <a:solidFill>
                  <a:srgbClr val="00B050"/>
                </a:solidFill>
                <a:latin typeface="Verdana" panose="020B0604030504040204" pitchFamily="34" charset="0"/>
              </a:rPr>
              <a:t>behave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 in plain text based on </a:t>
            </a:r>
            <a:r>
              <a:rPr lang="en-US" sz="1200" b="1" dirty="0">
                <a:solidFill>
                  <a:srgbClr val="00B050"/>
                </a:solidFill>
                <a:latin typeface="Verdana" panose="020B0604030504040204" pitchFamily="34" charset="0"/>
              </a:rPr>
              <a:t>acceptance criteria.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The text is written in a business-readable, </a:t>
            </a:r>
            <a:r>
              <a:rPr lang="en-US" sz="1200" b="1" dirty="0">
                <a:solidFill>
                  <a:srgbClr val="00B050"/>
                </a:solidFill>
                <a:latin typeface="Verdana" panose="020B0604030504040204" pitchFamily="34" charset="0"/>
              </a:rPr>
              <a:t>domain-specific language 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and serves as </a:t>
            </a:r>
            <a:r>
              <a:rPr lang="en-US" sz="1200" b="1" dirty="0">
                <a:solidFill>
                  <a:srgbClr val="00B050"/>
                </a:solidFill>
                <a:latin typeface="Verdana" panose="020B0604030504040204" pitchFamily="34" charset="0"/>
              </a:rPr>
              <a:t>documentation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, automated tests and development-aid, all rolled into one format with </a:t>
            </a:r>
            <a:r>
              <a:rPr lang="en-US" sz="1200" b="1" dirty="0">
                <a:solidFill>
                  <a:srgbClr val="00B050"/>
                </a:solidFill>
                <a:latin typeface="Verdana" panose="020B0604030504040204" pitchFamily="34" charset="0"/>
              </a:rPr>
              <a:t>collaboration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We can use over </a:t>
            </a:r>
            <a:r>
              <a:rPr lang="en-US" sz="1200" b="1" dirty="0">
                <a:solidFill>
                  <a:srgbClr val="00B050"/>
                </a:solidFill>
                <a:latin typeface="Verdana" panose="020B0604030504040204" pitchFamily="34" charset="0"/>
              </a:rPr>
              <a:t>forty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 different spoken languages (English, Chinese, etc.) with Cucumber.</a:t>
            </a:r>
            <a:endParaRPr lang="en-US" sz="12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28312BB-4D5B-4DFF-8DEB-CB813B4EBAFA}"/>
              </a:ext>
            </a:extLst>
          </p:cNvPr>
          <p:cNvCxnSpPr/>
          <p:nvPr/>
        </p:nvCxnSpPr>
        <p:spPr>
          <a:xfrm>
            <a:off x="425904" y="630906"/>
            <a:ext cx="8239126" cy="0"/>
          </a:xfrm>
          <a:prstGeom prst="line">
            <a:avLst/>
          </a:prstGeom>
          <a:ln w="12700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660361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BCA7E-6FC0-463D-A9C5-7924B085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Behave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493A3-A83B-4A65-A029-D6CC12F5DD78}"/>
              </a:ext>
            </a:extLst>
          </p:cNvPr>
          <p:cNvSpPr txBox="1">
            <a:spLocks/>
          </p:cNvSpPr>
          <p:nvPr/>
        </p:nvSpPr>
        <p:spPr>
          <a:xfrm>
            <a:off x="362478" y="361206"/>
            <a:ext cx="8915400" cy="3777622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+mj-lt"/>
                <a:ea typeface="Museo Sans For Dell" pitchFamily="2" charset="0"/>
                <a:cs typeface="+mn-cs"/>
              </a:defRPr>
            </a:lvl1pPr>
            <a:lvl2pPr marL="574675" indent="-2333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aseline="0">
                <a:solidFill>
                  <a:srgbClr val="000000"/>
                </a:solidFill>
                <a:latin typeface="+mj-lt"/>
                <a:ea typeface="Museo Sans For Dell" pitchFamily="2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1000" baseline="0">
                <a:solidFill>
                  <a:srgbClr val="000000"/>
                </a:solidFill>
                <a:latin typeface="+mj-lt"/>
                <a:ea typeface="Museo Sans For Dell" pitchFamily="2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000" baseline="0">
                <a:solidFill>
                  <a:srgbClr val="000000"/>
                </a:solidFill>
                <a:latin typeface="+mj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bg1"/>
              </a:buClr>
              <a:buFont typeface="Museo For Dell 300" pitchFamily="50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9pPr>
          </a:lstStyle>
          <a:p>
            <a:endParaRPr lang="en-US" sz="1800" b="1" kern="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b="1" kern="0" dirty="0">
                <a:solidFill>
                  <a:srgbClr val="00B050"/>
                </a:solidFill>
              </a:rPr>
              <a:t>Behave</a:t>
            </a:r>
            <a:r>
              <a:rPr lang="en-US" sz="1800" b="1" kern="0" dirty="0"/>
              <a:t> (behavior-driven development framework) is a Python style framework.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b="1" i="1" kern="0" dirty="0"/>
              <a:t>behave</a:t>
            </a:r>
            <a:r>
              <a:rPr lang="en-US" sz="1800" kern="0" dirty="0"/>
              <a:t> uses tests written in a natural language style, backed up by Python code.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kern="0" dirty="0"/>
              <a:t>Installation-</a:t>
            </a:r>
            <a:r>
              <a:rPr lang="en-US" sz="1800" b="1" kern="0" dirty="0"/>
              <a:t> </a:t>
            </a:r>
            <a:r>
              <a:rPr lang="en-US" sz="1800" b="1" kern="0" dirty="0">
                <a:highlight>
                  <a:srgbClr val="FFFF00"/>
                </a:highlight>
              </a:rPr>
              <a:t>pip install behave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Behave works with three types of files stored in a directory called “</a:t>
            </a:r>
            <a:r>
              <a:rPr lang="en-US" sz="1800" b="1" dirty="0">
                <a:solidFill>
                  <a:srgbClr val="00B050"/>
                </a:solidFill>
              </a:rPr>
              <a:t>features</a:t>
            </a:r>
            <a:r>
              <a:rPr lang="en-US" sz="1800" dirty="0"/>
              <a:t>” −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b="1" dirty="0"/>
              <a:t>feature</a:t>
            </a:r>
            <a:r>
              <a:rPr lang="en-US" sz="1800" dirty="0"/>
              <a:t> files with your </a:t>
            </a:r>
            <a:r>
              <a:rPr lang="en-US" sz="1800" b="1" dirty="0"/>
              <a:t>behavior</a:t>
            </a:r>
            <a:r>
              <a:rPr lang="en-US" sz="1800" dirty="0"/>
              <a:t> </a:t>
            </a:r>
            <a:r>
              <a:rPr lang="en-US" sz="1800" b="1" dirty="0"/>
              <a:t>scenarios</a:t>
            </a:r>
            <a:r>
              <a:rPr lang="en-US" sz="180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“</a:t>
            </a:r>
            <a:r>
              <a:rPr lang="en-US" sz="1800" b="1" dirty="0"/>
              <a:t>steps</a:t>
            </a:r>
            <a:r>
              <a:rPr lang="en-US" sz="1800" dirty="0"/>
              <a:t>” directory with </a:t>
            </a:r>
            <a:r>
              <a:rPr lang="en-US" sz="1800" b="1" dirty="0"/>
              <a:t>Python step implementations</a:t>
            </a:r>
            <a:r>
              <a:rPr lang="en-US" sz="1800" dirty="0"/>
              <a:t> for the scenarios.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Optionally, some </a:t>
            </a:r>
            <a:r>
              <a:rPr lang="en-US" sz="1800" b="1" dirty="0"/>
              <a:t>environmental controls </a:t>
            </a:r>
            <a:r>
              <a:rPr lang="en-US" sz="1800" dirty="0"/>
              <a:t>(code to run before and after steps, scenarios, features or the whole shooting match).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44A924-07B3-49B8-965F-B5DCCD027D67}"/>
              </a:ext>
            </a:extLst>
          </p:cNvPr>
          <p:cNvCxnSpPr/>
          <p:nvPr/>
        </p:nvCxnSpPr>
        <p:spPr>
          <a:xfrm>
            <a:off x="425904" y="630906"/>
            <a:ext cx="8239126" cy="0"/>
          </a:xfrm>
          <a:prstGeom prst="line">
            <a:avLst/>
          </a:prstGeom>
          <a:ln w="12700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behave_logo">
            <a:extLst>
              <a:ext uri="{FF2B5EF4-FFF2-40B4-BE49-F238E27FC236}">
                <a16:creationId xmlns:a16="http://schemas.microsoft.com/office/drawing/2014/main" id="{0249A54C-9C14-4F76-922E-00D5DA813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534" y="3626640"/>
            <a:ext cx="1363134" cy="92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61962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FAE6-EDC6-4A43-93C7-21E2FFCFD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Behave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8B79D-D35C-44D5-9956-109FEAFA3CB8}"/>
              </a:ext>
            </a:extLst>
          </p:cNvPr>
          <p:cNvSpPr txBox="1">
            <a:spLocks/>
          </p:cNvSpPr>
          <p:nvPr/>
        </p:nvSpPr>
        <p:spPr>
          <a:xfrm>
            <a:off x="425903" y="836341"/>
            <a:ext cx="4831897" cy="3794917"/>
          </a:xfrm>
        </p:spPr>
        <p:txBody>
          <a:bodyPr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+mj-lt"/>
                <a:ea typeface="Museo Sans For Dell" pitchFamily="2" charset="0"/>
                <a:cs typeface="+mn-cs"/>
              </a:defRPr>
            </a:lvl1pPr>
            <a:lvl2pPr marL="574675" indent="-2333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aseline="0">
                <a:solidFill>
                  <a:srgbClr val="000000"/>
                </a:solidFill>
                <a:latin typeface="+mj-lt"/>
                <a:ea typeface="Museo Sans For Dell" pitchFamily="2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1000" baseline="0">
                <a:solidFill>
                  <a:srgbClr val="000000"/>
                </a:solidFill>
                <a:latin typeface="+mj-lt"/>
                <a:ea typeface="Museo Sans For Dell" pitchFamily="2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000" baseline="0">
                <a:solidFill>
                  <a:srgbClr val="000000"/>
                </a:solidFill>
                <a:latin typeface="+mj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bg1"/>
              </a:buClr>
              <a:buFont typeface="Museo For Dell 300" pitchFamily="50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kern="0" dirty="0"/>
              <a:t>Install </a:t>
            </a:r>
            <a:r>
              <a:rPr lang="en-US" b="1" kern="0" dirty="0">
                <a:solidFill>
                  <a:srgbClr val="00B050"/>
                </a:solidFill>
              </a:rPr>
              <a:t>Behave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kern="0" dirty="0"/>
              <a:t>Make a directory called “</a:t>
            </a:r>
            <a:r>
              <a:rPr lang="en-US" b="1" kern="0" dirty="0"/>
              <a:t>features</a:t>
            </a:r>
            <a:r>
              <a:rPr lang="en-US" kern="0" dirty="0"/>
              <a:t>/”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kern="0" dirty="0"/>
              <a:t>In that features directory, create a feature file containing the test scenarios and steps in </a:t>
            </a:r>
            <a:r>
              <a:rPr lang="en-US" b="1" kern="0" dirty="0"/>
              <a:t>Gherkin</a:t>
            </a:r>
            <a:r>
              <a:rPr lang="en-US" kern="0" dirty="0"/>
              <a:t> style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Make a new directory called “</a:t>
            </a:r>
            <a:r>
              <a:rPr lang="en-US" b="1" dirty="0"/>
              <a:t>features/steps/”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that directory write the implementation logic for each of the steps mentioned in the feature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Link the implemented logic with the feature steps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Run </a:t>
            </a:r>
            <a:r>
              <a:rPr lang="en-US" b="1" dirty="0">
                <a:solidFill>
                  <a:srgbClr val="00B050"/>
                </a:solidFill>
              </a:rPr>
              <a:t>Behave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80C50E9-5373-4377-9837-600D74A63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036" y="765806"/>
            <a:ext cx="3001764" cy="137533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4283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hangingPunct="0"/>
            <a:r>
              <a:rPr lang="en-US" altLang="en-US" sz="1000" dirty="0">
                <a:solidFill>
                  <a:srgbClr val="737373"/>
                </a:solidFill>
                <a:latin typeface="Source Code Pro"/>
              </a:rPr>
              <a:t># -- FILE: features/</a:t>
            </a:r>
            <a:r>
              <a:rPr lang="en-US" altLang="en-US" sz="1000" dirty="0" err="1">
                <a:solidFill>
                  <a:srgbClr val="737373"/>
                </a:solidFill>
                <a:latin typeface="Source Code Pro"/>
              </a:rPr>
              <a:t>example.feature</a:t>
            </a:r>
            <a:r>
              <a:rPr lang="en-US" altLang="en-US" sz="1000" dirty="0">
                <a:solidFill>
                  <a:srgbClr val="006DAD"/>
                </a:solidFill>
                <a:latin typeface="Source Code Pro"/>
              </a:rPr>
              <a:t> </a:t>
            </a:r>
          </a:p>
          <a:p>
            <a:pPr defTabSz="685800" eaLnBrk="0" hangingPunct="0"/>
            <a:r>
              <a:rPr lang="en-US" altLang="en-US" sz="1000" dirty="0">
                <a:solidFill>
                  <a:srgbClr val="002D47"/>
                </a:solidFill>
                <a:latin typeface="Source Code Pro"/>
              </a:rPr>
              <a:t>Feature:</a:t>
            </a:r>
            <a:r>
              <a:rPr lang="en-US" altLang="en-US" sz="1000" dirty="0">
                <a:solidFill>
                  <a:srgbClr val="006DAD"/>
                </a:solidFill>
                <a:latin typeface="Source Code Pro"/>
              </a:rPr>
              <a:t> Showing off behave </a:t>
            </a:r>
          </a:p>
          <a:p>
            <a:pPr defTabSz="685800" eaLnBrk="0" hangingPunct="0"/>
            <a:endParaRPr lang="en-US" altLang="en-US" sz="1000" dirty="0">
              <a:solidFill>
                <a:srgbClr val="006DAD"/>
              </a:solidFill>
              <a:latin typeface="Source Code Pro"/>
            </a:endParaRPr>
          </a:p>
          <a:p>
            <a:pPr defTabSz="685800" eaLnBrk="0" hangingPunct="0"/>
            <a:r>
              <a:rPr lang="en-US" altLang="en-US" sz="1000" dirty="0">
                <a:solidFill>
                  <a:srgbClr val="002D47"/>
                </a:solidFill>
                <a:latin typeface="Source Code Pro"/>
              </a:rPr>
              <a:t>Scenario:</a:t>
            </a:r>
            <a:r>
              <a:rPr lang="en-US" altLang="en-US" sz="1000" dirty="0">
                <a:solidFill>
                  <a:srgbClr val="006DAD"/>
                </a:solidFill>
                <a:latin typeface="Source Code Pro"/>
              </a:rPr>
              <a:t> Run a simple test </a:t>
            </a:r>
          </a:p>
          <a:p>
            <a:pPr defTabSz="685800" eaLnBrk="0" hangingPunct="0"/>
            <a:endParaRPr lang="en-US" altLang="en-US" sz="1000" dirty="0">
              <a:solidFill>
                <a:srgbClr val="006DAD"/>
              </a:solidFill>
              <a:latin typeface="Source Code Pro"/>
            </a:endParaRPr>
          </a:p>
          <a:p>
            <a:pPr defTabSz="685800" eaLnBrk="0" hangingPunct="0"/>
            <a:r>
              <a:rPr lang="en-US" altLang="en-US" sz="1000" dirty="0">
                <a:solidFill>
                  <a:srgbClr val="002D47"/>
                </a:solidFill>
                <a:latin typeface="Source Code Pro"/>
              </a:rPr>
              <a:t>Given </a:t>
            </a:r>
            <a:r>
              <a:rPr lang="en-US" altLang="en-US" sz="1000" dirty="0">
                <a:solidFill>
                  <a:srgbClr val="006DAD"/>
                </a:solidFill>
                <a:latin typeface="Source Code Pro"/>
              </a:rPr>
              <a:t>we have behave installed </a:t>
            </a:r>
          </a:p>
          <a:p>
            <a:pPr defTabSz="685800" eaLnBrk="0" hangingPunct="0"/>
            <a:r>
              <a:rPr lang="en-US" altLang="en-US" sz="1000" dirty="0">
                <a:solidFill>
                  <a:srgbClr val="002D47"/>
                </a:solidFill>
                <a:latin typeface="Source Code Pro"/>
              </a:rPr>
              <a:t>When </a:t>
            </a:r>
            <a:r>
              <a:rPr lang="en-US" altLang="en-US" sz="1000" dirty="0">
                <a:solidFill>
                  <a:srgbClr val="006DAD"/>
                </a:solidFill>
                <a:latin typeface="Source Code Pro"/>
              </a:rPr>
              <a:t>we implement </a:t>
            </a:r>
            <a:r>
              <a:rPr lang="en-US" altLang="en-US" sz="1000" dirty="0">
                <a:solidFill>
                  <a:srgbClr val="D52D40"/>
                </a:solidFill>
                <a:latin typeface="Source Code Pro"/>
              </a:rPr>
              <a:t>5</a:t>
            </a:r>
            <a:r>
              <a:rPr lang="en-US" altLang="en-US" sz="1000" dirty="0">
                <a:solidFill>
                  <a:srgbClr val="006DAD"/>
                </a:solidFill>
                <a:latin typeface="Source Code Pro"/>
              </a:rPr>
              <a:t> tests </a:t>
            </a:r>
          </a:p>
          <a:p>
            <a:pPr defTabSz="685800" eaLnBrk="0" hangingPunct="0"/>
            <a:r>
              <a:rPr lang="en-US" altLang="en-US" sz="1000" dirty="0">
                <a:solidFill>
                  <a:srgbClr val="002D47"/>
                </a:solidFill>
                <a:latin typeface="Source Code Pro"/>
              </a:rPr>
              <a:t>Then </a:t>
            </a:r>
            <a:r>
              <a:rPr lang="en-US" altLang="en-US" sz="1000" dirty="0">
                <a:solidFill>
                  <a:srgbClr val="006DAD"/>
                </a:solidFill>
                <a:latin typeface="Source Code Pro"/>
              </a:rPr>
              <a:t>behave will test them for us!</a:t>
            </a:r>
            <a:r>
              <a:rPr lang="en-US" altLang="en-US" sz="1000" dirty="0"/>
              <a:t> </a:t>
            </a:r>
            <a:endParaRPr lang="en-US" altLang="en-US" sz="1000" dirty="0"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5AAC64A-C153-445B-B513-881C1BD7B72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812036" y="2358158"/>
            <a:ext cx="3001764" cy="217555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4283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hangingPunct="0"/>
            <a:r>
              <a:rPr lang="en-US" altLang="en-US" sz="825" dirty="0">
                <a:solidFill>
                  <a:srgbClr val="737373"/>
                </a:solidFill>
                <a:latin typeface="Source Code Pro"/>
              </a:rPr>
              <a:t># -- FILE: features/steps/example_steps.py</a:t>
            </a:r>
            <a:r>
              <a:rPr lang="en-US" altLang="en-US" sz="825" dirty="0">
                <a:solidFill>
                  <a:srgbClr val="6C6C6C"/>
                </a:solidFill>
                <a:latin typeface="Source Code Pro"/>
              </a:rPr>
              <a:t> </a:t>
            </a:r>
          </a:p>
          <a:p>
            <a:pPr defTabSz="685800" eaLnBrk="0" hangingPunct="0"/>
            <a:r>
              <a:rPr lang="en-US" altLang="en-US" sz="825" dirty="0">
                <a:solidFill>
                  <a:srgbClr val="002D47"/>
                </a:solidFill>
                <a:latin typeface="Source Code Pro"/>
              </a:rPr>
              <a:t>from</a:t>
            </a:r>
            <a:r>
              <a:rPr lang="en-US" altLang="en-US" sz="825" dirty="0">
                <a:solidFill>
                  <a:srgbClr val="6C6C6C"/>
                </a:solidFill>
                <a:latin typeface="Source Code Pro"/>
              </a:rPr>
              <a:t> </a:t>
            </a:r>
            <a:r>
              <a:rPr lang="en-US" altLang="en-US" sz="825" dirty="0">
                <a:solidFill>
                  <a:srgbClr val="BB0066"/>
                </a:solidFill>
                <a:latin typeface="Source Code Pro"/>
              </a:rPr>
              <a:t>behave</a:t>
            </a:r>
            <a:r>
              <a:rPr lang="en-US" altLang="en-US" sz="825" dirty="0">
                <a:solidFill>
                  <a:srgbClr val="6C6C6C"/>
                </a:solidFill>
                <a:latin typeface="Source Code Pro"/>
              </a:rPr>
              <a:t> </a:t>
            </a:r>
            <a:r>
              <a:rPr lang="en-US" altLang="en-US" sz="825" dirty="0">
                <a:solidFill>
                  <a:srgbClr val="002D47"/>
                </a:solidFill>
                <a:latin typeface="Source Code Pro"/>
              </a:rPr>
              <a:t>import</a:t>
            </a:r>
            <a:r>
              <a:rPr lang="en-US" altLang="en-US" sz="825" dirty="0">
                <a:solidFill>
                  <a:srgbClr val="6C6C6C"/>
                </a:solidFill>
                <a:latin typeface="Source Code Pro"/>
              </a:rPr>
              <a:t> </a:t>
            </a:r>
            <a:r>
              <a:rPr lang="en-US" altLang="en-US" sz="825" dirty="0">
                <a:latin typeface="Arial" panose="020B0604020202020204" pitchFamily="34" charset="0"/>
              </a:rPr>
              <a:t>given</a:t>
            </a:r>
            <a:r>
              <a:rPr lang="en-US" altLang="en-US" sz="825" dirty="0">
                <a:solidFill>
                  <a:srgbClr val="6C6C6C"/>
                </a:solidFill>
                <a:latin typeface="Source Code Pro"/>
              </a:rPr>
              <a:t>, </a:t>
            </a:r>
            <a:r>
              <a:rPr lang="en-US" altLang="en-US" sz="825" dirty="0">
                <a:latin typeface="Arial" panose="020B0604020202020204" pitchFamily="34" charset="0"/>
              </a:rPr>
              <a:t>when</a:t>
            </a:r>
            <a:r>
              <a:rPr lang="en-US" altLang="en-US" sz="825" dirty="0">
                <a:solidFill>
                  <a:srgbClr val="6C6C6C"/>
                </a:solidFill>
                <a:latin typeface="Source Code Pro"/>
              </a:rPr>
              <a:t>, </a:t>
            </a:r>
            <a:r>
              <a:rPr lang="en-US" altLang="en-US" sz="825" dirty="0">
                <a:latin typeface="Arial" panose="020B0604020202020204" pitchFamily="34" charset="0"/>
              </a:rPr>
              <a:t>then</a:t>
            </a:r>
            <a:r>
              <a:rPr lang="en-US" altLang="en-US" sz="825" dirty="0">
                <a:solidFill>
                  <a:srgbClr val="6C6C6C"/>
                </a:solidFill>
                <a:latin typeface="Source Code Pro"/>
              </a:rPr>
              <a:t>, </a:t>
            </a:r>
            <a:r>
              <a:rPr lang="en-US" altLang="en-US" sz="825" dirty="0">
                <a:latin typeface="Arial" panose="020B0604020202020204" pitchFamily="34" charset="0"/>
              </a:rPr>
              <a:t>step</a:t>
            </a:r>
            <a:r>
              <a:rPr lang="en-US" altLang="en-US" sz="825" dirty="0">
                <a:solidFill>
                  <a:srgbClr val="6C6C6C"/>
                </a:solidFill>
                <a:latin typeface="Source Code Pro"/>
              </a:rPr>
              <a:t> </a:t>
            </a:r>
          </a:p>
          <a:p>
            <a:pPr defTabSz="685800" eaLnBrk="0" hangingPunct="0"/>
            <a:endParaRPr lang="en-US" altLang="en-US" sz="825" dirty="0">
              <a:solidFill>
                <a:srgbClr val="6C6C6C"/>
              </a:solidFill>
              <a:latin typeface="Source Code Pro"/>
            </a:endParaRPr>
          </a:p>
          <a:p>
            <a:pPr defTabSz="685800" eaLnBrk="0" hangingPunct="0"/>
            <a:r>
              <a:rPr lang="en-US" altLang="en-US" sz="825" dirty="0">
                <a:solidFill>
                  <a:srgbClr val="575757"/>
                </a:solidFill>
                <a:latin typeface="Source Code Pro"/>
              </a:rPr>
              <a:t>@given</a:t>
            </a:r>
            <a:r>
              <a:rPr lang="en-US" altLang="en-US" sz="825" dirty="0">
                <a:solidFill>
                  <a:srgbClr val="6C6C6C"/>
                </a:solidFill>
                <a:latin typeface="Source Code Pro"/>
              </a:rPr>
              <a:t>(</a:t>
            </a:r>
            <a:r>
              <a:rPr lang="en-US" altLang="en-US" sz="825" dirty="0">
                <a:solidFill>
                  <a:srgbClr val="D52D40"/>
                </a:solidFill>
                <a:latin typeface="Source Code Pro"/>
              </a:rPr>
              <a:t>'we have behave installed’</a:t>
            </a:r>
            <a:r>
              <a:rPr lang="en-US" altLang="en-US" sz="825" dirty="0">
                <a:solidFill>
                  <a:srgbClr val="6C6C6C"/>
                </a:solidFill>
                <a:latin typeface="Source Code Pro"/>
              </a:rPr>
              <a:t>) </a:t>
            </a:r>
          </a:p>
          <a:p>
            <a:pPr defTabSz="685800" eaLnBrk="0" hangingPunct="0"/>
            <a:r>
              <a:rPr lang="en-US" altLang="en-US" sz="825" dirty="0">
                <a:solidFill>
                  <a:srgbClr val="002D47"/>
                </a:solidFill>
                <a:latin typeface="Source Code Pro"/>
              </a:rPr>
              <a:t>def</a:t>
            </a:r>
            <a:r>
              <a:rPr lang="en-US" altLang="en-US" sz="825" dirty="0">
                <a:solidFill>
                  <a:srgbClr val="6C6C6C"/>
                </a:solidFill>
                <a:latin typeface="Source Code Pro"/>
              </a:rPr>
              <a:t> </a:t>
            </a:r>
            <a:r>
              <a:rPr lang="en-US" altLang="en-US" sz="825" dirty="0" err="1">
                <a:solidFill>
                  <a:srgbClr val="006DAD"/>
                </a:solidFill>
                <a:latin typeface="Source Code Pro"/>
              </a:rPr>
              <a:t>step_impl</a:t>
            </a:r>
            <a:r>
              <a:rPr lang="en-US" altLang="en-US" sz="825" dirty="0">
                <a:solidFill>
                  <a:srgbClr val="6C6C6C"/>
                </a:solidFill>
                <a:latin typeface="Source Code Pro"/>
              </a:rPr>
              <a:t>(</a:t>
            </a:r>
            <a:r>
              <a:rPr lang="en-US" altLang="en-US" sz="825" dirty="0">
                <a:latin typeface="Arial" panose="020B0604020202020204" pitchFamily="34" charset="0"/>
              </a:rPr>
              <a:t>context</a:t>
            </a:r>
            <a:r>
              <a:rPr lang="en-US" altLang="en-US" sz="825" dirty="0">
                <a:solidFill>
                  <a:srgbClr val="6C6C6C"/>
                </a:solidFill>
                <a:latin typeface="Source Code Pro"/>
              </a:rPr>
              <a:t>): </a:t>
            </a:r>
          </a:p>
          <a:p>
            <a:pPr defTabSz="685800" eaLnBrk="0" hangingPunct="0"/>
            <a:r>
              <a:rPr lang="en-US" altLang="en-US" sz="825" dirty="0">
                <a:solidFill>
                  <a:srgbClr val="6C6C6C"/>
                </a:solidFill>
                <a:latin typeface="Source Code Pro"/>
              </a:rPr>
              <a:t>	</a:t>
            </a:r>
            <a:r>
              <a:rPr lang="en-US" altLang="en-US" sz="825" dirty="0">
                <a:solidFill>
                  <a:srgbClr val="002D47"/>
                </a:solidFill>
                <a:latin typeface="Source Code Pro"/>
              </a:rPr>
              <a:t>pass</a:t>
            </a:r>
            <a:r>
              <a:rPr lang="en-US" altLang="en-US" sz="825" dirty="0">
                <a:solidFill>
                  <a:srgbClr val="6C6C6C"/>
                </a:solidFill>
                <a:latin typeface="Source Code Pro"/>
              </a:rPr>
              <a:t> </a:t>
            </a:r>
          </a:p>
          <a:p>
            <a:pPr defTabSz="685800" eaLnBrk="0" hangingPunct="0"/>
            <a:r>
              <a:rPr lang="en-US" altLang="en-US" sz="825" dirty="0">
                <a:solidFill>
                  <a:srgbClr val="575757"/>
                </a:solidFill>
                <a:latin typeface="Source Code Pro"/>
              </a:rPr>
              <a:t>@when</a:t>
            </a:r>
            <a:r>
              <a:rPr lang="en-US" altLang="en-US" sz="825" dirty="0">
                <a:solidFill>
                  <a:srgbClr val="6C6C6C"/>
                </a:solidFill>
                <a:latin typeface="Source Code Pro"/>
              </a:rPr>
              <a:t>(</a:t>
            </a:r>
            <a:r>
              <a:rPr lang="en-US" altLang="en-US" sz="825" dirty="0">
                <a:solidFill>
                  <a:srgbClr val="D52D40"/>
                </a:solidFill>
                <a:latin typeface="Source Code Pro"/>
              </a:rPr>
              <a:t>'we implement {</a:t>
            </a:r>
            <a:r>
              <a:rPr lang="en-US" altLang="en-US" sz="825" dirty="0" err="1">
                <a:solidFill>
                  <a:srgbClr val="D52D40"/>
                </a:solidFill>
                <a:latin typeface="Source Code Pro"/>
              </a:rPr>
              <a:t>number:d</a:t>
            </a:r>
            <a:r>
              <a:rPr lang="en-US" altLang="en-US" sz="825" dirty="0">
                <a:solidFill>
                  <a:srgbClr val="D52D40"/>
                </a:solidFill>
                <a:latin typeface="Source Code Pro"/>
              </a:rPr>
              <a:t>} tests’</a:t>
            </a:r>
            <a:r>
              <a:rPr lang="en-US" altLang="en-US" sz="825" dirty="0">
                <a:solidFill>
                  <a:srgbClr val="6C6C6C"/>
                </a:solidFill>
                <a:latin typeface="Source Code Pro"/>
              </a:rPr>
              <a:t>) </a:t>
            </a:r>
          </a:p>
          <a:p>
            <a:pPr defTabSz="685800" eaLnBrk="0" hangingPunct="0"/>
            <a:r>
              <a:rPr lang="en-US" altLang="en-US" sz="825" dirty="0">
                <a:solidFill>
                  <a:srgbClr val="002D47"/>
                </a:solidFill>
                <a:latin typeface="Source Code Pro"/>
              </a:rPr>
              <a:t>def</a:t>
            </a:r>
            <a:r>
              <a:rPr lang="en-US" altLang="en-US" sz="825" dirty="0">
                <a:solidFill>
                  <a:srgbClr val="6C6C6C"/>
                </a:solidFill>
                <a:latin typeface="Source Code Pro"/>
              </a:rPr>
              <a:t> </a:t>
            </a:r>
            <a:r>
              <a:rPr lang="en-US" altLang="en-US" sz="825" dirty="0" err="1">
                <a:solidFill>
                  <a:srgbClr val="006DAD"/>
                </a:solidFill>
                <a:latin typeface="Source Code Pro"/>
              </a:rPr>
              <a:t>step_impl</a:t>
            </a:r>
            <a:r>
              <a:rPr lang="en-US" altLang="en-US" sz="825" dirty="0">
                <a:solidFill>
                  <a:srgbClr val="6C6C6C"/>
                </a:solidFill>
                <a:latin typeface="Source Code Pro"/>
              </a:rPr>
              <a:t>(</a:t>
            </a:r>
            <a:r>
              <a:rPr lang="en-US" altLang="en-US" sz="825" dirty="0">
                <a:latin typeface="Arial" panose="020B0604020202020204" pitchFamily="34" charset="0"/>
              </a:rPr>
              <a:t>context</a:t>
            </a:r>
            <a:r>
              <a:rPr lang="en-US" altLang="en-US" sz="825" dirty="0">
                <a:solidFill>
                  <a:srgbClr val="6C6C6C"/>
                </a:solidFill>
                <a:latin typeface="Source Code Pro"/>
              </a:rPr>
              <a:t>, </a:t>
            </a:r>
            <a:r>
              <a:rPr lang="en-US" altLang="en-US" sz="825" dirty="0">
                <a:latin typeface="Arial" panose="020B0604020202020204" pitchFamily="34" charset="0"/>
              </a:rPr>
              <a:t>number</a:t>
            </a:r>
            <a:r>
              <a:rPr lang="en-US" altLang="en-US" sz="825" dirty="0">
                <a:solidFill>
                  <a:srgbClr val="6C6C6C"/>
                </a:solidFill>
                <a:latin typeface="Source Code Pro"/>
              </a:rPr>
              <a:t>): </a:t>
            </a:r>
          </a:p>
          <a:p>
            <a:pPr lvl="1" defTabSz="685800" eaLnBrk="0" hangingPunct="0"/>
            <a:r>
              <a:rPr lang="en-US" altLang="en-US" sz="825" dirty="0">
                <a:solidFill>
                  <a:srgbClr val="737373"/>
                </a:solidFill>
                <a:latin typeface="Source Code Pro"/>
              </a:rPr>
              <a:t># -- NOTE: number is converted into integer</a:t>
            </a:r>
            <a:r>
              <a:rPr lang="en-US" altLang="en-US" sz="825" dirty="0">
                <a:solidFill>
                  <a:srgbClr val="6C6C6C"/>
                </a:solidFill>
                <a:latin typeface="Source Code Pro"/>
              </a:rPr>
              <a:t> </a:t>
            </a:r>
          </a:p>
          <a:p>
            <a:pPr lvl="1" defTabSz="685800" eaLnBrk="0" hangingPunct="0"/>
            <a:r>
              <a:rPr lang="en-US" altLang="en-US" sz="825" dirty="0">
                <a:solidFill>
                  <a:srgbClr val="002D47"/>
                </a:solidFill>
                <a:latin typeface="Source Code Pro"/>
              </a:rPr>
              <a:t>assert</a:t>
            </a:r>
            <a:r>
              <a:rPr lang="en-US" altLang="en-US" sz="825" dirty="0">
                <a:solidFill>
                  <a:srgbClr val="6C6C6C"/>
                </a:solidFill>
                <a:latin typeface="Source Code Pro"/>
              </a:rPr>
              <a:t> </a:t>
            </a:r>
            <a:r>
              <a:rPr lang="en-US" altLang="en-US" sz="825" dirty="0">
                <a:latin typeface="Arial" panose="020B0604020202020204" pitchFamily="34" charset="0"/>
              </a:rPr>
              <a:t>number</a:t>
            </a:r>
            <a:r>
              <a:rPr lang="en-US" altLang="en-US" sz="825" dirty="0">
                <a:solidFill>
                  <a:srgbClr val="6C6C6C"/>
                </a:solidFill>
                <a:latin typeface="Source Code Pro"/>
              </a:rPr>
              <a:t> </a:t>
            </a:r>
            <a:r>
              <a:rPr lang="en-US" altLang="en-US" sz="825" dirty="0">
                <a:latin typeface="Arial" panose="020B0604020202020204" pitchFamily="34" charset="0"/>
              </a:rPr>
              <a:t>&gt;</a:t>
            </a:r>
            <a:r>
              <a:rPr lang="en-US" altLang="en-US" sz="825" dirty="0">
                <a:solidFill>
                  <a:srgbClr val="6C6C6C"/>
                </a:solidFill>
                <a:latin typeface="Source Code Pro"/>
              </a:rPr>
              <a:t> </a:t>
            </a:r>
            <a:r>
              <a:rPr lang="en-US" altLang="en-US" sz="825" dirty="0">
                <a:solidFill>
                  <a:srgbClr val="116A1E"/>
                </a:solidFill>
                <a:latin typeface="Source Code Pro"/>
              </a:rPr>
              <a:t>1</a:t>
            </a:r>
            <a:r>
              <a:rPr lang="en-US" altLang="en-US" sz="825" dirty="0">
                <a:solidFill>
                  <a:srgbClr val="6C6C6C"/>
                </a:solidFill>
                <a:latin typeface="Source Code Pro"/>
              </a:rPr>
              <a:t> </a:t>
            </a:r>
            <a:r>
              <a:rPr lang="en-US" altLang="en-US" sz="825" dirty="0">
                <a:solidFill>
                  <a:srgbClr val="116A1E"/>
                </a:solidFill>
                <a:latin typeface="Source Code Pro"/>
              </a:rPr>
              <a:t>or</a:t>
            </a:r>
            <a:r>
              <a:rPr lang="en-US" altLang="en-US" sz="825" dirty="0">
                <a:solidFill>
                  <a:srgbClr val="6C6C6C"/>
                </a:solidFill>
                <a:latin typeface="Source Code Pro"/>
              </a:rPr>
              <a:t> </a:t>
            </a:r>
            <a:r>
              <a:rPr lang="en-US" altLang="en-US" sz="825" dirty="0">
                <a:latin typeface="Arial" panose="020B0604020202020204" pitchFamily="34" charset="0"/>
              </a:rPr>
              <a:t>number</a:t>
            </a:r>
            <a:r>
              <a:rPr lang="en-US" altLang="en-US" sz="825" dirty="0">
                <a:solidFill>
                  <a:srgbClr val="6C6C6C"/>
                </a:solidFill>
                <a:latin typeface="Source Code Pro"/>
              </a:rPr>
              <a:t> </a:t>
            </a:r>
            <a:r>
              <a:rPr lang="en-US" altLang="en-US" sz="825" dirty="0">
                <a:latin typeface="Arial" panose="020B0604020202020204" pitchFamily="34" charset="0"/>
              </a:rPr>
              <a:t>==</a:t>
            </a:r>
            <a:r>
              <a:rPr lang="en-US" altLang="en-US" sz="825" dirty="0">
                <a:solidFill>
                  <a:srgbClr val="6C6C6C"/>
                </a:solidFill>
                <a:latin typeface="Source Code Pro"/>
              </a:rPr>
              <a:t> </a:t>
            </a:r>
            <a:r>
              <a:rPr lang="en-US" altLang="en-US" sz="825" dirty="0">
                <a:solidFill>
                  <a:srgbClr val="116A1E"/>
                </a:solidFill>
                <a:latin typeface="Source Code Pro"/>
              </a:rPr>
              <a:t>0</a:t>
            </a:r>
            <a:r>
              <a:rPr lang="en-US" altLang="en-US" sz="825" dirty="0">
                <a:solidFill>
                  <a:srgbClr val="6C6C6C"/>
                </a:solidFill>
                <a:latin typeface="Source Code Pro"/>
              </a:rPr>
              <a:t> </a:t>
            </a:r>
          </a:p>
          <a:p>
            <a:pPr lvl="1" defTabSz="685800" eaLnBrk="0" hangingPunct="0"/>
            <a:r>
              <a:rPr lang="en-US" altLang="en-US" sz="825" dirty="0" err="1">
                <a:latin typeface="Arial" panose="020B0604020202020204" pitchFamily="34" charset="0"/>
              </a:rPr>
              <a:t>context.tests_count</a:t>
            </a:r>
            <a:r>
              <a:rPr lang="en-US" altLang="en-US" sz="825" dirty="0">
                <a:solidFill>
                  <a:srgbClr val="6C6C6C"/>
                </a:solidFill>
                <a:latin typeface="Source Code Pro"/>
              </a:rPr>
              <a:t> </a:t>
            </a:r>
            <a:r>
              <a:rPr lang="en-US" altLang="en-US" sz="825" dirty="0">
                <a:latin typeface="Arial" panose="020B0604020202020204" pitchFamily="34" charset="0"/>
              </a:rPr>
              <a:t>=</a:t>
            </a:r>
            <a:r>
              <a:rPr lang="en-US" altLang="en-US" sz="825" dirty="0">
                <a:solidFill>
                  <a:srgbClr val="6C6C6C"/>
                </a:solidFill>
                <a:latin typeface="Source Code Pro"/>
              </a:rPr>
              <a:t> </a:t>
            </a:r>
            <a:r>
              <a:rPr lang="en-US" altLang="en-US" sz="825" dirty="0">
                <a:latin typeface="Arial" panose="020B0604020202020204" pitchFamily="34" charset="0"/>
              </a:rPr>
              <a:t>number</a:t>
            </a:r>
          </a:p>
          <a:p>
            <a:pPr defTabSz="685800" eaLnBrk="0" hangingPunct="0"/>
            <a:r>
              <a:rPr lang="en-US" altLang="en-US" sz="825" dirty="0">
                <a:solidFill>
                  <a:srgbClr val="6C6C6C"/>
                </a:solidFill>
                <a:latin typeface="Source Code Pro"/>
              </a:rPr>
              <a:t> </a:t>
            </a:r>
          </a:p>
          <a:p>
            <a:pPr defTabSz="685800" eaLnBrk="0" hangingPunct="0"/>
            <a:r>
              <a:rPr lang="en-US" altLang="en-US" sz="825" dirty="0">
                <a:solidFill>
                  <a:srgbClr val="575757"/>
                </a:solidFill>
                <a:latin typeface="Source Code Pro"/>
              </a:rPr>
              <a:t>@then</a:t>
            </a:r>
            <a:r>
              <a:rPr lang="en-US" altLang="en-US" sz="825" dirty="0">
                <a:solidFill>
                  <a:srgbClr val="6C6C6C"/>
                </a:solidFill>
                <a:latin typeface="Source Code Pro"/>
              </a:rPr>
              <a:t>(</a:t>
            </a:r>
            <a:r>
              <a:rPr lang="en-US" altLang="en-US" sz="825" dirty="0">
                <a:solidFill>
                  <a:srgbClr val="D52D40"/>
                </a:solidFill>
                <a:latin typeface="Source Code Pro"/>
              </a:rPr>
              <a:t>'behave will test them for us!’</a:t>
            </a:r>
            <a:r>
              <a:rPr lang="en-US" altLang="en-US" sz="825" dirty="0">
                <a:solidFill>
                  <a:srgbClr val="6C6C6C"/>
                </a:solidFill>
                <a:latin typeface="Source Code Pro"/>
              </a:rPr>
              <a:t>) </a:t>
            </a:r>
          </a:p>
          <a:p>
            <a:pPr defTabSz="685800" eaLnBrk="0" hangingPunct="0"/>
            <a:r>
              <a:rPr lang="en-US" altLang="en-US" sz="825" dirty="0">
                <a:solidFill>
                  <a:srgbClr val="002D47"/>
                </a:solidFill>
                <a:latin typeface="Source Code Pro"/>
              </a:rPr>
              <a:t>def</a:t>
            </a:r>
            <a:r>
              <a:rPr lang="en-US" altLang="en-US" sz="825" dirty="0">
                <a:solidFill>
                  <a:srgbClr val="6C6C6C"/>
                </a:solidFill>
                <a:latin typeface="Source Code Pro"/>
              </a:rPr>
              <a:t> </a:t>
            </a:r>
            <a:r>
              <a:rPr lang="en-US" altLang="en-US" sz="825" dirty="0" err="1">
                <a:solidFill>
                  <a:srgbClr val="006DAD"/>
                </a:solidFill>
                <a:latin typeface="Source Code Pro"/>
              </a:rPr>
              <a:t>step_impl</a:t>
            </a:r>
            <a:r>
              <a:rPr lang="en-US" altLang="en-US" sz="825" dirty="0">
                <a:solidFill>
                  <a:srgbClr val="6C6C6C"/>
                </a:solidFill>
                <a:latin typeface="Source Code Pro"/>
              </a:rPr>
              <a:t>(</a:t>
            </a:r>
            <a:r>
              <a:rPr lang="en-US" altLang="en-US" sz="825" dirty="0">
                <a:latin typeface="Arial" panose="020B0604020202020204" pitchFamily="34" charset="0"/>
              </a:rPr>
              <a:t>context</a:t>
            </a:r>
            <a:r>
              <a:rPr lang="en-US" altLang="en-US" sz="825" dirty="0">
                <a:solidFill>
                  <a:srgbClr val="6C6C6C"/>
                </a:solidFill>
                <a:latin typeface="Source Code Pro"/>
              </a:rPr>
              <a:t>): </a:t>
            </a:r>
          </a:p>
          <a:p>
            <a:pPr lvl="1" defTabSz="685800" eaLnBrk="0" hangingPunct="0"/>
            <a:r>
              <a:rPr lang="en-US" altLang="en-US" sz="825" dirty="0">
                <a:solidFill>
                  <a:srgbClr val="002D47"/>
                </a:solidFill>
                <a:latin typeface="Source Code Pro"/>
              </a:rPr>
              <a:t>assert</a:t>
            </a:r>
            <a:r>
              <a:rPr lang="en-US" altLang="en-US" sz="825" dirty="0">
                <a:solidFill>
                  <a:srgbClr val="6C6C6C"/>
                </a:solidFill>
                <a:latin typeface="Source Code Pro"/>
              </a:rPr>
              <a:t> </a:t>
            </a:r>
            <a:r>
              <a:rPr lang="en-US" altLang="en-US" sz="825" dirty="0" err="1">
                <a:latin typeface="Arial" panose="020B0604020202020204" pitchFamily="34" charset="0"/>
              </a:rPr>
              <a:t>context.failed</a:t>
            </a:r>
            <a:r>
              <a:rPr lang="en-US" altLang="en-US" sz="825" dirty="0">
                <a:solidFill>
                  <a:srgbClr val="6C6C6C"/>
                </a:solidFill>
                <a:latin typeface="Source Code Pro"/>
              </a:rPr>
              <a:t> </a:t>
            </a:r>
            <a:r>
              <a:rPr lang="en-US" altLang="en-US" sz="825" dirty="0">
                <a:solidFill>
                  <a:srgbClr val="116A1E"/>
                </a:solidFill>
                <a:latin typeface="Source Code Pro"/>
              </a:rPr>
              <a:t>is</a:t>
            </a:r>
            <a:r>
              <a:rPr lang="en-US" altLang="en-US" sz="825" dirty="0">
                <a:solidFill>
                  <a:srgbClr val="6C6C6C"/>
                </a:solidFill>
                <a:latin typeface="Source Code Pro"/>
              </a:rPr>
              <a:t> </a:t>
            </a:r>
            <a:r>
              <a:rPr lang="en-US" altLang="en-US" sz="825" dirty="0">
                <a:solidFill>
                  <a:srgbClr val="002D47"/>
                </a:solidFill>
                <a:latin typeface="Source Code Pro"/>
              </a:rPr>
              <a:t>False</a:t>
            </a:r>
            <a:r>
              <a:rPr lang="en-US" altLang="en-US" sz="825" dirty="0">
                <a:solidFill>
                  <a:srgbClr val="6C6C6C"/>
                </a:solidFill>
                <a:latin typeface="Source Code Pro"/>
              </a:rPr>
              <a:t> </a:t>
            </a:r>
          </a:p>
          <a:p>
            <a:pPr lvl="1" defTabSz="685800" eaLnBrk="0" hangingPunct="0"/>
            <a:r>
              <a:rPr lang="en-US" altLang="en-US" sz="825" dirty="0">
                <a:solidFill>
                  <a:srgbClr val="002D47"/>
                </a:solidFill>
                <a:latin typeface="Source Code Pro"/>
              </a:rPr>
              <a:t>assert</a:t>
            </a:r>
            <a:r>
              <a:rPr lang="en-US" altLang="en-US" sz="825" dirty="0">
                <a:solidFill>
                  <a:srgbClr val="6C6C6C"/>
                </a:solidFill>
                <a:latin typeface="Source Code Pro"/>
              </a:rPr>
              <a:t> </a:t>
            </a:r>
            <a:r>
              <a:rPr lang="en-US" altLang="en-US" sz="825" dirty="0" err="1">
                <a:latin typeface="Arial" panose="020B0604020202020204" pitchFamily="34" charset="0"/>
              </a:rPr>
              <a:t>context.tests_count</a:t>
            </a:r>
            <a:r>
              <a:rPr lang="en-US" altLang="en-US" sz="825" dirty="0">
                <a:solidFill>
                  <a:srgbClr val="6C6C6C"/>
                </a:solidFill>
                <a:latin typeface="Source Code Pro"/>
              </a:rPr>
              <a:t> </a:t>
            </a:r>
            <a:r>
              <a:rPr lang="en-US" altLang="en-US" sz="825" dirty="0">
                <a:latin typeface="Arial" panose="020B0604020202020204" pitchFamily="34" charset="0"/>
              </a:rPr>
              <a:t>&gt;=</a:t>
            </a:r>
            <a:r>
              <a:rPr lang="en-US" altLang="en-US" sz="825" dirty="0">
                <a:solidFill>
                  <a:srgbClr val="6C6C6C"/>
                </a:solidFill>
                <a:latin typeface="Source Code Pro"/>
              </a:rPr>
              <a:t> </a:t>
            </a:r>
            <a:r>
              <a:rPr lang="en-US" altLang="en-US" sz="825" dirty="0">
                <a:solidFill>
                  <a:srgbClr val="116A1E"/>
                </a:solidFill>
                <a:latin typeface="Source Code Pro"/>
              </a:rPr>
              <a:t>0</a:t>
            </a:r>
            <a:r>
              <a:rPr lang="en-US" altLang="en-US" sz="825" dirty="0"/>
              <a:t> </a:t>
            </a:r>
            <a:endParaRPr lang="en-US" altLang="en-US" sz="825" dirty="0"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995611-CC4C-47EF-8FD7-16C5566D76AF}"/>
              </a:ext>
            </a:extLst>
          </p:cNvPr>
          <p:cNvCxnSpPr/>
          <p:nvPr/>
        </p:nvCxnSpPr>
        <p:spPr>
          <a:xfrm>
            <a:off x="425904" y="630906"/>
            <a:ext cx="8239126" cy="0"/>
          </a:xfrm>
          <a:prstGeom prst="line">
            <a:avLst/>
          </a:prstGeom>
          <a:ln w="12700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42792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AD12C-6D4E-4263-808C-0C96634D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Files (Gherkin)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2C0298-9619-49FB-894D-400CC36F419A}"/>
              </a:ext>
            </a:extLst>
          </p:cNvPr>
          <p:cNvCxnSpPr/>
          <p:nvPr/>
        </p:nvCxnSpPr>
        <p:spPr>
          <a:xfrm>
            <a:off x="425904" y="630906"/>
            <a:ext cx="8239126" cy="0"/>
          </a:xfrm>
          <a:prstGeom prst="line">
            <a:avLst/>
          </a:prstGeom>
          <a:ln w="12700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A01A28-2E8A-4A63-9D5F-7F23B721C164}"/>
              </a:ext>
            </a:extLst>
          </p:cNvPr>
          <p:cNvSpPr txBox="1">
            <a:spLocks/>
          </p:cNvSpPr>
          <p:nvPr/>
        </p:nvSpPr>
        <p:spPr>
          <a:xfrm>
            <a:off x="425903" y="948267"/>
            <a:ext cx="8142363" cy="3623732"/>
          </a:xfrm>
        </p:spPr>
        <p:txBody>
          <a:bodyPr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+mj-lt"/>
                <a:ea typeface="Museo Sans For Dell" pitchFamily="2" charset="0"/>
                <a:cs typeface="+mn-cs"/>
              </a:defRPr>
            </a:lvl1pPr>
            <a:lvl2pPr marL="574675" indent="-2333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aseline="0">
                <a:solidFill>
                  <a:srgbClr val="000000"/>
                </a:solidFill>
                <a:latin typeface="+mj-lt"/>
                <a:ea typeface="Museo Sans For Dell" pitchFamily="2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1000" baseline="0">
                <a:solidFill>
                  <a:srgbClr val="000000"/>
                </a:solidFill>
                <a:latin typeface="+mj-lt"/>
                <a:ea typeface="Museo Sans For Dell" pitchFamily="2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000" baseline="0">
                <a:solidFill>
                  <a:srgbClr val="000000"/>
                </a:solidFill>
                <a:latin typeface="+mj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bg1"/>
              </a:buClr>
              <a:buFont typeface="Museo For Dell 300" pitchFamily="50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9pPr>
          </a:lstStyle>
          <a:p>
            <a:endParaRPr lang="en-US" kern="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8A3E16A-F648-40BC-AD02-8B7D9D18D0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2390187"/>
              </p:ext>
            </p:extLst>
          </p:nvPr>
        </p:nvGraphicFramePr>
        <p:xfrm>
          <a:off x="478970" y="725899"/>
          <a:ext cx="8292193" cy="3540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8947462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2354-7B2F-4389-9D35-141E8380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Museo Sans For Dell" panose="02000000000000000000" pitchFamily="2" charset="0"/>
              </a:rPr>
              <a:t>Python Behave framework : </a:t>
            </a:r>
            <a:r>
              <a:rPr lang="en-US" sz="2000" dirty="0">
                <a:solidFill>
                  <a:schemeClr val="bg1"/>
                </a:solidFill>
                <a:latin typeface="Museo Sans For Dell" panose="02000000000000000000" pitchFamily="2" charset="0"/>
              </a:rPr>
              <a:t>Flow Diagram  </a:t>
            </a:r>
            <a:br>
              <a:rPr lang="en-US" dirty="0">
                <a:solidFill>
                  <a:schemeClr val="bg2"/>
                </a:solidFill>
                <a:latin typeface="Museo Sans For Dell" pitchFamily="2" charset="0"/>
              </a:rPr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EE9073-8299-44ED-BA5D-A98D61DBA334}"/>
              </a:ext>
            </a:extLst>
          </p:cNvPr>
          <p:cNvSpPr/>
          <p:nvPr/>
        </p:nvSpPr>
        <p:spPr>
          <a:xfrm>
            <a:off x="425904" y="836342"/>
            <a:ext cx="8591107" cy="2210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50"/>
              </a:spcBef>
              <a:spcAft>
                <a:spcPts val="450"/>
              </a:spcAft>
            </a:pPr>
            <a:endParaRPr lang="en-US" sz="1600" dirty="0">
              <a:solidFill>
                <a:schemeClr val="bg2"/>
              </a:solidFill>
              <a:latin typeface="Museo Sans For Dell" pitchFamily="2" charset="0"/>
            </a:endParaRP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sz="1600" dirty="0">
                <a:solidFill>
                  <a:schemeClr val="bg2"/>
                </a:solidFill>
                <a:latin typeface="Museo Sans For Dell" pitchFamily="2" charset="0"/>
              </a:rPr>
              <a:t> 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endParaRPr lang="en-US" sz="1600" dirty="0">
              <a:solidFill>
                <a:schemeClr val="accent4">
                  <a:lumMod val="75000"/>
                </a:schemeClr>
              </a:solidFill>
              <a:latin typeface="Museo Sans For Dell" pitchFamily="2" charset="0"/>
            </a:endParaRPr>
          </a:p>
          <a:p>
            <a:pPr>
              <a:spcBef>
                <a:spcPts val="450"/>
              </a:spcBef>
              <a:spcAft>
                <a:spcPts val="450"/>
              </a:spcAft>
            </a:pPr>
            <a:endParaRPr lang="en-US" sz="1600" dirty="0">
              <a:solidFill>
                <a:schemeClr val="accent4">
                  <a:lumMod val="75000"/>
                </a:schemeClr>
              </a:solidFill>
              <a:latin typeface="Museo Sans For Dell" pitchFamily="2" charset="0"/>
            </a:endParaRP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sz="1600" dirty="0">
                <a:solidFill>
                  <a:schemeClr val="bg2"/>
                </a:solidFill>
                <a:latin typeface="Museo Sans For Dell" pitchFamily="2" charset="0"/>
              </a:rPr>
              <a:t>		 </a:t>
            </a:r>
          </a:p>
          <a:p>
            <a:pPr marL="270000" indent="-270000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/>
              </a:solidFill>
              <a:latin typeface="Museo Sans For Dell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731519"/>
            <a:ext cx="7633547" cy="421580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3B7EFB-E514-4ABC-BE77-24F3C0913243}"/>
              </a:ext>
            </a:extLst>
          </p:cNvPr>
          <p:cNvCxnSpPr/>
          <p:nvPr/>
        </p:nvCxnSpPr>
        <p:spPr>
          <a:xfrm>
            <a:off x="425904" y="630906"/>
            <a:ext cx="8239126" cy="0"/>
          </a:xfrm>
          <a:prstGeom prst="line">
            <a:avLst/>
          </a:prstGeom>
          <a:ln w="12700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424485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50119161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09600"/>
            <a:ext cx="6393180" cy="2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4813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/>
          <a:lstStyle/>
          <a:p>
            <a:pPr lvl="0"/>
            <a:br>
              <a:rPr lang="en-US" sz="600" dirty="0"/>
            </a:br>
            <a:r>
              <a:rPr lang="en-US" sz="2800" dirty="0">
                <a:solidFill>
                  <a:schemeClr val="bg1"/>
                </a:solidFill>
                <a:latin typeface="Museo Sans For Dell" panose="02000000000000000000" pitchFamily="2" charset="0"/>
              </a:rPr>
              <a:t>Agenda</a:t>
            </a:r>
            <a:br>
              <a:rPr lang="en-US" sz="2800" dirty="0">
                <a:solidFill>
                  <a:schemeClr val="bg1"/>
                </a:solidFill>
                <a:latin typeface="Museo Sans For Dell" panose="02000000000000000000" pitchFamily="2" charset="0"/>
              </a:rPr>
            </a:br>
            <a:endParaRPr lang="en-US" sz="2100" dirty="0">
              <a:solidFill>
                <a:schemeClr val="bg1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970" y="836342"/>
            <a:ext cx="734337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rgbClr val="717171"/>
                </a:solidFill>
                <a:latin typeface="Museo For Dell"/>
                <a:ea typeface="Arial"/>
              </a:rPr>
              <a:t>BDD Intro</a:t>
            </a:r>
          </a:p>
          <a:p>
            <a:pPr marL="228600" indent="-228600"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rgbClr val="717171"/>
                </a:solidFill>
                <a:latin typeface="Museo For Dell"/>
                <a:ea typeface="Arial"/>
              </a:rPr>
              <a:t>Project Myths</a:t>
            </a:r>
          </a:p>
          <a:p>
            <a:pPr marL="228600" indent="-228600"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rgbClr val="717171"/>
                </a:solidFill>
                <a:latin typeface="Museo For Dell"/>
                <a:ea typeface="Arial"/>
              </a:rPr>
              <a:t>Origin of BDD</a:t>
            </a:r>
          </a:p>
          <a:p>
            <a:pPr marL="228600" indent="-228600"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rgbClr val="717171"/>
                </a:solidFill>
                <a:latin typeface="Museo For Dell"/>
                <a:ea typeface="Arial"/>
              </a:rPr>
              <a:t>Test-Last &amp; Test-First Approach</a:t>
            </a:r>
          </a:p>
          <a:p>
            <a:pPr marL="228600" indent="-228600"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rgbClr val="717171"/>
                </a:solidFill>
                <a:latin typeface="Museo For Dell"/>
                <a:ea typeface="Arial"/>
              </a:rPr>
              <a:t>TDD vs BDD</a:t>
            </a:r>
          </a:p>
          <a:p>
            <a:pPr marL="228600" indent="-228600"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rgbClr val="717171"/>
                </a:solidFill>
                <a:latin typeface="Museo For Dell"/>
                <a:ea typeface="Arial"/>
              </a:rPr>
              <a:t>BDD Process &amp; Architecture</a:t>
            </a:r>
          </a:p>
          <a:p>
            <a:pPr marL="228600" indent="-228600"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rgbClr val="717171"/>
                </a:solidFill>
                <a:latin typeface="Museo For Dell"/>
                <a:ea typeface="Arial"/>
              </a:rPr>
              <a:t>Advantages of BDD</a:t>
            </a:r>
          </a:p>
          <a:p>
            <a:pPr marL="228600" indent="-228600"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rgbClr val="717171"/>
                </a:solidFill>
                <a:latin typeface="Museo For Dell"/>
                <a:ea typeface="Arial"/>
              </a:rPr>
              <a:t>BDD tools- </a:t>
            </a:r>
            <a:r>
              <a:rPr lang="en-US" altLang="en-US" sz="1800" b="1" dirty="0">
                <a:solidFill>
                  <a:srgbClr val="717171"/>
                </a:solidFill>
                <a:latin typeface="Museo For Dell"/>
                <a:ea typeface="Arial"/>
              </a:rPr>
              <a:t>Cucumber, Behave</a:t>
            </a:r>
          </a:p>
          <a:p>
            <a:pPr marL="228600" indent="-228600"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rgbClr val="717171"/>
                </a:solidFill>
                <a:latin typeface="Museo For Dell"/>
                <a:ea typeface="Arial"/>
              </a:rPr>
              <a:t>Q&amp;A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25904" y="836342"/>
            <a:ext cx="8239126" cy="0"/>
          </a:xfrm>
          <a:prstGeom prst="line">
            <a:avLst/>
          </a:prstGeom>
          <a:ln w="12700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519374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br>
              <a:rPr lang="en-US" altLang="en-US" sz="3000" b="1" dirty="0"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endParaRPr lang="en-US" sz="3000" dirty="0">
              <a:cs typeface="Microsoft Tai Le" panose="020B0502040204020203" pitchFamily="34" charset="0"/>
            </a:endParaRPr>
          </a:p>
        </p:txBody>
      </p:sp>
      <p:sp>
        <p:nvSpPr>
          <p:cNvPr id="5" name="Subtitle 50182"/>
          <p:cNvSpPr>
            <a:spLocks noGrp="1"/>
          </p:cNvSpPr>
          <p:nvPr>
            <p:ph type="subTitle" idx="1"/>
          </p:nvPr>
        </p:nvSpPr>
        <p:spPr>
          <a:xfrm>
            <a:off x="1945301" y="1894642"/>
            <a:ext cx="4937509" cy="677108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52382554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71759C8-1F44-4EDF-9809-19E1132BF0E6}"/>
              </a:ext>
            </a:extLst>
          </p:cNvPr>
          <p:cNvSpPr txBox="1">
            <a:spLocks/>
          </p:cNvSpPr>
          <p:nvPr/>
        </p:nvSpPr>
        <p:spPr>
          <a:xfrm>
            <a:off x="219740" y="134678"/>
            <a:ext cx="8073655" cy="2694457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sz="4050" b="0" i="0" cap="none" baseline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9pPr>
          </a:lstStyle>
          <a:p>
            <a:r>
              <a:rPr lang="en-US" b="1" kern="0" dirty="0"/>
              <a:t>Sources- </a:t>
            </a:r>
            <a:br>
              <a:rPr lang="en-US" kern="0" dirty="0"/>
            </a:br>
            <a:r>
              <a:rPr lang="en-US" sz="1600" dirty="0"/>
              <a:t>https://www.tutorialspoint.com/behavior_driven_development/</a:t>
            </a:r>
          </a:p>
          <a:p>
            <a:r>
              <a:rPr lang="en-US" sz="1600" dirty="0">
                <a:hlinkClick r:id="rId2"/>
              </a:rPr>
              <a:t>https://qanalysisblog.wordpress.com/2018/06/27/do-you-wish-to-learn-about-bdd/</a:t>
            </a:r>
            <a:endParaRPr lang="en-US" sz="1600" kern="0" dirty="0"/>
          </a:p>
          <a:p>
            <a:r>
              <a:rPr lang="en-US" sz="1600" dirty="0">
                <a:hlinkClick r:id="rId3"/>
              </a:rPr>
              <a:t>https://codeburst.io/what-is-bdd-anyway-87b6ebaf619e</a:t>
            </a:r>
            <a:endParaRPr lang="en-US" sz="1600" dirty="0"/>
          </a:p>
          <a:p>
            <a:r>
              <a:rPr lang="en-US" sz="1600" kern="0" dirty="0">
                <a:hlinkClick r:id="rId4"/>
              </a:rPr>
              <a:t>https://pypi.org/project/behave/</a:t>
            </a:r>
            <a:br>
              <a:rPr lang="en-US" sz="1600" kern="0" dirty="0"/>
            </a:br>
            <a:r>
              <a:rPr lang="en-US" sz="1600" kern="0" dirty="0">
                <a:hlinkClick r:id="rId5"/>
              </a:rPr>
              <a:t>https://behave.readthedocs.io/en/latest/tutorial.html#features</a:t>
            </a:r>
            <a:endParaRPr lang="en-US" sz="1600" kern="0" dirty="0"/>
          </a:p>
          <a:p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365863448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/>
          <a:lstStyle/>
          <a:p>
            <a:br>
              <a:rPr lang="en-US" sz="600" dirty="0"/>
            </a:br>
            <a:r>
              <a:rPr lang="en-US" sz="2800" dirty="0"/>
              <a:t>Behavior-driven development (or BDD)</a:t>
            </a:r>
            <a:br>
              <a:rPr lang="en-US" altLang="en-US" sz="2800" dirty="0">
                <a:solidFill>
                  <a:srgbClr val="717171"/>
                </a:solidFill>
                <a:latin typeface="Museo For Dell"/>
                <a:ea typeface="Arial"/>
              </a:rPr>
            </a:br>
            <a:br>
              <a:rPr lang="en-US" altLang="en-US" sz="2800" dirty="0">
                <a:solidFill>
                  <a:srgbClr val="717171"/>
                </a:solidFill>
                <a:latin typeface="Museo For Dell"/>
                <a:ea typeface="Arial"/>
              </a:rPr>
            </a:br>
            <a:r>
              <a:rPr lang="en-US" altLang="en-US" sz="2800" dirty="0">
                <a:solidFill>
                  <a:schemeClr val="bg1"/>
                </a:solidFill>
                <a:latin typeface="Museo Sans For Dell" panose="02000000000000000000" pitchFamily="2" charset="0"/>
              </a:rPr>
              <a:t> </a:t>
            </a:r>
            <a:br>
              <a:rPr lang="en-US" altLang="en-US" sz="2800" dirty="0">
                <a:solidFill>
                  <a:srgbClr val="717171"/>
                </a:solidFill>
                <a:latin typeface="Museo For Dell"/>
                <a:ea typeface="Arial"/>
              </a:rPr>
            </a:br>
            <a:br>
              <a:rPr lang="en-US" sz="2800" dirty="0">
                <a:solidFill>
                  <a:schemeClr val="bg1"/>
                </a:solidFill>
                <a:latin typeface="Museo Sans For Dell" panose="02000000000000000000" pitchFamily="2" charset="0"/>
              </a:rPr>
            </a:br>
            <a:endParaRPr lang="en-US" sz="2100" dirty="0">
              <a:solidFill>
                <a:schemeClr val="bg1"/>
              </a:solidFill>
              <a:latin typeface="Museo Sans For Dell" panose="02000000000000000000" pitchFamily="2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25904" y="836342"/>
            <a:ext cx="8239126" cy="0"/>
          </a:xfrm>
          <a:prstGeom prst="line">
            <a:avLst/>
          </a:prstGeom>
          <a:ln w="12700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755E04AC-AACE-43C7-8F05-863808B8B6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6698275"/>
              </p:ext>
            </p:extLst>
          </p:nvPr>
        </p:nvGraphicFramePr>
        <p:xfrm>
          <a:off x="425904" y="953345"/>
          <a:ext cx="5416096" cy="3540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15571BE0-1883-4D12-A083-A02C1B322F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2000" y="1446349"/>
            <a:ext cx="3180769" cy="255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1266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/>
          <a:lstStyle/>
          <a:p>
            <a:br>
              <a:rPr lang="en-US" sz="600" dirty="0"/>
            </a:br>
            <a:r>
              <a:rPr lang="en-US" altLang="en-US" sz="2800" dirty="0">
                <a:solidFill>
                  <a:schemeClr val="bg1"/>
                </a:solidFill>
                <a:latin typeface="Museo Sans For Dell" panose="02000000000000000000" pitchFamily="2" charset="0"/>
              </a:rPr>
              <a:t>Project Myths</a:t>
            </a:r>
            <a:br>
              <a:rPr lang="en-US" altLang="en-US" sz="2800" dirty="0">
                <a:solidFill>
                  <a:srgbClr val="717171"/>
                </a:solidFill>
                <a:latin typeface="Museo For Dell"/>
                <a:ea typeface="Arial"/>
              </a:rPr>
            </a:br>
            <a:br>
              <a:rPr lang="en-US" sz="2800" dirty="0">
                <a:solidFill>
                  <a:schemeClr val="bg1"/>
                </a:solidFill>
                <a:latin typeface="Museo Sans For Dell" panose="02000000000000000000" pitchFamily="2" charset="0"/>
              </a:rPr>
            </a:br>
            <a:endParaRPr lang="en-US" sz="2100" dirty="0">
              <a:solidFill>
                <a:schemeClr val="bg1"/>
              </a:solidFill>
              <a:latin typeface="Museo Sans For Dell" panose="02000000000000000000" pitchFamily="2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25904" y="836342"/>
            <a:ext cx="8239126" cy="0"/>
          </a:xfrm>
          <a:prstGeom prst="line">
            <a:avLst/>
          </a:prstGeom>
          <a:ln w="12700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cdn-images-1.medium.com/max/1200/0*BalE95iv-CTgCxSh.jpg">
            <a:extLst>
              <a:ext uri="{FF2B5EF4-FFF2-40B4-BE49-F238E27FC236}">
                <a16:creationId xmlns:a16="http://schemas.microsoft.com/office/drawing/2014/main" id="{2883FEB5-9E59-459E-94CC-34FC71380A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7" r="1832" b="8807"/>
          <a:stretch/>
        </p:blipFill>
        <p:spPr bwMode="auto">
          <a:xfrm>
            <a:off x="425904" y="948274"/>
            <a:ext cx="8370962" cy="358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00058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B5466-8A66-4C81-9C24-5212F8FBF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 of BDD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386BE58-3EC5-4DFC-BFA0-FEC767396F14}"/>
              </a:ext>
            </a:extLst>
          </p:cNvPr>
          <p:cNvCxnSpPr/>
          <p:nvPr/>
        </p:nvCxnSpPr>
        <p:spPr>
          <a:xfrm>
            <a:off x="425904" y="700875"/>
            <a:ext cx="8239126" cy="0"/>
          </a:xfrm>
          <a:prstGeom prst="line">
            <a:avLst/>
          </a:prstGeom>
          <a:ln w="12700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Origin of BDD">
            <a:extLst>
              <a:ext uri="{FF2B5EF4-FFF2-40B4-BE49-F238E27FC236}">
                <a16:creationId xmlns:a16="http://schemas.microsoft.com/office/drawing/2014/main" id="{614A6AA2-14D2-47AD-B2F2-48625C193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0" y="836342"/>
            <a:ext cx="8239126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9B1DD95-CC79-4B63-8897-DA880D0F09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2998044"/>
              </p:ext>
            </p:extLst>
          </p:nvPr>
        </p:nvGraphicFramePr>
        <p:xfrm>
          <a:off x="478970" y="1952883"/>
          <a:ext cx="8186060" cy="2540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438348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C1EE-8542-4033-9F1C-FBAAB05C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Test-Last Approach</a:t>
            </a:r>
          </a:p>
        </p:txBody>
      </p:sp>
      <p:pic>
        <p:nvPicPr>
          <p:cNvPr id="4098" name="Picture 2" descr="Exploratory Testing">
            <a:extLst>
              <a:ext uri="{FF2B5EF4-FFF2-40B4-BE49-F238E27FC236}">
                <a16:creationId xmlns:a16="http://schemas.microsoft.com/office/drawing/2014/main" id="{F0EC6B7E-43ED-47FB-B02E-3B84445C2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34" y="842692"/>
            <a:ext cx="4288367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4166FB0-1F88-496A-B16A-F3D5722EBA29}"/>
              </a:ext>
            </a:extLst>
          </p:cNvPr>
          <p:cNvCxnSpPr/>
          <p:nvPr/>
        </p:nvCxnSpPr>
        <p:spPr>
          <a:xfrm>
            <a:off x="452437" y="667008"/>
            <a:ext cx="8239126" cy="0"/>
          </a:xfrm>
          <a:prstGeom prst="line">
            <a:avLst/>
          </a:prstGeom>
          <a:ln w="12700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83CE9F8-61AA-4903-AA9C-BCBEAB440BBF}"/>
              </a:ext>
            </a:extLst>
          </p:cNvPr>
          <p:cNvSpPr/>
          <p:nvPr/>
        </p:nvSpPr>
        <p:spPr>
          <a:xfrm>
            <a:off x="4445001" y="795349"/>
            <a:ext cx="457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21214"/>
                </a:solidFill>
                <a:latin typeface="Verdana" panose="020B0604030504040204" pitchFamily="34" charset="0"/>
              </a:rPr>
              <a:t>Challenges-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/>
              <a:t>Delays in the completion of the stage.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/>
              <a:t>Tight time schedules.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/>
              <a:t>Focus on delivery on time, skipping testing.</a:t>
            </a:r>
          </a:p>
          <a:p>
            <a:endParaRPr lang="en-US" b="1" dirty="0">
              <a:solidFill>
                <a:srgbClr val="121214"/>
              </a:solidFill>
              <a:latin typeface="Verdana" panose="020B0604030504040204" pitchFamily="34" charset="0"/>
            </a:endParaRPr>
          </a:p>
          <a:p>
            <a:r>
              <a:rPr lang="en-US" b="1" dirty="0">
                <a:solidFill>
                  <a:srgbClr val="121214"/>
                </a:solidFill>
                <a:latin typeface="Verdana" panose="020B0604030504040204" pitchFamily="34" charset="0"/>
              </a:rPr>
              <a:t>Results −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/>
              <a:t>Compromising on the quality of the product delivered.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/>
              <a:t>High-costs in fixing the defects, post delivery.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/>
              <a:t>Inability to obtain customer satisfaction, effecting credibility.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121214"/>
              </a:solidFill>
              <a:latin typeface="Verdana" panose="020B0604030504040204" pitchFamily="34" charset="0"/>
            </a:endParaRPr>
          </a:p>
          <a:p>
            <a:endParaRPr lang="en-US" dirty="0">
              <a:solidFill>
                <a:srgbClr val="121214"/>
              </a:solidFill>
              <a:latin typeface="Verdana" panose="020B0604030504040204" pitchFamily="34" charset="0"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32375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C1EE-8542-4033-9F1C-FBAAB05C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Test-First Approach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4166FB0-1F88-496A-B16A-F3D5722EBA29}"/>
              </a:ext>
            </a:extLst>
          </p:cNvPr>
          <p:cNvCxnSpPr/>
          <p:nvPr/>
        </p:nvCxnSpPr>
        <p:spPr>
          <a:xfrm>
            <a:off x="452437" y="667008"/>
            <a:ext cx="8239126" cy="0"/>
          </a:xfrm>
          <a:prstGeom prst="line">
            <a:avLst/>
          </a:prstGeom>
          <a:ln w="12700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3E408DD-2228-44D4-8A67-B732E55950E4}"/>
              </a:ext>
            </a:extLst>
          </p:cNvPr>
          <p:cNvSpPr/>
          <p:nvPr/>
        </p:nvSpPr>
        <p:spPr>
          <a:xfrm>
            <a:off x="478970" y="795349"/>
            <a:ext cx="8665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Replaces the inside-out (write code and then test) to outside-in (write test and then code) way of development.                 </a:t>
            </a:r>
            <a:r>
              <a:rPr lang="en-US" b="1" dirty="0">
                <a:solidFill>
                  <a:srgbClr val="00B050"/>
                </a:solidFill>
                <a:latin typeface="Verdana" panose="020B0604030504040204" pitchFamily="34" charset="0"/>
              </a:rPr>
              <a:t>Test Driven Development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2509F60-56B8-405B-9BF1-D396EA22EE33}"/>
              </a:ext>
            </a:extLst>
          </p:cNvPr>
          <p:cNvSpPr/>
          <p:nvPr/>
        </p:nvSpPr>
        <p:spPr>
          <a:xfrm>
            <a:off x="2844800" y="1562100"/>
            <a:ext cx="1583266" cy="374311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dirty="0">
              <a:ln w="0"/>
              <a:solidFill>
                <a:schemeClr val="bg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highlight>
                <a:srgbClr val="FFFF00"/>
              </a:highlight>
              <a:latin typeface="Book Antiqua" panose="02040602050305030304" pitchFamily="18" charset="0"/>
            </a:endParaRPr>
          </a:p>
        </p:txBody>
      </p:sp>
      <p:pic>
        <p:nvPicPr>
          <p:cNvPr id="5122" name="Picture 2" descr="Red Green Refactor Cycle">
            <a:extLst>
              <a:ext uri="{FF2B5EF4-FFF2-40B4-BE49-F238E27FC236}">
                <a16:creationId xmlns:a16="http://schemas.microsoft.com/office/drawing/2014/main" id="{693DAEB8-6266-4519-B5DC-EB670A1A8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04" y="2124018"/>
            <a:ext cx="3655029" cy="235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7A5F7A-EA74-4750-9D99-EFA83E319FC8}"/>
              </a:ext>
            </a:extLst>
          </p:cNvPr>
          <p:cNvSpPr/>
          <p:nvPr/>
        </p:nvSpPr>
        <p:spPr>
          <a:xfrm>
            <a:off x="4119563" y="202298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Verdana" panose="020B0604030504040204" pitchFamily="34" charset="0"/>
              </a:rPr>
              <a:t>TDD is used to develop the code guided by Unit tests.</a:t>
            </a:r>
          </a:p>
          <a:p>
            <a:endParaRPr lang="en-US" sz="1600" dirty="0"/>
          </a:p>
          <a:p>
            <a:r>
              <a:rPr lang="en-US" sz="1600" b="1" dirty="0">
                <a:solidFill>
                  <a:schemeClr val="bg2"/>
                </a:solidFill>
              </a:rPr>
              <a:t>Technique:</a:t>
            </a:r>
            <a:r>
              <a:rPr lang="en-US" sz="1600" b="1" dirty="0">
                <a:solidFill>
                  <a:srgbClr val="FF0000"/>
                </a:solidFill>
              </a:rPr>
              <a:t> Red</a:t>
            </a:r>
            <a:r>
              <a:rPr lang="en-US" sz="1600" b="1" dirty="0"/>
              <a:t>-</a:t>
            </a:r>
            <a:r>
              <a:rPr lang="en-US" sz="1600" b="1" dirty="0">
                <a:solidFill>
                  <a:srgbClr val="00B050"/>
                </a:solidFill>
              </a:rPr>
              <a:t>Green</a:t>
            </a:r>
            <a:r>
              <a:rPr lang="en-US" sz="1600" b="1" dirty="0"/>
              <a:t>-</a:t>
            </a:r>
            <a:r>
              <a:rPr lang="en-US" sz="1600" b="1" dirty="0">
                <a:solidFill>
                  <a:srgbClr val="0070C0"/>
                </a:solidFill>
              </a:rPr>
              <a:t>Refactor</a:t>
            </a:r>
            <a:r>
              <a:rPr lang="en-US" sz="1600" dirty="0"/>
              <a:t> cycle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endParaRPr lang="en-US" sz="1600" dirty="0"/>
          </a:p>
          <a:p>
            <a:r>
              <a:rPr lang="en-US" sz="1600" b="1" dirty="0">
                <a:solidFill>
                  <a:srgbClr val="FF0000"/>
                </a:solidFill>
              </a:rPr>
              <a:t>Red</a:t>
            </a:r>
            <a:r>
              <a:rPr lang="en-US" sz="1600" dirty="0"/>
              <a:t> − Writing a test that fails.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Green</a:t>
            </a:r>
            <a:r>
              <a:rPr lang="en-US" sz="1600" dirty="0"/>
              <a:t> − Writing code to pass the test.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Refactor</a:t>
            </a:r>
            <a:r>
              <a:rPr lang="en-US" sz="1600" dirty="0"/>
              <a:t> − Remove duplication and improve the code to the acceptable standards.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147406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CEB8-7C80-4521-BB28-B0AD1D39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vs BDD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F37AD2-219A-4CEA-AF5B-5FD95E967527}"/>
              </a:ext>
            </a:extLst>
          </p:cNvPr>
          <p:cNvCxnSpPr/>
          <p:nvPr/>
        </p:nvCxnSpPr>
        <p:spPr>
          <a:xfrm>
            <a:off x="452437" y="667008"/>
            <a:ext cx="8239126" cy="0"/>
          </a:xfrm>
          <a:prstGeom prst="line">
            <a:avLst/>
          </a:prstGeom>
          <a:ln w="12700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8F0E598-A73A-4C00-8580-B738204D5315}"/>
              </a:ext>
            </a:extLst>
          </p:cNvPr>
          <p:cNvSpPr/>
          <p:nvPr/>
        </p:nvSpPr>
        <p:spPr>
          <a:xfrm>
            <a:off x="304799" y="940501"/>
            <a:ext cx="452626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  <a:latin typeface="Verdana" panose="020B0604030504040204" pitchFamily="34" charset="0"/>
              </a:rPr>
              <a:t>Problems</a:t>
            </a:r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 with TDD−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Where to start?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What to test and what not to test?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How much to test in one go?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What to call their tests?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How to understand why a test fails?</a:t>
            </a:r>
            <a:endParaRPr lang="en-US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FE0E15-3656-46B6-95DB-6B64950620D2}"/>
              </a:ext>
            </a:extLst>
          </p:cNvPr>
          <p:cNvSpPr/>
          <p:nvPr/>
        </p:nvSpPr>
        <p:spPr>
          <a:xfrm>
            <a:off x="4988534" y="1155944"/>
            <a:ext cx="42333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Verdana" panose="020B0604030504040204" pitchFamily="34" charset="0"/>
              </a:rPr>
              <a:t>The solution to all these problems is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DB86022-5657-464F-BBEB-B070955FA23C}"/>
              </a:ext>
            </a:extLst>
          </p:cNvPr>
          <p:cNvSpPr/>
          <p:nvPr/>
        </p:nvSpPr>
        <p:spPr>
          <a:xfrm>
            <a:off x="4279333" y="1533883"/>
            <a:ext cx="585333" cy="444452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dirty="0">
              <a:ln w="0"/>
              <a:solidFill>
                <a:schemeClr val="bg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00956E-BBAF-4862-87C4-D26508B2692B}"/>
              </a:ext>
            </a:extLst>
          </p:cNvPr>
          <p:cNvSpPr/>
          <p:nvPr/>
        </p:nvSpPr>
        <p:spPr>
          <a:xfrm>
            <a:off x="452437" y="2546725"/>
            <a:ext cx="823912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Difference between </a:t>
            </a:r>
            <a:r>
              <a:rPr lang="en-US" b="1" dirty="0">
                <a:solidFill>
                  <a:srgbClr val="00B0F0"/>
                </a:solidFill>
                <a:latin typeface="Verdana" panose="020B0604030504040204" pitchFamily="34" charset="0"/>
              </a:rPr>
              <a:t>TDD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and </a:t>
            </a:r>
            <a:r>
              <a:rPr lang="en-US" b="1" dirty="0">
                <a:solidFill>
                  <a:srgbClr val="00B050"/>
                </a:solidFill>
                <a:latin typeface="Verdana" panose="020B0604030504040204" pitchFamily="34" charset="0"/>
              </a:rPr>
              <a:t>BDD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−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00B0F0"/>
                </a:solidFill>
                <a:latin typeface="Verdana" panose="020B0604030504040204" pitchFamily="34" charset="0"/>
              </a:rPr>
              <a:t>TDD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describes how the software works.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00B050"/>
                </a:solidFill>
                <a:latin typeface="Verdana" panose="020B0604030504040204" pitchFamily="34" charset="0"/>
              </a:rPr>
              <a:t>BDD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−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Describes how the end user uses the software.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Fosters collaboration and communication.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Emphasizes on examples of behavior of the System.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Aims at the executable specifications derived from the examples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06F5AF-96AC-4830-AC92-1BD7B8F7B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136" y="1531685"/>
            <a:ext cx="1073596" cy="63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8096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3361B-CB85-4B50-82EB-602D2FCDB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BDD Process at High level</a:t>
            </a:r>
          </a:p>
        </p:txBody>
      </p:sp>
      <p:pic>
        <p:nvPicPr>
          <p:cNvPr id="1026" name="Picture 2" descr="BDD_pic1.png">
            <a:extLst>
              <a:ext uri="{FF2B5EF4-FFF2-40B4-BE49-F238E27FC236}">
                <a16:creationId xmlns:a16="http://schemas.microsoft.com/office/drawing/2014/main" id="{A5F54E1F-97DB-4D7E-8CE8-C423A2862E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07"/>
          <a:stretch/>
        </p:blipFill>
        <p:spPr bwMode="auto">
          <a:xfrm>
            <a:off x="567370" y="795004"/>
            <a:ext cx="8009259" cy="355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0B801EF-CB7E-45D8-B401-195DFBE24F8E}"/>
              </a:ext>
            </a:extLst>
          </p:cNvPr>
          <p:cNvCxnSpPr/>
          <p:nvPr/>
        </p:nvCxnSpPr>
        <p:spPr>
          <a:xfrm>
            <a:off x="425904" y="630906"/>
            <a:ext cx="8239126" cy="0"/>
          </a:xfrm>
          <a:prstGeom prst="line">
            <a:avLst/>
          </a:prstGeom>
          <a:ln w="12700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205803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_internal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59000">
              <a:schemeClr val="accent3">
                <a:tint val="50000"/>
                <a:satMod val="300000"/>
                <a:lumMod val="73000"/>
              </a:schemeClr>
            </a:gs>
            <a:gs pos="3000">
              <a:schemeClr val="accent3">
                <a:tint val="37000"/>
                <a:satMod val="300000"/>
                <a:lumMod val="54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</a:gradFill>
        <a:ln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dirty="0">
            <a:ln w="0"/>
            <a:solidFill>
              <a:schemeClr val="bg2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Book Antiqua" panose="02040602050305030304" pitchFamily="18" charset="0"/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_PPT_Presentation_16x9_v2" id="{D6375BD9-608F-470C-B0C6-D7B4B622D87E}" vid="{7D07F228-593D-4249-8308-D303BABD1CA4}"/>
    </a:ext>
  </a:extLst>
</a:theme>
</file>

<file path=ppt/theme/theme2.xml><?xml version="1.0" encoding="utf-8"?>
<a:theme xmlns:a="http://schemas.openxmlformats.org/drawingml/2006/main" name="Office Them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0873BDD3-AA35-4F19-A12A-C6462BECFBD1}">
  <ds:schemaRefs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Skills</Template>
  <TotalTime>6043</TotalTime>
  <Words>785</Words>
  <Application>Microsoft Office PowerPoint</Application>
  <PresentationFormat>On-screen Show (16:9)</PresentationFormat>
  <Paragraphs>171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Arial</vt:lpstr>
      <vt:lpstr>Arial Black</vt:lpstr>
      <vt:lpstr>Berlin Sans FB Demi</vt:lpstr>
      <vt:lpstr>Book Antiqua</vt:lpstr>
      <vt:lpstr>Calibri</vt:lpstr>
      <vt:lpstr>Courier New</vt:lpstr>
      <vt:lpstr>Microsoft Tai Le</vt:lpstr>
      <vt:lpstr>Museo For Dell</vt:lpstr>
      <vt:lpstr>Museo For Dell 300</vt:lpstr>
      <vt:lpstr>Museo Sans For Dell</vt:lpstr>
      <vt:lpstr>Source Code Pro</vt:lpstr>
      <vt:lpstr>Verdana</vt:lpstr>
      <vt:lpstr>Wingdings</vt:lpstr>
      <vt:lpstr>Dell_internal_template</vt:lpstr>
      <vt:lpstr>Behavior Driven Development </vt:lpstr>
      <vt:lpstr> Agenda </vt:lpstr>
      <vt:lpstr> Behavior-driven development (or BDD)     </vt:lpstr>
      <vt:lpstr> Project Myths  </vt:lpstr>
      <vt:lpstr>Origin of BDD</vt:lpstr>
      <vt:lpstr>Test-Last Approach</vt:lpstr>
      <vt:lpstr>Test-First Approach</vt:lpstr>
      <vt:lpstr>TDD vs BDD</vt:lpstr>
      <vt:lpstr>BDD Process at High level</vt:lpstr>
      <vt:lpstr>BDD Architecture   </vt:lpstr>
      <vt:lpstr> Advantages of BDD   </vt:lpstr>
      <vt:lpstr>BDD Tools</vt:lpstr>
      <vt:lpstr>Cucumber</vt:lpstr>
      <vt:lpstr>Behave framework</vt:lpstr>
      <vt:lpstr>Python Behave Steps</vt:lpstr>
      <vt:lpstr>Feature Files (Gherkin)</vt:lpstr>
      <vt:lpstr>Python Behave framework : Flow Diagram   </vt:lpstr>
      <vt:lpstr>DEMO</vt:lpstr>
      <vt:lpstr>PowerPoint Presentation</vt:lpstr>
      <vt:lpstr> </vt:lpstr>
      <vt:lpstr>PowerPoint Presentation</vt:lpstr>
    </vt:vector>
  </TitlesOfParts>
  <Company>Dell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READ – INSTRUCTIONS FOR ADDING PAGE NUMBERS “X of Y” IN POWERPOINT 2013  For internal presentations only. You do not need to add this for external/customer/partner presentations.  If you are working in PowerPoint 2013, you must manually add the total number of pages to your deck. Total number of pages = Y</dc:title>
  <dc:creator>Krishnan, Elavarasu</dc:creator>
  <cp:keywords>No Restrictions</cp:keywords>
  <cp:lastModifiedBy>Mallappa, VenkataShyamKumar</cp:lastModifiedBy>
  <cp:revision>282</cp:revision>
  <cp:lastPrinted>2014-02-14T16:26:12Z</cp:lastPrinted>
  <dcterms:created xsi:type="dcterms:W3CDTF">2017-03-16T16:07:49Z</dcterms:created>
  <dcterms:modified xsi:type="dcterms:W3CDTF">2020-09-11T09:42:17Z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90e7cef2-6662-4b34-af72-6d19d6edd9c2</vt:lpwstr>
  </property>
  <property fmtid="{D5CDD505-2E9C-101B-9397-08002B2CF9AE}" pid="4" name="DocumentMarkings">
    <vt:lpwstr>&lt;SPAN style="FONT-FAMILY: museo sans for dell; COLOR: rgb(170,170,170); FONT-SIZE: 8.5pt"&gt; &lt;P align=left&gt;Dell - Internal Use - Confidential  &lt;/P&gt;&lt;/SPAN&gt;;&lt;SPAN style="FONT-FAMILY: museo sans for dell; COLOR: rgb(170,170,170); FONT-SIZE: 8.5pt"&gt; &lt;P align=le</vt:lpwstr>
  </property>
  <property fmtid="{D5CDD505-2E9C-101B-9397-08002B2CF9AE}" pid="5" name="Document Editor">
    <vt:lpwstr/>
  </property>
  <property fmtid="{D5CDD505-2E9C-101B-9397-08002B2CF9AE}" pid="6" name="DellVisualMarkingsPPT">
    <vt:lpwstr>Classification Footer</vt:lpwstr>
  </property>
  <property fmtid="{D5CDD505-2E9C-101B-9397-08002B2CF9AE}" pid="7" name="DellClassification">
    <vt:lpwstr>Internal Use</vt:lpwstr>
  </property>
  <property fmtid="{D5CDD505-2E9C-101B-9397-08002B2CF9AE}" pid="8" name="DellSubLabels">
    <vt:lpwstr/>
  </property>
  <property fmtid="{D5CDD505-2E9C-101B-9397-08002B2CF9AE}" pid="9" name="DellVisual Markings (PPT)">
    <vt:lpwstr>Classification Footer</vt:lpwstr>
  </property>
  <property fmtid="{D5CDD505-2E9C-101B-9397-08002B2CF9AE}" pid="10" name="titusconfig">
    <vt:lpwstr>0.6CorpGlobal</vt:lpwstr>
  </property>
  <property fmtid="{D5CDD505-2E9C-101B-9397-08002B2CF9AE}" pid="11" name="Document Creator">
    <vt:lpwstr/>
  </property>
  <property fmtid="{D5CDD505-2E9C-101B-9397-08002B2CF9AE}" pid="12" name="Classification">
    <vt:lpwstr>No Restrictions</vt:lpwstr>
  </property>
  <property fmtid="{D5CDD505-2E9C-101B-9397-08002B2CF9AE}" pid="13" name="Sublabels">
    <vt:lpwstr/>
  </property>
  <property fmtid="{D5CDD505-2E9C-101B-9397-08002B2CF9AE}" pid="14" name="MSIP_Label_7de70ee2-0cb4-4d60-aee5-75ef2c4c8a90_Enabled">
    <vt:lpwstr>True</vt:lpwstr>
  </property>
  <property fmtid="{D5CDD505-2E9C-101B-9397-08002B2CF9AE}" pid="15" name="MSIP_Label_7de70ee2-0cb4-4d60-aee5-75ef2c4c8a90_SiteId">
    <vt:lpwstr>945c199a-83a2-4e80-9f8c-5a91be5752dd</vt:lpwstr>
  </property>
  <property fmtid="{D5CDD505-2E9C-101B-9397-08002B2CF9AE}" pid="16" name="MSIP_Label_7de70ee2-0cb4-4d60-aee5-75ef2c4c8a90_Owner">
    <vt:lpwstr>Venkata_shyam_Kumar_@Dell.com</vt:lpwstr>
  </property>
  <property fmtid="{D5CDD505-2E9C-101B-9397-08002B2CF9AE}" pid="17" name="MSIP_Label_7de70ee2-0cb4-4d60-aee5-75ef2c4c8a90_SetDate">
    <vt:lpwstr>2020-09-11T09:42:09.5021540Z</vt:lpwstr>
  </property>
  <property fmtid="{D5CDD505-2E9C-101B-9397-08002B2CF9AE}" pid="18" name="MSIP_Label_7de70ee2-0cb4-4d60-aee5-75ef2c4c8a90_Name">
    <vt:lpwstr>Internal Use</vt:lpwstr>
  </property>
  <property fmtid="{D5CDD505-2E9C-101B-9397-08002B2CF9AE}" pid="19" name="MSIP_Label_7de70ee2-0cb4-4d60-aee5-75ef2c4c8a90_Application">
    <vt:lpwstr>Microsoft Azure Information Protection</vt:lpwstr>
  </property>
  <property fmtid="{D5CDD505-2E9C-101B-9397-08002B2CF9AE}" pid="20" name="MSIP_Label_7de70ee2-0cb4-4d60-aee5-75ef2c4c8a90_ActionId">
    <vt:lpwstr>15b96bc2-32fc-4cad-905e-a71ea9d1c892</vt:lpwstr>
  </property>
  <property fmtid="{D5CDD505-2E9C-101B-9397-08002B2CF9AE}" pid="21" name="MSIP_Label_7de70ee2-0cb4-4d60-aee5-75ef2c4c8a90_Extended_MSFT_Method">
    <vt:lpwstr>Manual</vt:lpwstr>
  </property>
  <property fmtid="{D5CDD505-2E9C-101B-9397-08002B2CF9AE}" pid="22" name="MSIP_Label_da6fab74-d5af-4af7-a9a4-78d84655a626_Enabled">
    <vt:lpwstr>True</vt:lpwstr>
  </property>
  <property fmtid="{D5CDD505-2E9C-101B-9397-08002B2CF9AE}" pid="23" name="MSIP_Label_da6fab74-d5af-4af7-a9a4-78d84655a626_SiteId">
    <vt:lpwstr>945c199a-83a2-4e80-9f8c-5a91be5752dd</vt:lpwstr>
  </property>
  <property fmtid="{D5CDD505-2E9C-101B-9397-08002B2CF9AE}" pid="24" name="MSIP_Label_da6fab74-d5af-4af7-a9a4-78d84655a626_Owner">
    <vt:lpwstr>Venkata_shyam_Kumar_@Dell.com</vt:lpwstr>
  </property>
  <property fmtid="{D5CDD505-2E9C-101B-9397-08002B2CF9AE}" pid="25" name="MSIP_Label_da6fab74-d5af-4af7-a9a4-78d84655a626_SetDate">
    <vt:lpwstr>2020-09-11T09:42:09.5021540Z</vt:lpwstr>
  </property>
  <property fmtid="{D5CDD505-2E9C-101B-9397-08002B2CF9AE}" pid="26" name="MSIP_Label_da6fab74-d5af-4af7-a9a4-78d84655a626_Name">
    <vt:lpwstr>Visual Marking</vt:lpwstr>
  </property>
  <property fmtid="{D5CDD505-2E9C-101B-9397-08002B2CF9AE}" pid="27" name="MSIP_Label_da6fab74-d5af-4af7-a9a4-78d84655a626_Application">
    <vt:lpwstr>Microsoft Azure Information Protection</vt:lpwstr>
  </property>
  <property fmtid="{D5CDD505-2E9C-101B-9397-08002B2CF9AE}" pid="28" name="MSIP_Label_da6fab74-d5af-4af7-a9a4-78d84655a626_ActionId">
    <vt:lpwstr>15b96bc2-32fc-4cad-905e-a71ea9d1c892</vt:lpwstr>
  </property>
  <property fmtid="{D5CDD505-2E9C-101B-9397-08002B2CF9AE}" pid="29" name="MSIP_Label_da6fab74-d5af-4af7-a9a4-78d84655a626_Parent">
    <vt:lpwstr>7de70ee2-0cb4-4d60-aee5-75ef2c4c8a90</vt:lpwstr>
  </property>
  <property fmtid="{D5CDD505-2E9C-101B-9397-08002B2CF9AE}" pid="30" name="MSIP_Label_da6fab74-d5af-4af7-a9a4-78d84655a626_Extended_MSFT_Method">
    <vt:lpwstr>Manual</vt:lpwstr>
  </property>
  <property fmtid="{D5CDD505-2E9C-101B-9397-08002B2CF9AE}" pid="31" name="aiplabel">
    <vt:lpwstr>Internal Use Visual Marking</vt:lpwstr>
  </property>
</Properties>
</file>