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8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9.xml" ContentType="application/vnd.openxmlformats-officedocument.theme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0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4241" r:id="rId4"/>
    <p:sldMasterId id="2147484162" r:id="rId5"/>
    <p:sldMasterId id="2147484256" r:id="rId6"/>
    <p:sldMasterId id="2147484265" r:id="rId7"/>
    <p:sldMasterId id="2147484273" r:id="rId8"/>
    <p:sldMasterId id="2147484281" r:id="rId9"/>
    <p:sldMasterId id="2147484289" r:id="rId10"/>
    <p:sldMasterId id="2147484297" r:id="rId11"/>
    <p:sldMasterId id="2147484313" r:id="rId12"/>
    <p:sldMasterId id="2147484321" r:id="rId13"/>
    <p:sldMasterId id="2147484429" r:id="rId14"/>
  </p:sldMasterIdLst>
  <p:notesMasterIdLst>
    <p:notesMasterId r:id="rId25"/>
  </p:notesMasterIdLst>
  <p:handoutMasterIdLst>
    <p:handoutMasterId r:id="rId26"/>
  </p:handoutMasterIdLst>
  <p:sldIdLst>
    <p:sldId id="256" r:id="rId15"/>
    <p:sldId id="294" r:id="rId16"/>
    <p:sldId id="326" r:id="rId17"/>
    <p:sldId id="332" r:id="rId18"/>
    <p:sldId id="327" r:id="rId19"/>
    <p:sldId id="333" r:id="rId20"/>
    <p:sldId id="335" r:id="rId21"/>
    <p:sldId id="336" r:id="rId22"/>
    <p:sldId id="331" r:id="rId23"/>
    <p:sldId id="307" r:id="rId24"/>
  </p:sldIdLst>
  <p:sldSz cx="9144000" cy="6858000" type="screen4x3"/>
  <p:notesSz cx="7010400" cy="9296400"/>
  <p:embeddedFontLst>
    <p:embeddedFont>
      <p:font typeface="Microsoft Tai Le" panose="020B0502040204020203" pitchFamily="34" charset="0"/>
      <p:regular r:id="rId27"/>
      <p:bold r:id="rId28"/>
    </p:embeddedFont>
    <p:embeddedFont>
      <p:font typeface="Trebuchet MS" panose="020B0603020202020204" pitchFamily="34" charset="0"/>
      <p:regular r:id="rId29"/>
      <p:bold r:id="rId30"/>
      <p:italic r:id="rId31"/>
      <p:boldItalic r:id="rId32"/>
    </p:embeddedFont>
    <p:embeddedFont>
      <p:font typeface="Museo Sans For Dell" panose="020B0604020202020204" charset="0"/>
      <p:regular r:id="rId33"/>
      <p:bold r:id="rId34"/>
    </p:embeddedFont>
    <p:embeddedFont>
      <p:font typeface="Arial Black" panose="020B0A04020102020204" pitchFamily="34" charset="0"/>
      <p:bold r:id="rId35"/>
    </p:embeddedFont>
    <p:embeddedFont>
      <p:font typeface="Museo For Dell 300" panose="02000000000000000000" charset="0"/>
      <p:regular r:id="rId36"/>
    </p:embeddedFont>
    <p:embeddedFont>
      <p:font typeface="Museo For Dell" panose="020B0604020202020204" charset="0"/>
      <p:regular r:id="rId37"/>
      <p:bold r:id="rId38"/>
    </p:embeddedFont>
    <p:embeddedFont>
      <p:font typeface="Museo Sans For Dell" panose="020B0604020202020204" charset="0"/>
      <p:regular r:id="rId33"/>
      <p:bold r:id="rId34"/>
    </p:embeddedFont>
  </p:embeddedFontLst>
  <p:custDataLst>
    <p:tags r:id="rId3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1">
          <p15:clr>
            <a:srgbClr val="A4A3A4"/>
          </p15:clr>
        </p15:guide>
        <p15:guide id="2" pos="5577">
          <p15:clr>
            <a:srgbClr val="A4A3A4"/>
          </p15:clr>
        </p15:guide>
        <p15:guide id="3" pos="2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7C"/>
    <a:srgbClr val="0085C3"/>
    <a:srgbClr val="F05B40"/>
    <a:srgbClr val="AAAAAA"/>
    <a:srgbClr val="74CAC7"/>
    <a:srgbClr val="C82B67"/>
    <a:srgbClr val="6E2585"/>
    <a:srgbClr val="EEEEEE"/>
    <a:srgbClr val="BAD80A"/>
    <a:srgbClr val="F79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9276" autoAdjust="0"/>
  </p:normalViewPr>
  <p:slideViewPr>
    <p:cSldViewPr snapToGrid="0">
      <p:cViewPr varScale="1">
        <p:scale>
          <a:sx n="114" d="100"/>
          <a:sy n="114" d="100"/>
        </p:scale>
        <p:origin x="1470" y="114"/>
      </p:cViewPr>
      <p:guideLst>
        <p:guide orient="horz" pos="4111"/>
        <p:guide pos="5577"/>
        <p:guide pos="2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426"/>
    </p:cViewPr>
  </p:sorterViewPr>
  <p:notesViewPr>
    <p:cSldViewPr snapToGrid="0">
      <p:cViewPr varScale="1">
        <p:scale>
          <a:sx n="84" d="100"/>
          <a:sy n="84" d="100"/>
        </p:scale>
        <p:origin x="-3756" y="-84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handoutMaster" Target="handoutMasters/handoutMaster1.xml"/><Relationship Id="rId39" Type="http://schemas.openxmlformats.org/officeDocument/2006/relationships/tags" Target="tags/tag1.xml"/><Relationship Id="rId21" Type="http://schemas.openxmlformats.org/officeDocument/2006/relationships/slide" Target="slides/slide7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0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384175"/>
            <a:ext cx="524192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5700" y="687388"/>
            <a:ext cx="4692650" cy="3521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7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ell Blue background">
    <p:bg>
      <p:bgPr>
        <a:solidFill>
          <a:srgbClr val="0085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53343" y="367681"/>
            <a:ext cx="5200791" cy="2036852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subTitle" idx="1"/>
          </p:nvPr>
        </p:nvSpPr>
        <p:spPr>
          <a:xfrm>
            <a:off x="353343" y="2517418"/>
            <a:ext cx="5200791" cy="276999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tx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18870" y="5491886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8856767"/>
      </p:ext>
    </p:extLst>
  </p:cSld>
  <p:clrMapOvr>
    <a:masterClrMapping/>
  </p:clrMapOvr>
  <p:transition spd="med">
    <p:wipe dir="r"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Dark Red divider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1346" y="5971495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7025976"/>
      </p:ext>
    </p:extLst>
  </p:cSld>
  <p:clrMapOvr>
    <a:masterClrMapping/>
  </p:clrMapOvr>
  <p:transition spd="med">
    <p:wipe dir="r"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6753965"/>
      </p:ext>
    </p:extLst>
  </p:cSld>
  <p:clrMapOvr>
    <a:masterClrMapping/>
  </p:clrMapOvr>
  <p:transition spd="med">
    <p:wipe dir="r"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3478711"/>
      </p:ext>
    </p:extLst>
  </p:cSld>
  <p:clrMapOvr>
    <a:masterClrMapping/>
  </p:clrMapOvr>
  <p:transition spd="med">
    <p:wipe dir="r"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13667223"/>
      </p:ext>
    </p:extLst>
  </p:cSld>
  <p:clrMapOvr>
    <a:masterClrMapping/>
  </p:clrMapOvr>
  <p:transition spd="med">
    <p:wipe dir="r"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40565534"/>
      </p:ext>
    </p:extLst>
  </p:cSld>
  <p:clrMapOvr>
    <a:masterClrMapping/>
  </p:clrMapOvr>
  <p:transition spd="med">
    <p:wipe dir="r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5020169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743907657"/>
      </p:ext>
    </p:extLst>
  </p:cSld>
  <p:clrMapOvr>
    <a:masterClrMapping/>
  </p:clrMapOvr>
  <p:transition spd="med">
    <p:wipe dir="r"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573752090"/>
      </p:ext>
    </p:extLst>
  </p:cSld>
  <p:clrMapOvr>
    <a:masterClrMapping/>
  </p:clrMapOvr>
  <p:transition spd="med">
    <p:wipe dir="r"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946534661"/>
      </p:ext>
    </p:extLst>
  </p:cSld>
  <p:clrMapOvr>
    <a:masterClrMapping/>
  </p:clrMapOvr>
  <p:transition spd="med">
    <p:wipe dir="r"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Dark Red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5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3132305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332399"/>
          </a:xfrm>
        </p:spPr>
        <p:txBody>
          <a:bodyPr/>
          <a:lstStyle/>
          <a:p>
            <a:r>
              <a:rPr lang="en-US" dirty="0"/>
              <a:t>Click to edit content page title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idx="1"/>
          </p:nvPr>
        </p:nvSpPr>
        <p:spPr bwMode="auto">
          <a:xfrm>
            <a:off x="357878" y="1706880"/>
            <a:ext cx="795528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</a:lstStyle>
          <a:p>
            <a:pPr lvl="0"/>
            <a:r>
              <a:rPr lang="en-US" dirty="0"/>
              <a:t>Click to edit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88211580"/>
      </p:ext>
    </p:extLst>
  </p:cSld>
  <p:clrMapOvr>
    <a:masterClrMapping/>
  </p:clrMapOvr>
  <p:transition spd="med">
    <p:wipe dir="r"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Berry divider slide 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0868" y="5973110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2920117"/>
      </p:ext>
    </p:extLst>
  </p:cSld>
  <p:clrMapOvr>
    <a:masterClrMapping/>
  </p:clrMapOvr>
  <p:transition spd="med">
    <p:wipe dir="r"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39887364"/>
      </p:ext>
    </p:extLst>
  </p:cSld>
  <p:clrMapOvr>
    <a:masterClrMapping/>
  </p:clrMapOvr>
  <p:transition spd="med">
    <p:wipe dir="r"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7525673"/>
      </p:ext>
    </p:extLst>
  </p:cSld>
  <p:clrMapOvr>
    <a:masterClrMapping/>
  </p:clrMapOvr>
  <p:transition spd="med">
    <p:wipe dir="r"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25267018"/>
      </p:ext>
    </p:extLst>
  </p:cSld>
  <p:clrMapOvr>
    <a:masterClrMapping/>
  </p:clrMapOvr>
  <p:transition spd="med">
    <p:wipe dir="r"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23675361"/>
      </p:ext>
    </p:extLst>
  </p:cSld>
  <p:clrMapOvr>
    <a:masterClrMapping/>
  </p:clrMapOvr>
  <p:transition spd="med">
    <p:wipe dir="r"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392702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4043541564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853440"/>
          </a:xfrm>
        </p:spPr>
        <p:txBody>
          <a:bodyPr>
            <a:normAutofit/>
          </a:bodyPr>
          <a:lstStyle/>
          <a:p>
            <a:r>
              <a:rPr lang="en-US" dirty="0"/>
              <a:t>Click to edit content 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idx="1"/>
          </p:nvPr>
        </p:nvSpPr>
        <p:spPr bwMode="auto">
          <a:xfrm>
            <a:off x="364632" y="2072640"/>
            <a:ext cx="7955280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</a:lstStyle>
          <a:p>
            <a:pPr lvl="0"/>
            <a:r>
              <a:rPr lang="en-US" dirty="0"/>
              <a:t>Click to edit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034373582"/>
      </p:ext>
    </p:extLst>
  </p:cSld>
  <p:clrMapOvr>
    <a:masterClrMapping/>
  </p:clrMapOvr>
  <p:transition spd="med">
    <p:wipe dir="r"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946355455"/>
      </p:ext>
    </p:extLst>
  </p:cSld>
  <p:clrMapOvr>
    <a:masterClrMapping/>
  </p:clrMapOvr>
  <p:transition spd="med">
    <p:wipe dir="r"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3148401037"/>
      </p:ext>
    </p:extLst>
  </p:cSld>
  <p:clrMapOvr>
    <a:masterClrMapping/>
  </p:clrMapOvr>
  <p:transition spd="med">
    <p:wipe dir="r"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Berry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6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287266"/>
      </p:ext>
    </p:extLst>
  </p:cSld>
  <p:clrMapOvr>
    <a:masterClrMapping/>
  </p:clrMapOvr>
  <p:transition spd="med">
    <p:wipe dir="r"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3" y="365762"/>
            <a:ext cx="6896999" cy="2215991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274320" y="3048002"/>
            <a:ext cx="6896100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gray">
          <a:xfrm>
            <a:off x="4" y="6362702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Trebuchet MS" pitchFamily="34" charset="0"/>
            </a:endParaRPr>
          </a:p>
        </p:txBody>
      </p:sp>
      <p:pic>
        <p:nvPicPr>
          <p:cNvPr id="6" name="Picture 5" descr="dell_blue_lrg_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black">
          <a:xfrm>
            <a:off x="8278314" y="5731818"/>
            <a:ext cx="599303" cy="79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0493"/>
      </p:ext>
    </p:extLst>
  </p:cSld>
  <p:clrMapOvr>
    <a:masterClrMapping/>
  </p:clrMapOvr>
  <p:transition spd="med">
    <p:wipe dir="r"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3" y="365762"/>
            <a:ext cx="5200791" cy="2215991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274323" y="3002846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Freeform 13"/>
          <p:cNvSpPr/>
          <p:nvPr userDrawn="1"/>
        </p:nvSpPr>
        <p:spPr>
          <a:xfrm>
            <a:off x="4121944" y="1543052"/>
            <a:ext cx="5022056" cy="5324475"/>
          </a:xfrm>
          <a:custGeom>
            <a:avLst/>
            <a:gdLst>
              <a:gd name="connsiteX0" fmla="*/ 5022056 w 5022056"/>
              <a:gd name="connsiteY0" fmla="*/ 0 h 3993356"/>
              <a:gd name="connsiteX1" fmla="*/ 5022056 w 5022056"/>
              <a:gd name="connsiteY1" fmla="*/ 3993356 h 3993356"/>
              <a:gd name="connsiteX2" fmla="*/ 0 w 5022056"/>
              <a:gd name="connsiteY2" fmla="*/ 3993356 h 3993356"/>
              <a:gd name="connsiteX3" fmla="*/ 5022056 w 5022056"/>
              <a:gd name="connsiteY3" fmla="*/ 0 h 399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2056" h="3993356">
                <a:moveTo>
                  <a:pt x="5022056" y="0"/>
                </a:moveTo>
                <a:lnTo>
                  <a:pt x="5022056" y="3993356"/>
                </a:lnTo>
                <a:lnTo>
                  <a:pt x="0" y="3993356"/>
                </a:lnTo>
                <a:lnTo>
                  <a:pt x="5022056" y="0"/>
                </a:ln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rgbClr val="FFFFFF"/>
              </a:solidFill>
              <a:latin typeface="Museo Sans For Dell"/>
            </a:endParaRPr>
          </a:p>
        </p:txBody>
      </p:sp>
      <p:sp>
        <p:nvSpPr>
          <p:cNvPr id="13" name="Freeform 12"/>
          <p:cNvSpPr/>
          <p:nvPr userDrawn="1"/>
        </p:nvSpPr>
        <p:spPr>
          <a:xfrm>
            <a:off x="4100513" y="1485902"/>
            <a:ext cx="5072062" cy="5381625"/>
          </a:xfrm>
          <a:custGeom>
            <a:avLst/>
            <a:gdLst>
              <a:gd name="connsiteX0" fmla="*/ 5043487 w 5072062"/>
              <a:gd name="connsiteY0" fmla="*/ 57150 h 4036219"/>
              <a:gd name="connsiteX1" fmla="*/ 0 w 5072062"/>
              <a:gd name="connsiteY1" fmla="*/ 4036219 h 4036219"/>
              <a:gd name="connsiteX2" fmla="*/ 5057775 w 5072062"/>
              <a:gd name="connsiteY2" fmla="*/ 4036219 h 4036219"/>
              <a:gd name="connsiteX3" fmla="*/ 5057775 w 5072062"/>
              <a:gd name="connsiteY3" fmla="*/ 0 h 4036219"/>
              <a:gd name="connsiteX4" fmla="*/ 5072062 w 5072062"/>
              <a:gd name="connsiteY4" fmla="*/ 742950 h 403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2062" h="4036219">
                <a:moveTo>
                  <a:pt x="5043487" y="57150"/>
                </a:moveTo>
                <a:lnTo>
                  <a:pt x="0" y="4036219"/>
                </a:lnTo>
                <a:lnTo>
                  <a:pt x="5057775" y="4036219"/>
                </a:lnTo>
                <a:lnTo>
                  <a:pt x="5057775" y="0"/>
                </a:lnTo>
                <a:lnTo>
                  <a:pt x="5072062" y="742950"/>
                </a:lnTo>
              </a:path>
            </a:pathLst>
          </a:custGeom>
          <a:noFill/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8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5733" y="5132257"/>
            <a:ext cx="1023494" cy="1364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3356929"/>
      </p:ext>
    </p:extLst>
  </p:cSld>
  <p:clrMapOvr>
    <a:masterClrMapping/>
  </p:clrMapOvr>
  <p:transition spd="med">
    <p:wipe dir="r"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29755673"/>
      </p:ext>
    </p:extLst>
  </p:cSld>
  <p:clrMapOvr>
    <a:masterClrMapping/>
  </p:clrMapOvr>
  <p:transition spd="med">
    <p:wipe dir="r"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59314179"/>
      </p:ext>
    </p:extLst>
  </p:cSld>
  <p:clrMapOvr>
    <a:masterClrMapping/>
  </p:clrMapOvr>
  <p:transition spd="med">
    <p:wipe dir="r"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88035421"/>
      </p:ext>
    </p:extLst>
  </p:cSld>
  <p:clrMapOvr>
    <a:masterClrMapping/>
  </p:clrMapOvr>
  <p:transition spd="med">
    <p:wipe dir="r"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0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01113"/>
      </p:ext>
    </p:extLst>
  </p:cSld>
  <p:clrMapOvr>
    <a:masterClrMapping/>
  </p:clrMapOvr>
  <p:transition spd="med">
    <p:wipe dir="r"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2" y="365762"/>
            <a:ext cx="5042747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059131881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 sz="2000" b="0">
                <a:solidFill>
                  <a:schemeClr val="tx2"/>
                </a:solidFill>
                <a:latin typeface="Museo Sans For Dell" pitchFamily="2" charset="0"/>
              </a:defRPr>
            </a:lvl1pPr>
            <a:lvl2pPr marL="574675" marR="0" indent="-22383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 sz="1800" b="0">
                <a:solidFill>
                  <a:schemeClr val="tx2"/>
                </a:solidFill>
                <a:latin typeface="Museo Sans For Dell" pitchFamily="2" charset="0"/>
              </a:defRPr>
            </a:lvl2pPr>
            <a:lvl3pPr marL="909638" marR="0" indent="-2206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 sz="1600" b="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Click to edit title</a:t>
            </a:r>
          </a:p>
          <a:p>
            <a:pPr marL="574675" marR="0" lvl="1" indent="-223838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Second level</a:t>
            </a:r>
          </a:p>
          <a:p>
            <a:pPr marL="909638" marR="0" lvl="2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 sz="2000" b="0">
                <a:solidFill>
                  <a:schemeClr val="tx2"/>
                </a:solidFill>
                <a:latin typeface="Museo Sans For Dell" pitchFamily="2" charset="0"/>
              </a:defRPr>
            </a:lvl1pPr>
            <a:lvl2pPr marL="574675" marR="0" indent="-22383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 sz="1800" b="0">
                <a:solidFill>
                  <a:schemeClr val="tx2"/>
                </a:solidFill>
                <a:latin typeface="Museo Sans For Dell" pitchFamily="2" charset="0"/>
              </a:defRPr>
            </a:lvl2pPr>
            <a:lvl3pPr marL="909638" marR="0" indent="-2206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 sz="1600" b="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Click to edit title</a:t>
            </a:r>
          </a:p>
          <a:p>
            <a:pPr marL="574675" marR="0" lvl="1" indent="-223838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Second level</a:t>
            </a:r>
          </a:p>
          <a:p>
            <a:pPr marL="909638" marR="0" lvl="2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853440"/>
          </a:xfrm>
        </p:spPr>
        <p:txBody>
          <a:bodyPr>
            <a:normAutofit/>
          </a:bodyPr>
          <a:lstStyle/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2847001837"/>
      </p:ext>
    </p:extLst>
  </p:cSld>
  <p:clrMapOvr>
    <a:masterClrMapping/>
  </p:clrMapOvr>
  <p:transition spd="med">
    <p:wipe dir="r"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365762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126993260"/>
      </p:ext>
    </p:extLst>
  </p:cSld>
  <p:clrMapOvr>
    <a:masterClrMapping/>
  </p:clrMapOvr>
  <p:transition spd="med">
    <p:wipe dir="r"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834847463"/>
      </p:ext>
    </p:extLst>
  </p:cSld>
  <p:clrMapOvr>
    <a:masterClrMapping/>
  </p:clrMapOvr>
  <p:transition spd="med">
    <p:wipe dir="r"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766903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853440"/>
          </a:xfrm>
        </p:spPr>
        <p:txBody>
          <a:bodyPr>
            <a:normAutofit/>
          </a:bodyPr>
          <a:lstStyle/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716318195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504267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ll 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</p:spTree>
    <p:extLst>
      <p:ext uri="{BB962C8B-B14F-4D97-AF65-F5344CB8AC3E}">
        <p14:creationId xmlns:p14="http://schemas.microsoft.com/office/powerpoint/2010/main" val="4055386972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82375755"/>
      </p:ext>
    </p:extLst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9170122"/>
      </p:ext>
    </p:extLst>
  </p:cSld>
  <p:clrMapOvr>
    <a:masterClrMapping/>
  </p:clrMapOvr>
  <p:transition spd="med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938685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0437661"/>
      </p:ext>
    </p:extLst>
  </p:cSld>
  <p:clrMapOvr>
    <a:masterClrMapping/>
  </p:clrMapOvr>
  <p:transition spd="med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5076613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589096633"/>
      </p:ext>
    </p:extLst>
  </p:cSld>
  <p:clrMapOvr>
    <a:masterClrMapping/>
  </p:clrMapOvr>
  <p:transition spd="med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976090022"/>
      </p:ext>
    </p:extLst>
  </p:cSld>
  <p:clrMapOvr>
    <a:masterClrMapping/>
  </p:clrMapOvr>
  <p:transition spd="med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3454139426"/>
      </p:ext>
    </p:extLst>
  </p:cSld>
  <p:clrMapOvr>
    <a:masterClrMapping/>
  </p:clrMapOvr>
  <p:transition spd="med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Blue footer 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2889993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4111004"/>
      </p:ext>
    </p:extLst>
  </p:cSld>
  <p:clrMapOvr>
    <a:masterClrMapping/>
  </p:clrMapOvr>
  <p:transition spd="med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8229600" cy="4754880"/>
          </a:xfrm>
        </p:spPr>
        <p:txBody>
          <a:bodyPr lIns="0" tIns="0" rIns="0" bIns="0"/>
          <a:lstStyle>
            <a:lvl1pPr>
              <a:spcBef>
                <a:spcPts val="100"/>
              </a:spcBef>
              <a:spcAft>
                <a:spcPts val="100"/>
              </a:spcAft>
              <a:defRPr sz="20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100"/>
              </a:spcBef>
              <a:spcAft>
                <a:spcPts val="100"/>
              </a:spcAft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spcAft>
                <a:spcPts val="100"/>
              </a:spcAft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100"/>
              </a:spcBef>
              <a:spcAft>
                <a:spcPts val="100"/>
              </a:spcAft>
              <a:defRPr sz="14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defRPr sz="12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6084502"/>
      </p:ext>
    </p:extLst>
  </p:cSld>
  <p:clrMapOvr>
    <a:masterClrMapping/>
  </p:clrMapOvr>
  <p:transition spd="med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3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93168"/>
      </p:ext>
    </p:extLst>
  </p:cSld>
  <p:clrMapOvr>
    <a:masterClrMapping/>
  </p:clrMapOvr>
  <p:transition spd="med"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653246" y="1241425"/>
            <a:ext cx="4023360" cy="4890435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39738" y="1241425"/>
            <a:ext cx="4023360" cy="4890435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3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78823"/>
      </p:ext>
    </p:extLst>
  </p:cSld>
  <p:clrMapOvr>
    <a:masterClrMapping/>
  </p:clrMapOvr>
  <p:transition spd="med"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653246" y="1237810"/>
            <a:ext cx="4023360" cy="2888167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39738" y="1237810"/>
            <a:ext cx="4023360" cy="2888167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34975" y="4270916"/>
            <a:ext cx="8262938" cy="1894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3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57944"/>
      </p:ext>
    </p:extLst>
  </p:cSld>
  <p:clrMapOvr>
    <a:masterClrMapping/>
  </p:clrMapOvr>
  <p:transition spd="med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7" name="Title Placeholder 21"/>
          <p:cNvSpPr>
            <a:spLocks noGrp="1"/>
          </p:cNvSpPr>
          <p:nvPr>
            <p:ph type="ctrTitle"/>
          </p:nvPr>
        </p:nvSpPr>
        <p:spPr>
          <a:xfrm>
            <a:off x="447675" y="2892132"/>
            <a:ext cx="5962650" cy="1006685"/>
          </a:xfrm>
        </p:spPr>
        <p:txBody>
          <a:bodyPr anchor="ctr" anchorCtr="0"/>
          <a:lstStyle>
            <a:lvl1pPr algn="l">
              <a:lnSpc>
                <a:spcPts val="4000"/>
              </a:lnSpc>
              <a:defRPr sz="3600" b="0" i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7675" y="1781175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47675" y="5076825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8496"/>
      </p:ext>
    </p:extLst>
  </p:cSld>
  <p:clrMapOvr>
    <a:masterClrMapping/>
  </p:clrMapOvr>
  <p:transition spd="med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Gray divider slide">
    <p:bg>
      <p:bgPr>
        <a:solidFill>
          <a:srgbClr val="AA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1538" y="5974411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5548423"/>
      </p:ext>
    </p:extLst>
  </p:cSld>
  <p:clrMapOvr>
    <a:masterClrMapping/>
  </p:clrMapOvr>
  <p:transition spd="med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8257260"/>
      </p:ext>
    </p:extLst>
  </p:cSld>
  <p:clrMapOvr>
    <a:masterClrMapping/>
  </p:clrMapOvr>
  <p:transition spd="med"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42729305"/>
      </p:ext>
    </p:extLst>
  </p:cSld>
  <p:clrMapOvr>
    <a:masterClrMapping/>
  </p:clrMapOvr>
  <p:transition spd="med"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94846606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24378676"/>
      </p:ext>
    </p:extLst>
  </p:cSld>
  <p:clrMapOvr>
    <a:masterClrMapping/>
  </p:clrMapOvr>
  <p:transition spd="med"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04837059"/>
      </p:ext>
    </p:extLst>
  </p:cSld>
  <p:clrMapOvr>
    <a:masterClrMapping/>
  </p:clrMapOvr>
  <p:transition spd="med"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6058747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>
                <a:solidFill>
                  <a:srgbClr val="AAAAAA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076650276"/>
      </p:ext>
    </p:extLst>
  </p:cSld>
  <p:clrMapOvr>
    <a:masterClrMapping/>
  </p:clrMapOvr>
  <p:transition spd="med"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>
                <a:solidFill>
                  <a:srgbClr val="AAAAAA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413799226"/>
      </p:ext>
    </p:extLst>
  </p:cSld>
  <p:clrMapOvr>
    <a:masterClrMapping/>
  </p:clrMapOvr>
  <p:transition spd="med"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3947609289"/>
      </p:ext>
    </p:extLst>
  </p:cSld>
  <p:clrMapOvr>
    <a:masterClrMapping/>
  </p:clrMapOvr>
  <p:transition spd="med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Gray footer "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6597896"/>
      </p:ext>
    </p:extLst>
  </p:cSld>
  <p:clrMapOvr>
    <a:masterClrMapping/>
  </p:clrMapOvr>
  <p:transition spd="med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Dark Blue divider slide">
    <p:bg>
      <p:bgPr>
        <a:solidFill>
          <a:srgbClr val="0044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1346" y="5971495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4142162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58565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56103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4754075"/>
      </p:ext>
    </p:extLst>
  </p:cSld>
  <p:clrMapOvr>
    <a:masterClrMapping/>
  </p:clrMapOvr>
  <p:transition spd="med">
    <p:wipe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61504521"/>
      </p:ext>
    </p:extLst>
  </p:cSld>
  <p:clrMapOvr>
    <a:masterClrMapping/>
  </p:clrMapOvr>
  <p:transition spd="med"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04785095"/>
      </p:ext>
    </p:extLst>
  </p:cSld>
  <p:clrMapOvr>
    <a:masterClrMapping/>
  </p:clrMapOvr>
  <p:transition spd="med">
    <p:wipe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63614928"/>
      </p:ext>
    </p:extLst>
  </p:cSld>
  <p:clrMapOvr>
    <a:masterClrMapping/>
  </p:clrMapOvr>
  <p:transition spd="med">
    <p:wipe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21837565"/>
      </p:ext>
    </p:extLst>
  </p:cSld>
  <p:clrMapOvr>
    <a:masterClrMapping/>
  </p:clrMapOvr>
  <p:transition spd="med"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065324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385845198"/>
      </p:ext>
    </p:extLst>
  </p:cSld>
  <p:clrMapOvr>
    <a:masterClrMapping/>
  </p:clrMapOvr>
  <p:transition spd="med">
    <p:wipe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996620796"/>
      </p:ext>
    </p:extLst>
  </p:cSld>
  <p:clrMapOvr>
    <a:masterClrMapping/>
  </p:clrMapOvr>
  <p:transition spd="med">
    <p:wipe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343509151"/>
      </p:ext>
    </p:extLst>
  </p:cSld>
  <p:clrMapOvr>
    <a:masterClrMapping/>
  </p:clrMapOvr>
  <p:transition spd="med">
    <p:wipe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Dark Blue footer 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0534395"/>
      </p:ext>
    </p:extLst>
  </p:cSld>
  <p:clrMapOvr>
    <a:masterClrMapping/>
  </p:clrMapOvr>
  <p:transition spd="med">
    <p:wipe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5810391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993007370"/>
      </p:ext>
    </p:extLst>
  </p:cSld>
  <p:clrMapOvr>
    <a:masterClrMapping/>
  </p:clrMapOvr>
  <p:transition spd="med">
    <p:wipe dir="r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Teal divider slide">
    <p:bg>
      <p:bgPr>
        <a:solidFill>
          <a:srgbClr val="74CA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298688" y="5971495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9792390"/>
      </p:ext>
    </p:extLst>
  </p:cSld>
  <p:clrMapOvr>
    <a:masterClrMapping/>
  </p:clrMapOvr>
  <p:transition spd="med"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2545267"/>
      </p:ext>
    </p:extLst>
  </p:cSld>
  <p:clrMapOvr>
    <a:masterClrMapping/>
  </p:clrMapOvr>
  <p:transition spd="med">
    <p:wipe dir="r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70772802"/>
      </p:ext>
    </p:extLst>
  </p:cSld>
  <p:clrMapOvr>
    <a:masterClrMapping/>
  </p:clrMapOvr>
  <p:transition spd="med">
    <p:wipe dir="r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39769246"/>
      </p:ext>
    </p:extLst>
  </p:cSld>
  <p:clrMapOvr>
    <a:masterClrMapping/>
  </p:clrMapOvr>
  <p:transition spd="med">
    <p:wipe dir="r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85224609"/>
      </p:ext>
    </p:extLst>
  </p:cSld>
  <p:clrMapOvr>
    <a:masterClrMapping/>
  </p:clrMapOvr>
  <p:transition spd="med">
    <p:wipe dir="r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573324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854225711"/>
      </p:ext>
    </p:extLst>
  </p:cSld>
  <p:clrMapOvr>
    <a:masterClrMapping/>
  </p:clrMapOvr>
  <p:transition spd="med">
    <p:wipe dir="r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32238620"/>
      </p:ext>
    </p:extLst>
  </p:cSld>
  <p:clrMapOvr>
    <a:masterClrMapping/>
  </p:clrMapOvr>
  <p:transition spd="med">
    <p:wipe dir="r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617744587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78229640"/>
      </p:ext>
    </p:extLst>
  </p:cSld>
  <p:clrMapOvr>
    <a:masterClrMapping/>
  </p:clrMapOvr>
  <p:transition spd="med">
    <p:wipe dir="r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Teal footer "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74CAC7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2108257"/>
      </p:ext>
    </p:extLst>
  </p:cSld>
  <p:clrMapOvr>
    <a:masterClrMapping/>
  </p:clrMapOvr>
  <p:transition spd="med">
    <p:wipe dir="r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Green divider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298563" y="5974870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2156822"/>
      </p:ext>
    </p:extLst>
  </p:cSld>
  <p:clrMapOvr>
    <a:masterClrMapping/>
  </p:clrMapOvr>
  <p:transition spd="med">
    <p:wipe dir="r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10941621"/>
      </p:ext>
    </p:extLst>
  </p:cSld>
  <p:clrMapOvr>
    <a:masterClrMapping/>
  </p:clrMapOvr>
  <p:transition spd="med">
    <p:wipe dir="r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652617"/>
      </p:ext>
    </p:extLst>
  </p:cSld>
  <p:clrMapOvr>
    <a:masterClrMapping/>
  </p:clrMapOvr>
  <p:transition spd="med">
    <p:wipe dir="r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23768224"/>
      </p:ext>
    </p:extLst>
  </p:cSld>
  <p:clrMapOvr>
    <a:masterClrMapping/>
  </p:clrMapOvr>
  <p:transition spd="med">
    <p:wipe dir="r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9492939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775402808"/>
      </p:ext>
    </p:extLst>
  </p:cSld>
  <p:clrMapOvr>
    <a:masterClrMapping/>
  </p:clrMapOvr>
  <p:transition spd="med">
    <p:wipe dir="r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3343" y="365760"/>
            <a:ext cx="6149058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3343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53343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506907099"/>
      </p:ext>
    </p:extLst>
  </p:cSld>
  <p:clrMapOvr>
    <a:masterClrMapping/>
  </p:clrMapOvr>
  <p:transition spd="med">
    <p:wipe dir="r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391418642"/>
      </p:ext>
    </p:extLst>
  </p:cSld>
  <p:clrMapOvr>
    <a:masterClrMapping/>
  </p:clrMapOvr>
  <p:transition spd="med">
    <p:wipe dir="r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2265413008"/>
      </p:ext>
    </p:extLst>
  </p:cSld>
  <p:clrMapOvr>
    <a:masterClrMapping/>
  </p:clrMapOvr>
  <p:transition spd="med">
    <p:wipe dir="r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Green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4399299"/>
      </p:ext>
    </p:extLst>
  </p:cSld>
  <p:clrMapOvr>
    <a:masterClrMapping/>
  </p:clrMapOvr>
  <p:transition spd="med">
    <p:wipe dir="r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Yellow divider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0946" y="5971979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97336"/>
      </p:ext>
    </p:extLst>
  </p:cSld>
  <p:clrMapOvr>
    <a:masterClrMapping/>
  </p:clrMapOvr>
  <p:transition spd="med">
    <p:wipe dir="r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08873814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9552137"/>
      </p:ext>
    </p:extLst>
  </p:cSld>
  <p:clrMapOvr>
    <a:masterClrMapping/>
  </p:clrMapOvr>
  <p:transition spd="med">
    <p:wipe dir="r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39223848"/>
      </p:ext>
    </p:extLst>
  </p:cSld>
  <p:clrMapOvr>
    <a:masterClrMapping/>
  </p:clrMapOvr>
  <p:transition spd="med">
    <p:wipe dir="r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53045047"/>
      </p:ext>
    </p:extLst>
  </p:cSld>
  <p:clrMapOvr>
    <a:masterClrMapping/>
  </p:clrMapOvr>
  <p:transition spd="med">
    <p:wipe dir="r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4635083"/>
      </p:ext>
    </p:extLst>
  </p:cSld>
  <p:clrMapOvr>
    <a:masterClrMapping/>
  </p:clrMapOvr>
  <p:transition spd="med">
    <p:wipe dir="r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437858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007680301"/>
      </p:ext>
    </p:extLst>
  </p:cSld>
  <p:clrMapOvr>
    <a:masterClrMapping/>
  </p:clrMapOvr>
  <p:transition spd="med">
    <p:wipe dir="r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003518134"/>
      </p:ext>
    </p:extLst>
  </p:cSld>
  <p:clrMapOvr>
    <a:masterClrMapping/>
  </p:clrMapOvr>
  <p:transition spd="med">
    <p:wipe dir="r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651029313"/>
      </p:ext>
    </p:extLst>
  </p:cSld>
  <p:clrMapOvr>
    <a:masterClrMapping/>
  </p:clrMapOvr>
  <p:transition spd="med">
    <p:wipe dir="r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Yellow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4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8533543"/>
      </p:ext>
    </p:extLst>
  </p:cSld>
  <p:clrMapOvr>
    <a:masterClrMapping/>
  </p:clrMapOvr>
  <p:transition spd="med">
    <p:wipe dir="r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9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18.xml"/><Relationship Id="rId10" Type="http://schemas.openxmlformats.org/officeDocument/2006/relationships/theme" Target="../theme/theme10.xml"/><Relationship Id="rId4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2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theme" Target="../theme/theme11.xml"/><Relationship Id="rId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2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7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9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Relationship Id="rId1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53344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title.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53344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11/26/2018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11/26/2018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6409690"/>
            <a:ext cx="9144000" cy="48090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14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242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11/26/2018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11/26/2018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6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623770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5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64" r:id="rId9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6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title.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</a:t>
            </a:r>
            <a:endParaRPr lang="en-US" dirty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9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fld id="{E00CF047-7350-4707-AA1A-E56FA69586CC}" type="datetime1">
              <a:rPr lang="en-US" sz="900" smtClean="0">
                <a:solidFill>
                  <a:srgbClr val="444444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</a:pPr>
              <a:t>11/26/2018</a:t>
            </a:fld>
            <a:endParaRPr lang="en-US" sz="900" dirty="0">
              <a:solidFill>
                <a:srgbClr val="444444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9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fld id="{E00CF047-7350-4707-AA1A-E56FA69586CC}" type="datetime1">
              <a:rPr lang="en-US" sz="900" smtClean="0">
                <a:solidFill>
                  <a:srgbClr val="444444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</a:pPr>
              <a:t>11/26/2018</a:t>
            </a:fld>
            <a:endParaRPr lang="en-US" sz="900" dirty="0">
              <a:solidFill>
                <a:srgbClr val="444444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498463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endParaRPr lang="en-US" sz="900" dirty="0">
              <a:solidFill>
                <a:srgbClr val="444444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15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5274" y="6498463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endParaRPr lang="en-US" sz="900" dirty="0">
              <a:solidFill>
                <a:srgbClr val="444444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5274" y="6498463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900" smtClean="0">
                <a:solidFill>
                  <a:srgbClr val="444444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900" dirty="0">
              <a:solidFill>
                <a:srgbClr val="444444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pic>
        <p:nvPicPr>
          <p:cNvPr id="21" name="Picture 20" descr="dell_gray_logo.png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 bwMode="black">
          <a:xfrm>
            <a:off x="8414830" y="6064111"/>
            <a:ext cx="470835" cy="62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945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30" r:id="rId1"/>
    <p:sldLayoutId id="2147484431" r:id="rId2"/>
    <p:sldLayoutId id="2147484432" r:id="rId3"/>
    <p:sldLayoutId id="2147484433" r:id="rId4"/>
    <p:sldLayoutId id="2147484434" r:id="rId5"/>
    <p:sldLayoutId id="2147484435" r:id="rId6"/>
    <p:sldLayoutId id="2147484436" r:id="rId7"/>
    <p:sldLayoutId id="2147484437" r:id="rId8"/>
    <p:sldLayoutId id="2147484438" r:id="rId9"/>
    <p:sldLayoutId id="2147484439" r:id="rId10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2" y="370595"/>
            <a:ext cx="795528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57878" y="1706880"/>
            <a:ext cx="795528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</a:t>
            </a:r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Box 14" hidden="1"/>
          <p:cNvSpPr txBox="1"/>
          <p:nvPr/>
        </p:nvSpPr>
        <p:spPr>
          <a:xfrm>
            <a:off x="1895477" y="6454881"/>
            <a:ext cx="64953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B8D0290F-9E23-41BA-BCF9-EF3BA4816832}" type="datetime1">
              <a:rPr lang="en-US" sz="1000" smtClean="0">
                <a:solidFill>
                  <a:schemeClr val="tx2"/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11/26/2018</a:t>
            </a:fld>
            <a:endParaRPr lang="en-US" sz="1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" name="Picture 9" descr="white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l" descr="                              Dell - Internal Use - Confidential&#10;"/>
          <p:cNvSpPr txBox="1"/>
          <p:nvPr/>
        </p:nvSpPr>
        <p:spPr>
          <a:xfrm>
            <a:off x="0" y="6460490"/>
            <a:ext cx="9144000" cy="42960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14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68568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68" r:id="rId1"/>
    <p:sldLayoutId id="2147484163" r:id="rId2"/>
    <p:sldLayoutId id="2147484164" r:id="rId3"/>
    <p:sldLayoutId id="2147484165" r:id="rId4"/>
    <p:sldLayoutId id="2147484166" r:id="rId5"/>
    <p:sldLayoutId id="2147484167" r:id="rId6"/>
    <p:sldLayoutId id="2147484169" r:id="rId7"/>
    <p:sldLayoutId id="2147484392" r:id="rId8"/>
    <p:sldLayoutId id="2147484393" r:id="rId9"/>
    <p:sldLayoutId id="2147484394" r:id="rId10"/>
    <p:sldLayoutId id="2147484395" r:id="rId11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tx2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400">
          <a:solidFill>
            <a:schemeClr val="tx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238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Museo Sans For Dell" pitchFamily="2" charset="0"/>
        <a:buChar char="–"/>
        <a:defRPr sz="1200" baseline="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Museo Sans For Dell" pitchFamily="2" charset="0"/>
        <a:buChar char="›"/>
        <a:defRPr sz="100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Courier New" panose="02070309020205020404" pitchFamily="49" charset="0"/>
        <a:buChar char="o"/>
        <a:defRPr sz="10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11/26/2018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11/26/2018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7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7722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1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350" r:id="rId9"/>
    <p:sldLayoutId id="2147484368" r:id="rId10"/>
    <p:sldLayoutId id="2147484427" r:id="rId11"/>
    <p:sldLayoutId id="2147484428" r:id="rId12"/>
    <p:sldLayoutId id="2147484421" r:id="rId13"/>
    <p:sldLayoutId id="2147484422" r:id="rId14"/>
    <p:sldLayoutId id="2147484424" r:id="rId15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</a:t>
            </a:r>
            <a:endParaRPr lang="en-US" dirty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11/26/2018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11/26/2018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5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038976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2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353" r:id="rId9"/>
    <p:sldLayoutId id="2147484388" r:id="rId10"/>
    <p:sldLayoutId id="2147484389" r:id="rId11"/>
    <p:sldLayoutId id="2147484390" r:id="rId12"/>
    <p:sldLayoutId id="2147484391" r:id="rId13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rgbClr val="AAAAAA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</a:t>
            </a:r>
            <a:endParaRPr lang="en-US" dirty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11/26/2018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11/26/2018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5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34405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4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355" r:id="rId9"/>
    <p:sldLayoutId id="2147484366" r:id="rId10"/>
    <p:sldLayoutId id="2147484367" r:id="rId11"/>
    <p:sldLayoutId id="2147484386" r:id="rId12"/>
    <p:sldLayoutId id="2147484387" r:id="rId13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rgbClr val="00447C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</a:t>
            </a:r>
            <a:endParaRPr lang="en-US" dirty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11/26/2018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11/26/2018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5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74CAC7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575854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7" r:id="rId1"/>
    <p:sldLayoutId id="2147484282" r:id="rId2"/>
    <p:sldLayoutId id="2147484283" r:id="rId3"/>
    <p:sldLayoutId id="2147484284" r:id="rId4"/>
    <p:sldLayoutId id="2147484285" r:id="rId5"/>
    <p:sldLayoutId id="2147484286" r:id="rId6"/>
    <p:sldLayoutId id="2147484287" r:id="rId7"/>
    <p:sldLayoutId id="2147484288" r:id="rId8"/>
    <p:sldLayoutId id="2147484356" r:id="rId9"/>
    <p:sldLayoutId id="2147484370" r:id="rId10"/>
    <p:sldLayoutId id="2147484371" r:id="rId11"/>
    <p:sldLayoutId id="2147484372" r:id="rId12"/>
    <p:sldLayoutId id="2147484373" r:id="rId13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2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860425" indent="-171450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anose="02000000000000000000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</a:t>
            </a:r>
            <a:endParaRPr lang="en-US" dirty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11/26/2018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11/26/2018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5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269000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9" r:id="rId1"/>
    <p:sldLayoutId id="2147484290" r:id="rId2"/>
    <p:sldLayoutId id="2147484291" r:id="rId3"/>
    <p:sldLayoutId id="2147484292" r:id="rId4"/>
    <p:sldLayoutId id="2147484293" r:id="rId5"/>
    <p:sldLayoutId id="2147484294" r:id="rId6"/>
    <p:sldLayoutId id="2147484295" r:id="rId7"/>
    <p:sldLayoutId id="2147484296" r:id="rId8"/>
    <p:sldLayoutId id="2147484358" r:id="rId9"/>
    <p:sldLayoutId id="2147484374" r:id="rId10"/>
    <p:sldLayoutId id="2147484375" r:id="rId11"/>
    <p:sldLayoutId id="2147484376" r:id="rId12"/>
    <p:sldLayoutId id="2147484377" r:id="rId13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3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53344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53344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11/26/2018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11/26/2018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5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4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99505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1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60" r:id="rId9"/>
    <p:sldLayoutId id="2147484378" r:id="rId10"/>
    <p:sldLayoutId id="2147484379" r:id="rId11"/>
    <p:sldLayoutId id="2147484380" r:id="rId12"/>
    <p:sldLayoutId id="2147484381" r:id="rId13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4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11/26/2018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11/26/2018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5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5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090431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2" r:id="rId1"/>
    <p:sldLayoutId id="2147484314" r:id="rId2"/>
    <p:sldLayoutId id="2147484315" r:id="rId3"/>
    <p:sldLayoutId id="2147484316" r:id="rId4"/>
    <p:sldLayoutId id="2147484317" r:id="rId5"/>
    <p:sldLayoutId id="2147484318" r:id="rId6"/>
    <p:sldLayoutId id="2147484319" r:id="rId7"/>
    <p:sldLayoutId id="2147484320" r:id="rId8"/>
    <p:sldLayoutId id="2147484363" r:id="rId9"/>
    <p:sldLayoutId id="2147484382" r:id="rId10"/>
    <p:sldLayoutId id="2147484383" r:id="rId11"/>
    <p:sldLayoutId id="2147484384" r:id="rId12"/>
    <p:sldLayoutId id="2147484385" r:id="rId13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5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195388" indent="-1714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jack1234@gmail.com" TargetMode="Externa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tuple" TargetMode="External"/><Relationship Id="rId7" Type="http://schemas.openxmlformats.org/officeDocument/2006/relationships/hyperlink" Target="https://www.programiz.com/python-programming/methods/built-in/frozenset" TargetMode="External"/><Relationship Id="rId2" Type="http://schemas.openxmlformats.org/officeDocument/2006/relationships/hyperlink" Target="https://www.programiz.com/python-programming/string" TargetMode="External"/><Relationship Id="rId1" Type="http://schemas.openxmlformats.org/officeDocument/2006/relationships/slideLayout" Target="../slideLayouts/slideLayout31.xml"/><Relationship Id="rId6" Type="http://schemas.openxmlformats.org/officeDocument/2006/relationships/hyperlink" Target="https://www.programiz.com/python-programming/dictionary" TargetMode="External"/><Relationship Id="rId5" Type="http://schemas.openxmlformats.org/officeDocument/2006/relationships/hyperlink" Target="https://www.programiz.com/python-programming/set" TargetMode="External"/><Relationship Id="rId4" Type="http://schemas.openxmlformats.org/officeDocument/2006/relationships/hyperlink" Target="https://www.programiz.com/python-programming/li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cs typeface="Microsoft Tai Le" panose="020B0502040204020203" pitchFamily="34" charset="0"/>
              </a:rPr>
              <a:t>Dictionaries in Python</a:t>
            </a:r>
            <a:br>
              <a:rPr lang="en-US" sz="4000" dirty="0">
                <a:cs typeface="Microsoft Tai Le" panose="020B0502040204020203" pitchFamily="34" charset="0"/>
              </a:rPr>
            </a:br>
            <a:br>
              <a:rPr lang="en-US" sz="4000" dirty="0">
                <a:cs typeface="Microsoft Tai Le" panose="020B0502040204020203" pitchFamily="34" charset="0"/>
              </a:rPr>
            </a:br>
            <a:br>
              <a:rPr lang="en-US" sz="4000" dirty="0">
                <a:cs typeface="Microsoft Tai Le" panose="020B0502040204020203" pitchFamily="34" charset="0"/>
              </a:rPr>
            </a:br>
            <a:br>
              <a:rPr lang="en-US" sz="4000" dirty="0">
                <a:cs typeface="Microsoft Tai Le" panose="020B0502040204020203" pitchFamily="34" charset="0"/>
              </a:rPr>
            </a:br>
            <a:br>
              <a:rPr lang="en-US" sz="4000" dirty="0">
                <a:cs typeface="Microsoft Tai Le" panose="020B0502040204020203" pitchFamily="34" charset="0"/>
              </a:rPr>
            </a:br>
            <a:br>
              <a:rPr lang="en-US" sz="4000" dirty="0">
                <a:cs typeface="Microsoft Tai Le" panose="020B0502040204020203" pitchFamily="34" charset="0"/>
              </a:rPr>
            </a:br>
            <a:br>
              <a:rPr lang="en-US" sz="4000" dirty="0">
                <a:cs typeface="Microsoft Tai Le" panose="020B0502040204020203" pitchFamily="34" charset="0"/>
              </a:rPr>
            </a:br>
            <a:br>
              <a:rPr lang="en-US" sz="4000" dirty="0">
                <a:cs typeface="Microsoft Tai Le" panose="020B0502040204020203" pitchFamily="34" charset="0"/>
              </a:rPr>
            </a:br>
            <a:endParaRPr lang="en-US" sz="2700" dirty="0"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460572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40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br>
              <a:rPr lang="en-US" sz="40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br>
              <a:rPr lang="en-US" sz="40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endParaRPr lang="en-US" sz="4000" dirty="0">
              <a:cs typeface="Microsoft Tai Le" panose="020B0502040204020203" pitchFamily="34" charset="0"/>
            </a:endParaRPr>
          </a:p>
        </p:txBody>
      </p:sp>
      <p:sp>
        <p:nvSpPr>
          <p:cNvPr id="5" name="Subtitle 50182"/>
          <p:cNvSpPr>
            <a:spLocks noGrp="1"/>
          </p:cNvSpPr>
          <p:nvPr>
            <p:ph type="subTitle" idx="1"/>
          </p:nvPr>
        </p:nvSpPr>
        <p:spPr>
          <a:xfrm>
            <a:off x="1135891" y="1503789"/>
            <a:ext cx="3428521" cy="2000548"/>
          </a:xfrm>
        </p:spPr>
        <p:txBody>
          <a:bodyPr/>
          <a:lstStyle/>
          <a:p>
            <a:pPr algn="ctr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sz="4000" b="1" dirty="0">
                <a:solidFill>
                  <a:schemeClr val="bg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258912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br>
              <a:rPr lang="en-US" sz="800" dirty="0"/>
            </a:br>
            <a:r>
              <a:rPr lang="en-US" sz="2800" dirty="0"/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632" y="1115123"/>
            <a:ext cx="7871254" cy="5082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endParaRPr lang="en-US" sz="700" dirty="0">
              <a:solidFill>
                <a:schemeClr val="bg2"/>
              </a:solidFill>
              <a:latin typeface="Museo Sans For Dell" pitchFamily="2" charset="0"/>
              <a:ea typeface="Museo Sans For Dell" pitchFamily="2" charset="0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Tx/>
              <a:buAutoNum type="arabicPeriod"/>
            </a:pPr>
            <a:r>
              <a:rPr lang="en-US" sz="2000" b="1" dirty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rPr>
              <a:t>What is a Dictionary?</a:t>
            </a:r>
            <a:endParaRPr lang="en-US" sz="2000" dirty="0">
              <a:solidFill>
                <a:schemeClr val="bg2"/>
              </a:solidFill>
              <a:latin typeface="Museo Sans For Dell" pitchFamily="2" charset="0"/>
              <a:ea typeface="Museo Sans For Dell" pitchFamily="2" charset="0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Tx/>
              <a:buAutoNum type="arabicPeriod"/>
            </a:pPr>
            <a:r>
              <a:rPr lang="en-US" sz="2000" b="1" dirty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rPr>
              <a:t>Different Ways to create a Dictionary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Tx/>
              <a:buAutoNum type="arabicPeriod"/>
            </a:pPr>
            <a:r>
              <a:rPr lang="en-US" sz="2000" b="1" dirty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rPr>
              <a:t>Basic operations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Tx/>
              <a:buAutoNum type="arabicPeriod"/>
            </a:pPr>
            <a:r>
              <a:rPr lang="en-US" sz="2000" b="1" dirty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rPr>
              <a:t>Accessing Elements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Tx/>
              <a:buAutoNum type="arabicPeriod"/>
            </a:pPr>
            <a:r>
              <a:rPr lang="en-US" sz="2000" b="1" dirty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rPr>
              <a:t>Modifying Dictionaries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Tx/>
              <a:buAutoNum type="arabicPeriod"/>
            </a:pPr>
            <a:r>
              <a:rPr lang="en-US" sz="2000" b="1" dirty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rPr>
              <a:t>Deleting Dictionary Elements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Tx/>
              <a:buAutoNum type="arabicPeriod"/>
            </a:pPr>
            <a:r>
              <a:rPr lang="en-US" sz="2000" b="1" dirty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rPr>
              <a:t>Sorting of Dictionary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</a:pPr>
            <a:endParaRPr lang="en-US" sz="1600" dirty="0">
              <a:solidFill>
                <a:schemeClr val="bg2"/>
              </a:solidFill>
              <a:latin typeface="Museo Sans For Dell" pitchFamily="2" charset="0"/>
              <a:ea typeface="Museo Sans For Dell" pitchFamily="2" charset="0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endParaRPr lang="en-US" sz="1600" dirty="0">
              <a:solidFill>
                <a:schemeClr val="bg2"/>
              </a:solidFill>
              <a:latin typeface="Museo Sans For Dell" pitchFamily="2" charset="0"/>
              <a:ea typeface="Museo Sans For Dell" pitchFamily="2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</a:pPr>
            <a:endParaRPr lang="en-US" sz="1600" dirty="0">
              <a:solidFill>
                <a:schemeClr val="bg2"/>
              </a:solidFill>
              <a:latin typeface="Museo Sans For Dell" pitchFamily="2" charset="0"/>
              <a:ea typeface="Museo Sans For Dell" pitchFamily="2" charset="0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endParaRPr lang="en-US" sz="1600" dirty="0">
              <a:solidFill>
                <a:schemeClr val="bg2"/>
              </a:solidFill>
              <a:latin typeface="Museo Sans For Dell" pitchFamily="2" charset="0"/>
              <a:ea typeface="Museo Sans For Dell" pitchFamily="2" charset="0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endParaRPr lang="en-US" sz="1600" dirty="0">
              <a:solidFill>
                <a:schemeClr val="bg2"/>
              </a:solidFill>
              <a:latin typeface="Museo Sans For Dell" pitchFamily="2" charset="0"/>
              <a:ea typeface="Museo Sans For De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783348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138638"/>
            <a:ext cx="8229600" cy="5148072"/>
          </a:xfrm>
        </p:spPr>
        <p:txBody>
          <a:bodyPr>
            <a:normAutofit/>
          </a:bodyPr>
          <a:lstStyle/>
          <a:p>
            <a:r>
              <a:rPr lang="en-US" dirty="0"/>
              <a:t>Data Structure which is used to store data in Python using Key-Value pairs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altLang="en-US" dirty="0"/>
              <a:t>Data in Dictionary are enclosed within “{ }” and are separated by “:”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 Dictionaries are indexed by Key(s) which is/are immutable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    </a:t>
            </a:r>
            <a:r>
              <a:rPr lang="en-US" altLang="en-US" dirty="0" err="1"/>
              <a:t>Eg</a:t>
            </a:r>
            <a:r>
              <a:rPr lang="en-US" altLang="en-US" dirty="0"/>
              <a:t>: {“Hello”:7, “hi”:10, “at”:23, “this”:28}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    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633" y="362515"/>
            <a:ext cx="7930595" cy="524453"/>
          </a:xfrm>
        </p:spPr>
        <p:txBody>
          <a:bodyPr/>
          <a:lstStyle/>
          <a:p>
            <a:r>
              <a:rPr lang="en-US" dirty="0"/>
              <a:t>What is a Dictionary? </a:t>
            </a:r>
          </a:p>
        </p:txBody>
      </p:sp>
      <p:sp>
        <p:nvSpPr>
          <p:cNvPr id="6" name="Rectangle 5"/>
          <p:cNvSpPr/>
          <p:nvPr/>
        </p:nvSpPr>
        <p:spPr>
          <a:xfrm>
            <a:off x="3717439" y="3305890"/>
            <a:ext cx="17091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>
                <a:latin typeface="Birka-Italic"/>
              </a:rPr>
              <a:t>Arrays of object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96863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A4750F-C941-4FA9-97A0-DE593E337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922789"/>
            <a:ext cx="8229600" cy="51122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Empty Dictionary: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1600" dirty="0"/>
              <a:t>-</a:t>
            </a:r>
            <a:r>
              <a:rPr lang="en-US" dirty="0"/>
              <a:t> </a:t>
            </a:r>
            <a:r>
              <a:rPr lang="en-US" sz="1600" dirty="0" err="1"/>
              <a:t>social_data</a:t>
            </a:r>
            <a:r>
              <a:rPr lang="en-US" sz="1600" dirty="0"/>
              <a:t> = {}</a:t>
            </a:r>
          </a:p>
          <a:p>
            <a:pPr marL="0" indent="0">
              <a:buNone/>
            </a:pPr>
            <a:r>
              <a:rPr lang="en-US" sz="1600" dirty="0"/>
              <a:t>     - </a:t>
            </a:r>
            <a:r>
              <a:rPr lang="en-US" sz="1600" dirty="0" err="1"/>
              <a:t>social_data</a:t>
            </a:r>
            <a:r>
              <a:rPr lang="en-US" sz="1600" dirty="0"/>
              <a:t> = </a:t>
            </a:r>
            <a:r>
              <a:rPr lang="en-US" sz="1600" dirty="0" err="1"/>
              <a:t>dict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Key-value pairs: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1600" dirty="0"/>
              <a:t>- </a:t>
            </a:r>
            <a:r>
              <a:rPr lang="en-US" sz="1600" dirty="0" err="1"/>
              <a:t>social_data</a:t>
            </a:r>
            <a:r>
              <a:rPr lang="en-US" sz="1600" dirty="0"/>
              <a:t> = {“</a:t>
            </a:r>
            <a:r>
              <a:rPr lang="en-US" sz="1600" dirty="0" err="1"/>
              <a:t>username”:”jack</a:t>
            </a:r>
            <a:r>
              <a:rPr lang="en-US" sz="1600" dirty="0"/>
              <a:t>”, “online”: True, “followers”: 2000}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By Passing parameters within </a:t>
            </a:r>
            <a:r>
              <a:rPr lang="en-US" dirty="0" err="1"/>
              <a:t>dict</a:t>
            </a:r>
            <a:r>
              <a:rPr lang="en-US" dirty="0"/>
              <a:t> constructor: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1600" dirty="0"/>
              <a:t>- </a:t>
            </a:r>
            <a:r>
              <a:rPr lang="en-US" sz="1600" dirty="0" err="1"/>
              <a:t>social_data</a:t>
            </a:r>
            <a:r>
              <a:rPr lang="en-US" sz="1600" dirty="0"/>
              <a:t> = </a:t>
            </a:r>
            <a:r>
              <a:rPr lang="en-US" sz="1600" dirty="0" err="1"/>
              <a:t>dict</a:t>
            </a:r>
            <a:r>
              <a:rPr lang="en-US" sz="1600" dirty="0"/>
              <a:t>(username=“jack”, online=True)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By list of tuples: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1600" dirty="0"/>
              <a:t>- </a:t>
            </a:r>
            <a:r>
              <a:rPr lang="en-US" sz="1600" dirty="0" err="1"/>
              <a:t>ls_social_data</a:t>
            </a:r>
            <a:r>
              <a:rPr lang="en-US" sz="1600" dirty="0"/>
              <a:t> = [(“username”, “jack”), (“online”, True), (“followers”,     100)]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social_data</a:t>
            </a:r>
            <a:r>
              <a:rPr lang="en-US" sz="1600" dirty="0"/>
              <a:t> = </a:t>
            </a:r>
            <a:r>
              <a:rPr lang="en-US" sz="1600" dirty="0" err="1"/>
              <a:t>dict</a:t>
            </a:r>
            <a:r>
              <a:rPr lang="en-US" sz="1600" dirty="0"/>
              <a:t>(</a:t>
            </a:r>
            <a:r>
              <a:rPr lang="en-US" sz="1600" dirty="0" err="1"/>
              <a:t>ls_social_data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dirty="0"/>
              <a:t>By list of keys and initializing all with same value: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1600" dirty="0"/>
              <a:t>- </a:t>
            </a:r>
            <a:r>
              <a:rPr lang="en-US" sz="1600" dirty="0" err="1"/>
              <a:t>ls_social_keys</a:t>
            </a:r>
            <a:r>
              <a:rPr lang="en-US" sz="1600" dirty="0"/>
              <a:t> = [“username”, “online”, “followers”]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social_data</a:t>
            </a:r>
            <a:r>
              <a:rPr lang="en-US" sz="1600" dirty="0"/>
              <a:t> = </a:t>
            </a:r>
            <a:r>
              <a:rPr lang="en-US" sz="1600" dirty="0" err="1"/>
              <a:t>dict.fromkeys</a:t>
            </a:r>
            <a:r>
              <a:rPr lang="en-US" sz="1600" dirty="0"/>
              <a:t>(</a:t>
            </a:r>
            <a:r>
              <a:rPr lang="en-US" sz="1600" dirty="0" err="1"/>
              <a:t>ls_social_keys</a:t>
            </a:r>
            <a:r>
              <a:rPr lang="en-US" sz="1600" dirty="0"/>
              <a:t>, 10)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640F36-B1F3-4DCD-9BAA-919B86ED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2515"/>
            <a:ext cx="7838028" cy="560274"/>
          </a:xfrm>
        </p:spPr>
        <p:txBody>
          <a:bodyPr/>
          <a:lstStyle/>
          <a:p>
            <a:r>
              <a:rPr lang="en-US" dirty="0"/>
              <a:t> Different ways to create a Dictionary</a:t>
            </a:r>
          </a:p>
        </p:txBody>
      </p:sp>
    </p:spTree>
    <p:extLst>
      <p:ext uri="{BB962C8B-B14F-4D97-AF65-F5344CB8AC3E}">
        <p14:creationId xmlns:p14="http://schemas.microsoft.com/office/powerpoint/2010/main" val="1053923056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48640" y="731520"/>
            <a:ext cx="8229600" cy="5221224"/>
          </a:xfrm>
        </p:spPr>
        <p:txBody>
          <a:bodyPr>
            <a:normAutofit/>
          </a:bodyPr>
          <a:lstStyle/>
          <a:p>
            <a:r>
              <a:rPr lang="en-US" sz="2200" dirty="0" err="1"/>
              <a:t>len</a:t>
            </a:r>
            <a:r>
              <a:rPr lang="en-US" sz="2200" dirty="0"/>
              <a:t>(</a:t>
            </a:r>
            <a:r>
              <a:rPr lang="en-US" sz="2200" dirty="0" err="1"/>
              <a:t>dict</a:t>
            </a:r>
            <a:r>
              <a:rPr lang="en-US" sz="2200" dirty="0"/>
              <a:t>):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sz="1600" dirty="0" err="1"/>
              <a:t>social_data</a:t>
            </a:r>
            <a:r>
              <a:rPr lang="en-US" sz="1600" dirty="0"/>
              <a:t> = {“</a:t>
            </a:r>
            <a:r>
              <a:rPr lang="en-US" sz="1600" dirty="0" err="1"/>
              <a:t>username”:”jack</a:t>
            </a:r>
            <a:r>
              <a:rPr lang="en-US" sz="1600" dirty="0"/>
              <a:t>”, “online”: True, “followers”: 2000}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len</a:t>
            </a:r>
            <a:r>
              <a:rPr lang="en-US" sz="1600" dirty="0"/>
              <a:t>(</a:t>
            </a:r>
            <a:r>
              <a:rPr lang="en-US" sz="1600" dirty="0" err="1"/>
              <a:t>social_data</a:t>
            </a:r>
            <a:r>
              <a:rPr lang="en-US" sz="1600" dirty="0"/>
              <a:t>) </a:t>
            </a:r>
          </a:p>
          <a:p>
            <a:pPr marL="0" indent="0">
              <a:buNone/>
            </a:pPr>
            <a:r>
              <a:rPr lang="en-US" sz="1600" dirty="0"/>
              <a:t>     O/P: 3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dict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1600" dirty="0" err="1"/>
              <a:t>social_data</a:t>
            </a:r>
            <a:r>
              <a:rPr lang="en-US" sz="1600" dirty="0"/>
              <a:t> = {“</a:t>
            </a:r>
            <a:r>
              <a:rPr lang="en-US" sz="1600" dirty="0" err="1"/>
              <a:t>username”:”jack</a:t>
            </a:r>
            <a:r>
              <a:rPr lang="en-US" sz="1600" dirty="0"/>
              <a:t>”, “online”: True, “followers”: 2000}</a:t>
            </a:r>
          </a:p>
          <a:p>
            <a:pPr marL="0" indent="0">
              <a:buNone/>
            </a:pPr>
            <a:r>
              <a:rPr lang="en-US" sz="1600" dirty="0"/>
              <a:t>     print(</a:t>
            </a:r>
            <a:r>
              <a:rPr lang="en-US" sz="1600" dirty="0" err="1"/>
              <a:t>str</a:t>
            </a:r>
            <a:r>
              <a:rPr lang="en-US" sz="1600" dirty="0"/>
              <a:t>(</a:t>
            </a:r>
            <a:r>
              <a:rPr lang="en-US" sz="1600" dirty="0" err="1"/>
              <a:t>social_data</a:t>
            </a:r>
            <a:r>
              <a:rPr lang="en-US" sz="1600" dirty="0"/>
              <a:t>))</a:t>
            </a:r>
          </a:p>
          <a:p>
            <a:pPr marL="0" indent="0">
              <a:buNone/>
            </a:pPr>
            <a:r>
              <a:rPr lang="en-US" sz="1600" dirty="0"/>
              <a:t>    O/P: {“</a:t>
            </a:r>
            <a:r>
              <a:rPr lang="en-US" sz="1600" dirty="0" err="1"/>
              <a:t>username”:”jack</a:t>
            </a:r>
            <a:r>
              <a:rPr lang="en-US" sz="1600" dirty="0"/>
              <a:t>”, “online”: True, “followers”: 2000}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dirty="0"/>
              <a:t>type(variable):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1600" dirty="0" err="1"/>
              <a:t>social_data</a:t>
            </a:r>
            <a:r>
              <a:rPr lang="en-US" sz="1600" dirty="0"/>
              <a:t> = {“</a:t>
            </a:r>
            <a:r>
              <a:rPr lang="en-US" sz="1600" dirty="0" err="1"/>
              <a:t>username”:”jack</a:t>
            </a:r>
            <a:r>
              <a:rPr lang="en-US" sz="1600" dirty="0"/>
              <a:t>”, “online”: True, “followers”: 2000}</a:t>
            </a:r>
          </a:p>
          <a:p>
            <a:pPr marL="0" indent="0">
              <a:buNone/>
            </a:pPr>
            <a:r>
              <a:rPr lang="en-US" sz="1600" dirty="0"/>
              <a:t>     type (</a:t>
            </a:r>
            <a:r>
              <a:rPr lang="en-US" sz="1600" dirty="0" err="1"/>
              <a:t>social_data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     O/P: &lt;class ‘</a:t>
            </a:r>
            <a:r>
              <a:rPr lang="en-US" sz="1600" dirty="0" err="1"/>
              <a:t>dict</a:t>
            </a:r>
            <a:r>
              <a:rPr lang="en-US" sz="1600" dirty="0"/>
              <a:t>’&gt;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633" y="362515"/>
            <a:ext cx="7930595" cy="588461"/>
          </a:xfrm>
        </p:spPr>
        <p:txBody>
          <a:bodyPr/>
          <a:lstStyle/>
          <a:p>
            <a:r>
              <a:rPr lang="en-US" dirty="0"/>
              <a:t>Basic operations</a:t>
            </a:r>
          </a:p>
        </p:txBody>
      </p:sp>
    </p:spTree>
    <p:extLst>
      <p:ext uri="{BB962C8B-B14F-4D97-AF65-F5344CB8AC3E}">
        <p14:creationId xmlns:p14="http://schemas.microsoft.com/office/powerpoint/2010/main" val="2623158369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1937F3-C8E0-46AC-863E-74E2D35AC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822960"/>
            <a:ext cx="8229600" cy="52120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Accessing Data items using keys: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1600" dirty="0"/>
              <a:t>- </a:t>
            </a:r>
            <a:r>
              <a:rPr lang="en-US" sz="1600" dirty="0" err="1"/>
              <a:t>social_data</a:t>
            </a:r>
            <a:r>
              <a:rPr lang="en-US" sz="1600" dirty="0"/>
              <a:t> = {“</a:t>
            </a:r>
            <a:r>
              <a:rPr lang="en-US" sz="1600" dirty="0" err="1"/>
              <a:t>username”:”jack</a:t>
            </a:r>
            <a:r>
              <a:rPr lang="en-US" sz="1600" dirty="0"/>
              <a:t>”, “online”: True, “followers”: 2000}</a:t>
            </a:r>
          </a:p>
          <a:p>
            <a:pPr marL="0" indent="0">
              <a:buNone/>
            </a:pPr>
            <a:r>
              <a:rPr lang="en-US" sz="1600" dirty="0"/>
              <a:t>       print(</a:t>
            </a:r>
            <a:r>
              <a:rPr lang="en-US" sz="1600" dirty="0" err="1"/>
              <a:t>social_data</a:t>
            </a:r>
            <a:r>
              <a:rPr lang="en-US" sz="1600" dirty="0"/>
              <a:t>[“followers”])</a:t>
            </a:r>
          </a:p>
          <a:p>
            <a:pPr marL="0" indent="0">
              <a:buNone/>
            </a:pPr>
            <a:r>
              <a:rPr lang="en-US" sz="1600" dirty="0"/>
              <a:t>       print(</a:t>
            </a:r>
            <a:r>
              <a:rPr lang="en-US" sz="1600" dirty="0" err="1"/>
              <a:t>social_data</a:t>
            </a:r>
            <a:r>
              <a:rPr lang="en-US" sz="1600" dirty="0"/>
              <a:t>[“username”])</a:t>
            </a:r>
          </a:p>
          <a:p>
            <a:pPr marL="0" indent="0">
              <a:buNone/>
            </a:pPr>
            <a:r>
              <a:rPr lang="en-US" sz="1600" dirty="0"/>
              <a:t>       print(</a:t>
            </a:r>
            <a:r>
              <a:rPr lang="en-US" sz="1600" dirty="0" err="1"/>
              <a:t>social_data</a:t>
            </a:r>
            <a:r>
              <a:rPr lang="en-US" sz="1600" dirty="0"/>
              <a:t>[“</a:t>
            </a:r>
            <a:r>
              <a:rPr lang="en-US" sz="1600" dirty="0" err="1"/>
              <a:t>onliners</a:t>
            </a:r>
            <a:r>
              <a:rPr lang="en-US" sz="1600" dirty="0"/>
              <a:t>”])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 </a:t>
            </a:r>
            <a:r>
              <a:rPr lang="en-US" dirty="0"/>
              <a:t>Using Methods to Access Elements: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sz="1600" dirty="0"/>
              <a:t>- </a:t>
            </a:r>
            <a:r>
              <a:rPr lang="en-US" sz="1600" dirty="0" err="1"/>
              <a:t>dict.keys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         </a:t>
            </a:r>
            <a:r>
              <a:rPr lang="en-US" sz="1600" dirty="0" err="1"/>
              <a:t>social_data</a:t>
            </a:r>
            <a:r>
              <a:rPr lang="en-US" sz="1600" dirty="0"/>
              <a:t> = {“</a:t>
            </a:r>
            <a:r>
              <a:rPr lang="en-US" sz="1600" dirty="0" err="1"/>
              <a:t>username”:”jack</a:t>
            </a:r>
            <a:r>
              <a:rPr lang="en-US" sz="1600" dirty="0"/>
              <a:t>”, “online”: True, “followers”: 2000}</a:t>
            </a:r>
          </a:p>
          <a:p>
            <a:pPr marL="0" indent="0">
              <a:buNone/>
            </a:pPr>
            <a:r>
              <a:rPr lang="en-US" sz="1600" dirty="0"/>
              <a:t>         print(</a:t>
            </a:r>
            <a:r>
              <a:rPr lang="en-US" sz="1600" dirty="0" err="1"/>
              <a:t>social_data.keys</a:t>
            </a:r>
            <a:r>
              <a:rPr lang="en-US" sz="1600" dirty="0"/>
              <a:t>())</a:t>
            </a:r>
          </a:p>
          <a:p>
            <a:pPr marL="0" indent="0">
              <a:buNone/>
            </a:pPr>
            <a:r>
              <a:rPr lang="en-US" sz="1600" dirty="0"/>
              <a:t>         O/P: </a:t>
            </a:r>
            <a:r>
              <a:rPr lang="en-US" sz="1600" dirty="0" err="1"/>
              <a:t>dict_keys</a:t>
            </a:r>
            <a:r>
              <a:rPr lang="en-US" sz="1600" dirty="0"/>
              <a:t>([“username”, “online”, “followers”])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- </a:t>
            </a:r>
            <a:r>
              <a:rPr lang="en-US" sz="1600" dirty="0" err="1"/>
              <a:t>dict.values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         </a:t>
            </a:r>
            <a:r>
              <a:rPr lang="en-US" sz="1600" dirty="0" err="1"/>
              <a:t>social_data</a:t>
            </a:r>
            <a:r>
              <a:rPr lang="en-US" sz="1600" dirty="0"/>
              <a:t> = {“</a:t>
            </a:r>
            <a:r>
              <a:rPr lang="en-US" sz="1600" dirty="0" err="1"/>
              <a:t>username”:”jack</a:t>
            </a:r>
            <a:r>
              <a:rPr lang="en-US" sz="1600" dirty="0"/>
              <a:t>”, “online”: True, “followers”: 2000}</a:t>
            </a:r>
          </a:p>
          <a:p>
            <a:pPr marL="0" indent="0">
              <a:buNone/>
            </a:pPr>
            <a:r>
              <a:rPr lang="en-US" sz="1600" dirty="0"/>
              <a:t>         print(</a:t>
            </a:r>
            <a:r>
              <a:rPr lang="en-US" sz="1600" dirty="0" err="1"/>
              <a:t>social_data.values</a:t>
            </a:r>
            <a:r>
              <a:rPr lang="en-US" sz="1600" dirty="0"/>
              <a:t>())</a:t>
            </a:r>
          </a:p>
          <a:p>
            <a:pPr marL="0" indent="0">
              <a:buNone/>
            </a:pPr>
            <a:r>
              <a:rPr lang="en-US" sz="1600" dirty="0"/>
              <a:t>         O/P: </a:t>
            </a:r>
            <a:r>
              <a:rPr lang="en-US" sz="1600" dirty="0" err="1"/>
              <a:t>dict_keys</a:t>
            </a:r>
            <a:r>
              <a:rPr lang="en-US" sz="1600" dirty="0"/>
              <a:t>([“jack”, True, 2000])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- </a:t>
            </a:r>
            <a:r>
              <a:rPr lang="en-US" sz="1600" dirty="0" err="1"/>
              <a:t>dict.items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         </a:t>
            </a:r>
            <a:r>
              <a:rPr lang="en-US" sz="1600" dirty="0" err="1"/>
              <a:t>social_data</a:t>
            </a:r>
            <a:r>
              <a:rPr lang="en-US" sz="1600" dirty="0"/>
              <a:t> = {“</a:t>
            </a:r>
            <a:r>
              <a:rPr lang="en-US" sz="1600" dirty="0" err="1"/>
              <a:t>username”:”jack</a:t>
            </a:r>
            <a:r>
              <a:rPr lang="en-US" sz="1600" dirty="0"/>
              <a:t>”, “online”: True, “followers”: 2000}</a:t>
            </a:r>
          </a:p>
          <a:p>
            <a:pPr marL="0" indent="0">
              <a:buNone/>
            </a:pPr>
            <a:r>
              <a:rPr lang="en-US" sz="1600" dirty="0"/>
              <a:t>         print(</a:t>
            </a:r>
            <a:r>
              <a:rPr lang="en-US" sz="1600" dirty="0" err="1"/>
              <a:t>social_data.items</a:t>
            </a:r>
            <a:r>
              <a:rPr lang="en-US" sz="1600" dirty="0"/>
              <a:t>())</a:t>
            </a:r>
          </a:p>
          <a:p>
            <a:pPr marL="0" indent="0">
              <a:buNone/>
            </a:pPr>
            <a:r>
              <a:rPr lang="en-US" sz="1600" dirty="0"/>
              <a:t>         O/P: </a:t>
            </a:r>
            <a:r>
              <a:rPr lang="en-US" sz="1600" dirty="0" err="1"/>
              <a:t>dict_items</a:t>
            </a:r>
            <a:r>
              <a:rPr lang="en-US" sz="1600" dirty="0"/>
              <a:t>([(“</a:t>
            </a:r>
            <a:r>
              <a:rPr lang="en-US" sz="1600" dirty="0" err="1"/>
              <a:t>username”,”jack</a:t>
            </a:r>
            <a:r>
              <a:rPr lang="en-US" sz="1600" dirty="0"/>
              <a:t>”), (“</a:t>
            </a:r>
            <a:r>
              <a:rPr lang="en-US" sz="1600" dirty="0" err="1"/>
              <a:t>online”,True</a:t>
            </a:r>
            <a:r>
              <a:rPr lang="en-US" sz="1600" dirty="0"/>
              <a:t>), (“followers”,2000)])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FD0EA8-00DE-44CD-941B-D06BA34C6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33" y="362515"/>
            <a:ext cx="7930595" cy="460445"/>
          </a:xfrm>
        </p:spPr>
        <p:txBody>
          <a:bodyPr/>
          <a:lstStyle/>
          <a:p>
            <a:r>
              <a:rPr lang="en-US" dirty="0"/>
              <a:t>Accessing Elements</a:t>
            </a:r>
          </a:p>
        </p:txBody>
      </p:sp>
    </p:spTree>
    <p:extLst>
      <p:ext uri="{BB962C8B-B14F-4D97-AF65-F5344CB8AC3E}">
        <p14:creationId xmlns:p14="http://schemas.microsoft.com/office/powerpoint/2010/main" val="4223651695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9AE051-64D6-43CA-AFD2-EE48A202DB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Without method: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1600" dirty="0" err="1"/>
              <a:t>social_data</a:t>
            </a:r>
            <a:r>
              <a:rPr lang="en-US" sz="1600" dirty="0"/>
              <a:t> = {“</a:t>
            </a:r>
            <a:r>
              <a:rPr lang="en-US" sz="1600" dirty="0" err="1"/>
              <a:t>username”:”jack</a:t>
            </a:r>
            <a:r>
              <a:rPr lang="en-US" sz="1600" dirty="0"/>
              <a:t>”, “online”: True, “followers”: 2000}</a:t>
            </a:r>
          </a:p>
          <a:p>
            <a:pPr marL="0" indent="0">
              <a:buNone/>
            </a:pPr>
            <a:r>
              <a:rPr lang="en-US" sz="1600" dirty="0"/>
              <a:t>     </a:t>
            </a:r>
            <a:r>
              <a:rPr lang="en-US" sz="1600" b="1" dirty="0"/>
              <a:t>Add:</a:t>
            </a:r>
          </a:p>
          <a:p>
            <a:pPr marL="0" indent="0">
              <a:buNone/>
            </a:pPr>
            <a:r>
              <a:rPr lang="en-US" sz="1600" dirty="0"/>
              <a:t>     </a:t>
            </a:r>
            <a:r>
              <a:rPr lang="en-US" sz="1600" dirty="0" err="1"/>
              <a:t>social_data</a:t>
            </a:r>
            <a:r>
              <a:rPr lang="en-US" sz="1600" dirty="0"/>
              <a:t>[“email”] = “jack1234@gmail.com” </a:t>
            </a:r>
          </a:p>
          <a:p>
            <a:pPr marL="0" indent="0">
              <a:buNone/>
            </a:pPr>
            <a:r>
              <a:rPr lang="en-US" sz="1600" dirty="0"/>
              <a:t>     </a:t>
            </a:r>
          </a:p>
          <a:p>
            <a:pPr marL="0" indent="0">
              <a:buNone/>
            </a:pPr>
            <a:r>
              <a:rPr lang="en-US" sz="1600" dirty="0"/>
              <a:t>     </a:t>
            </a:r>
            <a:r>
              <a:rPr lang="en-US" sz="1600" b="1" dirty="0"/>
              <a:t>Modify:</a:t>
            </a:r>
          </a:p>
          <a:p>
            <a:pPr marL="0" indent="0">
              <a:buNone/>
            </a:pPr>
            <a:r>
              <a:rPr lang="en-US" sz="1600" b="1" dirty="0"/>
              <a:t>      </a:t>
            </a:r>
            <a:r>
              <a:rPr lang="en-US" sz="1600" dirty="0" err="1"/>
              <a:t>social_data</a:t>
            </a:r>
            <a:r>
              <a:rPr lang="en-US" sz="1600" dirty="0"/>
              <a:t>[“online”] = False</a:t>
            </a:r>
          </a:p>
          <a:p>
            <a:pPr marL="0" indent="0">
              <a:buNone/>
            </a:pPr>
            <a:endParaRPr lang="en-US" sz="1600" b="1" dirty="0"/>
          </a:p>
          <a:p>
            <a:r>
              <a:rPr lang="en-US" dirty="0"/>
              <a:t>Using update():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sz="1600" dirty="0" err="1"/>
              <a:t>social_data</a:t>
            </a:r>
            <a:r>
              <a:rPr lang="en-US" sz="1600" dirty="0"/>
              <a:t> = {“</a:t>
            </a:r>
            <a:r>
              <a:rPr lang="en-US" sz="1600" dirty="0" err="1"/>
              <a:t>username”:”jack</a:t>
            </a:r>
            <a:r>
              <a:rPr lang="en-US" sz="1600" dirty="0"/>
              <a:t>”, “online”: True, “followers”: 2000}</a:t>
            </a:r>
          </a:p>
          <a:p>
            <a:pPr marL="0" indent="0">
              <a:buNone/>
            </a:pPr>
            <a:r>
              <a:rPr lang="en-US" sz="1600" dirty="0"/>
              <a:t>     </a:t>
            </a:r>
            <a:r>
              <a:rPr lang="en-US" sz="1600" b="1" dirty="0"/>
              <a:t>Add:</a:t>
            </a:r>
          </a:p>
          <a:p>
            <a:pPr marL="0" indent="0">
              <a:buNone/>
            </a:pPr>
            <a:r>
              <a:rPr lang="en-US" sz="1600" dirty="0"/>
              <a:t>     </a:t>
            </a:r>
            <a:r>
              <a:rPr lang="en-US" sz="1600" dirty="0" err="1"/>
              <a:t>social_data.update</a:t>
            </a:r>
            <a:r>
              <a:rPr lang="en-US" sz="1600" dirty="0"/>
              <a:t>({“email” : </a:t>
            </a:r>
            <a:r>
              <a:rPr lang="en-US" sz="1600" dirty="0">
                <a:hlinkClick r:id="rId2"/>
              </a:rPr>
              <a:t>jack1234@gmail.com</a:t>
            </a:r>
            <a:r>
              <a:rPr lang="en-US" sz="1600" dirty="0"/>
              <a:t> }) </a:t>
            </a:r>
          </a:p>
          <a:p>
            <a:pPr marL="0" indent="0">
              <a:buNone/>
            </a:pPr>
            <a:r>
              <a:rPr lang="en-US" sz="1600" dirty="0"/>
              <a:t>     </a:t>
            </a:r>
          </a:p>
          <a:p>
            <a:pPr marL="0" indent="0">
              <a:buNone/>
            </a:pPr>
            <a:r>
              <a:rPr lang="en-US" sz="1600" dirty="0"/>
              <a:t>     </a:t>
            </a:r>
            <a:r>
              <a:rPr lang="en-US" sz="1600" b="1" dirty="0"/>
              <a:t>Modify:</a:t>
            </a:r>
          </a:p>
          <a:p>
            <a:pPr marL="0" indent="0">
              <a:buNone/>
            </a:pPr>
            <a:r>
              <a:rPr lang="en-US" sz="1600" b="1" dirty="0"/>
              <a:t>      </a:t>
            </a:r>
            <a:r>
              <a:rPr lang="en-US" sz="1600" dirty="0" err="1"/>
              <a:t>social_data.update</a:t>
            </a:r>
            <a:r>
              <a:rPr lang="en-US" sz="1600" dirty="0"/>
              <a:t>({“online” : False })</a:t>
            </a:r>
            <a:endParaRPr lang="en-US" sz="16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09D20F-F2ED-4252-8FAB-70E5D934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Dictionaries</a:t>
            </a:r>
          </a:p>
        </p:txBody>
      </p:sp>
    </p:spTree>
    <p:extLst>
      <p:ext uri="{BB962C8B-B14F-4D97-AF65-F5344CB8AC3E}">
        <p14:creationId xmlns:p14="http://schemas.microsoft.com/office/powerpoint/2010/main" val="2784652664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DEB210-724D-4A72-BC50-0052D1CB6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822960"/>
            <a:ext cx="8229600" cy="5212080"/>
          </a:xfrm>
        </p:spPr>
        <p:txBody>
          <a:bodyPr/>
          <a:lstStyle/>
          <a:p>
            <a:r>
              <a:rPr lang="en-US" dirty="0"/>
              <a:t>Remove key-value pair: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1600" dirty="0" err="1"/>
              <a:t>social_data</a:t>
            </a:r>
            <a:r>
              <a:rPr lang="en-US" sz="1600" dirty="0"/>
              <a:t> = {“</a:t>
            </a:r>
            <a:r>
              <a:rPr lang="en-US" sz="1600" dirty="0" err="1"/>
              <a:t>username”:”jack</a:t>
            </a:r>
            <a:r>
              <a:rPr lang="en-US" sz="1600" dirty="0"/>
              <a:t>”, “online”: True, “followers”: 2000}</a:t>
            </a:r>
          </a:p>
          <a:p>
            <a:pPr marL="0" indent="0">
              <a:buNone/>
            </a:pPr>
            <a:r>
              <a:rPr lang="en-US" sz="1600" dirty="0"/>
              <a:t>     del </a:t>
            </a:r>
            <a:r>
              <a:rPr lang="en-US" sz="1600" dirty="0" err="1"/>
              <a:t>social_data</a:t>
            </a:r>
            <a:r>
              <a:rPr lang="en-US" sz="1600" dirty="0"/>
              <a:t>[“online”]</a:t>
            </a:r>
          </a:p>
          <a:p>
            <a:pPr marL="0" indent="0">
              <a:buNone/>
            </a:pPr>
            <a:r>
              <a:rPr lang="en-US" sz="1600" dirty="0"/>
              <a:t>     print(</a:t>
            </a:r>
            <a:r>
              <a:rPr lang="en-US" sz="1600" dirty="0" err="1"/>
              <a:t>social_data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     O/P: {“</a:t>
            </a:r>
            <a:r>
              <a:rPr lang="en-US" sz="1600" dirty="0" err="1"/>
              <a:t>username”:”jack</a:t>
            </a:r>
            <a:r>
              <a:rPr lang="en-US" sz="1600" dirty="0"/>
              <a:t>”, “followers”: 2000}</a:t>
            </a:r>
          </a:p>
          <a:p>
            <a:endParaRPr lang="en-US" dirty="0"/>
          </a:p>
          <a:p>
            <a:r>
              <a:rPr lang="en-US" dirty="0"/>
              <a:t>Remove all items from dictionary: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1600" dirty="0" err="1"/>
              <a:t>social_data</a:t>
            </a:r>
            <a:r>
              <a:rPr lang="en-US" sz="1600" dirty="0"/>
              <a:t> = {“</a:t>
            </a:r>
            <a:r>
              <a:rPr lang="en-US" sz="1600" dirty="0" err="1"/>
              <a:t>username”:”jack</a:t>
            </a:r>
            <a:r>
              <a:rPr lang="en-US" sz="1600" dirty="0"/>
              <a:t>”, “online”: True, “followers”: 2000}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social_data.clear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    print(</a:t>
            </a:r>
            <a:r>
              <a:rPr lang="en-US" sz="1600" dirty="0" err="1"/>
              <a:t>social_data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    O/P: {}</a:t>
            </a:r>
          </a:p>
          <a:p>
            <a:endParaRPr lang="en-US" dirty="0"/>
          </a:p>
          <a:p>
            <a:r>
              <a:rPr lang="en-US" dirty="0"/>
              <a:t>Deleting  complete dictionary: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1600" dirty="0"/>
              <a:t>del </a:t>
            </a:r>
            <a:r>
              <a:rPr lang="en-US" sz="1600" dirty="0" err="1"/>
              <a:t>social_data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print(</a:t>
            </a:r>
            <a:r>
              <a:rPr lang="en-US" sz="1600" dirty="0" err="1"/>
              <a:t>social_data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     O/P: name “</a:t>
            </a:r>
            <a:r>
              <a:rPr lang="en-US" sz="1600" dirty="0" err="1"/>
              <a:t>social_data</a:t>
            </a:r>
            <a:r>
              <a:rPr lang="en-US" sz="1600" dirty="0"/>
              <a:t>”  is not defined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B21CEF-FC41-4368-8974-50006D194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33" y="362515"/>
            <a:ext cx="7930595" cy="460445"/>
          </a:xfrm>
        </p:spPr>
        <p:txBody>
          <a:bodyPr/>
          <a:lstStyle/>
          <a:p>
            <a:r>
              <a:rPr lang="en-US" dirty="0"/>
              <a:t> Deleting Dictionary Elements</a:t>
            </a:r>
          </a:p>
        </p:txBody>
      </p:sp>
    </p:spTree>
    <p:extLst>
      <p:ext uri="{BB962C8B-B14F-4D97-AF65-F5344CB8AC3E}">
        <p14:creationId xmlns:p14="http://schemas.microsoft.com/office/powerpoint/2010/main" val="1611850148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48640" y="731520"/>
            <a:ext cx="8229600" cy="5221224"/>
          </a:xfrm>
        </p:spPr>
        <p:txBody>
          <a:bodyPr>
            <a:normAutofit/>
          </a:bodyPr>
          <a:lstStyle/>
          <a:p>
            <a:r>
              <a:rPr lang="en-US" sz="2200" b="1" dirty="0"/>
              <a:t>sorted()</a:t>
            </a:r>
          </a:p>
          <a:p>
            <a:pPr marL="0" indent="0">
              <a:buNone/>
            </a:pPr>
            <a:r>
              <a:rPr lang="en-US" sz="2200" b="1" dirty="0"/>
              <a:t>    </a:t>
            </a:r>
            <a:r>
              <a:rPr lang="en-US" sz="1600" dirty="0"/>
              <a:t>Syntax: </a:t>
            </a:r>
            <a:r>
              <a:rPr lang="en-US" sz="1700" dirty="0"/>
              <a:t>sorted(</a:t>
            </a:r>
            <a:r>
              <a:rPr lang="en-US" sz="1700" dirty="0" err="1"/>
              <a:t>iterable</a:t>
            </a:r>
            <a:r>
              <a:rPr lang="en-US" sz="1700" dirty="0"/>
              <a:t>[, key][, reverse])  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     </a:t>
            </a:r>
            <a:r>
              <a:rPr lang="en-US" sz="1600" dirty="0"/>
              <a:t>sorted() takes two three parameters:</a:t>
            </a:r>
          </a:p>
          <a:p>
            <a:pPr marL="0" indent="0">
              <a:buNone/>
            </a:pPr>
            <a:r>
              <a:rPr lang="en-US" sz="1600" b="1" dirty="0"/>
              <a:t>      a. </a:t>
            </a:r>
            <a:r>
              <a:rPr lang="en-US" sz="1600" b="1" dirty="0" err="1"/>
              <a:t>iterable</a:t>
            </a:r>
            <a:r>
              <a:rPr lang="en-US" sz="1600" dirty="0"/>
              <a:t> - sequence (</a:t>
            </a:r>
            <a:r>
              <a:rPr lang="en-US" sz="1600" dirty="0">
                <a:hlinkClick r:id="rId2" tooltip="Python string"/>
              </a:rPr>
              <a:t>string</a:t>
            </a:r>
            <a:r>
              <a:rPr lang="en-US" sz="1600" dirty="0"/>
              <a:t>, </a:t>
            </a:r>
            <a:r>
              <a:rPr lang="en-US" sz="1600" dirty="0">
                <a:hlinkClick r:id="rId3" tooltip="Python tuple"/>
              </a:rPr>
              <a:t>tuple</a:t>
            </a:r>
            <a:r>
              <a:rPr lang="en-US" sz="1600" dirty="0"/>
              <a:t>, </a:t>
            </a:r>
            <a:r>
              <a:rPr lang="en-US" sz="1600" dirty="0">
                <a:hlinkClick r:id="rId4" tooltip="Python list"/>
              </a:rPr>
              <a:t>list</a:t>
            </a:r>
            <a:r>
              <a:rPr lang="en-US" sz="1600" dirty="0"/>
              <a:t>) or collection (</a:t>
            </a:r>
            <a:r>
              <a:rPr lang="en-US" sz="1600" dirty="0">
                <a:hlinkClick r:id="rId5" tooltip="Python set"/>
              </a:rPr>
              <a:t>set</a:t>
            </a:r>
            <a:r>
              <a:rPr lang="en-US" sz="1600" dirty="0"/>
              <a:t>, </a:t>
            </a:r>
            <a:r>
              <a:rPr lang="en-US" sz="1600" dirty="0">
                <a:hlinkClick r:id="rId6" tooltip="Python dictionary"/>
              </a:rPr>
              <a:t>dictionary</a:t>
            </a:r>
            <a:r>
              <a:rPr lang="en-US" sz="1600" dirty="0"/>
              <a:t>, </a:t>
            </a:r>
            <a:r>
              <a:rPr lang="en-US" sz="1600" dirty="0">
                <a:hlinkClick r:id="rId7" tooltip="Python frozenset()"/>
              </a:rPr>
              <a:t>frozen set</a:t>
            </a:r>
            <a:r>
              <a:rPr lang="en-US" sz="1600" dirty="0"/>
              <a:t>) or     any iterator </a:t>
            </a:r>
          </a:p>
          <a:p>
            <a:pPr marL="0" indent="0">
              <a:buNone/>
            </a:pPr>
            <a:r>
              <a:rPr lang="en-US" sz="1600" b="1" dirty="0"/>
              <a:t>      b. reverse (Optional)</a:t>
            </a:r>
            <a:r>
              <a:rPr lang="en-US" sz="1600" dirty="0"/>
              <a:t> - If true, the sorted list is reversed (or sorted in Descending order)</a:t>
            </a:r>
          </a:p>
          <a:p>
            <a:pPr marL="0" indent="0">
              <a:buNone/>
            </a:pPr>
            <a:r>
              <a:rPr lang="en-US" sz="1600" b="1" dirty="0"/>
              <a:t>      c. key (Optional)</a:t>
            </a:r>
            <a:r>
              <a:rPr lang="en-US" sz="1600" dirty="0"/>
              <a:t> - function that serves as a key for the sort comparison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2200" b="1" dirty="0"/>
              <a:t>    </a:t>
            </a:r>
            <a:r>
              <a:rPr lang="en-US" sz="1700" dirty="0"/>
              <a:t>numbers = {'first': 1, 'second': 2, 'third’: 3}</a:t>
            </a:r>
          </a:p>
          <a:p>
            <a:pPr marL="0" indent="0">
              <a:buNone/>
            </a:pPr>
            <a:r>
              <a:rPr lang="en-US" sz="1700" dirty="0"/>
              <a:t>     sorted(numbers)</a:t>
            </a:r>
          </a:p>
          <a:p>
            <a:pPr marL="0" indent="0">
              <a:buNone/>
            </a:pPr>
            <a:r>
              <a:rPr lang="en-US" sz="1700" dirty="0"/>
              <a:t>     O/P: [“first”, “second”, “third”] </a:t>
            </a:r>
          </a:p>
          <a:p>
            <a:pPr marL="0" indent="0">
              <a:buNone/>
            </a:pPr>
            <a:r>
              <a:rPr lang="en-US" sz="1700" dirty="0"/>
              <a:t> </a:t>
            </a:r>
          </a:p>
          <a:p>
            <a:pPr marL="0" indent="0">
              <a:buNone/>
            </a:pPr>
            <a:r>
              <a:rPr lang="en-US" sz="1700" dirty="0"/>
              <a:t>     numbers[“first”]=4</a:t>
            </a:r>
          </a:p>
          <a:p>
            <a:pPr marL="0" indent="0">
              <a:buNone/>
            </a:pPr>
            <a:r>
              <a:rPr lang="en-US" sz="1700" dirty="0"/>
              <a:t>     sorted(numbers, key= </a:t>
            </a:r>
            <a:r>
              <a:rPr lang="en-US" sz="1700" dirty="0" err="1"/>
              <a:t>numbers.get</a:t>
            </a:r>
            <a:r>
              <a:rPr lang="en-US" sz="1700" dirty="0"/>
              <a:t>)</a:t>
            </a:r>
          </a:p>
          <a:p>
            <a:pPr marL="0" indent="0">
              <a:buNone/>
            </a:pPr>
            <a:r>
              <a:rPr lang="en-US" sz="1700" dirty="0"/>
              <a:t>     O/P: [“second”, “third”, “first”]</a:t>
            </a:r>
          </a:p>
          <a:p>
            <a:pPr marL="0" indent="0">
              <a:buNone/>
            </a:pPr>
            <a:r>
              <a:rPr lang="en-US" sz="1700" dirty="0"/>
              <a:t>  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633" y="362515"/>
            <a:ext cx="7930595" cy="369005"/>
          </a:xfrm>
        </p:spPr>
        <p:txBody>
          <a:bodyPr>
            <a:normAutofit fontScale="90000"/>
          </a:bodyPr>
          <a:lstStyle/>
          <a:p>
            <a:r>
              <a:rPr lang="en-US" dirty="0"/>
              <a:t>Sorting of Dictionary</a:t>
            </a:r>
          </a:p>
        </p:txBody>
      </p:sp>
    </p:spTree>
    <p:extLst>
      <p:ext uri="{BB962C8B-B14F-4D97-AF65-F5344CB8AC3E}">
        <p14:creationId xmlns:p14="http://schemas.microsoft.com/office/powerpoint/2010/main" val="3107730250"/>
      </p:ext>
    </p:extLst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_Template_4x3_2014_Updated">
  <a:themeElements>
    <a:clrScheme name="Custom 1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447C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6E384890-8F9F-4A11-9330-31F5F14C349B}"/>
    </a:ext>
  </a:extLst>
</a:theme>
</file>

<file path=ppt/theme/theme10.xml><?xml version="1.0" encoding="utf-8"?>
<a:theme xmlns:a="http://schemas.openxmlformats.org/drawingml/2006/main" name="Content with Dell Berry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C8BAF95F-293E-49F1-9C5A-6A7DFEFCDE30}"/>
    </a:ext>
  </a:extLst>
</a:theme>
</file>

<file path=ppt/theme/theme11.xml><?xml version="1.0" encoding="utf-8"?>
<a:theme xmlns:a="http://schemas.openxmlformats.org/drawingml/2006/main" name="Dell_Template_16x9_2014_Updated">
  <a:themeElements>
    <a:clrScheme name="Custom 2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447C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1" id="{C582AAE9-D26D-4BF9-8055-E9839D0D4732}" vid="{AE7FAEC6-B994-4C69-94C8-4E86D44E9C7E}"/>
    </a:ext>
  </a:ext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Dell Blue background 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TTF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100"/>
          </a:spcBef>
          <a:spcAft>
            <a:spcPts val="100"/>
          </a:spcAft>
          <a:defRPr sz="1400"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B7295A"/>
        </a:accent1>
        <a:accent2>
          <a:srgbClr val="F2AF00"/>
        </a:accent2>
        <a:accent3>
          <a:srgbClr val="7AB800"/>
        </a:accent3>
        <a:accent4>
          <a:srgbClr val="AAAAAA"/>
        </a:accent4>
        <a:accent5>
          <a:srgbClr val="6E2585"/>
        </a:accent5>
        <a:accent6>
          <a:srgbClr val="3084B6"/>
        </a:accent6>
        <a:hlink>
          <a:srgbClr val="DC5034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21BA7CA8-7620-4C1E-95A4-65CD1B58CD3B}"/>
    </a:ext>
  </a:extLst>
</a:theme>
</file>

<file path=ppt/theme/theme3.xml><?xml version="1.0" encoding="utf-8"?>
<a:theme xmlns:a="http://schemas.openxmlformats.org/drawingml/2006/main" name="Content with Dell Blue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62936EF5-9C78-4A9F-B13F-C44543044758}"/>
    </a:ext>
  </a:extLst>
</a:theme>
</file>

<file path=ppt/theme/theme4.xml><?xml version="1.0" encoding="utf-8"?>
<a:theme xmlns:a="http://schemas.openxmlformats.org/drawingml/2006/main" name="Content with Dell Gray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AF3762C5-E896-4764-88B9-1C96F93B9BCD}"/>
    </a:ext>
  </a:extLst>
</a:theme>
</file>

<file path=ppt/theme/theme5.xml><?xml version="1.0" encoding="utf-8"?>
<a:theme xmlns:a="http://schemas.openxmlformats.org/drawingml/2006/main" name="Content with Dell Dark Blue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113EF733-E79B-44B7-BFB7-3203CC8C70D7}"/>
    </a:ext>
  </a:extLst>
</a:theme>
</file>

<file path=ppt/theme/theme6.xml><?xml version="1.0" encoding="utf-8"?>
<a:theme xmlns:a="http://schemas.openxmlformats.org/drawingml/2006/main" name="Content with Dell Teal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5C4A94E3-FA97-42A4-BA2D-437C73A6F7E5}"/>
    </a:ext>
  </a:extLst>
</a:theme>
</file>

<file path=ppt/theme/theme7.xml><?xml version="1.0" encoding="utf-8"?>
<a:theme xmlns:a="http://schemas.openxmlformats.org/drawingml/2006/main" name="Content with Dell Green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61C20380-6C7B-4A01-A2EA-DEBD17F86DFB}"/>
    </a:ext>
  </a:extLst>
</a:theme>
</file>

<file path=ppt/theme/theme8.xml><?xml version="1.0" encoding="utf-8"?>
<a:theme xmlns:a="http://schemas.openxmlformats.org/drawingml/2006/main" name="Content with Dell Yellow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C05AC854-A408-4B81-86C9-67883E0C9BF8}"/>
    </a:ext>
  </a:extLst>
</a:theme>
</file>

<file path=ppt/theme/theme9.xml><?xml version="1.0" encoding="utf-8"?>
<a:theme xmlns:a="http://schemas.openxmlformats.org/drawingml/2006/main" name="Content with Dell Dark Red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532E81F1-70E5-4D00-AE0F-456D020155FE}"/>
    </a:ext>
  </a:extLst>
</a:theme>
</file>

<file path=ppt/theme/themeOverride1.xml><?xml version="1.0" encoding="utf-8"?>
<a:themeOverride xmlns:a="http://schemas.openxmlformats.org/drawingml/2006/main">
  <a:clrScheme name="Dell Color Palette">
    <a:dk1>
      <a:srgbClr val="444444"/>
    </a:dk1>
    <a:lt1>
      <a:srgbClr val="FFFFFF"/>
    </a:lt1>
    <a:dk2>
      <a:srgbClr val="0085C3"/>
    </a:dk2>
    <a:lt2>
      <a:srgbClr val="FFFFFF"/>
    </a:lt2>
    <a:accent1>
      <a:srgbClr val="00386B"/>
    </a:accent1>
    <a:accent2>
      <a:srgbClr val="71C6C1"/>
    </a:accent2>
    <a:accent3>
      <a:srgbClr val="7AB800"/>
    </a:accent3>
    <a:accent4>
      <a:srgbClr val="F2AF00"/>
    </a:accent4>
    <a:accent5>
      <a:srgbClr val="CE1126"/>
    </a:accent5>
    <a:accent6>
      <a:srgbClr val="B7295A"/>
    </a:accent6>
    <a:hlink>
      <a:srgbClr val="0085C3"/>
    </a:hlink>
    <a:folHlink>
      <a:srgbClr val="0085C3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873BDD3-AA35-4F19-A12A-C6462BECFBD1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Dell_Template_4x3_2014_Updated</Template>
  <TotalTime>9428</TotalTime>
  <Words>896</Words>
  <Application>Microsoft Office PowerPoint</Application>
  <PresentationFormat>On-screen Show (4:3)</PresentationFormat>
  <Paragraphs>138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10</vt:i4>
      </vt:variant>
    </vt:vector>
  </HeadingPairs>
  <TitlesOfParts>
    <vt:vector size="32" baseType="lpstr">
      <vt:lpstr>Wingdings</vt:lpstr>
      <vt:lpstr>Microsoft Tai Le</vt:lpstr>
      <vt:lpstr>Arial</vt:lpstr>
      <vt:lpstr>Birka-Italic</vt:lpstr>
      <vt:lpstr>Trebuchet MS</vt:lpstr>
      <vt:lpstr>Museo Sans For Dell</vt:lpstr>
      <vt:lpstr>Arial Black</vt:lpstr>
      <vt:lpstr>Museo For Dell 300</vt:lpstr>
      <vt:lpstr>Courier New</vt:lpstr>
      <vt:lpstr>Museo For Dell</vt:lpstr>
      <vt:lpstr>Museo Sans For Dell</vt:lpstr>
      <vt:lpstr>Dell_Template_4x3_2014_Updated</vt:lpstr>
      <vt:lpstr>Content Dell Blue background </vt:lpstr>
      <vt:lpstr>Content with Dell Blue footer</vt:lpstr>
      <vt:lpstr>Content with Dell Gray footer</vt:lpstr>
      <vt:lpstr>Content with Dell Dark Blue footer</vt:lpstr>
      <vt:lpstr>Content with Dell Teal footer</vt:lpstr>
      <vt:lpstr>Content with Dell Green footer</vt:lpstr>
      <vt:lpstr>Content with Dell Yellow footer</vt:lpstr>
      <vt:lpstr>Content with Dell Dark Red footer</vt:lpstr>
      <vt:lpstr>Content with Dell Berry footer</vt:lpstr>
      <vt:lpstr>Dell_Template_16x9_2014_Updated</vt:lpstr>
      <vt:lpstr>Dictionaries in Python        </vt:lpstr>
      <vt:lpstr> Agenda</vt:lpstr>
      <vt:lpstr>What is a Dictionary? </vt:lpstr>
      <vt:lpstr> Different ways to create a Dictionary</vt:lpstr>
      <vt:lpstr>Basic operations</vt:lpstr>
      <vt:lpstr>Accessing Elements</vt:lpstr>
      <vt:lpstr>Modifying Dictionaries</vt:lpstr>
      <vt:lpstr> Deleting Dictionary Elements</vt:lpstr>
      <vt:lpstr>Sorting of Dictionary</vt:lpstr>
      <vt:lpstr>   </vt:lpstr>
    </vt:vector>
  </TitlesOfParts>
  <Company>to Wyse Technology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Imprivata</dc:title>
  <dc:creator>chebbar@wyse.com</dc:creator>
  <cp:keywords>Internal Use</cp:keywords>
  <cp:lastModifiedBy>Toksiya, Jagdish</cp:lastModifiedBy>
  <cp:revision>167</cp:revision>
  <cp:lastPrinted>2014-02-14T16:26:12Z</cp:lastPrinted>
  <dcterms:created xsi:type="dcterms:W3CDTF">2014-07-22T05:05:31Z</dcterms:created>
  <dcterms:modified xsi:type="dcterms:W3CDTF">2018-11-26T04:09:29Z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dedaacc5-af43-40b1-b4a0-d7a6bf3e4cdd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1.2AMER</vt:lpwstr>
  </property>
</Properties>
</file>