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2" r:id="rId6"/>
    <p:sldId id="310" r:id="rId7"/>
    <p:sldId id="314" r:id="rId8"/>
    <p:sldId id="305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03" r:id="rId17"/>
  </p:sldIdLst>
  <p:sldSz cx="9144000" cy="5143500" type="screen16x9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5510">
          <p15:clr>
            <a:srgbClr val="A4A3A4"/>
          </p15:clr>
        </p15:guide>
        <p15:guide id="5" pos="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38">
          <p15:clr>
            <a:srgbClr val="A4A3A4"/>
          </p15:clr>
        </p15:guide>
        <p15:guide id="4" pos="4111">
          <p15:clr>
            <a:srgbClr val="A4A3A4"/>
          </p15:clr>
        </p15:guide>
        <p15:guide id="5" pos="30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, Angele" initials="DA" lastIdx="2" clrIdx="0">
    <p:extLst/>
  </p:cmAuthor>
  <p:cmAuthor id="2" name="Matthews, Elizabeth" initials="ME" lastIdx="29" clrIdx="1">
    <p:extLst/>
  </p:cmAuthor>
  <p:cmAuthor id="3" name="Krishnan, Elavarasu" initials="KE" lastIdx="2" clrIdx="2">
    <p:extLst>
      <p:ext uri="{19B8F6BF-5375-455C-9EA6-DF929625EA0E}">
        <p15:presenceInfo xmlns:p15="http://schemas.microsoft.com/office/powerpoint/2012/main" userId="S-1-5-21-1802859667-647903414-1863928812-18725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00CC"/>
    <a:srgbClr val="808080"/>
    <a:srgbClr val="EE6411"/>
    <a:srgbClr val="007DB8"/>
    <a:srgbClr val="807D80"/>
    <a:srgbClr val="6EA204"/>
    <a:srgbClr val="FFAF00"/>
    <a:srgbClr val="6E2585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6031" autoAdjust="0"/>
  </p:normalViewPr>
  <p:slideViewPr>
    <p:cSldViewPr snapToGrid="0">
      <p:cViewPr varScale="1">
        <p:scale>
          <a:sx n="105" d="100"/>
          <a:sy n="105" d="100"/>
        </p:scale>
        <p:origin x="204" y="64"/>
      </p:cViewPr>
      <p:guideLst>
        <p:guide orient="horz" pos="3072"/>
        <p:guide pos="5577"/>
        <p:guide pos="180"/>
        <p:guide orient="horz" pos="5510"/>
        <p:guide pos="3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  <p:guide orient="horz" pos="2638"/>
        <p:guide pos="4111"/>
        <p:guide pos="3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88950" y="8747125"/>
            <a:ext cx="4239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1173085" y="8747125"/>
            <a:ext cx="1551707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5775" y="384175"/>
            <a:ext cx="6040438" cy="33989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5775" y="4187826"/>
            <a:ext cx="6040438" cy="459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8950" y="8988139"/>
            <a:ext cx="4239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1173085" y="8988139"/>
            <a:ext cx="1551707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7388"/>
            <a:ext cx="6257925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1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433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0979106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8934467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681488508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513054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45338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577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273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9224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01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2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7455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1332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72256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911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64017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6106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1774659"/>
            <a:ext cx="5662863" cy="3368842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3" y="274321"/>
            <a:ext cx="5200791" cy="1283546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05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3" y="1888064"/>
            <a:ext cx="5200791" cy="23083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15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4124963"/>
            <a:ext cx="1023494" cy="76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485644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2185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71353539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1854600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411190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200523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540508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10/18/2018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10/18/2018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fl"/>
          <p:cNvSpPr txBox="1"/>
          <p:nvPr/>
        </p:nvSpPr>
        <p:spPr>
          <a:xfrm>
            <a:off x="0" y="4836414"/>
            <a:ext cx="9144000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3" r:id="rId1"/>
    <p:sldLayoutId id="2147484428" r:id="rId2"/>
    <p:sldLayoutId id="2147484405" r:id="rId3"/>
    <p:sldLayoutId id="2147484418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  <p:sldLayoutId id="2147484469" r:id="rId12"/>
    <p:sldLayoutId id="2147484470" r:id="rId13"/>
    <p:sldLayoutId id="2147484411" r:id="rId14"/>
    <p:sldLayoutId id="2147484454" r:id="rId15"/>
    <p:sldLayoutId id="2147484451" r:id="rId16"/>
    <p:sldLayoutId id="2147484396" r:id="rId17"/>
    <p:sldLayoutId id="2147484420" r:id="rId18"/>
    <p:sldLayoutId id="2147484421" r:id="rId19"/>
    <p:sldLayoutId id="2147484413" r:id="rId20"/>
    <p:sldLayoutId id="2147484459" r:id="rId21"/>
    <p:sldLayoutId id="2147484458" r:id="rId22"/>
    <p:sldLayoutId id="2147484471" r:id="rId23"/>
    <p:sldLayoutId id="2147484472" r:id="rId24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isspace.htm" TargetMode="External"/><Relationship Id="rId3" Type="http://schemas.openxmlformats.org/officeDocument/2006/relationships/hyperlink" Target="http://www.tutorialspoint.com/python/string_isa1num.htm" TargetMode="External"/><Relationship Id="rId7" Type="http://schemas.openxmlformats.org/officeDocument/2006/relationships/hyperlink" Target="http://www.tutorialspoint.com/python/string_isnumeric.htm" TargetMode="External"/><Relationship Id="rId2" Type="http://schemas.openxmlformats.org/officeDocument/2006/relationships/hyperlink" Target="http://www.tutorialspoint.com/python/string_index.ht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utorialspoint.com/python/string_islower.htm" TargetMode="External"/><Relationship Id="rId5" Type="http://schemas.openxmlformats.org/officeDocument/2006/relationships/hyperlink" Target="http://www.tutorialspoint.com/python/string_isdigit.htm" TargetMode="External"/><Relationship Id="rId4" Type="http://schemas.openxmlformats.org/officeDocument/2006/relationships/hyperlink" Target="http://www.tutorialspoint.com/python/string_isalpha.ht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lstrip.htm" TargetMode="External"/><Relationship Id="rId3" Type="http://schemas.openxmlformats.org/officeDocument/2006/relationships/hyperlink" Target="http://www.tutorialspoint.com/python/string_isupper.htm" TargetMode="External"/><Relationship Id="rId7" Type="http://schemas.openxmlformats.org/officeDocument/2006/relationships/hyperlink" Target="http://www.tutorialspoint.com/python/string_lower.htm" TargetMode="External"/><Relationship Id="rId2" Type="http://schemas.openxmlformats.org/officeDocument/2006/relationships/hyperlink" Target="http://www.tutorialspoint.com/python/string_istitle.ht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utorialspoint.com/python/string_ljust.htm" TargetMode="External"/><Relationship Id="rId5" Type="http://schemas.openxmlformats.org/officeDocument/2006/relationships/hyperlink" Target="http://www.tutorialspoint.com/python/string_len.htm" TargetMode="External"/><Relationship Id="rId10" Type="http://schemas.openxmlformats.org/officeDocument/2006/relationships/hyperlink" Target="http://www.tutorialspoint.com/python/string_max.htm" TargetMode="External"/><Relationship Id="rId4" Type="http://schemas.openxmlformats.org/officeDocument/2006/relationships/hyperlink" Target="http://www.tutorialspoint.com/python/string_join.htm" TargetMode="External"/><Relationship Id="rId9" Type="http://schemas.openxmlformats.org/officeDocument/2006/relationships/hyperlink" Target="http://www.tutorialspoint.com/python/string_maketrans.ht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split.htm" TargetMode="External"/><Relationship Id="rId3" Type="http://schemas.openxmlformats.org/officeDocument/2006/relationships/hyperlink" Target="http://www.tutorialspoint.com/python/string_replace.htm" TargetMode="External"/><Relationship Id="rId7" Type="http://schemas.openxmlformats.org/officeDocument/2006/relationships/hyperlink" Target="http://www.tutorialspoint.com/python/string_rstrip.htm" TargetMode="External"/><Relationship Id="rId2" Type="http://schemas.openxmlformats.org/officeDocument/2006/relationships/hyperlink" Target="http://www.tutorialspoint.com/python/string_min.ht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utorialspoint.com/python/string_rjust.htm" TargetMode="External"/><Relationship Id="rId5" Type="http://schemas.openxmlformats.org/officeDocument/2006/relationships/hyperlink" Target="http://www.tutorialspoint.com/python/string_rindex.htm" TargetMode="External"/><Relationship Id="rId4" Type="http://schemas.openxmlformats.org/officeDocument/2006/relationships/hyperlink" Target="http://www.tutorialspoint.com/python/string_rfind.htm" TargetMode="External"/><Relationship Id="rId9" Type="http://schemas.openxmlformats.org/officeDocument/2006/relationships/hyperlink" Target="http://www.tutorialspoint.com/python/string_splitlines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expandtabs.htm" TargetMode="External"/><Relationship Id="rId3" Type="http://schemas.openxmlformats.org/officeDocument/2006/relationships/hyperlink" Target="http://www.tutorialspoint.com/python/string_center.htm" TargetMode="External"/><Relationship Id="rId7" Type="http://schemas.openxmlformats.org/officeDocument/2006/relationships/hyperlink" Target="http://www.tutorialspoint.com/python/string_endswith.htm" TargetMode="External"/><Relationship Id="rId2" Type="http://schemas.openxmlformats.org/officeDocument/2006/relationships/hyperlink" Target="http://www.tutorialspoint.com/python/string_capitalize.ht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utorialspoint.com/python/string_encode.htm" TargetMode="External"/><Relationship Id="rId5" Type="http://schemas.openxmlformats.org/officeDocument/2006/relationships/hyperlink" Target="http://www.tutorialspoint.com/python/string_decode.htm" TargetMode="External"/><Relationship Id="rId4" Type="http://schemas.openxmlformats.org/officeDocument/2006/relationships/hyperlink" Target="http://www.tutorialspoint.com/python/string_count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201" y="0"/>
            <a:ext cx="8743556" cy="1818289"/>
          </a:xfrm>
        </p:spPr>
        <p:txBody>
          <a:bodyPr>
            <a:normAutofit/>
          </a:bodyPr>
          <a:lstStyle/>
          <a:p>
            <a:r>
              <a:rPr lang="en-US" sz="4800" dirty="0"/>
              <a:t>Strings Basics</a:t>
            </a:r>
          </a:p>
        </p:txBody>
      </p:sp>
      <p:sp>
        <p:nvSpPr>
          <p:cNvPr id="4" name="flFirstPage"/>
          <p:cNvSpPr txBox="1"/>
          <p:nvPr/>
        </p:nvSpPr>
        <p:spPr>
          <a:xfrm>
            <a:off x="0" y="4739640"/>
            <a:ext cx="18473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17B8C99-01C5-48DC-9A11-AFA513A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102" y="3390199"/>
            <a:ext cx="1554374" cy="313450"/>
          </a:xfrm>
        </p:spPr>
        <p:txBody>
          <a:bodyPr/>
          <a:lstStyle/>
          <a:p>
            <a:r>
              <a:rPr lang="en-US" sz="1000" dirty="0"/>
              <a:t>CHAITHRA HEBBAR S</a:t>
            </a:r>
          </a:p>
        </p:txBody>
      </p:sp>
    </p:spTree>
    <p:extLst>
      <p:ext uri="{BB962C8B-B14F-4D97-AF65-F5344CB8AC3E}">
        <p14:creationId xmlns:p14="http://schemas.microsoft.com/office/powerpoint/2010/main" val="229621107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20BD48B-F7FB-4BC7-AB6D-A5D0DA5C997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54407597"/>
              </p:ext>
            </p:extLst>
          </p:nvPr>
        </p:nvGraphicFramePr>
        <p:xfrm>
          <a:off x="0" y="151303"/>
          <a:ext cx="9051902" cy="3994018"/>
        </p:xfrm>
        <a:graphic>
          <a:graphicData uri="http://schemas.openxmlformats.org/drawingml/2006/table">
            <a:tbl>
              <a:tblPr/>
              <a:tblGrid>
                <a:gridCol w="507583">
                  <a:extLst>
                    <a:ext uri="{9D8B030D-6E8A-4147-A177-3AD203B41FA5}">
                      <a16:colId xmlns:a16="http://schemas.microsoft.com/office/drawing/2014/main" val="2979347330"/>
                    </a:ext>
                  </a:extLst>
                </a:gridCol>
                <a:gridCol w="8544319">
                  <a:extLst>
                    <a:ext uri="{9D8B030D-6E8A-4147-A177-3AD203B41FA5}">
                      <a16:colId xmlns:a16="http://schemas.microsoft.com/office/drawing/2014/main" val="1287922050"/>
                    </a:ext>
                  </a:extLst>
                </a:gridCol>
              </a:tblGrid>
              <a:tr h="2852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index(</a:t>
                      </a:r>
                      <a:r>
                        <a:rPr kumimoji="0" lang="en-US" alt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</a:t>
                      </a:r>
                      <a:r>
                        <a:rPr kumimoji="0" lang="en-US" alt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, beg=0, end=</a:t>
                      </a:r>
                      <a:r>
                        <a:rPr kumimoji="0" lang="en-US" alt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len</a:t>
                      </a:r>
                      <a:r>
                        <a:rPr kumimoji="0" lang="en-US" alt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(string))</a:t>
                      </a:r>
                      <a:endParaRPr kumimoji="0" lang="en-US" altLang="en-US" sz="9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36130"/>
                  </a:ext>
                </a:extLst>
              </a:tr>
              <a:tr h="28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Same as find(), but raises an exception if </a:t>
                      </a: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not found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2503"/>
                  </a:ext>
                </a:extLst>
              </a:tr>
              <a:tr h="2852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isa1num()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42031"/>
                  </a:ext>
                </a:extLst>
              </a:tr>
              <a:tr h="28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1 character and all characters are alphanumeric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87761"/>
                  </a:ext>
                </a:extLst>
              </a:tr>
              <a:tr h="2852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isalpha()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50160"/>
                  </a:ext>
                </a:extLst>
              </a:tr>
              <a:tr h="28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1 character and all characters are alphabetic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427372"/>
                  </a:ext>
                </a:extLst>
              </a:tr>
              <a:tr h="2852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isdigit()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49664"/>
                  </a:ext>
                </a:extLst>
              </a:tr>
              <a:tr h="28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contains only digits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47638"/>
                  </a:ext>
                </a:extLst>
              </a:tr>
              <a:tr h="2852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islower()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843"/>
                  </a:ext>
                </a:extLst>
              </a:tr>
              <a:tr h="28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1 cased character and all cased characters are in lowercase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05327"/>
                  </a:ext>
                </a:extLst>
              </a:tr>
              <a:tr h="2852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isnumeric()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443378"/>
                  </a:ext>
                </a:extLst>
              </a:tr>
              <a:tr h="28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a unicode string contains only numeric characters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46947"/>
                  </a:ext>
                </a:extLst>
              </a:tr>
              <a:tr h="2852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isspace()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70806"/>
                  </a:ext>
                </a:extLst>
              </a:tr>
              <a:tr h="28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contains only whitespace characters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2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28193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71463" y="177618"/>
            <a:ext cx="7813411" cy="4710146"/>
          </a:xfrm>
        </p:spPr>
        <p:txBody>
          <a:bodyPr/>
          <a:lstStyle/>
          <a:p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CD61201-5D83-4A57-B776-0432F4BC8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824754"/>
              </p:ext>
            </p:extLst>
          </p:nvPr>
        </p:nvGraphicFramePr>
        <p:xfrm>
          <a:off x="98675" y="177618"/>
          <a:ext cx="8098033" cy="4710144"/>
        </p:xfrm>
        <a:graphic>
          <a:graphicData uri="http://schemas.openxmlformats.org/drawingml/2006/table">
            <a:tbl>
              <a:tblPr/>
              <a:tblGrid>
                <a:gridCol w="454095">
                  <a:extLst>
                    <a:ext uri="{9D8B030D-6E8A-4147-A177-3AD203B41FA5}">
                      <a16:colId xmlns:a16="http://schemas.microsoft.com/office/drawing/2014/main" val="1171129779"/>
                    </a:ext>
                  </a:extLst>
                </a:gridCol>
                <a:gridCol w="7643938">
                  <a:extLst>
                    <a:ext uri="{9D8B030D-6E8A-4147-A177-3AD203B41FA5}">
                      <a16:colId xmlns:a16="http://schemas.microsoft.com/office/drawing/2014/main" val="245585129"/>
                    </a:ext>
                  </a:extLst>
                </a:gridCol>
              </a:tblGrid>
              <a:tr h="25163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istitle()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42411"/>
                  </a:ext>
                </a:extLst>
              </a:tr>
              <a:tr h="251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Istitle</a:t>
                      </a: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() : Returns true if string is properly "</a:t>
                      </a: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titlecased</a:t>
                      </a: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" and false otherwise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72962"/>
                  </a:ext>
                </a:extLst>
              </a:tr>
              <a:tr h="25163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isupper()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898438"/>
                  </a:ext>
                </a:extLst>
              </a:tr>
              <a:tr h="311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one cased character and all cased characters are in uppercase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41234"/>
                  </a:ext>
                </a:extLst>
              </a:tr>
              <a:tr h="25163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join(</a:t>
                      </a:r>
                      <a:r>
                        <a:rPr kumimoji="0" lang="en-US" alt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seq</a:t>
                      </a:r>
                      <a:r>
                        <a:rPr kumimoji="0" lang="en-US" alt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)</a:t>
                      </a:r>
                      <a:endParaRPr kumimoji="0" lang="en-US" altLang="en-US" sz="9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415"/>
                  </a:ext>
                </a:extLst>
              </a:tr>
              <a:tr h="311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Merges (concatenates) the string representations of elements in sequence seq into a string, with separator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098274"/>
                  </a:ext>
                </a:extLst>
              </a:tr>
              <a:tr h="25163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len(string)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94425"/>
                  </a:ext>
                </a:extLst>
              </a:tr>
              <a:tr h="251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the length of the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51998"/>
                  </a:ext>
                </a:extLst>
              </a:tr>
              <a:tr h="25163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ljust(width[, fillchar])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771866"/>
                  </a:ext>
                </a:extLst>
              </a:tr>
              <a:tr h="311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space-padded string with the original string left-justified to a total of width columns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66622"/>
                  </a:ext>
                </a:extLst>
              </a:tr>
              <a:tr h="25163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lower()</a:t>
                      </a:r>
                      <a:endParaRPr kumimoji="0" lang="en-US" altLang="en-US" sz="9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29770"/>
                  </a:ext>
                </a:extLst>
              </a:tr>
              <a:tr h="251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Converts all uppercase letters in string to lowercase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728860"/>
                  </a:ext>
                </a:extLst>
              </a:tr>
              <a:tr h="25163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lstrip()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09621"/>
                  </a:ext>
                </a:extLst>
              </a:tr>
              <a:tr h="251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Removes all leading whitespace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59958"/>
                  </a:ext>
                </a:extLst>
              </a:tr>
              <a:tr h="25163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9"/>
                        </a:rPr>
                        <a:t>maketrans()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39179"/>
                  </a:ext>
                </a:extLst>
              </a:tr>
              <a:tr h="251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translation table to be used in translate function.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50880"/>
                  </a:ext>
                </a:extLst>
              </a:tr>
              <a:tr h="25163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10"/>
                        </a:rPr>
                        <a:t>max(str)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054651"/>
                  </a:ext>
                </a:extLst>
              </a:tr>
              <a:tr h="251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the max alphabetical character from the string </a:t>
                      </a: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48532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FF4384C-F52A-47EE-97D3-7A97C657A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952628"/>
              </p:ext>
            </p:extLst>
          </p:nvPr>
        </p:nvGraphicFramePr>
        <p:xfrm>
          <a:off x="0" y="309184"/>
          <a:ext cx="8763000" cy="4149888"/>
        </p:xfrm>
        <a:graphic>
          <a:graphicData uri="http://schemas.openxmlformats.org/drawingml/2006/table">
            <a:tbl>
              <a:tblPr/>
              <a:tblGrid>
                <a:gridCol w="409486">
                  <a:extLst>
                    <a:ext uri="{9D8B030D-6E8A-4147-A177-3AD203B41FA5}">
                      <a16:colId xmlns:a16="http://schemas.microsoft.com/office/drawing/2014/main" val="150534429"/>
                    </a:ext>
                  </a:extLst>
                </a:gridCol>
                <a:gridCol w="8353514">
                  <a:extLst>
                    <a:ext uri="{9D8B030D-6E8A-4147-A177-3AD203B41FA5}">
                      <a16:colId xmlns:a16="http://schemas.microsoft.com/office/drawing/2014/main" val="2134335531"/>
                    </a:ext>
                  </a:extLst>
                </a:gridCol>
              </a:tblGrid>
              <a:tr h="25936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min(str)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771342"/>
                  </a:ext>
                </a:extLst>
              </a:tr>
              <a:tr h="259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Min(</a:t>
                      </a: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) : Returns the min alphabetical character from the string </a:t>
                      </a: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72846"/>
                  </a:ext>
                </a:extLst>
              </a:tr>
              <a:tr h="25936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replace(old, new [, max])</a:t>
                      </a:r>
                      <a:endParaRPr kumimoji="0" lang="en-US" altLang="en-US" sz="9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48041"/>
                  </a:ext>
                </a:extLst>
              </a:tr>
              <a:tr h="259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Replaces all occurrences of old in string with new, or at most max occurrences if max given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29670"/>
                  </a:ext>
                </a:extLst>
              </a:tr>
              <a:tr h="25936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rfind(str, beg=0,end=len(string))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47425"/>
                  </a:ext>
                </a:extLst>
              </a:tr>
              <a:tr h="259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Same as find(), but search backwards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17832"/>
                  </a:ext>
                </a:extLst>
              </a:tr>
              <a:tr h="25936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rindex</a:t>
                      </a:r>
                      <a:r>
                        <a:rPr kumimoji="0" lang="en-US" alt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( </a:t>
                      </a:r>
                      <a:r>
                        <a:rPr kumimoji="0" lang="en-US" alt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str</a:t>
                      </a:r>
                      <a:r>
                        <a:rPr kumimoji="0" lang="en-US" alt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, beg=0, end=</a:t>
                      </a:r>
                      <a:r>
                        <a:rPr kumimoji="0" lang="en-US" alt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len</a:t>
                      </a:r>
                      <a:r>
                        <a:rPr kumimoji="0" lang="en-US" alt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(string))</a:t>
                      </a:r>
                      <a:endParaRPr kumimoji="0" lang="en-US" altLang="en-US" sz="9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12485"/>
                  </a:ext>
                </a:extLst>
              </a:tr>
              <a:tr h="259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Same as index(), but search backwards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606249"/>
                  </a:ext>
                </a:extLst>
              </a:tr>
              <a:tr h="25936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rjust(width,[, fillchar])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38826"/>
                  </a:ext>
                </a:extLst>
              </a:tr>
              <a:tr h="259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space-padded string with the original string right-justified to a total of width columns.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981052"/>
                  </a:ext>
                </a:extLst>
              </a:tr>
              <a:tr h="25936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rstrip()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715134"/>
                  </a:ext>
                </a:extLst>
              </a:tr>
              <a:tr h="259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Removes all trailing whitespace of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422389"/>
                  </a:ext>
                </a:extLst>
              </a:tr>
              <a:tr h="25936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split(str="", num=string.count(str))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8273"/>
                  </a:ext>
                </a:extLst>
              </a:tr>
              <a:tr h="259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Splits string according to delimiter str (space if not provided) and returns list of substrings; split into at most num substrings if given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923716"/>
                  </a:ext>
                </a:extLst>
              </a:tr>
              <a:tr h="25936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9"/>
                        </a:rPr>
                        <a:t>splitlines( num=string.count('\n'))</a:t>
                      </a:r>
                      <a:endParaRPr kumimoji="0" lang="en-US" altLang="en-US" sz="9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9974"/>
                  </a:ext>
                </a:extLst>
              </a:tr>
              <a:tr h="259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Splits string at all (or </a:t>
                      </a: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num</a:t>
                      </a: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) NEWLINEs and returns a list of each line with NEWLINEs removed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652688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360" y="1610253"/>
            <a:ext cx="5200791" cy="1283546"/>
          </a:xfrm>
        </p:spPr>
        <p:txBody>
          <a:bodyPr>
            <a:normAutofit/>
          </a:bodyPr>
          <a:lstStyle/>
          <a:p>
            <a:pPr algn="ctr"/>
            <a:br>
              <a:rPr lang="en-US" altLang="en-US" sz="3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3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2922289" y="2136609"/>
            <a:ext cx="2571391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238255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en-US" sz="600" dirty="0"/>
            </a:br>
            <a:r>
              <a:rPr lang="en-US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886" y="1061863"/>
            <a:ext cx="6478574" cy="90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000" indent="-27000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Strings Concept</a:t>
            </a:r>
          </a:p>
          <a:p>
            <a:pPr marL="270000" indent="-27000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Built in functions/ Methods</a:t>
            </a:r>
          </a:p>
          <a:p>
            <a:pPr marL="270000" indent="-27000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462306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648" y="836342"/>
            <a:ext cx="80384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/>
              <a:t>Strings are amongst the most popular types in Python. We can create them simply by enclosing characters in quotes. Python treats single quotes the same as double quotes.</a:t>
            </a:r>
          </a:p>
          <a:p>
            <a:endParaRPr lang="en-US" altLang="en-US" sz="1000" dirty="0"/>
          </a:p>
          <a:p>
            <a:r>
              <a:rPr lang="en-US" altLang="en-US" sz="1000" dirty="0"/>
              <a:t>Creating strings is as simple as assigning a value to a variable. For example:</a:t>
            </a:r>
          </a:p>
          <a:p>
            <a:pPr>
              <a:buFontTx/>
              <a:buNone/>
            </a:pPr>
            <a:r>
              <a:rPr lang="en-US" altLang="en-US" sz="1000" dirty="0"/>
              <a:t>	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var1 = 'Hello World!' </a:t>
            </a:r>
          </a:p>
          <a:p>
            <a:pPr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var2 = "Python Programming“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1000" dirty="0"/>
              <a:t>Strings in Python are arrays of bytes representing </a:t>
            </a:r>
            <a:r>
              <a:rPr lang="en-US" sz="1000" dirty="0" err="1"/>
              <a:t>unicode</a:t>
            </a:r>
            <a:r>
              <a:rPr lang="en-US" sz="1000" dirty="0"/>
              <a:t> characters. However, Python does not have a character data type, a single character is simply a string with a length of 1. Square brackets can be used to access elements of the string.</a:t>
            </a: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7414149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2652" y="348572"/>
            <a:ext cx="8239126" cy="640170"/>
          </a:xfrm>
        </p:spPr>
        <p:txBody>
          <a:bodyPr/>
          <a:lstStyle/>
          <a:p>
            <a:r>
              <a:rPr lang="en-US" dirty="0"/>
              <a:t>Accessing Python Values in 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151" y="988742"/>
            <a:ext cx="64785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/>
              <a:t>Python does not support a character type; these are treated as strings of length one, thus also considered a substring.</a:t>
            </a:r>
          </a:p>
          <a:p>
            <a:r>
              <a:rPr lang="en-US" altLang="en-US" sz="1200" dirty="0"/>
              <a:t>To access substrings, use the square brackets for slicing along with the index or indices to obtain your substring:</a:t>
            </a:r>
          </a:p>
          <a:p>
            <a:r>
              <a:rPr lang="en-US" altLang="en-US" sz="1200" b="1" dirty="0"/>
              <a:t>Example:</a:t>
            </a:r>
          </a:p>
          <a:p>
            <a:pPr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var1 = 'Hello World!' 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var2 = "Python Programming" 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print "var1[0]: ", var1[0] 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print "var2[1:5]: ", var2[1:5] </a:t>
            </a:r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This will produce following result:</a:t>
            </a:r>
          </a:p>
          <a:p>
            <a:pPr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var1[0]: H 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var2[1:5]: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ytho</a:t>
            </a:r>
            <a:endParaRPr lang="en-US" altLang="en-US" sz="12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285" y="253157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0000" indent="-27000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1987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71463" y="980660"/>
            <a:ext cx="7813411" cy="3907103"/>
          </a:xfrm>
        </p:spPr>
        <p:txBody>
          <a:bodyPr/>
          <a:lstStyle/>
          <a:p>
            <a:r>
              <a:rPr lang="en-US" altLang="en-US" sz="1800" dirty="0"/>
              <a:t>You can "update" an existing string by (re)assigning a variable to another string. The new value can be related to its previous value or to a completely different string altogether.</a:t>
            </a:r>
          </a:p>
          <a:p>
            <a:r>
              <a:rPr lang="en-US" altLang="en-US" sz="1800" b="1" dirty="0"/>
              <a:t>Example:</a:t>
            </a:r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var1 = 'Hello World!'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 "Updated String :- ", var1[:6] + 'Python' 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This will produce following result:</a:t>
            </a:r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Updated String :- Hello Python 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74319" y="271886"/>
            <a:ext cx="7955280" cy="4155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Updating Strings	</a:t>
            </a:r>
          </a:p>
        </p:txBody>
      </p:sp>
    </p:spTree>
    <p:extLst>
      <p:ext uri="{BB962C8B-B14F-4D97-AF65-F5344CB8AC3E}">
        <p14:creationId xmlns:p14="http://schemas.microsoft.com/office/powerpoint/2010/main" val="179170190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74319" y="271886"/>
            <a:ext cx="7955280" cy="41553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Escape Characters: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69A5-6ACE-4871-8709-BB095FBE58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3A6525A-2E0D-4FEA-BF79-CA147FCAC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172448"/>
              </p:ext>
            </p:extLst>
          </p:nvPr>
        </p:nvGraphicFramePr>
        <p:xfrm>
          <a:off x="212256" y="855195"/>
          <a:ext cx="8017343" cy="3615206"/>
        </p:xfrm>
        <a:graphic>
          <a:graphicData uri="http://schemas.openxmlformats.org/drawingml/2006/table">
            <a:tbl>
              <a:tblPr/>
              <a:tblGrid>
                <a:gridCol w="1573497">
                  <a:extLst>
                    <a:ext uri="{9D8B030D-6E8A-4147-A177-3AD203B41FA5}">
                      <a16:colId xmlns:a16="http://schemas.microsoft.com/office/drawing/2014/main" val="2001480102"/>
                    </a:ext>
                  </a:extLst>
                </a:gridCol>
                <a:gridCol w="1723354">
                  <a:extLst>
                    <a:ext uri="{9D8B030D-6E8A-4147-A177-3AD203B41FA5}">
                      <a16:colId xmlns:a16="http://schemas.microsoft.com/office/drawing/2014/main" val="553159254"/>
                    </a:ext>
                  </a:extLst>
                </a:gridCol>
                <a:gridCol w="4720492">
                  <a:extLst>
                    <a:ext uri="{9D8B030D-6E8A-4147-A177-3AD203B41FA5}">
                      <a16:colId xmlns:a16="http://schemas.microsoft.com/office/drawing/2014/main" val="1652546463"/>
                    </a:ext>
                  </a:extLst>
                </a:gridCol>
              </a:tblGrid>
              <a:tr h="3454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Backslash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Hexadecimal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9328"/>
                  </a:ext>
                </a:extLst>
              </a:tr>
              <a:tr h="28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notation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character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2405"/>
                  </a:ext>
                </a:extLst>
              </a:tr>
              <a:tr h="28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\a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0x07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Bell or alert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14335"/>
                  </a:ext>
                </a:extLst>
              </a:tr>
              <a:tr h="28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\b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0x08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Backspace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93632"/>
                  </a:ext>
                </a:extLst>
              </a:tr>
              <a:tr h="28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\n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0x0a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Newline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141481"/>
                  </a:ext>
                </a:extLst>
              </a:tr>
              <a:tr h="3107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\nnn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Octal notation, where n is in the range 0.7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06208"/>
                  </a:ext>
                </a:extLst>
              </a:tr>
              <a:tr h="28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\r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0x0d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Carriage return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64572"/>
                  </a:ext>
                </a:extLst>
              </a:tr>
              <a:tr h="28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\s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0x20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Space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48028"/>
                  </a:ext>
                </a:extLst>
              </a:tr>
              <a:tr h="28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\t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0x09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Tab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68915"/>
                  </a:ext>
                </a:extLst>
              </a:tr>
              <a:tr h="28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\v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0x0b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Vertical tab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17328"/>
                  </a:ext>
                </a:extLst>
              </a:tr>
              <a:tr h="28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\x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Character x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7567"/>
                  </a:ext>
                </a:extLst>
              </a:tr>
              <a:tr h="3953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\xnn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Hexadecimal notation, where n is in the range 0.9,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a.f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, or A.F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2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14800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71463" y="980660"/>
            <a:ext cx="7813411" cy="3907103"/>
          </a:xfrm>
        </p:spPr>
        <p:txBody>
          <a:bodyPr/>
          <a:lstStyle/>
          <a:p>
            <a:r>
              <a:rPr lang="en-US" altLang="en-US" sz="1800" dirty="0"/>
              <a:t>Raw strings don't treat the backslash as a special character at all. Every character you put into a raw string stays the way you wrote it:</a:t>
            </a:r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('C:\\nowhere’) </a:t>
            </a:r>
          </a:p>
          <a:p>
            <a:pPr>
              <a:buFontTx/>
              <a:buNone/>
            </a:pPr>
            <a:r>
              <a:rPr lang="en-US" altLang="en-US" sz="1800" dirty="0"/>
              <a:t>This would print following result: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C:\nowhere </a:t>
            </a:r>
          </a:p>
          <a:p>
            <a:pPr>
              <a:buFontTx/>
              <a:buNone/>
            </a:pPr>
            <a:r>
              <a:rPr lang="en-US" altLang="en-US" sz="1800" dirty="0"/>
              <a:t>Now let's make use of raw string. We would put expression in </a:t>
            </a:r>
            <a:r>
              <a:rPr lang="en-US" altLang="en-US" sz="1800" b="1" dirty="0" err="1"/>
              <a:t>r'expression</a:t>
            </a:r>
            <a:r>
              <a:rPr lang="en-US" altLang="en-US" sz="1800" b="1" dirty="0"/>
              <a:t>'</a:t>
            </a:r>
            <a:r>
              <a:rPr lang="en-US" altLang="en-US" sz="1800" dirty="0"/>
              <a:t> as follows:</a:t>
            </a:r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:\\nowhere’) </a:t>
            </a:r>
          </a:p>
          <a:p>
            <a:pPr>
              <a:buFontTx/>
              <a:buNone/>
            </a:pPr>
            <a:r>
              <a:rPr lang="en-US" altLang="en-US" sz="1800" dirty="0"/>
              <a:t>This would print following result: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C:\\nowhere 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74319" y="271886"/>
            <a:ext cx="7955280" cy="4155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Raw String</a:t>
            </a:r>
          </a:p>
        </p:txBody>
      </p:sp>
    </p:spTree>
    <p:extLst>
      <p:ext uri="{BB962C8B-B14F-4D97-AF65-F5344CB8AC3E}">
        <p14:creationId xmlns:p14="http://schemas.microsoft.com/office/powerpoint/2010/main" val="71281418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71463" y="980660"/>
            <a:ext cx="7813411" cy="3907103"/>
          </a:xfrm>
        </p:spPr>
        <p:txBody>
          <a:bodyPr/>
          <a:lstStyle/>
          <a:p>
            <a:r>
              <a:rPr lang="en-US" altLang="en-US" sz="1200" dirty="0"/>
              <a:t>Normal strings in Python are stored internally as 8-bit ASCII, while Unicode strings are stored as 16-bit Unicode. This allows for a more varied set of characters, including special characters from most languages in the world. I'll restrict my treatment of Unicode strings to the following:</a:t>
            </a:r>
          </a:p>
          <a:p>
            <a:pPr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u'Hello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world!’) </a:t>
            </a:r>
          </a:p>
          <a:p>
            <a:pPr>
              <a:buFontTx/>
              <a:buNone/>
            </a:pPr>
            <a:r>
              <a:rPr lang="en-US" altLang="en-US" sz="1200" dirty="0"/>
              <a:t>This would print following result:</a:t>
            </a:r>
          </a:p>
          <a:p>
            <a:pPr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 </a:t>
            </a:r>
          </a:p>
          <a:p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74319" y="271886"/>
            <a:ext cx="7955280" cy="30701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Unicode String: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57045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71463" y="980660"/>
            <a:ext cx="7813411" cy="3907103"/>
          </a:xfrm>
        </p:spPr>
        <p:txBody>
          <a:bodyPr/>
          <a:lstStyle/>
          <a:p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74319" y="271886"/>
            <a:ext cx="7955280" cy="2543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Built-in String Methods:</a:t>
            </a: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041574-6704-41FB-B658-9DAE79B70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338670"/>
              </p:ext>
            </p:extLst>
          </p:nvPr>
        </p:nvGraphicFramePr>
        <p:xfrm>
          <a:off x="271463" y="980660"/>
          <a:ext cx="8709825" cy="3716690"/>
        </p:xfrm>
        <a:graphic>
          <a:graphicData uri="http://schemas.openxmlformats.org/drawingml/2006/table">
            <a:tbl>
              <a:tblPr/>
              <a:tblGrid>
                <a:gridCol w="488402">
                  <a:extLst>
                    <a:ext uri="{9D8B030D-6E8A-4147-A177-3AD203B41FA5}">
                      <a16:colId xmlns:a16="http://schemas.microsoft.com/office/drawing/2014/main" val="1611490183"/>
                    </a:ext>
                  </a:extLst>
                </a:gridCol>
                <a:gridCol w="8221423">
                  <a:extLst>
                    <a:ext uri="{9D8B030D-6E8A-4147-A177-3AD203B41FA5}">
                      <a16:colId xmlns:a16="http://schemas.microsoft.com/office/drawing/2014/main" val="4107633903"/>
                    </a:ext>
                  </a:extLst>
                </a:gridCol>
              </a:tblGrid>
              <a:tr h="23507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capitalize()</a:t>
                      </a:r>
                      <a:endParaRPr kumimoji="0" lang="en-US" altLang="en-US" sz="10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82114"/>
                  </a:ext>
                </a:extLst>
              </a:tr>
              <a:tr h="235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Capitalizes first letter of string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45834"/>
                  </a:ext>
                </a:extLst>
              </a:tr>
              <a:tr h="23507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center(width, fillchar)</a:t>
                      </a:r>
                      <a:endParaRPr kumimoji="0" lang="en-US" altLang="en-US" sz="10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85655"/>
                  </a:ext>
                </a:extLst>
              </a:tr>
              <a:tr h="301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space-padded string with the original string centered to a total of width columns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296"/>
                  </a:ext>
                </a:extLst>
              </a:tr>
              <a:tr h="23507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count(</a:t>
                      </a:r>
                      <a:r>
                        <a:rPr kumimoji="0" lang="en-US" alt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str</a:t>
                      </a:r>
                      <a:r>
                        <a:rPr kumimoji="0" lang="en-US" alt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, beg= 0,end=</a:t>
                      </a:r>
                      <a:r>
                        <a:rPr kumimoji="0" lang="en-US" alt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len</a:t>
                      </a:r>
                      <a:r>
                        <a:rPr kumimoji="0" lang="en-US" alt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(string))</a:t>
                      </a:r>
                      <a:endParaRPr kumimoji="0" lang="en-US" altLang="en-US" sz="1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93423"/>
                  </a:ext>
                </a:extLst>
              </a:tr>
              <a:tr h="301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Counts how many times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occurs in string, or in a substring of string if starting index beg and ending index end are given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7378"/>
                  </a:ext>
                </a:extLst>
              </a:tr>
              <a:tr h="23507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decode(encoding='UTF-8',errors='strict')</a:t>
                      </a:r>
                      <a:endParaRPr kumimoji="0" lang="en-US" altLang="en-US" sz="10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39914"/>
                  </a:ext>
                </a:extLst>
              </a:tr>
              <a:tr h="301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Decodes the string using the codec registered for encoding. encoding defaults to the default string encoding.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08497"/>
                  </a:ext>
                </a:extLst>
              </a:tr>
              <a:tr h="23507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encode(encoding='UTF-8',errors='strict')</a:t>
                      </a:r>
                      <a:endParaRPr kumimoji="0" lang="en-US" altLang="en-US" sz="10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73957"/>
                  </a:ext>
                </a:extLst>
              </a:tr>
              <a:tr h="301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encoded string version of string; on error, default is to raise a ValueError unless errors is given with 'ignore' or 'replace'.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931345"/>
                  </a:ext>
                </a:extLst>
              </a:tr>
              <a:tr h="23507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endswith(suffix, beg=0, end=len(string))</a:t>
                      </a:r>
                      <a:endParaRPr kumimoji="0" lang="en-US" altLang="en-US" sz="10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50737"/>
                  </a:ext>
                </a:extLst>
              </a:tr>
              <a:tr h="301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Determines if string or a substring of string (if starting index beg and ending index end are given) ends with suffix; Returns true if so,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564187"/>
                  </a:ext>
                </a:extLst>
              </a:tr>
              <a:tr h="23507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expandtabs(tabsize=8)</a:t>
                      </a:r>
                      <a:endParaRPr kumimoji="0" lang="en-US" altLang="en-US" sz="10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544286"/>
                  </a:ext>
                </a:extLst>
              </a:tr>
              <a:tr h="301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Expands tabs in string to multiple spaces; defaults to 8 spaces per tab if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tabsize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not provided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6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6914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PPT_Presentation_16x9_v2" id="{D6375BD9-608F-470C-B0C6-D7B4B622D87E}" vid="{7D07F228-593D-4249-8308-D303BABD1CA4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Skills</Template>
  <TotalTime>2319</TotalTime>
  <Words>1005</Words>
  <Application>Microsoft Office PowerPoint</Application>
  <PresentationFormat>On-screen Show (16:9)</PresentationFormat>
  <Paragraphs>183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Microsoft YaHei UI</vt:lpstr>
      <vt:lpstr>Microsoft YaHei UI Light</vt:lpstr>
      <vt:lpstr>Arial</vt:lpstr>
      <vt:lpstr>Arial Black</vt:lpstr>
      <vt:lpstr>Calibri</vt:lpstr>
      <vt:lpstr>Courier New</vt:lpstr>
      <vt:lpstr>Lucida Sans Unicode</vt:lpstr>
      <vt:lpstr>Microsoft Tai Le</vt:lpstr>
      <vt:lpstr>Museo For Dell</vt:lpstr>
      <vt:lpstr>Museo For Dell 300</vt:lpstr>
      <vt:lpstr>Museo Sans For Dell</vt:lpstr>
      <vt:lpstr>Verdana</vt:lpstr>
      <vt:lpstr>Wingdings</vt:lpstr>
      <vt:lpstr>Dell_internal_template</vt:lpstr>
      <vt:lpstr>Strings Basics</vt:lpstr>
      <vt:lpstr> Agenda</vt:lpstr>
      <vt:lpstr>Strings</vt:lpstr>
      <vt:lpstr>Accessing Python Values in Strings</vt:lpstr>
      <vt:lpstr>Updating Strings </vt:lpstr>
      <vt:lpstr>Escape Characters:</vt:lpstr>
      <vt:lpstr>Raw String</vt:lpstr>
      <vt:lpstr>Unicode String:</vt:lpstr>
      <vt:lpstr>Built-in String Methods:</vt:lpstr>
      <vt:lpstr>PowerPoint Presentation</vt:lpstr>
      <vt:lpstr>PowerPoint Presentation</vt:lpstr>
      <vt:lpstr>PowerPoint Presentation</vt:lpstr>
      <vt:lpstr> 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Krishnan, Elavarasu</dc:creator>
  <cp:keywords>No Restrictions</cp:keywords>
  <cp:lastModifiedBy>Kanta, Srinivas</cp:lastModifiedBy>
  <cp:revision>71</cp:revision>
  <cp:lastPrinted>2014-02-14T16:26:12Z</cp:lastPrinted>
  <dcterms:created xsi:type="dcterms:W3CDTF">2017-03-16T16:07:49Z</dcterms:created>
  <dcterms:modified xsi:type="dcterms:W3CDTF">2018-10-18T03:58:33Z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90e7cef2-6662-4b34-af72-6d19d6edd9c2</vt:lpwstr>
  </property>
  <property fmtid="{D5CDD505-2E9C-101B-9397-08002B2CF9AE}" pid="4" name="DocumentMarkings">
    <vt:lpwstr>&lt;SPAN style="FONT-FAMILY: museo sans for dell; COLOR: rgb(170,170,170); FONT-SIZE: 8.5pt"&gt; &lt;P align=left&gt;Dell - Internal Use - Confidential  &lt;/P&gt;&lt;/SPAN&gt;;&lt;SPAN style="FONT-FAMILY: museo sans for dell; COLOR: rgb(170,170,170); FONT-SIZE: 8.5pt"&gt; &lt;P align=le</vt:lpwstr>
  </property>
  <property fmtid="{D5CDD505-2E9C-101B-9397-08002B2CF9AE}" pid="5" name="Document Editor">
    <vt:lpwstr/>
  </property>
  <property fmtid="{D5CDD505-2E9C-101B-9397-08002B2CF9AE}" pid="6" name="DellVisualMarkingsPPT">
    <vt:lpwstr>Classification Footer</vt:lpwstr>
  </property>
  <property fmtid="{D5CDD505-2E9C-101B-9397-08002B2CF9AE}" pid="7" name="DellClassification">
    <vt:lpwstr>Internal Use</vt:lpwstr>
  </property>
  <property fmtid="{D5CDD505-2E9C-101B-9397-08002B2CF9AE}" pid="8" name="DellSubLabels">
    <vt:lpwstr/>
  </property>
  <property fmtid="{D5CDD505-2E9C-101B-9397-08002B2CF9AE}" pid="9" name="DellVisual Markings (PPT)">
    <vt:lpwstr>Classification Footer</vt:lpwstr>
  </property>
  <property fmtid="{D5CDD505-2E9C-101B-9397-08002B2CF9AE}" pid="10" name="titusconfig">
    <vt:lpwstr>0.6CorpGlobal</vt:lpwstr>
  </property>
  <property fmtid="{D5CDD505-2E9C-101B-9397-08002B2CF9AE}" pid="11" name="Document Creator">
    <vt:lpwstr/>
  </property>
  <property fmtid="{D5CDD505-2E9C-101B-9397-08002B2CF9AE}" pid="12" name="Classification">
    <vt:lpwstr>No Restrictions</vt:lpwstr>
  </property>
  <property fmtid="{D5CDD505-2E9C-101B-9397-08002B2CF9AE}" pid="13" name="Sublabels">
    <vt:lpwstr/>
  </property>
</Properties>
</file>