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8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9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0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429" r:id="rId14"/>
  </p:sldMasterIdLst>
  <p:notesMasterIdLst>
    <p:notesMasterId r:id="rId26"/>
  </p:notesMasterIdLst>
  <p:handoutMasterIdLst>
    <p:handoutMasterId r:id="rId27"/>
  </p:handoutMasterIdLst>
  <p:sldIdLst>
    <p:sldId id="256" r:id="rId15"/>
    <p:sldId id="294" r:id="rId16"/>
    <p:sldId id="326" r:id="rId17"/>
    <p:sldId id="313" r:id="rId18"/>
    <p:sldId id="327" r:id="rId19"/>
    <p:sldId id="328" r:id="rId20"/>
    <p:sldId id="329" r:id="rId21"/>
    <p:sldId id="314" r:id="rId22"/>
    <p:sldId id="330" r:id="rId23"/>
    <p:sldId id="331" r:id="rId24"/>
    <p:sldId id="307" r:id="rId25"/>
  </p:sldIdLst>
  <p:sldSz cx="9144000" cy="6858000" type="screen4x3"/>
  <p:notesSz cx="7010400" cy="9296400"/>
  <p:embeddedFontLst>
    <p:embeddedFont>
      <p:font typeface="Museo Sans For Dell" panose="020B0604020202020204" charset="0"/>
      <p:regular r:id="rId28"/>
      <p:bold r:id="rId29"/>
    </p:embeddedFont>
    <p:embeddedFont>
      <p:font typeface="Museo For Dell 300" panose="02000000000000000000" charset="0"/>
      <p:regular r:id="rId30"/>
    </p:embeddedFont>
    <p:embeddedFont>
      <p:font typeface="Museo Sans For Dell" panose="020B0604020202020204" charset="0"/>
      <p:regular r:id="rId28"/>
      <p:bold r:id="rId29"/>
    </p:embeddedFont>
    <p:embeddedFont>
      <p:font typeface="Museo For Dell" panose="020B0604020202020204" charset="0"/>
      <p:regular r:id="rId31"/>
      <p:bold r:id="rId32"/>
    </p:embeddedFont>
    <p:embeddedFont>
      <p:font typeface="Microsoft Tai Le" panose="020B0502040204020203" pitchFamily="34" charset="0"/>
      <p:regular r:id="rId33"/>
      <p:bold r:id="rId34"/>
    </p:embeddedFont>
    <p:embeddedFont>
      <p:font typeface="Arial Black" panose="020B0A04020102020204" pitchFamily="34" charset="0"/>
      <p:bold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F05B40"/>
    <a:srgbClr val="AAAAAA"/>
    <a:srgbClr val="74CAC7"/>
    <a:srgbClr val="C82B67"/>
    <a:srgbClr val="6E2585"/>
    <a:srgbClr val="EEEEEE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9276" autoAdjust="0"/>
  </p:normalViewPr>
  <p:slideViewPr>
    <p:cSldViewPr snapToGrid="0">
      <p:cViewPr varScale="1">
        <p:scale>
          <a:sx n="70" d="100"/>
          <a:sy n="70" d="100"/>
        </p:scale>
        <p:origin x="1144" y="60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426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87388"/>
            <a:ext cx="4692650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7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6896999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3048002"/>
            <a:ext cx="6896100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4" y="6362702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278314" y="5731818"/>
            <a:ext cx="599303" cy="7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4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5200791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3" y="3002846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4" name="Freeform 13"/>
          <p:cNvSpPr/>
          <p:nvPr userDrawn="1"/>
        </p:nvSpPr>
        <p:spPr>
          <a:xfrm>
            <a:off x="4121944" y="1543052"/>
            <a:ext cx="5022056" cy="5324475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100513" y="1485902"/>
            <a:ext cx="5072062" cy="5381625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5132257"/>
            <a:ext cx="1023494" cy="136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3569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75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93141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80354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401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2" y="365762"/>
            <a:ext cx="5042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318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65762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93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474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669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450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3168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88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79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7" name="Title Placeholder 21"/>
          <p:cNvSpPr>
            <a:spLocks noGrp="1"/>
          </p:cNvSpPr>
          <p:nvPr>
            <p:ph type="ctrTitle"/>
          </p:nvPr>
        </p:nvSpPr>
        <p:spPr>
          <a:xfrm>
            <a:off x="447675" y="2892132"/>
            <a:ext cx="5962650" cy="1006685"/>
          </a:xfrm>
        </p:spPr>
        <p:txBody>
          <a:bodyPr anchor="ctr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96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1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6/14/2018</a:t>
            </a:fld>
            <a:endParaRPr lang="en-US" sz="900" dirty="0" smtClean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6/14/2018</a:t>
            </a:fld>
            <a:endParaRPr lang="en-US" sz="900" dirty="0" smtClean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 smtClean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 smtClean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smtClean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pic>
        <p:nvPicPr>
          <p:cNvPr id="21" name="Picture 20" descr="dell_gray_logo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 bwMode="black">
          <a:xfrm>
            <a:off x="8414830" y="6064111"/>
            <a:ext cx="470835" cy="6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4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  <p:sldLayoutId id="2147484392" r:id="rId8"/>
    <p:sldLayoutId id="2147484393" r:id="rId9"/>
    <p:sldLayoutId id="2147484394" r:id="rId10"/>
    <p:sldLayoutId id="21474843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  <p:sldLayoutId id="2147484368" r:id="rId10"/>
    <p:sldLayoutId id="2147484427" r:id="rId11"/>
    <p:sldLayoutId id="2147484428" r:id="rId12"/>
    <p:sldLayoutId id="2147484421" r:id="rId13"/>
    <p:sldLayoutId id="2147484422" r:id="rId14"/>
    <p:sldLayoutId id="2147484424" r:id="rId15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  <p:sldLayoutId id="2147484388" r:id="rId10"/>
    <p:sldLayoutId id="2147484389" r:id="rId11"/>
    <p:sldLayoutId id="2147484390" r:id="rId12"/>
    <p:sldLayoutId id="2147484391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8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  <p:sldLayoutId id="2147484366" r:id="rId10"/>
    <p:sldLayoutId id="2147484367" r:id="rId11"/>
    <p:sldLayoutId id="2147484386" r:id="rId12"/>
    <p:sldLayoutId id="2147484387" r:id="rId13"/>
    <p:sldLayoutId id="2147484408" r:id="rId14"/>
    <p:sldLayoutId id="2147484409" r:id="rId15"/>
    <p:sldLayoutId id="2147484410" r:id="rId16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  <p:sldLayoutId id="2147484370" r:id="rId10"/>
    <p:sldLayoutId id="2147484371" r:id="rId11"/>
    <p:sldLayoutId id="2147484372" r:id="rId12"/>
    <p:sldLayoutId id="2147484373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  <p:sldLayoutId id="2147484374" r:id="rId10"/>
    <p:sldLayoutId id="2147484375" r:id="rId11"/>
    <p:sldLayoutId id="2147484376" r:id="rId12"/>
    <p:sldLayoutId id="2147484377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  <p:sldLayoutId id="2147484378" r:id="rId10"/>
    <p:sldLayoutId id="2147484379" r:id="rId11"/>
    <p:sldLayoutId id="2147484380" r:id="rId12"/>
    <p:sldLayoutId id="2147484381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6/14/2018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  <p:sldLayoutId id="2147484382" r:id="rId10"/>
    <p:sldLayoutId id="2147484383" r:id="rId11"/>
    <p:sldLayoutId id="2147484384" r:id="rId12"/>
    <p:sldLayoutId id="2147484385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cs typeface="Microsoft Tai Le" panose="020B0502040204020203" pitchFamily="34" charset="0"/>
              </a:rPr>
              <a:t>PYTHON - LIST</a:t>
            </a:r>
            <a:r>
              <a:rPr lang="en-US" sz="4000" dirty="0" smtClean="0">
                <a:cs typeface="Microsoft Tai Le" panose="020B0502040204020203" pitchFamily="34" charset="0"/>
              </a:rPr>
              <a:t/>
            </a:r>
            <a:br>
              <a:rPr lang="en-US" sz="4000" dirty="0" smtClean="0">
                <a:cs typeface="Microsoft Tai Le" panose="020B0502040204020203" pitchFamily="34" charset="0"/>
              </a:rPr>
            </a:br>
            <a:r>
              <a:rPr lang="en-US" sz="4000" dirty="0">
                <a:cs typeface="Microsoft Tai Le" panose="020B0502040204020203" pitchFamily="34" charset="0"/>
              </a:rPr>
              <a:t/>
            </a:r>
            <a:br>
              <a:rPr lang="en-US" sz="4000" dirty="0">
                <a:cs typeface="Microsoft Tai Le" panose="020B0502040204020203" pitchFamily="34" charset="0"/>
              </a:rPr>
            </a:br>
            <a:r>
              <a:rPr lang="en-US" sz="4000" dirty="0" smtClean="0">
                <a:cs typeface="Microsoft Tai Le" panose="020B0502040204020203" pitchFamily="34" charset="0"/>
              </a:rPr>
              <a:t/>
            </a:r>
            <a:br>
              <a:rPr lang="en-US" sz="4000" dirty="0" smtClean="0">
                <a:cs typeface="Microsoft Tai Le" panose="020B0502040204020203" pitchFamily="34" charset="0"/>
              </a:rPr>
            </a:br>
            <a:r>
              <a:rPr lang="en-US" sz="4000" dirty="0">
                <a:cs typeface="Microsoft Tai Le" panose="020B0502040204020203" pitchFamily="34" charset="0"/>
              </a:rPr>
              <a:t/>
            </a:r>
            <a:br>
              <a:rPr lang="en-US" sz="4000" dirty="0">
                <a:cs typeface="Microsoft Tai Le" panose="020B0502040204020203" pitchFamily="34" charset="0"/>
              </a:rPr>
            </a:br>
            <a:r>
              <a:rPr lang="en-US" sz="4000" dirty="0" smtClean="0">
                <a:cs typeface="Microsoft Tai Le" panose="020B0502040204020203" pitchFamily="34" charset="0"/>
              </a:rPr>
              <a:t/>
            </a:r>
            <a:br>
              <a:rPr lang="en-US" sz="4000" dirty="0" smtClean="0">
                <a:cs typeface="Microsoft Tai Le" panose="020B0502040204020203" pitchFamily="34" charset="0"/>
              </a:rPr>
            </a:br>
            <a:r>
              <a:rPr lang="en-US" sz="4000" dirty="0">
                <a:cs typeface="Microsoft Tai Le" panose="020B0502040204020203" pitchFamily="34" charset="0"/>
              </a:rPr>
              <a:t/>
            </a:r>
            <a:br>
              <a:rPr lang="en-US" sz="4000" dirty="0">
                <a:cs typeface="Microsoft Tai Le" panose="020B0502040204020203" pitchFamily="34" charset="0"/>
              </a:rPr>
            </a:br>
            <a:r>
              <a:rPr lang="en-US" sz="4000" dirty="0" smtClean="0">
                <a:cs typeface="Microsoft Tai Le" panose="020B0502040204020203" pitchFamily="34" charset="0"/>
              </a:rPr>
              <a:t/>
            </a:r>
            <a:br>
              <a:rPr lang="en-US" sz="4000" dirty="0" smtClean="0">
                <a:cs typeface="Microsoft Tai Le" panose="020B0502040204020203" pitchFamily="34" charset="0"/>
              </a:rPr>
            </a:br>
            <a:r>
              <a:rPr lang="en-US" sz="4000">
                <a:cs typeface="Microsoft Tai Le" panose="020B0502040204020203" pitchFamily="34" charset="0"/>
              </a:rPr>
              <a:t/>
            </a:r>
            <a:br>
              <a:rPr lang="en-US" sz="4000">
                <a:cs typeface="Microsoft Tai Le" panose="020B0502040204020203" pitchFamily="34" charset="0"/>
              </a:rPr>
            </a:br>
            <a:endParaRPr lang="en-US" sz="2700" dirty="0"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Sort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       </a:t>
            </a:r>
            <a:r>
              <a:rPr lang="en-US" dirty="0"/>
              <a:t>Example- </a:t>
            </a:r>
          </a:p>
          <a:p>
            <a:pPr marL="0" indent="0">
              <a:buNone/>
            </a:pPr>
            <a:r>
              <a:rPr lang="en-US" dirty="0"/>
              <a:t>                  	List </a:t>
            </a:r>
            <a:r>
              <a:rPr lang="en-US" dirty="0" smtClean="0"/>
              <a:t>=[6,1,3,5,7,2]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	</a:t>
            </a:r>
            <a:r>
              <a:rPr lang="en-US" dirty="0" err="1" smtClean="0"/>
              <a:t>List.sort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smtClean="0"/>
              <a:t>    Output </a:t>
            </a:r>
            <a:r>
              <a:rPr lang="en-US" dirty="0"/>
              <a:t>List is [</a:t>
            </a:r>
            <a:r>
              <a:rPr lang="en-US" dirty="0" smtClean="0"/>
              <a:t>1,2,3,5,6,7]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b="1" dirty="0" smtClean="0"/>
              <a:t>Same does not work on string and characters</a:t>
            </a:r>
          </a:p>
          <a:p>
            <a:pPr marL="0" indent="0">
              <a:buNone/>
            </a:pPr>
            <a:r>
              <a:rPr lang="en-US" dirty="0" smtClean="0"/>
              <a:t>                      </a:t>
            </a:r>
          </a:p>
          <a:p>
            <a:r>
              <a:rPr lang="en-US" sz="2200" b="1" dirty="0" smtClean="0"/>
              <a:t>reverse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Example- </a:t>
            </a:r>
          </a:p>
          <a:p>
            <a:pPr marL="0" indent="0">
              <a:buNone/>
            </a:pPr>
            <a:r>
              <a:rPr lang="en-US" dirty="0"/>
              <a:t>                  	List </a:t>
            </a:r>
            <a:r>
              <a:rPr lang="en-US" dirty="0" smtClean="0"/>
              <a:t>=[</a:t>
            </a:r>
            <a:r>
              <a:rPr lang="en-US" dirty="0"/>
              <a:t>1,2,3,5,6,7</a:t>
            </a:r>
            <a:r>
              <a:rPr lang="en-US" dirty="0" smtClean="0"/>
              <a:t>]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	</a:t>
            </a:r>
            <a:r>
              <a:rPr lang="en-US" dirty="0" err="1" smtClean="0"/>
              <a:t>List.reverse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Output List is –[7,6,5,3,2,1]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List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302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n-US" sz="40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n-US" sz="40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n-US" sz="40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/>
            </a:r>
            <a:br>
              <a:rPr lang="en-US" sz="40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4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1135891" y="1503789"/>
            <a:ext cx="3428521" cy="2000548"/>
          </a:xfrm>
        </p:spPr>
        <p:txBody>
          <a:bodyPr/>
          <a:lstStyle/>
          <a:p>
            <a:pPr algn="ctr"/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Thank you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800" dirty="0"/>
              <a:t/>
            </a:r>
            <a:br>
              <a:rPr lang="en-US" sz="800" dirty="0"/>
            </a:br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9632" y="1115123"/>
            <a:ext cx="7871254" cy="680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7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What is List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endParaRPr lang="en-US" sz="2000" dirty="0" smtClean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Basic operations of List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endParaRPr lang="en-US" sz="2000" b="1" dirty="0" smtClean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b="1" dirty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Addition of elements to List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2000" b="1" dirty="0" smtClean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b="1" dirty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 Slicing and searching of list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2000" b="1" dirty="0" smtClean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b="1" dirty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Deletion of elements </a:t>
            </a:r>
            <a:r>
              <a:rPr lang="en-US" sz="2000" b="1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from List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2000" b="1" dirty="0" smtClean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b="1" dirty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Other methods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600" dirty="0" smtClean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 smtClean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 smtClean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8334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8696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 smtClean="0"/>
              <a:t>Let An ordered set of values:</a:t>
            </a:r>
          </a:p>
          <a:p>
            <a:pPr marL="0" indent="0">
              <a:buNone/>
            </a:pPr>
            <a:r>
              <a:rPr lang="en-US" dirty="0" smtClean="0"/>
              <a:t>                  1. </a:t>
            </a:r>
            <a:r>
              <a:rPr lang="en-US" altLang="en-US" dirty="0" smtClean="0"/>
              <a:t>Ordered: 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,2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,3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…..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2. </a:t>
            </a:r>
            <a:r>
              <a:rPr lang="en-US" altLang="en-US" dirty="0" smtClean="0"/>
              <a:t>Values</a:t>
            </a:r>
            <a:r>
              <a:rPr lang="en-US" altLang="en-US" dirty="0"/>
              <a:t>: can be anything, integers, strings, other </a:t>
            </a:r>
            <a:r>
              <a:rPr lang="en-US" altLang="en-US" dirty="0" smtClean="0"/>
              <a:t>lists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3. Mutable objects</a:t>
            </a:r>
          </a:p>
          <a:p>
            <a:r>
              <a:rPr lang="en-US" altLang="en-US" dirty="0" smtClean="0"/>
              <a:t>List </a:t>
            </a:r>
            <a:r>
              <a:rPr lang="en-US" altLang="en-US" dirty="0"/>
              <a:t>values are called </a:t>
            </a:r>
            <a:r>
              <a:rPr lang="en-US" altLang="en-US" i="1" dirty="0"/>
              <a:t>elements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Decleration</a:t>
            </a:r>
            <a:r>
              <a:rPr lang="en-US" altLang="en-US" dirty="0" smtClean="0"/>
              <a:t> of List-</a:t>
            </a:r>
          </a:p>
          <a:p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   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dirty="0" smtClean="0"/>
              <a:t>WHAT IS LIST?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8" y="2943224"/>
            <a:ext cx="5787199" cy="15830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968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8696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/>
              <a:t>Arrays of object references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Example-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      List=[‘</a:t>
            </a:r>
            <a:r>
              <a:rPr lang="en-US" dirty="0" err="1" smtClean="0"/>
              <a:t>a’,b’,c</a:t>
            </a:r>
            <a:r>
              <a:rPr lang="en-US" dirty="0" smtClean="0"/>
              <a:t>’]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	           Names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dirty="0" smtClean="0"/>
              <a:t>WHAT IS  A LIST?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487168"/>
            <a:ext cx="1170432" cy="475488"/>
          </a:xfrm>
          <a:prstGeom prst="rect">
            <a:avLst/>
          </a:prstGeom>
          <a:solidFill>
            <a:schemeClr val="tx1">
              <a:lumMod val="8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List[0]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3249365"/>
            <a:ext cx="1170432" cy="475488"/>
          </a:xfrm>
          <a:prstGeom prst="rect">
            <a:avLst/>
          </a:prstGeom>
          <a:solidFill>
            <a:schemeClr val="tx1">
              <a:lumMod val="8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List[1]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4011562"/>
            <a:ext cx="1170432" cy="475488"/>
          </a:xfrm>
          <a:prstGeom prst="rect">
            <a:avLst/>
          </a:prstGeom>
          <a:solidFill>
            <a:schemeClr val="tx1">
              <a:lumMod val="8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List[2]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2728" y="3127445"/>
            <a:ext cx="560832" cy="475488"/>
          </a:xfrm>
          <a:prstGeom prst="rect">
            <a:avLst/>
          </a:prstGeom>
          <a:solidFill>
            <a:schemeClr val="tx1">
              <a:lumMod val="8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6138672" y="3127445"/>
            <a:ext cx="560832" cy="475488"/>
          </a:xfrm>
          <a:prstGeom prst="rect">
            <a:avLst/>
          </a:prstGeom>
          <a:solidFill>
            <a:schemeClr val="tx1">
              <a:lumMod val="8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7214616" y="3075826"/>
            <a:ext cx="560832" cy="475488"/>
          </a:xfrm>
          <a:prstGeom prst="rect">
            <a:avLst/>
          </a:prstGeom>
          <a:solidFill>
            <a:schemeClr val="tx1">
              <a:lumMod val="8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828032" y="1755648"/>
            <a:ext cx="3364992" cy="2971800"/>
          </a:xfrm>
          <a:prstGeom prst="ellipse">
            <a:avLst/>
          </a:prstGeom>
          <a:noFill/>
          <a:ln>
            <a:solidFill>
              <a:srgbClr val="00447C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Objects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3227832" y="2724912"/>
            <a:ext cx="1834896" cy="64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27832" y="3487109"/>
            <a:ext cx="2910840" cy="20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 flipV="1">
            <a:off x="3227832" y="3456432"/>
            <a:ext cx="3986784" cy="79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77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Length  of List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</a:t>
            </a:r>
            <a:r>
              <a:rPr lang="en-US" b="1" dirty="0" smtClean="0"/>
              <a:t>Len</a:t>
            </a:r>
            <a:r>
              <a:rPr lang="en-US" dirty="0" smtClean="0"/>
              <a:t>([‘D’,’E’,’L’,L’])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Output – 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200" dirty="0"/>
              <a:t>Concatenation of list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smtClean="0"/>
              <a:t>- [‘</a:t>
            </a:r>
            <a:r>
              <a:rPr lang="en-US" dirty="0"/>
              <a:t>D’,’E’,’L’,L</a:t>
            </a:r>
            <a:r>
              <a:rPr lang="en-US" dirty="0" smtClean="0"/>
              <a:t>’]  </a:t>
            </a:r>
            <a:r>
              <a:rPr lang="en-US" b="1" dirty="0" smtClean="0"/>
              <a:t>+</a:t>
            </a:r>
            <a:r>
              <a:rPr lang="en-US" dirty="0" smtClean="0"/>
              <a:t> [‘W’,’Y’,’S’,’E’]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/>
              <a:t>Output  - [‘D’,’E’,’L’,L</a:t>
            </a:r>
            <a:r>
              <a:rPr lang="en-US" dirty="0" smtClean="0"/>
              <a:t>’,‘</a:t>
            </a:r>
            <a:r>
              <a:rPr lang="en-US" dirty="0"/>
              <a:t>W’,’Y’,’S’,’E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Repetition </a:t>
            </a:r>
            <a:r>
              <a:rPr lang="en-US" dirty="0"/>
              <a:t>of list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smtClean="0"/>
              <a:t>- [‘</a:t>
            </a:r>
            <a:r>
              <a:rPr lang="en-US" dirty="0"/>
              <a:t>DELL’] </a:t>
            </a:r>
            <a:r>
              <a:rPr lang="en-US" b="1" dirty="0"/>
              <a:t>*</a:t>
            </a:r>
            <a:r>
              <a:rPr lang="en-US" dirty="0"/>
              <a:t> 4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Output - [‘</a:t>
            </a:r>
            <a:r>
              <a:rPr lang="en-US" dirty="0"/>
              <a:t>DELL</a:t>
            </a:r>
            <a:r>
              <a:rPr lang="en-US" dirty="0" smtClean="0"/>
              <a:t>’,</a:t>
            </a:r>
            <a:r>
              <a:rPr lang="en-US" dirty="0"/>
              <a:t> ‘DELL</a:t>
            </a:r>
            <a:r>
              <a:rPr lang="en-US" dirty="0" smtClean="0"/>
              <a:t>’,</a:t>
            </a:r>
            <a:r>
              <a:rPr lang="en-US" dirty="0"/>
              <a:t> ‘DELL</a:t>
            </a:r>
            <a:r>
              <a:rPr lang="en-US" dirty="0" smtClean="0"/>
              <a:t>’,</a:t>
            </a:r>
            <a:r>
              <a:rPr lang="en-US" dirty="0"/>
              <a:t> ‘DELL’</a:t>
            </a:r>
            <a:r>
              <a:rPr lang="en-US" dirty="0" smtClean="0"/>
              <a:t>]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Indexing of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List= [1,2,3,4]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List[1] =2          </a:t>
            </a:r>
            <a:r>
              <a:rPr lang="en-US" b="1" dirty="0" smtClean="0"/>
              <a:t>Index starts from ‘0’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List[-2]=3         </a:t>
            </a:r>
            <a:r>
              <a:rPr lang="en-US" b="1" dirty="0" smtClean="0"/>
              <a:t>Negative count from right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88461"/>
          </a:xfrm>
        </p:spPr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583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A</a:t>
            </a:r>
            <a:r>
              <a:rPr lang="en-US" sz="2200" b="1" dirty="0" smtClean="0"/>
              <a:t>ppend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       </a:t>
            </a:r>
            <a:r>
              <a:rPr lang="en-US" sz="2800" dirty="0"/>
              <a:t>Example- </a:t>
            </a:r>
          </a:p>
          <a:p>
            <a:pPr marL="0" indent="0">
              <a:buNone/>
            </a:pPr>
            <a:r>
              <a:rPr lang="en-US" sz="2400" dirty="0"/>
              <a:t>                  	List =[1,2,3]              </a:t>
            </a:r>
          </a:p>
          <a:p>
            <a:pPr marL="0" indent="0">
              <a:buNone/>
            </a:pPr>
            <a:r>
              <a:rPr lang="en-US" sz="2400" dirty="0"/>
              <a:t>                  	</a:t>
            </a:r>
            <a:r>
              <a:rPr lang="en-US" sz="2400" dirty="0" err="1" smtClean="0"/>
              <a:t>List.</a:t>
            </a:r>
            <a:r>
              <a:rPr lang="en-US" sz="2400" b="1" dirty="0" err="1" smtClean="0"/>
              <a:t>append</a:t>
            </a:r>
            <a:r>
              <a:rPr lang="en-US" sz="2400" dirty="0" smtClean="0"/>
              <a:t>(4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              Output List is [1,2,3,4]       --</a:t>
            </a:r>
            <a:r>
              <a:rPr lang="en-US" sz="2400" b="1" dirty="0"/>
              <a:t>Length of List is 4</a:t>
            </a:r>
          </a:p>
          <a:p>
            <a:pPr marL="0" indent="0">
              <a:buNone/>
            </a:pPr>
            <a:r>
              <a:rPr lang="en-US" sz="2400" dirty="0"/>
              <a:t>                           </a:t>
            </a:r>
            <a:r>
              <a:rPr lang="en-US" sz="2400" dirty="0" err="1" smtClean="0"/>
              <a:t>List.</a:t>
            </a:r>
            <a:r>
              <a:rPr lang="en-US" sz="2400" b="1" dirty="0" err="1" smtClean="0"/>
              <a:t>append</a:t>
            </a:r>
            <a:r>
              <a:rPr lang="en-US" sz="2400" dirty="0" smtClean="0"/>
              <a:t>([</a:t>
            </a:r>
            <a:r>
              <a:rPr lang="en-US" sz="2400" dirty="0"/>
              <a:t>5,6])  </a:t>
            </a:r>
          </a:p>
          <a:p>
            <a:pPr marL="0" indent="0">
              <a:buNone/>
            </a:pPr>
            <a:r>
              <a:rPr lang="en-US" sz="2400" dirty="0"/>
              <a:t>                           Output List is [1,2,3,4</a:t>
            </a:r>
            <a:r>
              <a:rPr lang="en-US" sz="2400" dirty="0" smtClean="0"/>
              <a:t>,[5,6]]  </a:t>
            </a:r>
            <a:r>
              <a:rPr lang="en-US" sz="2400" dirty="0"/>
              <a:t>--</a:t>
            </a:r>
            <a:r>
              <a:rPr lang="en-US" sz="2400" b="1" dirty="0"/>
              <a:t>Length of list is </a:t>
            </a:r>
            <a:r>
              <a:rPr lang="en-US" sz="2400" b="1" dirty="0" smtClean="0"/>
              <a:t>5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Appends return None </a:t>
            </a:r>
          </a:p>
          <a:p>
            <a:r>
              <a:rPr lang="en-US" sz="2200" b="1" dirty="0" smtClean="0"/>
              <a:t>Insert</a:t>
            </a:r>
            <a:endParaRPr lang="en-US" sz="2200" b="1" dirty="0"/>
          </a:p>
          <a:p>
            <a:pPr marL="0" indent="0">
              <a:buNone/>
            </a:pPr>
            <a:r>
              <a:rPr lang="en-US" dirty="0" smtClean="0"/>
              <a:t>	-insert </a:t>
            </a:r>
            <a:r>
              <a:rPr lang="en-US" dirty="0"/>
              <a:t>method expects an </a:t>
            </a:r>
            <a:r>
              <a:rPr lang="en-US" b="1" dirty="0"/>
              <a:t>index</a:t>
            </a:r>
            <a:r>
              <a:rPr lang="en-US" dirty="0"/>
              <a:t> and the value to be </a:t>
            </a:r>
            <a:r>
              <a:rPr lang="en-US" dirty="0" smtClean="0"/>
              <a:t>inserted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Example-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List= [1,2,3]         </a:t>
            </a:r>
            <a:r>
              <a:rPr lang="en-US" sz="1600" dirty="0" smtClean="0"/>
              <a:t>Index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List.</a:t>
            </a:r>
            <a:r>
              <a:rPr lang="en-US" b="1" dirty="0" err="1" smtClean="0"/>
              <a:t>insert</a:t>
            </a:r>
            <a:r>
              <a:rPr lang="en-US" dirty="0" smtClean="0"/>
              <a:t>(0,a)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Output List is  [‘a’,1,2,3]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 of elements to List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19272" y="4736592"/>
            <a:ext cx="576072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8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Extend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         Example- 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	List =[1,2,3]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	</a:t>
            </a:r>
            <a:r>
              <a:rPr lang="en-US" dirty="0" err="1" smtClean="0"/>
              <a:t>List.</a:t>
            </a:r>
            <a:r>
              <a:rPr lang="en-US" b="1" dirty="0" err="1" smtClean="0"/>
              <a:t>extend</a:t>
            </a:r>
            <a:r>
              <a:rPr lang="en-US" dirty="0" smtClean="0"/>
              <a:t>(4)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Output </a:t>
            </a:r>
            <a:r>
              <a:rPr lang="en-US" dirty="0"/>
              <a:t>List is </a:t>
            </a:r>
            <a:r>
              <a:rPr lang="en-US" dirty="0" smtClean="0"/>
              <a:t>[1,2,3,4]       --</a:t>
            </a:r>
            <a:r>
              <a:rPr lang="en-US" b="1" dirty="0" smtClean="0"/>
              <a:t>Length of List is 4</a:t>
            </a:r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dirty="0" err="1" smtClean="0"/>
              <a:t>List.</a:t>
            </a:r>
            <a:r>
              <a:rPr lang="en-US" b="1" dirty="0" err="1"/>
              <a:t>extend</a:t>
            </a:r>
            <a:r>
              <a:rPr lang="en-US" dirty="0" smtClean="0"/>
              <a:t>([5,6])  </a:t>
            </a:r>
          </a:p>
          <a:p>
            <a:pPr marL="0" indent="0">
              <a:buNone/>
            </a:pPr>
            <a:r>
              <a:rPr lang="en-US" dirty="0"/>
              <a:t>                           Output List is [</a:t>
            </a:r>
            <a:r>
              <a:rPr lang="en-US" dirty="0" smtClean="0"/>
              <a:t>1,2,3,4,5,6]  --</a:t>
            </a:r>
            <a:r>
              <a:rPr lang="en-US" b="1" dirty="0" smtClean="0"/>
              <a:t>Length of list is 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/>
              <a:t>see that each element got added as a separate element towards the end of the list.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 of elements to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586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13816"/>
            <a:ext cx="8229600" cy="522122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Various ways to SLICE from the List are-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List                         =     [1,2,3,4,5,6]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List [1:4]                 =     [2,3,4]          -From Index 1 to (4-1)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List [: 4]                  =     [1,2,3,4]       -From Index 0 to (4-1)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List [4:]                   =     [5,6]             -From Index 4 to Last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List[:]                      =      [1,2,3,4,5,6] –From index first to last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Searching the Elements from the list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1-    </a:t>
            </a:r>
            <a:r>
              <a:rPr lang="en-US" dirty="0" err="1" smtClean="0"/>
              <a:t>List.</a:t>
            </a:r>
            <a:r>
              <a:rPr lang="en-US" b="1" dirty="0" err="1" smtClean="0"/>
              <a:t>index</a:t>
            </a:r>
            <a:r>
              <a:rPr lang="en-US" dirty="0" smtClean="0"/>
              <a:t>(1)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Output – 0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2-  8 </a:t>
            </a:r>
            <a:r>
              <a:rPr lang="en-US" b="1" dirty="0" smtClean="0"/>
              <a:t>in</a:t>
            </a:r>
            <a:r>
              <a:rPr lang="en-US" dirty="0" smtClean="0"/>
              <a:t> List    -</a:t>
            </a:r>
            <a:r>
              <a:rPr lang="en-US" dirty="0" err="1" smtClean="0"/>
              <a:t>retrurn</a:t>
            </a:r>
            <a:r>
              <a:rPr lang="en-US" dirty="0" smtClean="0"/>
              <a:t> false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451301"/>
          </a:xfrm>
        </p:spPr>
        <p:txBody>
          <a:bodyPr/>
          <a:lstStyle/>
          <a:p>
            <a:r>
              <a:rPr lang="en-US" dirty="0"/>
              <a:t>Slice </a:t>
            </a:r>
            <a:r>
              <a:rPr lang="en-US" dirty="0" smtClean="0"/>
              <a:t> and search Elements </a:t>
            </a:r>
            <a:r>
              <a:rPr lang="en-US" dirty="0"/>
              <a:t>from a List</a:t>
            </a:r>
          </a:p>
        </p:txBody>
      </p:sp>
    </p:spTree>
    <p:extLst>
      <p:ext uri="{BB962C8B-B14F-4D97-AF65-F5344CB8AC3E}">
        <p14:creationId xmlns:p14="http://schemas.microsoft.com/office/powerpoint/2010/main" val="12156683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Remove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       </a:t>
            </a:r>
            <a:r>
              <a:rPr lang="en-US" dirty="0"/>
              <a:t>Example- </a:t>
            </a:r>
          </a:p>
          <a:p>
            <a:pPr marL="0" indent="0">
              <a:buNone/>
            </a:pPr>
            <a:r>
              <a:rPr lang="en-US" dirty="0"/>
              <a:t>                  	List =[1,2,3,4,[5,6]]              </a:t>
            </a:r>
          </a:p>
          <a:p>
            <a:pPr marL="0" indent="0">
              <a:buNone/>
            </a:pPr>
            <a:r>
              <a:rPr lang="en-US" dirty="0"/>
              <a:t>                  	</a:t>
            </a:r>
            <a:r>
              <a:rPr lang="en-US" dirty="0" err="1"/>
              <a:t>List.remove</a:t>
            </a:r>
            <a:r>
              <a:rPr lang="en-US" dirty="0"/>
              <a:t>(4)</a:t>
            </a:r>
          </a:p>
          <a:p>
            <a:pPr marL="0" indent="0">
              <a:buNone/>
            </a:pPr>
            <a:r>
              <a:rPr lang="en-US" dirty="0"/>
              <a:t>                      Output List is [1,2,3,[5,6]]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List.remove</a:t>
            </a:r>
            <a:r>
              <a:rPr lang="en-US" dirty="0"/>
              <a:t>([5,6])  </a:t>
            </a:r>
          </a:p>
          <a:p>
            <a:pPr marL="0" indent="0">
              <a:buNone/>
            </a:pPr>
            <a:r>
              <a:rPr lang="en-US" dirty="0"/>
              <a:t>                      Output List is [1,2,3]</a:t>
            </a:r>
          </a:p>
          <a:p>
            <a:r>
              <a:rPr lang="en-US" sz="2200" b="1" dirty="0" smtClean="0"/>
              <a:t>POP</a:t>
            </a:r>
            <a:endParaRPr lang="en-US" sz="2200" b="1" dirty="0"/>
          </a:p>
          <a:p>
            <a:pPr marL="0" indent="0">
              <a:buNone/>
            </a:pPr>
            <a:r>
              <a:rPr lang="en-US" dirty="0" smtClean="0"/>
              <a:t>	-Access last element and remove from list</a:t>
            </a:r>
          </a:p>
          <a:p>
            <a:pPr marL="0" indent="0">
              <a:buNone/>
            </a:pPr>
            <a:r>
              <a:rPr lang="en-US" dirty="0"/>
              <a:t>	Example- </a:t>
            </a:r>
          </a:p>
          <a:p>
            <a:pPr marL="0" indent="0">
              <a:buNone/>
            </a:pPr>
            <a:r>
              <a:rPr lang="en-US" dirty="0"/>
              <a:t>                  	List =[</a:t>
            </a:r>
            <a:r>
              <a:rPr lang="en-US" dirty="0" smtClean="0"/>
              <a:t>1,2,3,4]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	</a:t>
            </a:r>
            <a:r>
              <a:rPr lang="en-US" dirty="0" err="1" smtClean="0"/>
              <a:t>List.pop</a:t>
            </a:r>
            <a:r>
              <a:rPr lang="en-US" dirty="0" smtClean="0"/>
              <a:t>()   - Access the last element – 4 and deleted 							               from list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Output List – [1,2,3]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elements from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68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Dell_Template_16x9_2014_Updat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582AAE9-D26D-4BF9-8055-E9839D0D4732}" vid="{AE7FAEC6-B994-4C69-94C8-4E86D44E9C7E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32E81F1-70E5-4D00-AE0F-456D020155FE}"/>
    </a:ext>
  </a:extLst>
</a:theme>
</file>

<file path=ppt/theme/themeOverride1.xml><?xml version="1.0" encoding="utf-8"?>
<a:themeOverride xmlns:a="http://schemas.openxmlformats.org/drawingml/2006/main">
  <a:clrScheme name="Dell Color Palette">
    <a:dk1>
      <a:srgbClr val="444444"/>
    </a:dk1>
    <a:lt1>
      <a:srgbClr val="FFFFFF"/>
    </a:lt1>
    <a:dk2>
      <a:srgbClr val="0085C3"/>
    </a:dk2>
    <a:lt2>
      <a:srgbClr val="FFFFFF"/>
    </a:lt2>
    <a:accent1>
      <a:srgbClr val="00386B"/>
    </a:accent1>
    <a:accent2>
      <a:srgbClr val="71C6C1"/>
    </a:accent2>
    <a:accent3>
      <a:srgbClr val="7AB800"/>
    </a:accent3>
    <a:accent4>
      <a:srgbClr val="F2AF00"/>
    </a:accent4>
    <a:accent5>
      <a:srgbClr val="CE1126"/>
    </a:accent5>
    <a:accent6>
      <a:srgbClr val="B7295A"/>
    </a:accent6>
    <a:hlink>
      <a:srgbClr val="0085C3"/>
    </a:hlink>
    <a:folHlink>
      <a:srgbClr val="0085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9290</TotalTime>
  <Words>217</Words>
  <Application>Microsoft Office PowerPoint</Application>
  <PresentationFormat>On-screen Show (4:3)</PresentationFormat>
  <Paragraphs>141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11</vt:i4>
      </vt:variant>
    </vt:vector>
  </HeadingPairs>
  <TitlesOfParts>
    <vt:vector size="33" baseType="lpstr">
      <vt:lpstr>Museo Sans For Dell</vt:lpstr>
      <vt:lpstr>Birka-Italic</vt:lpstr>
      <vt:lpstr>Wingdings</vt:lpstr>
      <vt:lpstr>Museo For Dell 300</vt:lpstr>
      <vt:lpstr>Museo Sans For Dell</vt:lpstr>
      <vt:lpstr>Museo For Dell</vt:lpstr>
      <vt:lpstr>Microsoft Tai Le</vt:lpstr>
      <vt:lpstr>Arial Black</vt:lpstr>
      <vt:lpstr>Trebuchet MS</vt:lpstr>
      <vt:lpstr>Arial</vt:lpstr>
      <vt:lpstr>Courier New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Dell_Template_16x9_2014_Updated</vt:lpstr>
      <vt:lpstr>PYTHON - LIST        </vt:lpstr>
      <vt:lpstr> Agenda</vt:lpstr>
      <vt:lpstr>WHAT IS LIST?</vt:lpstr>
      <vt:lpstr>WHAT IS  A LIST?</vt:lpstr>
      <vt:lpstr>Basic operations</vt:lpstr>
      <vt:lpstr>Addition of elements to List</vt:lpstr>
      <vt:lpstr>Addition of elements to List</vt:lpstr>
      <vt:lpstr>Slice  and search Elements from a List</vt:lpstr>
      <vt:lpstr>Delete elements from List</vt:lpstr>
      <vt:lpstr>Other List Methods</vt:lpstr>
      <vt:lpstr>   </vt:lpstr>
    </vt:vector>
  </TitlesOfParts>
  <Company>to Wyse Technology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Imprivata</dc:title>
  <dc:creator>chebbar@wyse.com</dc:creator>
  <cp:keywords>Internal Use</cp:keywords>
  <cp:lastModifiedBy>Kanta, Srinivas</cp:lastModifiedBy>
  <cp:revision>132</cp:revision>
  <cp:lastPrinted>2014-02-14T16:26:12Z</cp:lastPrinted>
  <dcterms:created xsi:type="dcterms:W3CDTF">2014-07-22T05:05:31Z</dcterms:created>
  <dcterms:modified xsi:type="dcterms:W3CDTF">2018-06-14T04:24:11Z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