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28"/>
  </p:notesMasterIdLst>
  <p:handoutMasterIdLst>
    <p:handoutMasterId r:id="rId29"/>
  </p:handoutMasterIdLst>
  <p:sldIdLst>
    <p:sldId id="256" r:id="rId15"/>
    <p:sldId id="294" r:id="rId16"/>
    <p:sldId id="326" r:id="rId17"/>
    <p:sldId id="333" r:id="rId18"/>
    <p:sldId id="334" r:id="rId19"/>
    <p:sldId id="335" r:id="rId20"/>
    <p:sldId id="330" r:id="rId21"/>
    <p:sldId id="336" r:id="rId22"/>
    <p:sldId id="337" r:id="rId23"/>
    <p:sldId id="338" r:id="rId24"/>
    <p:sldId id="339" r:id="rId25"/>
    <p:sldId id="340" r:id="rId26"/>
    <p:sldId id="307" r:id="rId27"/>
  </p:sldIdLst>
  <p:sldSz cx="9144000" cy="6858000" type="screen4x3"/>
  <p:notesSz cx="7010400" cy="9296400"/>
  <p:embeddedFontLst>
    <p:embeddedFont>
      <p:font typeface="Museo Sans For Dell" panose="020B0604020202020204" charset="0"/>
      <p:regular r:id="rId30"/>
      <p:bold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Modern No. 20" panose="02070704070505020303" pitchFamily="18" charset="0"/>
      <p:regular r:id="rId36"/>
    </p:embeddedFont>
    <p:embeddedFont>
      <p:font typeface="Museo For Dell 300" panose="02000000000000000000" charset="0"/>
      <p:regular r:id="rId37"/>
    </p:embeddedFont>
    <p:embeddedFont>
      <p:font typeface="Museo For Dell" panose="020B0604020202020204" charset="0"/>
      <p:regular r:id="rId38"/>
      <p:bold r:id="rId39"/>
    </p:embeddedFont>
    <p:embeddedFont>
      <p:font typeface="Museo Sans For Dell" panose="020B0604020202020204" charset="0"/>
      <p:regular r:id="rId30"/>
      <p:bold r:id="rId31"/>
    </p:embeddedFont>
    <p:embeddedFont>
      <p:font typeface="Microsoft Tai Le" panose="020B0502040204020203" pitchFamily="34" charset="0"/>
      <p:regular r:id="rId40"/>
      <p:bold r:id="rId41"/>
    </p:embeddedFont>
    <p:embeddedFont>
      <p:font typeface="Arial Black" panose="020B0A04020102020204" pitchFamily="34" charset="0"/>
      <p:bold r:id="rId42"/>
    </p:embeddedFont>
  </p:embeddedFontLst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3C4DB7-A417-4CAF-9E59-F93772739632}">
          <p14:sldIdLst>
            <p14:sldId id="256"/>
            <p14:sldId id="294"/>
            <p14:sldId id="326"/>
            <p14:sldId id="333"/>
            <p14:sldId id="334"/>
            <p14:sldId id="335"/>
            <p14:sldId id="330"/>
            <p14:sldId id="336"/>
            <p14:sldId id="337"/>
            <p14:sldId id="338"/>
            <p14:sldId id="339"/>
            <p14:sldId id="34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9276" autoAdjust="0"/>
  </p:normalViewPr>
  <p:slideViewPr>
    <p:cSldViewPr snapToGrid="0">
      <p:cViewPr varScale="1">
        <p:scale>
          <a:sx n="79" d="100"/>
          <a:sy n="79" d="100"/>
        </p:scale>
        <p:origin x="884" y="64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font" Target="fonts/font10.fntdata"/><Relationship Id="rId21" Type="http://schemas.openxmlformats.org/officeDocument/2006/relationships/slide" Target="slides/slide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gs" Target="tags/tag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6.xml"/><Relationship Id="rId41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10/1/2018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10/1/2018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32" y="365761"/>
            <a:ext cx="6675439" cy="171139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Microsoft Tai Le" panose="020B0502040204020203" pitchFamily="34" charset="0"/>
              </a:rPr>
              <a:t>PYTHON – Numeric Types &amp; Operators</a:t>
            </a: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r>
              <a:rPr lang="en-US" sz="4000" dirty="0">
                <a:cs typeface="Microsoft Tai Le" panose="020B0502040204020203" pitchFamily="34" charset="0"/>
              </a:rPr>
              <a:t>SRINIVAS BHARARTH.K</a:t>
            </a: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endParaRPr lang="en-US" sz="27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/>
              <a:t>pow(</a:t>
            </a:r>
            <a:r>
              <a:rPr lang="en-US" sz="2200" b="1" dirty="0" err="1"/>
              <a:t>x,y</a:t>
            </a:r>
            <a:r>
              <a:rPr lang="en-US" sz="2200" b="1" dirty="0"/>
              <a:t>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/>
              <a:t>Description</a:t>
            </a:r>
            <a:r>
              <a:rPr lang="en-US" sz="2200" b="1" dirty="0"/>
              <a:t>- </a:t>
            </a:r>
            <a:r>
              <a:rPr lang="en-US" dirty="0"/>
              <a:t>The value of x**y.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	Example- </a:t>
            </a:r>
          </a:p>
          <a:p>
            <a:pPr marL="0" indent="0">
              <a:buNone/>
            </a:pPr>
            <a:r>
              <a:rPr lang="en-US" dirty="0"/>
              <a:t>                  	pow(2,3)           </a:t>
            </a:r>
          </a:p>
          <a:p>
            <a:pPr marL="0" indent="0">
              <a:buNone/>
            </a:pPr>
            <a:r>
              <a:rPr lang="en-US" dirty="0"/>
              <a:t>                      		Output: 8 </a:t>
            </a:r>
          </a:p>
          <a:p>
            <a:pPr marL="0" indent="0">
              <a:buNone/>
            </a:pPr>
            <a:r>
              <a:rPr lang="en-US" dirty="0"/>
              <a:t>		 </a:t>
            </a:r>
          </a:p>
          <a:p>
            <a:r>
              <a:rPr lang="en-US" sz="2200" b="1" dirty="0"/>
              <a:t>sqrt(x)</a:t>
            </a:r>
          </a:p>
          <a:p>
            <a:pPr marL="0" indent="0">
              <a:buNone/>
            </a:pPr>
            <a:r>
              <a:rPr lang="en-US" dirty="0"/>
              <a:t>	Description</a:t>
            </a:r>
            <a:r>
              <a:rPr lang="en-US" sz="2200" b="1" dirty="0"/>
              <a:t>- </a:t>
            </a:r>
            <a:r>
              <a:rPr lang="en-US" dirty="0"/>
              <a:t>The square root of x for x &gt; 0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/>
              <a:t>math.sqrt</a:t>
            </a:r>
            <a:r>
              <a:rPr lang="en-US" dirty="0"/>
              <a:t>(144)           </a:t>
            </a:r>
          </a:p>
          <a:p>
            <a:pPr marL="0" indent="0">
              <a:buNone/>
            </a:pPr>
            <a:r>
              <a:rPr lang="en-US" dirty="0"/>
              <a:t>                      		Output: 12.0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math.sqrt</a:t>
            </a:r>
            <a:r>
              <a:rPr lang="en-US" dirty="0"/>
              <a:t>(12) </a:t>
            </a:r>
          </a:p>
          <a:p>
            <a:pPr marL="0" indent="0">
              <a:buNone/>
            </a:pPr>
            <a:r>
              <a:rPr lang="en-US" dirty="0"/>
              <a:t>			Output: 3.464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50809086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1488934"/>
            <a:ext cx="8229600" cy="4463809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hex(x)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/>
              <a:t>Description- Convert to </a:t>
            </a:r>
            <a:r>
              <a:rPr lang="en-US" dirty="0" err="1"/>
              <a:t>hexdecimal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Example- </a:t>
            </a:r>
          </a:p>
          <a:p>
            <a:pPr marL="0" indent="0">
              <a:buNone/>
            </a:pPr>
            <a:r>
              <a:rPr lang="en-US" dirty="0"/>
              <a:t>                  	hex(17)           </a:t>
            </a:r>
          </a:p>
          <a:p>
            <a:pPr marL="0" indent="0">
              <a:buNone/>
            </a:pPr>
            <a:r>
              <a:rPr lang="en-US" dirty="0"/>
              <a:t>                      		Output: 0x11</a:t>
            </a:r>
          </a:p>
          <a:p>
            <a:pPr marL="0" indent="0">
              <a:buNone/>
            </a:pPr>
            <a:r>
              <a:rPr lang="en-US" dirty="0"/>
              <a:t>		hex(0b11)</a:t>
            </a:r>
          </a:p>
          <a:p>
            <a:pPr marL="0" indent="0">
              <a:buNone/>
            </a:pPr>
            <a:r>
              <a:rPr lang="en-US" dirty="0"/>
              <a:t>			 Output: 0x3</a:t>
            </a:r>
          </a:p>
          <a:p>
            <a:pPr marL="0" indent="0">
              <a:buNone/>
            </a:pPr>
            <a:r>
              <a:rPr lang="en-US" dirty="0"/>
              <a:t>		 </a:t>
            </a:r>
          </a:p>
          <a:p>
            <a:r>
              <a:rPr lang="en-US" sz="2200" b="1" dirty="0"/>
              <a:t>oct(x)</a:t>
            </a:r>
          </a:p>
          <a:p>
            <a:pPr marL="0" indent="0">
              <a:buNone/>
            </a:pPr>
            <a:r>
              <a:rPr lang="en-US" dirty="0"/>
              <a:t>	Description</a:t>
            </a:r>
            <a:r>
              <a:rPr lang="en-US" sz="2200" b="1" dirty="0"/>
              <a:t>- </a:t>
            </a:r>
            <a:r>
              <a:rPr lang="en-US" dirty="0"/>
              <a:t>Convert to Oct decimal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oct(144)           </a:t>
            </a:r>
          </a:p>
          <a:p>
            <a:pPr marL="0" indent="0">
              <a:buNone/>
            </a:pPr>
            <a:r>
              <a:rPr lang="en-US" dirty="0"/>
              <a:t>                      		Output: 0o220</a:t>
            </a:r>
          </a:p>
          <a:p>
            <a:pPr marL="0" indent="0">
              <a:buNone/>
            </a:pPr>
            <a:r>
              <a:rPr lang="en-US" dirty="0"/>
              <a:t>		 oct(12) </a:t>
            </a:r>
          </a:p>
          <a:p>
            <a:pPr marL="0" indent="0">
              <a:buNone/>
            </a:pPr>
            <a:r>
              <a:rPr lang="en-US" dirty="0"/>
              <a:t>			Output: 0o14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640897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Decimal to Binary, Octal and Hexadecimal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2979057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1488934"/>
            <a:ext cx="8229600" cy="4463809"/>
          </a:xfrm>
        </p:spPr>
        <p:txBody>
          <a:bodyPr>
            <a:normAutofit/>
          </a:bodyPr>
          <a:lstStyle/>
          <a:p>
            <a:r>
              <a:rPr lang="en-US" sz="2200" b="1" dirty="0"/>
              <a:t>bin(x)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/>
              <a:t>Description- Convert to </a:t>
            </a:r>
            <a:r>
              <a:rPr lang="en-US" dirty="0" err="1"/>
              <a:t>hexdecimal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Example- </a:t>
            </a:r>
          </a:p>
          <a:p>
            <a:pPr marL="0" indent="0">
              <a:buNone/>
            </a:pPr>
            <a:r>
              <a:rPr lang="en-US" dirty="0"/>
              <a:t>                  	bin(2)           </a:t>
            </a:r>
          </a:p>
          <a:p>
            <a:pPr marL="0" indent="0">
              <a:buNone/>
            </a:pPr>
            <a:r>
              <a:rPr lang="en-US" dirty="0"/>
              <a:t>                      		Output: 0b10</a:t>
            </a:r>
          </a:p>
          <a:p>
            <a:pPr marL="0" indent="0">
              <a:buNone/>
            </a:pPr>
            <a:r>
              <a:rPr lang="en-US" dirty="0"/>
              <a:t>		bin(7)</a:t>
            </a:r>
          </a:p>
          <a:p>
            <a:pPr marL="0" indent="0">
              <a:buNone/>
            </a:pPr>
            <a:r>
              <a:rPr lang="en-US" dirty="0"/>
              <a:t>			 Output: 0b111</a:t>
            </a:r>
          </a:p>
          <a:p>
            <a:pPr marL="0" indent="0">
              <a:buNone/>
            </a:pPr>
            <a:r>
              <a:rPr lang="en-US" dirty="0"/>
              <a:t>			 		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640897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Decimal to Binary, Octal and Hexadecimal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8026930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499100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sz="800" dirty="0"/>
            </a:br>
            <a:r>
              <a:rPr lang="en-US" sz="2800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32" y="1115123"/>
            <a:ext cx="7871254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200" b="1" dirty="0">
                <a:solidFill>
                  <a:schemeClr val="bg2"/>
                </a:solidFill>
                <a:latin typeface="Modern No. 20" panose="02070704070505020303" pitchFamily="18" charset="0"/>
                <a:ea typeface="Museo Sans For Dell" pitchFamily="2" charset="0"/>
              </a:rPr>
              <a:t>Different  Numeric Types</a:t>
            </a:r>
            <a:endParaRPr lang="en-US" sz="2200" dirty="0">
              <a:solidFill>
                <a:schemeClr val="bg2"/>
              </a:solidFill>
              <a:latin typeface="Modern No. 20" panose="02070704070505020303" pitchFamily="18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200" b="1" dirty="0">
                <a:solidFill>
                  <a:schemeClr val="bg2"/>
                </a:solidFill>
                <a:latin typeface="Modern No. 20" panose="02070704070505020303" pitchFamily="18" charset="0"/>
                <a:ea typeface="Museo Sans For Dell" pitchFamily="2" charset="0"/>
              </a:rPr>
              <a:t>Different type of Operators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200" b="1" dirty="0">
                <a:solidFill>
                  <a:schemeClr val="bg2"/>
                </a:solidFill>
                <a:latin typeface="Modern No. 20" panose="02070704070505020303" pitchFamily="18" charset="0"/>
                <a:ea typeface="Museo Sans For Dell" pitchFamily="2" charset="0"/>
              </a:rPr>
              <a:t>Mathematical Operators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200" b="1" dirty="0">
                <a:solidFill>
                  <a:schemeClr val="bg2"/>
                </a:solidFill>
                <a:latin typeface="Modern No. 20" panose="02070704070505020303" pitchFamily="18" charset="0"/>
              </a:rPr>
              <a:t> Convert Decimal to Binary, Octal and Hexadecimal</a:t>
            </a:r>
            <a:br>
              <a:rPr lang="en-US" sz="2200" b="1" dirty="0">
                <a:solidFill>
                  <a:schemeClr val="bg2"/>
                </a:solidFill>
                <a:latin typeface="Modern No. 20" panose="02070704070505020303" pitchFamily="18" charset="0"/>
              </a:rPr>
            </a:br>
            <a:r>
              <a:rPr lang="en-US" sz="2200" b="1" dirty="0">
                <a:solidFill>
                  <a:schemeClr val="bg2"/>
                </a:solidFill>
                <a:latin typeface="Modern No. 20" panose="02070704070505020303" pitchFamily="18" charset="0"/>
              </a:rPr>
              <a:t>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A9DB55-AC26-4868-8FE5-1738F1C19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93023"/>
              </p:ext>
            </p:extLst>
          </p:nvPr>
        </p:nvGraphicFramePr>
        <p:xfrm>
          <a:off x="768742" y="1396998"/>
          <a:ext cx="6942966" cy="398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483">
                  <a:extLst>
                    <a:ext uri="{9D8B030D-6E8A-4147-A177-3AD203B41FA5}">
                      <a16:colId xmlns:a16="http://schemas.microsoft.com/office/drawing/2014/main" val="794462947"/>
                    </a:ext>
                  </a:extLst>
                </a:gridCol>
                <a:gridCol w="3471483">
                  <a:extLst>
                    <a:ext uri="{9D8B030D-6E8A-4147-A177-3AD203B41FA5}">
                      <a16:colId xmlns:a16="http://schemas.microsoft.com/office/drawing/2014/main" val="4262558443"/>
                    </a:ext>
                  </a:extLst>
                </a:gridCol>
              </a:tblGrid>
              <a:tr h="664034">
                <a:tc>
                  <a:txBody>
                    <a:bodyPr/>
                    <a:lstStyle/>
                    <a:p>
                      <a:r>
                        <a:rPr lang="en-US" dirty="0"/>
                        <a:t>                 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87696"/>
                  </a:ext>
                </a:extLst>
              </a:tr>
              <a:tr h="664034">
                <a:tc>
                  <a:txBody>
                    <a:bodyPr/>
                    <a:lstStyle/>
                    <a:p>
                      <a:r>
                        <a:rPr lang="en-US" dirty="0"/>
                        <a:t>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1234,-24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77927"/>
                  </a:ext>
                </a:extLst>
              </a:tr>
              <a:tr h="664034">
                <a:tc>
                  <a:txBody>
                    <a:bodyPr/>
                    <a:lstStyle/>
                    <a:p>
                      <a:r>
                        <a:rPr lang="en-US" dirty="0"/>
                        <a:t>Float-points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1.23, 3.14e-10, 4E210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4145"/>
                  </a:ext>
                </a:extLst>
              </a:tr>
              <a:tr h="66403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Octal, hex, and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0o177, 0x9ff, 0b101010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74145"/>
                  </a:ext>
                </a:extLst>
              </a:tr>
              <a:tr h="66403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number literals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3+4j, 3.0+4.0j, 3J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27000"/>
                  </a:ext>
                </a:extLst>
              </a:tr>
              <a:tr h="66403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Fraction(1, 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4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/>
              <a:t>Arithmetic Operators</a:t>
            </a:r>
          </a:p>
          <a:p>
            <a:endParaRPr lang="en-US" sz="2200" b="1" dirty="0"/>
          </a:p>
          <a:p>
            <a:pPr marL="341312" lvl="1" indent="0">
              <a:buNone/>
            </a:pPr>
            <a:endParaRPr lang="en-US" sz="20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B5987-8DB7-4691-BE2C-EEAD4CC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6153"/>
              </p:ext>
            </p:extLst>
          </p:nvPr>
        </p:nvGraphicFramePr>
        <p:xfrm>
          <a:off x="674337" y="1278545"/>
          <a:ext cx="792102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97">
                  <a:extLst>
                    <a:ext uri="{9D8B030D-6E8A-4147-A177-3AD203B41FA5}">
                      <a16:colId xmlns:a16="http://schemas.microsoft.com/office/drawing/2014/main" val="2597375771"/>
                    </a:ext>
                  </a:extLst>
                </a:gridCol>
                <a:gridCol w="1611618">
                  <a:extLst>
                    <a:ext uri="{9D8B030D-6E8A-4147-A177-3AD203B41FA5}">
                      <a16:colId xmlns:a16="http://schemas.microsoft.com/office/drawing/2014/main" val="3941086499"/>
                    </a:ext>
                  </a:extLst>
                </a:gridCol>
                <a:gridCol w="4714709">
                  <a:extLst>
                    <a:ext uri="{9D8B030D-6E8A-4147-A177-3AD203B41FA5}">
                      <a16:colId xmlns:a16="http://schemas.microsoft.com/office/drawing/2014/main" val="502265819"/>
                    </a:ext>
                  </a:extLst>
                </a:gridCol>
              </a:tblGrid>
              <a:tr h="357586">
                <a:tc>
                  <a:txBody>
                    <a:bodyPr/>
                    <a:lstStyle/>
                    <a:p>
                      <a:r>
                        <a:rPr lang="en-US" dirty="0"/>
                        <a:t>     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64888"/>
                  </a:ext>
                </a:extLst>
              </a:tr>
              <a:tr h="352377">
                <a:tc>
                  <a:txBody>
                    <a:bodyPr/>
                    <a:lstStyle/>
                    <a:p>
                      <a:r>
                        <a:rPr lang="en-US" dirty="0"/>
                        <a:t>       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values on either side of the operator.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85583"/>
                  </a:ext>
                </a:extLst>
              </a:tr>
              <a:tr h="616659">
                <a:tc>
                  <a:txBody>
                    <a:bodyPr/>
                    <a:lstStyle/>
                    <a:p>
                      <a:r>
                        <a:rPr lang="en-US" dirty="0"/>
                        <a:t>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right hand operand from left hand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0034"/>
                  </a:ext>
                </a:extLst>
              </a:tr>
              <a:tr h="616659">
                <a:tc>
                  <a:txBody>
                    <a:bodyPr/>
                    <a:lstStyle/>
                    <a:p>
                      <a:r>
                        <a:rPr lang="en-US" dirty="0"/>
                        <a:t>     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values on either side of the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80858"/>
                  </a:ext>
                </a:extLst>
              </a:tr>
              <a:tr h="616659">
                <a:tc>
                  <a:txBody>
                    <a:bodyPr/>
                    <a:lstStyle/>
                    <a:p>
                      <a:r>
                        <a:rPr lang="en-US" dirty="0"/>
                        <a:t>      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hand operand by right hand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052"/>
                  </a:ext>
                </a:extLst>
              </a:tr>
              <a:tr h="616659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hand operand by right hand operand and returns 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91088"/>
                  </a:ext>
                </a:extLst>
              </a:tr>
              <a:tr h="616659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exponential (power) calculation on 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0901"/>
                  </a:ext>
                </a:extLst>
              </a:tr>
              <a:tr h="880942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division of operands where the result is the quotient in which the digits after the decimal point are removed.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0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390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/>
              <a:t>Comparison Operators</a:t>
            </a:r>
          </a:p>
          <a:p>
            <a:endParaRPr lang="en-US" sz="2200" b="1" dirty="0"/>
          </a:p>
          <a:p>
            <a:pPr marL="341312" lvl="1" indent="0">
              <a:buNone/>
            </a:pPr>
            <a:endParaRPr lang="en-US" sz="20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B5987-8DB7-4691-BE2C-EEAD4CC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43970"/>
              </p:ext>
            </p:extLst>
          </p:nvPr>
        </p:nvGraphicFramePr>
        <p:xfrm>
          <a:off x="674337" y="1278544"/>
          <a:ext cx="82296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24">
                  <a:extLst>
                    <a:ext uri="{9D8B030D-6E8A-4147-A177-3AD203B41FA5}">
                      <a16:colId xmlns:a16="http://schemas.microsoft.com/office/drawing/2014/main" val="2597375771"/>
                    </a:ext>
                  </a:extLst>
                </a:gridCol>
                <a:gridCol w="6149576">
                  <a:extLst>
                    <a:ext uri="{9D8B030D-6E8A-4147-A177-3AD203B41FA5}">
                      <a16:colId xmlns:a16="http://schemas.microsoft.com/office/drawing/2014/main" val="502265819"/>
                    </a:ext>
                  </a:extLst>
                </a:gridCol>
              </a:tblGrid>
              <a:tr h="397565">
                <a:tc>
                  <a:txBody>
                    <a:bodyPr/>
                    <a:lstStyle/>
                    <a:p>
                      <a:r>
                        <a:rPr lang="en-US" dirty="0"/>
                        <a:t>     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64888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dirty="0"/>
                        <a:t>        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values of two operands are equal, then the condition becomes true..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85583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dirty="0"/>
                        <a:t>    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values of two operands are not equal, then condition becomes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0034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dirty="0"/>
                        <a:t>   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value of left operand is greater than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80858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dirty="0"/>
                        <a:t>         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value of left operand is less than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052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dirty="0"/>
                        <a:t>       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value of left operand is greater than or equal to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91088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dirty="0"/>
                        <a:t>      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value of left operand is less than or equal to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5941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/>
              <a:t>Assignment Operators</a:t>
            </a:r>
          </a:p>
          <a:p>
            <a:endParaRPr lang="en-US" sz="2200" b="1" dirty="0"/>
          </a:p>
          <a:p>
            <a:pPr marL="341312" lvl="1" indent="0">
              <a:buNone/>
            </a:pPr>
            <a:endParaRPr lang="en-US" sz="20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B5987-8DB7-4691-BE2C-EEAD4CC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7785"/>
              </p:ext>
            </p:extLst>
          </p:nvPr>
        </p:nvGraphicFramePr>
        <p:xfrm>
          <a:off x="674337" y="1254268"/>
          <a:ext cx="822959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24">
                  <a:extLst>
                    <a:ext uri="{9D8B030D-6E8A-4147-A177-3AD203B41FA5}">
                      <a16:colId xmlns:a16="http://schemas.microsoft.com/office/drawing/2014/main" val="2597375771"/>
                    </a:ext>
                  </a:extLst>
                </a:gridCol>
                <a:gridCol w="6149575">
                  <a:extLst>
                    <a:ext uri="{9D8B030D-6E8A-4147-A177-3AD203B41FA5}">
                      <a16:colId xmlns:a16="http://schemas.microsoft.com/office/drawing/2014/main" val="502265819"/>
                    </a:ext>
                  </a:extLst>
                </a:gridCol>
              </a:tblGrid>
              <a:tr h="342613">
                <a:tc>
                  <a:txBody>
                    <a:bodyPr/>
                    <a:lstStyle/>
                    <a:p>
                      <a:r>
                        <a:rPr lang="en-US" dirty="0"/>
                        <a:t>     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64888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85583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adds right operand to the left operand and assign the result to left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0034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right operand from the left operand and assign the result to left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80858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 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multiplies right operand with the left operand and assign the result to left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052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takes modulus using two operands and assign the result to left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91088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exponential (power) calculation on operators and assign value to the left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0901"/>
                  </a:ext>
                </a:extLst>
              </a:tr>
              <a:tr h="599574">
                <a:tc>
                  <a:txBody>
                    <a:bodyPr/>
                    <a:lstStyle/>
                    <a:p>
                      <a:r>
                        <a:rPr lang="en-US" dirty="0"/>
                        <a:t>        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performs floor division on operators and assign value to the left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2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7298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abs(x)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/>
              <a:t>Description</a:t>
            </a:r>
            <a:r>
              <a:rPr lang="en-US" sz="2200" b="1" dirty="0"/>
              <a:t>- </a:t>
            </a:r>
            <a:r>
              <a:rPr lang="en-US" dirty="0"/>
              <a:t>The absolute value of x: the (positive) distance between x and zero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abs(3.5)           </a:t>
            </a:r>
          </a:p>
          <a:p>
            <a:pPr marL="0" indent="0">
              <a:buNone/>
            </a:pPr>
            <a:r>
              <a:rPr lang="en-US" dirty="0"/>
              <a:t>                      		Output: 3.5 </a:t>
            </a:r>
          </a:p>
          <a:p>
            <a:pPr marL="0" indent="0">
              <a:buNone/>
            </a:pPr>
            <a:r>
              <a:rPr lang="en-US" dirty="0"/>
              <a:t>		 abs(-3.5) </a:t>
            </a:r>
          </a:p>
          <a:p>
            <a:pPr marL="0" indent="0">
              <a:buNone/>
            </a:pPr>
            <a:r>
              <a:rPr lang="en-US" dirty="0"/>
              <a:t>			Output: 3.5 </a:t>
            </a:r>
          </a:p>
          <a:p>
            <a:r>
              <a:rPr lang="en-US" sz="2200" b="1" dirty="0"/>
              <a:t>ceil(x)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100" dirty="0"/>
              <a:t>Description- The </a:t>
            </a:r>
            <a:r>
              <a:rPr lang="en-US" dirty="0"/>
              <a:t>ceiling of x: the smallest integer not less than x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/>
              <a:t>math.ceil</a:t>
            </a:r>
            <a:r>
              <a:rPr lang="en-US" dirty="0"/>
              <a:t>(3.5)           </a:t>
            </a:r>
          </a:p>
          <a:p>
            <a:pPr marL="0" indent="0">
              <a:buNone/>
            </a:pPr>
            <a:r>
              <a:rPr lang="en-US" dirty="0"/>
              <a:t>                      		Output: 4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math.ceil</a:t>
            </a:r>
            <a:r>
              <a:rPr lang="en-US" dirty="0"/>
              <a:t>(-3.5) </a:t>
            </a:r>
          </a:p>
          <a:p>
            <a:pPr marL="0" indent="0">
              <a:buNone/>
            </a:pPr>
            <a:r>
              <a:rPr lang="en-US" dirty="0"/>
              <a:t>			Output: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36478555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floor(x)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/>
              <a:t>Description</a:t>
            </a:r>
            <a:r>
              <a:rPr lang="en-US" sz="2200" b="1" dirty="0"/>
              <a:t>- </a:t>
            </a:r>
            <a:r>
              <a:rPr lang="en-US" dirty="0"/>
              <a:t>The floor of x: the largest integer not greater than x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/>
              <a:t>math.floor</a:t>
            </a:r>
            <a:r>
              <a:rPr lang="en-US" dirty="0"/>
              <a:t>(3.5)           </a:t>
            </a:r>
          </a:p>
          <a:p>
            <a:pPr marL="0" indent="0">
              <a:buNone/>
            </a:pPr>
            <a:r>
              <a:rPr lang="en-US" dirty="0"/>
              <a:t>                      		Output: 3 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math.floor</a:t>
            </a:r>
            <a:r>
              <a:rPr lang="en-US" dirty="0"/>
              <a:t>(-3.5) </a:t>
            </a:r>
          </a:p>
          <a:p>
            <a:pPr marL="0" indent="0">
              <a:buNone/>
            </a:pPr>
            <a:r>
              <a:rPr lang="en-US" dirty="0"/>
              <a:t>			Output: -4 </a:t>
            </a:r>
          </a:p>
          <a:p>
            <a:r>
              <a:rPr lang="en-US" sz="2200" b="1" dirty="0" err="1"/>
              <a:t>exp</a:t>
            </a:r>
            <a:r>
              <a:rPr lang="en-US" sz="2200" b="1" dirty="0"/>
              <a:t>(x)</a:t>
            </a:r>
          </a:p>
          <a:p>
            <a:pPr marL="0" indent="0">
              <a:buNone/>
            </a:pPr>
            <a:r>
              <a:rPr lang="en-US" dirty="0"/>
              <a:t>	Description</a:t>
            </a:r>
            <a:r>
              <a:rPr lang="en-US" sz="2200" b="1" dirty="0"/>
              <a:t>- </a:t>
            </a:r>
            <a:r>
              <a:rPr lang="en-US" sz="2100" dirty="0"/>
              <a:t>The ceiling </a:t>
            </a:r>
            <a:r>
              <a:rPr lang="en-US" dirty="0"/>
              <a:t>of x: the smallest integer not less than x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/>
              <a:t>math.exp</a:t>
            </a:r>
            <a:r>
              <a:rPr lang="en-US" dirty="0"/>
              <a:t>(1)           </a:t>
            </a:r>
          </a:p>
          <a:p>
            <a:pPr marL="0" indent="0">
              <a:buNone/>
            </a:pPr>
            <a:r>
              <a:rPr lang="en-US" dirty="0"/>
              <a:t>                      		Output: 2.71828 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math.exp</a:t>
            </a:r>
            <a:r>
              <a:rPr lang="en-US" dirty="0"/>
              <a:t>(-1) </a:t>
            </a:r>
          </a:p>
          <a:p>
            <a:pPr marL="0" indent="0">
              <a:buNone/>
            </a:pPr>
            <a:r>
              <a:rPr lang="en-US" dirty="0"/>
              <a:t>			Output: 0.3678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1717462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max(x1,x2,x3,….)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/>
              <a:t>Description</a:t>
            </a:r>
            <a:r>
              <a:rPr lang="en-US" sz="2200" b="1" dirty="0"/>
              <a:t>- </a:t>
            </a:r>
            <a:r>
              <a:rPr lang="en-US" dirty="0"/>
              <a:t>The largest of its arguments: the value closest to positive infinity</a:t>
            </a:r>
            <a:r>
              <a:rPr lang="en-US" sz="2200" dirty="0"/>
              <a:t>             </a:t>
            </a:r>
          </a:p>
          <a:p>
            <a:pPr marL="0" indent="0">
              <a:buNone/>
            </a:pPr>
            <a:r>
              <a:rPr lang="en-US" dirty="0"/>
              <a:t>	Example- </a:t>
            </a:r>
          </a:p>
          <a:p>
            <a:pPr marL="0" indent="0">
              <a:buNone/>
            </a:pPr>
            <a:r>
              <a:rPr lang="en-US" dirty="0"/>
              <a:t>                  	max(1,2,3,4)           </a:t>
            </a:r>
          </a:p>
          <a:p>
            <a:pPr marL="0" indent="0">
              <a:buNone/>
            </a:pPr>
            <a:r>
              <a:rPr lang="en-US" dirty="0"/>
              <a:t>                      		Output: 4 </a:t>
            </a:r>
          </a:p>
          <a:p>
            <a:pPr marL="0" indent="0">
              <a:buNone/>
            </a:pPr>
            <a:r>
              <a:rPr lang="en-US" dirty="0"/>
              <a:t>		 max(-1,-2,-3,-4) </a:t>
            </a:r>
          </a:p>
          <a:p>
            <a:pPr marL="0" indent="0">
              <a:buNone/>
            </a:pPr>
            <a:r>
              <a:rPr lang="en-US" dirty="0"/>
              <a:t>			Output: -1 </a:t>
            </a:r>
          </a:p>
          <a:p>
            <a:r>
              <a:rPr lang="en-US" sz="2200" b="1" dirty="0"/>
              <a:t>min(x1,x2,x3,…)</a:t>
            </a:r>
          </a:p>
          <a:p>
            <a:pPr marL="0" indent="0">
              <a:buNone/>
            </a:pPr>
            <a:r>
              <a:rPr lang="en-US" dirty="0"/>
              <a:t>	Description</a:t>
            </a:r>
            <a:r>
              <a:rPr lang="en-US" sz="2200" b="1" dirty="0"/>
              <a:t>- </a:t>
            </a:r>
            <a:r>
              <a:rPr lang="en-US" dirty="0"/>
              <a:t>The smallest of its arguments: the value closest to negative infinity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min(1,2,3,4)           </a:t>
            </a:r>
          </a:p>
          <a:p>
            <a:pPr marL="0" indent="0">
              <a:buNone/>
            </a:pPr>
            <a:r>
              <a:rPr lang="en-US" dirty="0"/>
              <a:t>                      		Output: 1 </a:t>
            </a:r>
          </a:p>
          <a:p>
            <a:pPr marL="0" indent="0">
              <a:buNone/>
            </a:pPr>
            <a:r>
              <a:rPr lang="en-US" dirty="0"/>
              <a:t>		 min(-1,-2,-3,-4) </a:t>
            </a:r>
          </a:p>
          <a:p>
            <a:pPr marL="0" indent="0">
              <a:buNone/>
            </a:pPr>
            <a:r>
              <a:rPr lang="en-US" dirty="0"/>
              <a:t>			Output: -4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538008061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13149</TotalTime>
  <Words>492</Words>
  <Application>Microsoft Office PowerPoint</Application>
  <PresentationFormat>On-screen Show (4:3)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6" baseType="lpstr">
      <vt:lpstr>Museo Sans For Dell</vt:lpstr>
      <vt:lpstr>Trebuchet MS</vt:lpstr>
      <vt:lpstr>Modern No. 20</vt:lpstr>
      <vt:lpstr>Arial</vt:lpstr>
      <vt:lpstr>Museo For Dell 300</vt:lpstr>
      <vt:lpstr>Museo For Dell</vt:lpstr>
      <vt:lpstr>Courier New</vt:lpstr>
      <vt:lpstr>Wingdings</vt:lpstr>
      <vt:lpstr>Museo Sans For Dell</vt:lpstr>
      <vt:lpstr>Microsoft Tai Le</vt:lpstr>
      <vt:lpstr>Arial Black</vt:lpstr>
      <vt:lpstr>Birka-Italic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PYTHON – Numeric Types &amp; Operators       SRINIVAS BHARARTH.K  </vt:lpstr>
      <vt:lpstr> Agenda</vt:lpstr>
      <vt:lpstr>Numeric Types</vt:lpstr>
      <vt:lpstr>Operators</vt:lpstr>
      <vt:lpstr>Operators</vt:lpstr>
      <vt:lpstr>Operators</vt:lpstr>
      <vt:lpstr>Mathematical Functions</vt:lpstr>
      <vt:lpstr>Mathematical Functions</vt:lpstr>
      <vt:lpstr>Mathematical Functions</vt:lpstr>
      <vt:lpstr>Mathematical Functions</vt:lpstr>
      <vt:lpstr>Convert Decimal to Binary, Octal and Hexadecimal Functions</vt:lpstr>
      <vt:lpstr>Convert Decimal to Binary, Octal and Hexadecimal Functions</vt:lpstr>
      <vt:lpstr>   </vt:lpstr>
    </vt:vector>
  </TitlesOfParts>
  <Company>to Wyse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Kanta, Srinivas</cp:lastModifiedBy>
  <cp:revision>189</cp:revision>
  <cp:lastPrinted>2014-02-14T16:26:12Z</cp:lastPrinted>
  <dcterms:created xsi:type="dcterms:W3CDTF">2014-07-22T05:05:31Z</dcterms:created>
  <dcterms:modified xsi:type="dcterms:W3CDTF">2018-10-01T04:47:45Z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