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5"/>
  </p:notesMasterIdLst>
  <p:handoutMasterIdLst>
    <p:handoutMasterId r:id="rId26"/>
  </p:handoutMasterIdLst>
  <p:sldIdLst>
    <p:sldId id="256" r:id="rId15"/>
    <p:sldId id="294" r:id="rId16"/>
    <p:sldId id="326" r:id="rId17"/>
    <p:sldId id="313" r:id="rId18"/>
    <p:sldId id="332" r:id="rId19"/>
    <p:sldId id="327" r:id="rId20"/>
    <p:sldId id="328" r:id="rId21"/>
    <p:sldId id="329" r:id="rId22"/>
    <p:sldId id="314" r:id="rId23"/>
    <p:sldId id="307" r:id="rId24"/>
  </p:sldIdLst>
  <p:sldSz cx="9144000" cy="6858000" type="screen4x3"/>
  <p:notesSz cx="7010400" cy="9296400"/>
  <p:embeddedFontLst>
    <p:embeddedFont>
      <p:font typeface="Museo For Dell" panose="020B0604020202020204" charset="0"/>
      <p:regular r:id="rId27"/>
      <p:bold r:id="rId28"/>
    </p:embeddedFont>
    <p:embeddedFont>
      <p:font typeface="Museo Sans For Dell" panose="020B0604020202020204" charset="0"/>
      <p:regular r:id="rId29"/>
      <p:bold r:id="rId30"/>
    </p:embeddedFont>
    <p:embeddedFont>
      <p:font typeface="Museo For Dell 300" panose="02000000000000000000" charset="0"/>
      <p:regular r:id="rId31"/>
    </p:embeddedFont>
    <p:embeddedFont>
      <p:font typeface="Microsoft Tai Le" panose="020B0502040204020203" pitchFamily="34" charset="0"/>
      <p:regular r:id="rId32"/>
      <p:bold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Museo Sans For Dell" panose="020B0604020202020204" charset="0"/>
      <p:regular r:id="rId29"/>
      <p:bold r:id="rId30"/>
    </p:embeddedFont>
    <p:embeddedFont>
      <p:font typeface="Arial Black" panose="020B0A04020102020204" pitchFamily="34" charset="0"/>
      <p:bold r:id="rId38"/>
    </p:embeddedFont>
  </p:embeddedFontLst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9276" autoAdjust="0"/>
  </p:normalViewPr>
  <p:slideViewPr>
    <p:cSldViewPr snapToGrid="0">
      <p:cViewPr varScale="1">
        <p:scale>
          <a:sx n="79" d="100"/>
          <a:sy n="79" d="100"/>
        </p:scale>
        <p:origin x="884" y="64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21" Type="http://schemas.openxmlformats.org/officeDocument/2006/relationships/slide" Target="slides/slide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10/22/2018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10/22/2018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10/22/2018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cs typeface="Microsoft Tai Le" panose="020B0502040204020203" pitchFamily="34" charset="0"/>
              </a:rPr>
              <a:t>PYTHON – Conditions and Loops</a:t>
            </a: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br>
              <a:rPr lang="en-US" sz="4000" dirty="0">
                <a:cs typeface="Microsoft Tai Le" panose="020B0502040204020203" pitchFamily="34" charset="0"/>
              </a:rPr>
            </a:br>
            <a:r>
              <a:rPr lang="en-US" sz="4000" dirty="0">
                <a:cs typeface="Microsoft Tai Le" panose="020B0502040204020203" pitchFamily="34" charset="0"/>
              </a:rPr>
              <a:t>Srinivasa Bharath Kanta</a:t>
            </a:r>
            <a:endParaRPr lang="en-US" sz="2700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sz="800" dirty="0"/>
            </a:br>
            <a:r>
              <a:rPr lang="en-US" sz="2800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32" y="1115123"/>
            <a:ext cx="787125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7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Conditional statements – What? Why? Where?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endParaRPr lang="en-US" sz="20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Tx/>
              <a:buAutoNum type="arabicPeriod"/>
            </a:pPr>
            <a:r>
              <a:rPr lang="en-US" sz="2000" b="1" dirty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rPr>
              <a:t>Loop Statements – What? Why? Where?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600" dirty="0">
              <a:solidFill>
                <a:schemeClr val="bg2"/>
              </a:solidFill>
              <a:latin typeface="Museo Sans For Dell" pitchFamily="2" charset="0"/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7843" y="818705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To validate a condition: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altLang="en-US" dirty="0"/>
              <a:t>If Statement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altLang="en-US" dirty="0"/>
              <a:t>If else statement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dirty="0"/>
              <a:t>Chained conditions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dirty="0"/>
              <a:t>Nested Conditions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pic>
        <p:nvPicPr>
          <p:cNvPr id="1028" name="Picture 4" descr="_images/flowchart_if_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14" y="2602536"/>
            <a:ext cx="2686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 == 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and y are equal')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print(‘blah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blah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blah')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print(‘something’)</a:t>
            </a:r>
          </a:p>
          <a:p>
            <a:pPr marL="681038" lvl="2" indent="0">
              <a:buNone/>
            </a:pP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x&lt;y: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print(‘x is lesser than y’)</a:t>
            </a:r>
          </a:p>
          <a:p>
            <a:pPr marL="681038" lvl="2" indent="0">
              <a:buNone/>
            </a:pP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x&gt;y: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print(‘x is grater than y’)</a:t>
            </a:r>
            <a:endParaRPr lang="en-US" dirty="0"/>
          </a:p>
          <a:p>
            <a:r>
              <a:rPr lang="en-US" dirty="0"/>
              <a:t>If else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 == 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and y are equal')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and y are not equal’</a:t>
            </a:r>
          </a:p>
          <a:p>
            <a:pPr marL="681038" lvl="2" indent="0">
              <a:buNone/>
            </a:pP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 in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If and if else</a:t>
            </a:r>
          </a:p>
        </p:txBody>
      </p:sp>
    </p:spTree>
    <p:extLst>
      <p:ext uri="{BB962C8B-B14F-4D97-AF65-F5344CB8AC3E}">
        <p14:creationId xmlns:p14="http://schemas.microsoft.com/office/powerpoint/2010/main" val="21728775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86968"/>
            <a:ext cx="8229600" cy="5148072"/>
          </a:xfrm>
        </p:spPr>
        <p:txBody>
          <a:bodyPr>
            <a:normAutofit/>
          </a:bodyPr>
          <a:lstStyle/>
          <a:p>
            <a:r>
              <a:rPr lang="en-US" dirty="0"/>
              <a:t>Chained if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 &lt; 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is lesser than y')</a:t>
            </a:r>
          </a:p>
          <a:p>
            <a:pPr marL="681038" lvl="2" indent="0">
              <a:buNone/>
            </a:pP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elif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x&gt;y: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is greater than y 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is equal to y’)</a:t>
            </a:r>
          </a:p>
          <a:p>
            <a:pPr marL="681038" lvl="2" indent="0">
              <a:buNone/>
            </a:pPr>
            <a:endParaRPr lang="en-US" dirty="0"/>
          </a:p>
          <a:p>
            <a:r>
              <a:rPr lang="en-US" dirty="0"/>
              <a:t>Nested if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 &lt; 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print(‘x is lesser than y')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if x&gt;y: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	       print(‘x is greater than y 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else: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	       print(‘x is equal to y’)</a:t>
            </a:r>
          </a:p>
          <a:p>
            <a:pPr marL="681038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dirty="0"/>
              <a:t>Chained and nested</a:t>
            </a:r>
          </a:p>
        </p:txBody>
      </p:sp>
    </p:spTree>
    <p:extLst>
      <p:ext uri="{BB962C8B-B14F-4D97-AF65-F5344CB8AC3E}">
        <p14:creationId xmlns:p14="http://schemas.microsoft.com/office/powerpoint/2010/main" val="241570829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r>
              <a:rPr lang="en-US" sz="2200" dirty="0"/>
              <a:t>Iterative/Repetitive tasks</a:t>
            </a:r>
          </a:p>
          <a:p>
            <a:pPr lvl="1"/>
            <a:r>
              <a:rPr lang="en-US" dirty="0"/>
              <a:t>For statement</a:t>
            </a:r>
          </a:p>
          <a:p>
            <a:pPr lvl="1"/>
            <a:r>
              <a:rPr lang="en-US" dirty="0"/>
              <a:t>While Statement</a:t>
            </a:r>
          </a:p>
          <a:p>
            <a:r>
              <a:rPr lang="en-US" dirty="0"/>
              <a:t>Each item is assigned to loop variable one by one when body of the loop is executed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88461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6231583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66788" lvl="2" indent="-285750"/>
            <a:r>
              <a:rPr lang="en-US" dirty="0"/>
              <a:t>Used for definite iterations</a:t>
            </a:r>
          </a:p>
          <a:p>
            <a:pPr marL="966788" lvl="2" indent="-285750"/>
            <a:endParaRPr lang="en-US" dirty="0"/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friend in ['Margot', 'Kathryn', '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Prisila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']: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invitation = "Hi " + friend + ".  Please come to my party on Saturday!"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print(invitation)</a:t>
            </a:r>
          </a:p>
          <a:p>
            <a:pPr marL="681038" lvl="2" indent="0">
              <a:buNone/>
            </a:pPr>
            <a:endParaRPr lang="en-US" dirty="0"/>
          </a:p>
          <a:p>
            <a:pPr marL="681038" lvl="2" indent="0">
              <a:buNone/>
            </a:pPr>
            <a:endParaRPr lang="en-US" dirty="0"/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range(5):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print('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now:',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4105893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48640" y="731520"/>
            <a:ext cx="8229600" cy="5221224"/>
          </a:xfrm>
        </p:spPr>
        <p:txBody>
          <a:bodyPr>
            <a:normAutofit/>
          </a:bodyPr>
          <a:lstStyle/>
          <a:p>
            <a:pPr marL="966788" lvl="2" indent="-285750"/>
            <a:r>
              <a:rPr lang="en-US" dirty="0"/>
              <a:t>Used for indefinite iterations</a:t>
            </a:r>
          </a:p>
          <a:p>
            <a:pPr marL="966788" lvl="2" indent="-285750"/>
            <a:endParaRPr lang="en-US" dirty="0"/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= 0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prompt = "What is the meaning of life, the universe, and everything? "</a:t>
            </a:r>
          </a:p>
          <a:p>
            <a:pPr marL="681038" lvl="2" indent="0">
              <a:buNone/>
            </a:pP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number != "42":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number =  input(prompt)</a:t>
            </a:r>
          </a:p>
          <a:p>
            <a:pPr marL="681038" lvl="2" indent="0">
              <a:buNone/>
            </a:pPr>
            <a:endParaRPr lang="en-US" dirty="0"/>
          </a:p>
          <a:p>
            <a:pPr marL="681038" lvl="2" indent="0">
              <a:buNone/>
            </a:pPr>
            <a:endParaRPr lang="en-US" dirty="0"/>
          </a:p>
          <a:p>
            <a:pPr marL="681038" lvl="2" indent="0">
              <a:buNone/>
            </a:pPr>
            <a:r>
              <a:rPr lang="en-US" dirty="0"/>
              <a:t>file = open('test.txt')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 True: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line =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file.readline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if not line: break</a:t>
            </a:r>
          </a:p>
          <a:p>
            <a:pPr marL="681038" lvl="2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print(line)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369005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49175860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813816"/>
            <a:ext cx="8229600" cy="5221224"/>
          </a:xfrm>
        </p:spPr>
        <p:txBody>
          <a:bodyPr>
            <a:normAutofit fontScale="92500"/>
          </a:bodyPr>
          <a:lstStyle/>
          <a:p>
            <a:r>
              <a:rPr lang="en-US" dirty="0"/>
              <a:t> keywords used to control the program flow and exit the indefinite loops</a:t>
            </a:r>
          </a:p>
          <a:p>
            <a:pPr lvl="1"/>
            <a:r>
              <a:rPr lang="en-US" dirty="0"/>
              <a:t>Break is used to exit immediately the body of the loop</a:t>
            </a:r>
          </a:p>
          <a:p>
            <a:pPr lvl="1"/>
            <a:endParaRPr lang="en-US" dirty="0"/>
          </a:p>
          <a:p>
            <a:pPr marL="681038" lvl="2" indent="0"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[12, 16, 17, 24, 29]:</a:t>
            </a:r>
          </a:p>
          <a:p>
            <a:pPr marL="681038" lvl="2" indent="0"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if 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% 2 == 1:  # if the number is odd</a:t>
            </a:r>
          </a:p>
          <a:p>
            <a:pPr marL="681038" lvl="2" indent="0"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break        # immediately exit the loop</a:t>
            </a:r>
          </a:p>
          <a:p>
            <a:pPr marL="681038" lvl="2" indent="0"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1312" lvl="1" indent="0">
              <a:buNone/>
            </a:pPr>
            <a:endParaRPr lang="en-US" dirty="0"/>
          </a:p>
          <a:p>
            <a:pPr lvl="1"/>
            <a:r>
              <a:rPr lang="en-US" dirty="0"/>
              <a:t>Continue is used to skip and go to the next iteration of the loop</a:t>
            </a:r>
          </a:p>
          <a:p>
            <a:pPr lvl="1"/>
            <a:endParaRPr lang="en-US" dirty="0"/>
          </a:p>
          <a:p>
            <a:pPr marL="681038" lvl="2" indent="0">
              <a:lnSpc>
                <a:spcPct val="110000"/>
              </a:lnSpc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[12, 16, 17, 24, 29, 30]:</a:t>
            </a:r>
          </a:p>
          <a:p>
            <a:pPr marL="681038" lvl="2" indent="0">
              <a:lnSpc>
                <a:spcPct val="110000"/>
              </a:lnSpc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if 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% 2 == 1:      # if the number is odd</a:t>
            </a:r>
          </a:p>
          <a:p>
            <a:pPr marL="681038" lvl="2" indent="0">
              <a:lnSpc>
                <a:spcPct val="110000"/>
              </a:lnSpc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continue        # don't process it</a:t>
            </a:r>
          </a:p>
          <a:p>
            <a:pPr marL="681038" lvl="2" indent="0">
              <a:lnSpc>
                <a:spcPct val="110000"/>
              </a:lnSpc>
              <a:buNone/>
            </a:pP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print(</a:t>
            </a:r>
            <a:r>
              <a:rPr lang="en-US" sz="17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7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1312" lvl="1" indent="0">
              <a:buNone/>
            </a:pPr>
            <a:endParaRPr lang="en-US" dirty="0"/>
          </a:p>
          <a:p>
            <a:pPr marL="341312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451301"/>
          </a:xfrm>
        </p:spPr>
        <p:txBody>
          <a:bodyPr/>
          <a:lstStyle/>
          <a:p>
            <a:r>
              <a:rPr lang="en-US" dirty="0"/>
              <a:t>Continue and break</a:t>
            </a:r>
          </a:p>
        </p:txBody>
      </p:sp>
    </p:spTree>
    <p:extLst>
      <p:ext uri="{BB962C8B-B14F-4D97-AF65-F5344CB8AC3E}">
        <p14:creationId xmlns:p14="http://schemas.microsoft.com/office/powerpoint/2010/main" val="121566832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ppt/theme/themeOverride2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19358</TotalTime>
  <Words>390</Words>
  <Application>Microsoft Office PowerPoint</Application>
  <PresentationFormat>On-screen Show 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Museo For Dell</vt:lpstr>
      <vt:lpstr>Courier New</vt:lpstr>
      <vt:lpstr>Museo Sans For Dell</vt:lpstr>
      <vt:lpstr>Wingdings</vt:lpstr>
      <vt:lpstr>Museo For Dell 300</vt:lpstr>
      <vt:lpstr>Microsoft Tai Le</vt:lpstr>
      <vt:lpstr>Arial</vt:lpstr>
      <vt:lpstr>Birka-Italic</vt:lpstr>
      <vt:lpstr>Trebuchet MS</vt:lpstr>
      <vt:lpstr>Museo Sans For Dell</vt:lpstr>
      <vt:lpstr>Arial Black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PYTHON – Conditions and Loops       Srinivasa Bharath Kanta</vt:lpstr>
      <vt:lpstr> Agenda</vt:lpstr>
      <vt:lpstr>Conditional Statement</vt:lpstr>
      <vt:lpstr>If and if else</vt:lpstr>
      <vt:lpstr>Chained and nested</vt:lpstr>
      <vt:lpstr>Loops</vt:lpstr>
      <vt:lpstr>For loop</vt:lpstr>
      <vt:lpstr>While loop</vt:lpstr>
      <vt:lpstr>Continue and break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Kanta, Srinivas</cp:lastModifiedBy>
  <cp:revision>144</cp:revision>
  <cp:lastPrinted>2014-02-14T16:26:12Z</cp:lastPrinted>
  <dcterms:created xsi:type="dcterms:W3CDTF">2014-07-22T05:05:31Z</dcterms:created>
  <dcterms:modified xsi:type="dcterms:W3CDTF">2018-10-29T04:49:49Z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</Properties>
</file>