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1"/>
  </p:sldMasterIdLst>
  <p:notesMasterIdLst>
    <p:notesMasterId r:id="rId44"/>
  </p:notesMasterIdLst>
  <p:handoutMasterIdLst>
    <p:handoutMasterId r:id="rId45"/>
  </p:handoutMasterIdLst>
  <p:sldIdLst>
    <p:sldId id="471" r:id="rId2"/>
    <p:sldId id="497" r:id="rId3"/>
    <p:sldId id="510" r:id="rId4"/>
    <p:sldId id="511" r:id="rId5"/>
    <p:sldId id="539" r:id="rId6"/>
    <p:sldId id="541" r:id="rId7"/>
    <p:sldId id="542" r:id="rId8"/>
    <p:sldId id="543" r:id="rId9"/>
    <p:sldId id="544" r:id="rId10"/>
    <p:sldId id="545" r:id="rId11"/>
    <p:sldId id="546" r:id="rId12"/>
    <p:sldId id="538" r:id="rId13"/>
    <p:sldId id="568" r:id="rId14"/>
    <p:sldId id="570" r:id="rId15"/>
    <p:sldId id="569" r:id="rId16"/>
    <p:sldId id="567" r:id="rId17"/>
    <p:sldId id="565" r:id="rId18"/>
    <p:sldId id="566" r:id="rId19"/>
    <p:sldId id="522" r:id="rId20"/>
    <p:sldId id="523" r:id="rId21"/>
    <p:sldId id="518" r:id="rId22"/>
    <p:sldId id="519" r:id="rId23"/>
    <p:sldId id="520" r:id="rId24"/>
    <p:sldId id="533" r:id="rId25"/>
    <p:sldId id="549" r:id="rId26"/>
    <p:sldId id="550" r:id="rId27"/>
    <p:sldId id="551" r:id="rId28"/>
    <p:sldId id="552" r:id="rId29"/>
    <p:sldId id="553" r:id="rId30"/>
    <p:sldId id="554" r:id="rId31"/>
    <p:sldId id="548" r:id="rId32"/>
    <p:sldId id="555" r:id="rId33"/>
    <p:sldId id="536" r:id="rId34"/>
    <p:sldId id="537" r:id="rId35"/>
    <p:sldId id="560" r:id="rId36"/>
    <p:sldId id="558" r:id="rId37"/>
    <p:sldId id="561" r:id="rId38"/>
    <p:sldId id="559" r:id="rId39"/>
    <p:sldId id="562" r:id="rId40"/>
    <p:sldId id="563" r:id="rId41"/>
    <p:sldId id="564" r:id="rId42"/>
    <p:sldId id="496" r:id="rId43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buSzPct val="85000"/>
      <a:buFont typeface="Wingdings 2" pitchFamily="18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buSzPct val="85000"/>
      <a:buFont typeface="Wingdings 2" pitchFamily="18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buSzPct val="85000"/>
      <a:buFont typeface="Wingdings 2" pitchFamily="18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buSzPct val="85000"/>
      <a:buFont typeface="Wingdings 2" pitchFamily="18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buSzPct val="85000"/>
      <a:buFont typeface="Wingdings 2" pitchFamily="18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4A74C0"/>
    <a:srgbClr val="799EE9"/>
    <a:srgbClr val="648FFA"/>
    <a:srgbClr val="2A50BA"/>
    <a:srgbClr val="3073D6"/>
    <a:srgbClr val="4365BB"/>
    <a:srgbClr val="006699"/>
    <a:srgbClr val="DF0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23750" autoAdjust="0"/>
    <p:restoredTop sz="94660" autoAdjust="0"/>
  </p:normalViewPr>
  <p:slideViewPr>
    <p:cSldViewPr>
      <p:cViewPr varScale="1">
        <p:scale>
          <a:sx n="81" d="100"/>
          <a:sy n="81" d="100"/>
        </p:scale>
        <p:origin x="54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Sz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Sz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Sz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Sz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927D897B-D8C0-4226-855F-C4A2F8530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97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Sz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Sz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Sz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Sz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7B234CC7-9AE4-4672-943F-BABAAD02F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318E52-F786-4614-AFA9-5634BB52E93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902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8844-CA8D-4117-814D-A84199DB871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2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8844-CA8D-4117-814D-A84199DB871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5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8844-CA8D-4117-814D-A84199DB871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5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blac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00350" y="2052638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>
            <a:spLocks noChangeArrowheads="1"/>
          </p:cNvSpPr>
          <p:nvPr userDrawn="1"/>
        </p:nvSpPr>
        <p:spPr bwMode="black">
          <a:xfrm>
            <a:off x="8593138" y="0"/>
            <a:ext cx="550862" cy="685800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ctrTitle"/>
          </p:nvPr>
        </p:nvSpPr>
        <p:spPr>
          <a:xfrm>
            <a:off x="420688" y="511175"/>
            <a:ext cx="7867650" cy="15509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3660" name="Text Placeholder 12"/>
          <p:cNvSpPr>
            <a:spLocks noGrp="1"/>
          </p:cNvSpPr>
          <p:nvPr>
            <p:ph type="subTitle" idx="1"/>
          </p:nvPr>
        </p:nvSpPr>
        <p:spPr>
          <a:xfrm>
            <a:off x="420688" y="5119688"/>
            <a:ext cx="7827962" cy="13843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DELL CONFIDENTIAL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6B7D6-3BD0-40B5-B4D7-850A40421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DELL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CC1E1-3372-49E5-A979-97D21B5C5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7463" y="368300"/>
            <a:ext cx="1976437" cy="6167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6563" y="368300"/>
            <a:ext cx="5778500" cy="6167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DELL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370EB-7A89-4A20-95DE-9A5136FA01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DELL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00CE2-7C05-4B78-A8A3-BD3113419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DELL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E4F01-25EC-4707-9127-EAB9580D6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847850"/>
            <a:ext cx="3868737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847850"/>
            <a:ext cx="3868738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DELL CONFIDENTIAL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27374-819B-4DED-9C6A-2EDFB134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DELL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FE68F-70E1-4901-98A8-55EB2F29E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DELL CONFIDENTIAL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722BB-F081-4923-90E7-9109FD8E7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DELL CONFIDENTIAL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AB7A1-F763-474E-AF6E-A69A3AFDA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DELL CONFIDENTIAL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D253E-9D1C-495A-9070-70CD09033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DELL CONFIDENTIAL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B2873-3596-47C1-B770-8C8112062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0" name="Rectangle 6"/>
          <p:cNvSpPr>
            <a:spLocks noChangeArrowheads="1"/>
          </p:cNvSpPr>
          <p:nvPr userDrawn="1"/>
        </p:nvSpPr>
        <p:spPr bwMode="black">
          <a:xfrm>
            <a:off x="8593138" y="0"/>
            <a:ext cx="550862" cy="685800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871" name="Oval 7"/>
          <p:cNvSpPr>
            <a:spLocks noChangeArrowheads="1"/>
          </p:cNvSpPr>
          <p:nvPr userDrawn="1"/>
        </p:nvSpPr>
        <p:spPr bwMode="black">
          <a:xfrm>
            <a:off x="8258175" y="5838825"/>
            <a:ext cx="714375" cy="714375"/>
          </a:xfrm>
          <a:prstGeom prst="ellipse">
            <a:avLst/>
          </a:prstGeom>
          <a:solidFill>
            <a:schemeClr val="accent1"/>
          </a:solidFill>
          <a:ln w="381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368300"/>
            <a:ext cx="7907337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6563" y="1847850"/>
            <a:ext cx="7889875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488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1475" y="6353175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</a:p>
        </p:txBody>
      </p:sp>
      <p:sp>
        <p:nvSpPr>
          <p:cNvPr id="164883" name="Rectangle 19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20125" y="6373813"/>
            <a:ext cx="4810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AF7693A2-A99D-4AAD-AB04-3E3DB3538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20" descr="flatlogoV2_black-shadow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313738" y="588645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l"/>
          <p:cNvSpPr txBox="1"/>
          <p:nvPr userDrawn="1"/>
        </p:nvSpPr>
        <p:spPr>
          <a:xfrm>
            <a:off x="0" y="6367780"/>
            <a:ext cx="9144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5pPr>
      <a:lvl6pPr marL="4572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365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38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909638" indent="-220663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246188" indent="-22225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6081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5pPr>
      <a:lvl6pPr marL="20653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25225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9797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34369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8610600" cy="1143000"/>
          </a:xfrm>
          <a:solidFill>
            <a:schemeClr val="tx2"/>
          </a:solidFill>
        </p:spPr>
        <p:txBody>
          <a:bodyPr/>
          <a:lstStyle/>
          <a:p>
            <a:pPr algn="ctr"/>
            <a:r>
              <a:rPr lang="en-US" sz="3200" smtClean="0">
                <a:solidFill>
                  <a:schemeClr val="bg1"/>
                </a:solidFill>
              </a:rPr>
              <a:t>PGTT3002: Programming in Python</a:t>
            </a:r>
          </a:p>
        </p:txBody>
      </p:sp>
      <p:sp>
        <p:nvSpPr>
          <p:cNvPr id="409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5105400"/>
            <a:ext cx="4495800" cy="533400"/>
          </a:xfrm>
        </p:spPr>
        <p:txBody>
          <a:bodyPr/>
          <a:lstStyle/>
          <a:p>
            <a:pPr algn="ctr"/>
            <a:r>
              <a:rPr lang="en-US" i="1" smtClean="0"/>
              <a:t>Day 3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367780"/>
            <a:ext cx="18473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threading.thread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__init__() </a:t>
            </a:r>
          </a:p>
          <a:p>
            <a:pPr lvl="1"/>
            <a:r>
              <a:rPr lang="en-US" dirty="0" smtClean="0"/>
              <a:t>constructor… shared resource def</a:t>
            </a:r>
          </a:p>
          <a:p>
            <a:r>
              <a:rPr lang="en-US" dirty="0" smtClean="0"/>
              <a:t>start()</a:t>
            </a:r>
          </a:p>
          <a:p>
            <a:pPr lvl="1"/>
            <a:r>
              <a:rPr lang="en-US" dirty="0" smtClean="0"/>
              <a:t>Start the thread’s activity</a:t>
            </a:r>
          </a:p>
          <a:p>
            <a:r>
              <a:rPr lang="en-US" dirty="0" smtClean="0"/>
              <a:t>run()</a:t>
            </a:r>
          </a:p>
          <a:p>
            <a:pPr lvl="1"/>
            <a:r>
              <a:rPr lang="en-US" dirty="0" smtClean="0"/>
              <a:t>Threads activity (code block)</a:t>
            </a:r>
          </a:p>
          <a:p>
            <a:r>
              <a:rPr lang="en-US" dirty="0" smtClean="0"/>
              <a:t>join()</a:t>
            </a:r>
          </a:p>
          <a:p>
            <a:pPr lvl="1"/>
            <a:r>
              <a:rPr lang="en-US" dirty="0" smtClean="0"/>
              <a:t>If T1.join(), wait until T1 terminates.</a:t>
            </a:r>
          </a:p>
          <a:p>
            <a:r>
              <a:rPr lang="en-US" dirty="0" err="1" smtClean="0"/>
              <a:t>getName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get threads name</a:t>
            </a:r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DELL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93F4D6-EA57-48F0-95AD-B29E7FE954C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import </a:t>
            </a:r>
            <a:r>
              <a:rPr lang="en-US" altLang="en-US" b="1" dirty="0" smtClean="0">
                <a:latin typeface="Arial Unicode MS" panose="020B0604020202020204" pitchFamily="34" charset="-128"/>
              </a:rPr>
              <a:t>threading</a:t>
            </a:r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b="1" dirty="0" err="1" smtClean="0">
                <a:latin typeface="Arial Unicode MS" panose="020B0604020202020204" pitchFamily="34" charset="-128"/>
              </a:rPr>
              <a:t>def</a:t>
            </a:r>
            <a:r>
              <a:rPr lang="en-US" altLang="en-US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worker(</a:t>
            </a:r>
            <a:r>
              <a:rPr lang="en-US" altLang="en-US" dirty="0" err="1">
                <a:latin typeface="Arial" panose="020B0604020202020204" pitchFamily="34" charset="0"/>
              </a:rPr>
              <a:t>num</a:t>
            </a:r>
            <a:r>
              <a:rPr lang="en-US" altLang="en-US" dirty="0">
                <a:latin typeface="Arial Unicode MS" panose="020B0604020202020204" pitchFamily="34" charset="-128"/>
              </a:rPr>
              <a:t>): 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i="1" dirty="0" smtClean="0">
                <a:latin typeface="Arial Unicode MS" panose="020B0604020202020204" pitchFamily="34" charset="-128"/>
              </a:rPr>
              <a:t>"""</a:t>
            </a:r>
            <a:r>
              <a:rPr lang="en-US" altLang="en-US" i="1" dirty="0">
                <a:latin typeface="Arial Unicode MS" panose="020B0604020202020204" pitchFamily="34" charset="-128"/>
              </a:rPr>
              <a:t>thread worker function"""</a:t>
            </a: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b="1" dirty="0">
                <a:latin typeface="Arial Unicode MS" panose="020B0604020202020204" pitchFamily="34" charset="-128"/>
              </a:rPr>
              <a:t>	</a:t>
            </a:r>
            <a:r>
              <a:rPr lang="en-US" altLang="en-US" b="1" dirty="0" smtClean="0">
                <a:latin typeface="Arial Unicode MS" panose="020B0604020202020204" pitchFamily="34" charset="-128"/>
              </a:rPr>
              <a:t>print</a:t>
            </a:r>
            <a:r>
              <a:rPr lang="en-US" altLang="en-US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'Worker: </a:t>
            </a:r>
            <a:r>
              <a:rPr lang="en-US" altLang="en-US" b="1" dirty="0">
                <a:latin typeface="Arial Unicode MS" panose="020B0604020202020204" pitchFamily="34" charset="-128"/>
              </a:rPr>
              <a:t>%s</a:t>
            </a:r>
            <a:r>
              <a:rPr lang="en-US" altLang="en-US" dirty="0">
                <a:latin typeface="Arial Unicode MS" panose="020B0604020202020204" pitchFamily="34" charset="-128"/>
              </a:rPr>
              <a:t>' </a:t>
            </a:r>
            <a:r>
              <a:rPr lang="en-US" altLang="en-US" dirty="0">
                <a:latin typeface="Arial" panose="020B0604020202020204" pitchFamily="34" charset="0"/>
              </a:rPr>
              <a:t>%</a:t>
            </a: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num</a:t>
            </a: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b="1" dirty="0" smtClean="0">
                <a:latin typeface="Arial Unicode MS" panose="020B0604020202020204" pitchFamily="34" charset="-128"/>
              </a:rPr>
              <a:t>	return</a:t>
            </a:r>
            <a:r>
              <a:rPr lang="en-US" altLang="en-US" dirty="0" smtClean="0">
                <a:latin typeface="Arial Unicode MS" panose="020B0604020202020204" pitchFamily="34" charset="-128"/>
              </a:rPr>
              <a:t> </a:t>
            </a:r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dirty="0" smtClean="0">
                <a:latin typeface="Arial" panose="020B0604020202020204" pitchFamily="34" charset="0"/>
              </a:rPr>
              <a:t>threads</a:t>
            </a:r>
            <a:r>
              <a:rPr lang="en-US" altLang="en-US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=</a:t>
            </a:r>
            <a:r>
              <a:rPr lang="en-US" altLang="en-US" dirty="0">
                <a:latin typeface="Arial Unicode MS" panose="020B0604020202020204" pitchFamily="34" charset="-128"/>
              </a:rPr>
              <a:t> [] 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b="1" dirty="0" smtClean="0">
                <a:latin typeface="Arial Unicode MS" panose="020B0604020202020204" pitchFamily="34" charset="-128"/>
              </a:rPr>
              <a:t>for</a:t>
            </a:r>
            <a:r>
              <a:rPr lang="en-US" altLang="en-US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i</a:t>
            </a: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r>
              <a:rPr lang="en-US" altLang="en-US" b="1" dirty="0">
                <a:latin typeface="Arial Unicode MS" panose="020B0604020202020204" pitchFamily="34" charset="-128"/>
              </a:rPr>
              <a:t>in</a:t>
            </a: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range(5</a:t>
            </a:r>
            <a:r>
              <a:rPr lang="en-US" altLang="en-US" dirty="0">
                <a:latin typeface="Arial Unicode MS" panose="020B0604020202020204" pitchFamily="34" charset="-128"/>
              </a:rPr>
              <a:t>): 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	</a:t>
            </a:r>
            <a:r>
              <a:rPr lang="en-US" altLang="en-US" dirty="0" smtClean="0">
                <a:latin typeface="Arial" panose="020B0604020202020204" pitchFamily="34" charset="0"/>
              </a:rPr>
              <a:t>t</a:t>
            </a:r>
            <a:r>
              <a:rPr lang="en-US" altLang="en-US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=</a:t>
            </a: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threading.Thread</a:t>
            </a:r>
            <a:r>
              <a:rPr lang="en-US" altLang="en-US" dirty="0"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latin typeface="Arial" panose="020B0604020202020204" pitchFamily="34" charset="0"/>
              </a:rPr>
              <a:t>target=worker</a:t>
            </a:r>
            <a:r>
              <a:rPr lang="en-US" altLang="en-US" dirty="0">
                <a:latin typeface="Arial Unicode MS" panose="020B0604020202020204" pitchFamily="34" charset="-128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args</a:t>
            </a:r>
            <a:r>
              <a:rPr lang="en-US" altLang="en-US" dirty="0">
                <a:latin typeface="Arial" panose="020B0604020202020204" pitchFamily="34" charset="0"/>
              </a:rPr>
              <a:t>=</a:t>
            </a:r>
            <a:r>
              <a:rPr lang="en-US" altLang="en-US" dirty="0">
                <a:latin typeface="Arial Unicode MS" panose="020B0604020202020204" pitchFamily="34" charset="-128"/>
              </a:rPr>
              <a:t>(</a:t>
            </a:r>
            <a:r>
              <a:rPr lang="en-US" altLang="en-US" dirty="0" err="1">
                <a:latin typeface="Arial" panose="020B0604020202020204" pitchFamily="34" charset="0"/>
              </a:rPr>
              <a:t>i</a:t>
            </a:r>
            <a:r>
              <a:rPr lang="en-US" altLang="en-US" dirty="0">
                <a:latin typeface="Arial Unicode MS" panose="020B0604020202020204" pitchFamily="34" charset="-128"/>
              </a:rPr>
              <a:t>,)) </a:t>
            </a:r>
            <a:r>
              <a:rPr lang="en-US" altLang="en-US" dirty="0" smtClean="0">
                <a:latin typeface="Arial Unicode MS" panose="020B0604020202020204" pitchFamily="34" charset="-128"/>
              </a:rPr>
              <a:t>	</a:t>
            </a:r>
            <a:r>
              <a:rPr lang="en-US" altLang="en-US" dirty="0" err="1" smtClean="0">
                <a:latin typeface="Arial" panose="020B0604020202020204" pitchFamily="34" charset="0"/>
              </a:rPr>
              <a:t>threads.append</a:t>
            </a:r>
            <a:r>
              <a:rPr lang="en-US" altLang="en-US" dirty="0" smtClean="0">
                <a:latin typeface="Arial Unicode MS" panose="020B0604020202020204" pitchFamily="34" charset="-128"/>
              </a:rPr>
              <a:t>(</a:t>
            </a:r>
            <a:r>
              <a:rPr lang="en-US" altLang="en-US" dirty="0" smtClean="0">
                <a:latin typeface="Arial" panose="020B0604020202020204" pitchFamily="34" charset="0"/>
              </a:rPr>
              <a:t>t</a:t>
            </a:r>
            <a:r>
              <a:rPr lang="en-US" altLang="en-US" dirty="0">
                <a:latin typeface="Arial Unicode MS" panose="020B0604020202020204" pitchFamily="34" charset="-128"/>
              </a:rPr>
              <a:t>) 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          </a:t>
            </a:r>
            <a:r>
              <a:rPr lang="en-US" altLang="en-US" dirty="0" err="1" smtClean="0">
                <a:latin typeface="Arial" panose="020B0604020202020204" pitchFamily="34" charset="0"/>
              </a:rPr>
              <a:t>t.start</a:t>
            </a:r>
            <a:r>
              <a:rPr lang="en-US" altLang="en-US" dirty="0">
                <a:latin typeface="Arial Unicode MS" panose="020B0604020202020204" pitchFamily="34" charset="-128"/>
              </a:rPr>
              <a:t>()</a:t>
            </a:r>
            <a:r>
              <a:rPr lang="en-US" altLang="en-US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DELL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D30AD-63C1-48F7-B5D4-ED86FE96DFC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Oop(Object Oriented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Programming) –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DELL CONFIDENTIAL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5B9429-9298-4FE1-844B-EDBE54200C28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mean by OOP?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dirty="0"/>
              <a:t>a programming language model organized around objects rather than "actions" and data rather than logic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 </a:t>
            </a:r>
            <a:r>
              <a:rPr lang="en-US" dirty="0"/>
              <a:t>program has been viewed as a logical procedure that takes input data, processes it, and produces output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DELL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BE4F01-25EC-4707-9127-EAB9580D6BF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67018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DELL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D30AD-63C1-48F7-B5D4-ED86FE96DFC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36563" y="1828800"/>
            <a:ext cx="7889875" cy="4706938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 smtClean="0"/>
              <a:t>def functionName(</a:t>
            </a:r>
            <a:r>
              <a:rPr lang="en-US" dirty="0" err="1" smtClean="0"/>
              <a:t>p,q</a:t>
            </a:r>
            <a:r>
              <a:rPr lang="en-US" dirty="0" smtClean="0"/>
              <a:t>):  #function definition</a:t>
            </a:r>
            <a:endParaRPr lang="en-US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	</a:t>
            </a:r>
            <a:r>
              <a:rPr lang="en-US" dirty="0" smtClean="0"/>
              <a:t>	code…		# code block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	</a:t>
            </a:r>
            <a:r>
              <a:rPr lang="en-US" dirty="0" smtClean="0"/>
              <a:t>	[</a:t>
            </a:r>
            <a:r>
              <a:rPr lang="en-US" dirty="0"/>
              <a:t>return data]	# function can optionally return data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				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Keyword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 smtClean="0"/>
              <a:t>c </a:t>
            </a:r>
            <a:r>
              <a:rPr lang="en-US" dirty="0"/>
              <a:t>= </a:t>
            </a:r>
            <a:r>
              <a:rPr lang="en-US" dirty="0" smtClean="0"/>
              <a:t>functionName(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r>
              <a:rPr lang="en-US" dirty="0"/>
              <a:t>	</a:t>
            </a:r>
            <a:r>
              <a:rPr lang="en-US" dirty="0" smtClean="0"/>
              <a:t># </a:t>
            </a:r>
            <a:r>
              <a:rPr lang="en-US" dirty="0"/>
              <a:t>function call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762000" y="2362200"/>
            <a:ext cx="0" cy="1219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317495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368300"/>
            <a:ext cx="7907337" cy="5461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DELL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D30AD-63C1-48F7-B5D4-ED86FE96DFC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36563" y="990600"/>
            <a:ext cx="7889875" cy="5545138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dirty="0" smtClean="0"/>
          </a:p>
          <a:p>
            <a:r>
              <a:rPr lang="en-US" dirty="0"/>
              <a:t>class ClassName(object):	# new style class</a:t>
            </a:r>
          </a:p>
          <a:p>
            <a:pPr lvl="1">
              <a:buNone/>
            </a:pPr>
            <a:r>
              <a:rPr lang="en-US" dirty="0"/>
              <a:t>	def __init__(self </a:t>
            </a:r>
            <a:r>
              <a:rPr lang="en-US" dirty="0" smtClean="0"/>
              <a:t>, </a:t>
            </a:r>
            <a:r>
              <a:rPr lang="en-US" dirty="0" err="1" smtClean="0"/>
              <a:t>p,q</a:t>
            </a:r>
            <a:r>
              <a:rPr lang="en-US" dirty="0" smtClean="0"/>
              <a:t>):</a:t>
            </a:r>
            <a:r>
              <a:rPr lang="en-US" dirty="0"/>
              <a:t>		# constructor, optional</a:t>
            </a:r>
          </a:p>
          <a:p>
            <a:pPr lvl="1">
              <a:buNone/>
            </a:pPr>
            <a:r>
              <a:rPr lang="en-US" dirty="0"/>
              <a:t>		</a:t>
            </a:r>
            <a:r>
              <a:rPr lang="en-US" dirty="0" err="1" smtClean="0"/>
              <a:t>self.p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p  		</a:t>
            </a:r>
            <a:r>
              <a:rPr lang="en-US" dirty="0"/>
              <a:t>	# instance </a:t>
            </a:r>
            <a:r>
              <a:rPr lang="en-US" dirty="0" smtClean="0"/>
              <a:t>variable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self.q</a:t>
            </a:r>
            <a:r>
              <a:rPr lang="en-US" dirty="0" smtClean="0"/>
              <a:t>=q</a:t>
            </a:r>
            <a:endParaRPr lang="en-US" dirty="0"/>
          </a:p>
          <a:p>
            <a:pPr lvl="1">
              <a:buNone/>
            </a:pPr>
            <a:r>
              <a:rPr lang="en-US" dirty="0"/>
              <a:t>		some </a:t>
            </a:r>
            <a:r>
              <a:rPr lang="en-US" dirty="0" smtClean="0"/>
              <a:t>code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	def functionName(self):  		#methods </a:t>
            </a:r>
            <a:r>
              <a:rPr lang="en-US" dirty="0"/>
              <a:t>	</a:t>
            </a:r>
            <a:r>
              <a:rPr lang="en-US" dirty="0"/>
              <a:t>	code…		</a:t>
            </a:r>
            <a:r>
              <a:rPr lang="en-US" dirty="0" smtClean="0"/>
              <a:t>		# </a:t>
            </a:r>
            <a:r>
              <a:rPr lang="en-US" dirty="0"/>
              <a:t>code block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/>
              <a:t>	[</a:t>
            </a:r>
            <a:r>
              <a:rPr lang="en-US" dirty="0"/>
              <a:t>return data]	</a:t>
            </a:r>
            <a:r>
              <a:rPr lang="en-US" dirty="0" smtClean="0"/>
              <a:t>		# </a:t>
            </a:r>
            <a:r>
              <a:rPr lang="en-US" dirty="0"/>
              <a:t>function can optionally return data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				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 smtClean="0"/>
              <a:t>c </a:t>
            </a:r>
            <a:r>
              <a:rPr lang="en-US" dirty="0"/>
              <a:t>= </a:t>
            </a:r>
            <a:r>
              <a:rPr lang="en-US" dirty="0" smtClean="0"/>
              <a:t>ClassName(</a:t>
            </a:r>
            <a:r>
              <a:rPr lang="en-US" dirty="0" err="1" smtClean="0"/>
              <a:t>p,q</a:t>
            </a:r>
            <a:r>
              <a:rPr lang="en-US" dirty="0" smtClean="0"/>
              <a:t>)</a:t>
            </a:r>
            <a:r>
              <a:rPr lang="en-US" dirty="0"/>
              <a:t>	</a:t>
            </a:r>
            <a:r>
              <a:rPr lang="en-US" dirty="0" smtClean="0"/>
              <a:t>		# c is the object</a:t>
            </a:r>
            <a:endParaRPr lang="en-US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209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428" y="-38045"/>
            <a:ext cx="4040188" cy="639762"/>
          </a:xfrm>
        </p:spPr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04800" y="2962248"/>
            <a:ext cx="3562885" cy="3209952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 smtClean="0"/>
              <a:t>def </a:t>
            </a:r>
            <a:r>
              <a:rPr lang="en-US" dirty="0" smtClean="0">
                <a:solidFill>
                  <a:srgbClr val="FF0000"/>
                </a:solidFill>
              </a:rPr>
              <a:t>functionName</a:t>
            </a:r>
            <a:r>
              <a:rPr lang="en-US" dirty="0" smtClean="0"/>
              <a:t>(</a:t>
            </a:r>
            <a:r>
              <a:rPr lang="en-US" dirty="0" err="1" smtClean="0"/>
              <a:t>p,q</a:t>
            </a:r>
            <a:r>
              <a:rPr lang="en-US" dirty="0" smtClean="0"/>
              <a:t>):</a:t>
            </a:r>
            <a:endParaRPr lang="en-US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	</a:t>
            </a:r>
            <a:r>
              <a:rPr lang="en-US" dirty="0" smtClean="0"/>
              <a:t>	code…		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	</a:t>
            </a:r>
            <a:r>
              <a:rPr lang="en-US" dirty="0" smtClean="0"/>
              <a:t>	[</a:t>
            </a:r>
            <a:r>
              <a:rPr lang="en-US" dirty="0"/>
              <a:t>return data]	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				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Keyword          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 smtClean="0"/>
              <a:t>c </a:t>
            </a:r>
            <a:r>
              <a:rPr lang="en-US" dirty="0"/>
              <a:t>= </a:t>
            </a:r>
            <a:r>
              <a:rPr lang="en-US" dirty="0" smtClean="0"/>
              <a:t>functionName(</a:t>
            </a:r>
            <a:r>
              <a:rPr lang="en-US" dirty="0" err="1" smtClean="0"/>
              <a:t>p,q</a:t>
            </a:r>
            <a:r>
              <a:rPr lang="en-US" dirty="0" smtClean="0"/>
              <a:t>)</a:t>
            </a:r>
            <a:r>
              <a:rPr lang="en-US" dirty="0"/>
              <a:t>	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495800" y="152400"/>
            <a:ext cx="4041775" cy="457200"/>
          </a:xfrm>
        </p:spPr>
        <p:txBody>
          <a:bodyPr/>
          <a:lstStyle/>
          <a:p>
            <a:r>
              <a:rPr lang="en-US" dirty="0" smtClean="0"/>
              <a:t>Class syntax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3867685" y="889382"/>
            <a:ext cx="4572000" cy="5816217"/>
          </a:xfrm>
        </p:spPr>
        <p:txBody>
          <a:bodyPr/>
          <a:lstStyle/>
          <a:p>
            <a:r>
              <a:rPr lang="en-US" dirty="0"/>
              <a:t>class ClassName(object</a:t>
            </a:r>
            <a:r>
              <a:rPr lang="en-US" dirty="0"/>
              <a:t>)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def </a:t>
            </a:r>
            <a:r>
              <a:rPr lang="en-US" dirty="0"/>
              <a:t>__init__(self </a:t>
            </a:r>
            <a:r>
              <a:rPr lang="en-US" dirty="0" smtClean="0"/>
              <a:t>,</a:t>
            </a:r>
            <a:r>
              <a:rPr lang="en-US" dirty="0" err="1" smtClean="0"/>
              <a:t>p,q</a:t>
            </a:r>
            <a:r>
              <a:rPr lang="en-US" dirty="0" smtClean="0"/>
              <a:t>):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sz="2400" dirty="0">
                <a:ea typeface="+mn-ea"/>
                <a:cs typeface="+mn-cs"/>
              </a:rPr>
              <a:t>	</a:t>
            </a:r>
            <a:r>
              <a:rPr lang="en-US" sz="2400" dirty="0" err="1">
                <a:ea typeface="+mn-ea"/>
                <a:cs typeface="+mn-cs"/>
              </a:rPr>
              <a:t>self.p</a:t>
            </a:r>
            <a:r>
              <a:rPr lang="en-US" sz="2400" dirty="0">
                <a:ea typeface="+mn-ea"/>
                <a:cs typeface="+mn-cs"/>
              </a:rPr>
              <a:t> = p  	</a:t>
            </a:r>
            <a:r>
              <a:rPr lang="en-US" sz="2400" dirty="0" smtClean="0">
                <a:ea typeface="+mn-ea"/>
                <a:cs typeface="+mn-cs"/>
              </a:rPr>
              <a:t> 		</a:t>
            </a:r>
            <a:r>
              <a:rPr lang="en-US" sz="2400" dirty="0" err="1" smtClean="0">
                <a:ea typeface="+mn-ea"/>
                <a:cs typeface="+mn-cs"/>
              </a:rPr>
              <a:t>self.q</a:t>
            </a:r>
            <a:r>
              <a:rPr lang="en-US" sz="2400" dirty="0" smtClean="0">
                <a:ea typeface="+mn-ea"/>
                <a:cs typeface="+mn-cs"/>
              </a:rPr>
              <a:t>=q</a:t>
            </a:r>
            <a:endParaRPr lang="en-US" sz="2400" dirty="0">
              <a:ea typeface="+mn-ea"/>
              <a:cs typeface="+mn-cs"/>
            </a:endParaRPr>
          </a:p>
          <a:p>
            <a:pPr lvl="1">
              <a:buNone/>
            </a:pPr>
            <a:r>
              <a:rPr lang="en-US" sz="2400" dirty="0">
                <a:ea typeface="+mn-ea"/>
                <a:cs typeface="+mn-cs"/>
              </a:rPr>
              <a:t>		</a:t>
            </a:r>
            <a:r>
              <a:rPr lang="en-US" sz="2400" dirty="0" smtClean="0">
                <a:ea typeface="+mn-ea"/>
                <a:cs typeface="+mn-cs"/>
              </a:rPr>
              <a:t>	some </a:t>
            </a:r>
            <a:r>
              <a:rPr lang="en-US" sz="2400" dirty="0">
                <a:ea typeface="+mn-ea"/>
                <a:cs typeface="+mn-cs"/>
              </a:rPr>
              <a:t>code</a:t>
            </a:r>
          </a:p>
          <a:p>
            <a:pPr lvl="1">
              <a:buNone/>
            </a:pPr>
            <a:r>
              <a:rPr lang="en-US" sz="2400" dirty="0">
                <a:ea typeface="+mn-ea"/>
                <a:cs typeface="+mn-cs"/>
              </a:rPr>
              <a:t>	</a:t>
            </a:r>
            <a:r>
              <a:rPr lang="en-US" sz="2400" dirty="0" smtClean="0">
                <a:ea typeface="+mn-ea"/>
                <a:cs typeface="+mn-cs"/>
              </a:rPr>
              <a:t>    def </a:t>
            </a:r>
            <a:r>
              <a:rPr lang="en-US" sz="2400" dirty="0" smtClean="0">
                <a:solidFill>
                  <a:srgbClr val="FF0000"/>
                </a:solidFill>
                <a:ea typeface="+mn-ea"/>
                <a:cs typeface="+mn-cs"/>
              </a:rPr>
              <a:t>functionName</a:t>
            </a:r>
            <a:r>
              <a:rPr lang="en-US" sz="2400" dirty="0" smtClean="0">
                <a:ea typeface="+mn-ea"/>
                <a:cs typeface="+mn-cs"/>
              </a:rPr>
              <a:t>(self):  </a:t>
            </a:r>
            <a:r>
              <a:rPr lang="en-US" sz="2400" dirty="0">
                <a:ea typeface="+mn-ea"/>
                <a:cs typeface="+mn-cs"/>
              </a:rPr>
              <a:t>		</a:t>
            </a:r>
            <a:r>
              <a:rPr lang="en-US" sz="2400" dirty="0" smtClean="0">
                <a:ea typeface="+mn-ea"/>
                <a:cs typeface="+mn-cs"/>
              </a:rPr>
              <a:t>code…</a:t>
            </a:r>
          </a:p>
          <a:p>
            <a:pPr lvl="1">
              <a:buNone/>
            </a:pP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smtClean="0">
                <a:ea typeface="+mn-ea"/>
                <a:cs typeface="+mn-cs"/>
              </a:rPr>
              <a:t>                </a:t>
            </a:r>
            <a:r>
              <a:rPr lang="en-US" sz="2400" dirty="0" err="1" smtClean="0">
                <a:ea typeface="+mn-ea"/>
                <a:cs typeface="+mn-cs"/>
              </a:rPr>
              <a:t>self.p+self.q</a:t>
            </a:r>
            <a:endParaRPr lang="en-US" sz="2400" dirty="0" smtClean="0">
              <a:ea typeface="+mn-ea"/>
              <a:cs typeface="+mn-cs"/>
            </a:endParaRPr>
          </a:p>
          <a:p>
            <a:pPr lvl="1">
              <a:buNone/>
            </a:pPr>
            <a:r>
              <a:rPr lang="en-US" sz="2400" dirty="0">
                <a:ea typeface="+mn-ea"/>
                <a:cs typeface="+mn-cs"/>
              </a:rPr>
              <a:t>			</a:t>
            </a:r>
            <a:r>
              <a:rPr lang="en-US" sz="2400" dirty="0" smtClean="0">
                <a:ea typeface="+mn-ea"/>
                <a:cs typeface="+mn-cs"/>
              </a:rPr>
              <a:t>[</a:t>
            </a:r>
            <a:r>
              <a:rPr lang="en-US" sz="2400" dirty="0">
                <a:ea typeface="+mn-ea"/>
                <a:cs typeface="+mn-cs"/>
              </a:rPr>
              <a:t>return data]			</a:t>
            </a:r>
            <a:r>
              <a:rPr lang="en-US" dirty="0"/>
              <a:t>				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 smtClean="0"/>
              <a:t>c </a:t>
            </a:r>
            <a:r>
              <a:rPr lang="en-US" dirty="0"/>
              <a:t>= </a:t>
            </a:r>
            <a:r>
              <a:rPr lang="en-US" dirty="0"/>
              <a:t>ClassName(</a:t>
            </a:r>
            <a:r>
              <a:rPr lang="en-US" dirty="0" err="1"/>
              <a:t>p,q</a:t>
            </a:r>
            <a:r>
              <a:rPr lang="en-US" dirty="0"/>
              <a:t>)</a:t>
            </a:r>
            <a:r>
              <a:rPr lang="en-US" dirty="0"/>
              <a:t>	</a:t>
            </a:r>
            <a:endParaRPr lang="en-US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 err="1"/>
              <a:t>c.functionName</a:t>
            </a:r>
            <a:r>
              <a:rPr lang="en-US" dirty="0"/>
              <a:t>()</a:t>
            </a:r>
            <a:r>
              <a:rPr lang="en-US" dirty="0"/>
              <a:t>	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DELL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D30AD-63C1-48F7-B5D4-ED86FE96DFC7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685800" y="3352800"/>
            <a:ext cx="0" cy="1219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193060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202487" cy="1589087"/>
          </a:xfrm>
        </p:spPr>
        <p:txBody>
          <a:bodyPr/>
          <a:lstStyle/>
          <a:p>
            <a:r>
              <a:rPr lang="en-US" sz="4000" dirty="0" smtClean="0"/>
              <a:t>Why classes?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DELL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BE4F01-25EC-4707-9127-EAB9580D6BF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654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1200"/>
            <a:ext cx="7772400" cy="2047875"/>
          </a:xfrm>
        </p:spPr>
        <p:txBody>
          <a:bodyPr/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Methods,Objects</a:t>
            </a:r>
            <a:r>
              <a:rPr lang="en-US" sz="2400" dirty="0" smtClean="0"/>
              <a:t>,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DELL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BE4F01-25EC-4707-9127-EAB9580D6BF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6821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Syntax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ClassName</a:t>
            </a:r>
            <a:r>
              <a:rPr lang="en-US" dirty="0" smtClean="0"/>
              <a:t>(object):	# new style class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	“doc string”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= </a:t>
            </a:r>
            <a:r>
              <a:rPr lang="en-US" dirty="0" err="1" smtClean="0"/>
              <a:t>someval</a:t>
            </a:r>
            <a:r>
              <a:rPr lang="en-US" dirty="0" smtClean="0"/>
              <a:t>			# class attribute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	def __init__(self [, </a:t>
            </a:r>
            <a:r>
              <a:rPr lang="en-US" dirty="0" err="1" smtClean="0"/>
              <a:t>args</a:t>
            </a:r>
            <a:r>
              <a:rPr lang="en-US" dirty="0" smtClean="0"/>
              <a:t>]):		# constructor, optional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		self.var1 = some value	# instance variable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		some code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	def __del__(self):			# destructor, optional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		some cleanup code</a:t>
            </a:r>
          </a:p>
          <a:p>
            <a:pPr lvl="1">
              <a:buFont typeface="Arial" charset="0"/>
              <a:buNone/>
            </a:pPr>
            <a:endParaRPr lang="en-US" dirty="0" smtClean="0"/>
          </a:p>
          <a:p>
            <a:pPr lvl="1">
              <a:buFont typeface="Arial" charset="0"/>
              <a:buNone/>
            </a:pPr>
            <a:r>
              <a:rPr lang="en-US" dirty="0" err="1" smtClean="0"/>
              <a:t>myObj</a:t>
            </a:r>
            <a:r>
              <a:rPr lang="en-US" dirty="0" smtClean="0"/>
              <a:t> = ClassName([</a:t>
            </a:r>
            <a:r>
              <a:rPr lang="en-US" dirty="0" err="1" smtClean="0"/>
              <a:t>args</a:t>
            </a:r>
            <a:r>
              <a:rPr lang="en-US" dirty="0" smtClean="0"/>
              <a:t>])	# instance of ClassName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	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DELL CONFIDENTIAL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16A4DD-7485-4EA1-9129-10CFEEAE1619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" y="368300"/>
            <a:ext cx="8115300" cy="1322388"/>
          </a:xfrm>
        </p:spPr>
        <p:txBody>
          <a:bodyPr/>
          <a:lstStyle/>
          <a:p>
            <a:pPr algn="ctr"/>
            <a:r>
              <a:rPr lang="en-US" smtClean="0"/>
              <a:t>Begin Day 3</a:t>
            </a:r>
          </a:p>
        </p:txBody>
      </p:sp>
      <p:sp>
        <p:nvSpPr>
          <p:cNvPr id="512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DELL CONFIDENTIAL</a:t>
            </a: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2D4626-17BA-48CA-ADD0-F38B539EE26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0" y="1812925"/>
            <a:ext cx="8610600" cy="1016000"/>
          </a:xfrm>
          <a:prstGeom prst="rect">
            <a:avLst/>
          </a:prstGeom>
          <a:solidFill>
            <a:schemeClr val="tx2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accent3"/>
                </a:solidFill>
              </a:rPr>
              <a:t>Pending ?s</a:t>
            </a:r>
          </a:p>
          <a:p>
            <a:pPr algn="ctr">
              <a:defRPr/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Example	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36563" y="1295400"/>
            <a:ext cx="7889875" cy="5240338"/>
          </a:xfrm>
        </p:spPr>
        <p:txBody>
          <a:bodyPr/>
          <a:lstStyle/>
          <a:p>
            <a:r>
              <a:rPr lang="en-US" sz="1800" smtClean="0"/>
              <a:t>class myClass(object):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	i = 0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	def __init__(self):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		self.j = 1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	def __str__(self):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		return “myClass” </a:t>
            </a:r>
          </a:p>
          <a:p>
            <a:pPr lvl="1">
              <a:buFont typeface="Arial" charset="0"/>
              <a:buNone/>
            </a:pPr>
            <a:endParaRPr lang="en-US" sz="1800" smtClean="0"/>
          </a:p>
          <a:p>
            <a:pPr lvl="1">
              <a:buFont typeface="Arial" charset="0"/>
              <a:buNone/>
            </a:pPr>
            <a:r>
              <a:rPr lang="en-US" sz="1800" smtClean="0"/>
              <a:t>myObj = myClass()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print myObj.i		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print myObj.j		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print myClass.i	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print myClass.j	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print myClass		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print myObj 		</a:t>
            </a:r>
          </a:p>
          <a:p>
            <a:pPr lvl="1">
              <a:buFont typeface="Arial" charset="0"/>
              <a:buNone/>
            </a:pPr>
            <a:endParaRPr lang="en-US" sz="1800" smtClean="0"/>
          </a:p>
          <a:p>
            <a:pPr lvl="1">
              <a:buFont typeface="Arial" charset="0"/>
              <a:buNone/>
            </a:pPr>
            <a:endParaRPr lang="en-US" sz="1800" smtClean="0"/>
          </a:p>
          <a:p>
            <a:pPr lvl="1">
              <a:buFont typeface="Arial" charset="0"/>
              <a:buNone/>
            </a:pPr>
            <a:endParaRPr lang="en-US" sz="1800" smtClean="0"/>
          </a:p>
          <a:p>
            <a:pPr lvl="1">
              <a:buFont typeface="Arial" charset="0"/>
              <a:buNone/>
            </a:pPr>
            <a:endParaRPr lang="en-US" sz="1800" smtClean="0"/>
          </a:p>
          <a:p>
            <a:pPr lvl="1">
              <a:buFont typeface="Arial" charset="0"/>
              <a:buNone/>
            </a:pPr>
            <a:r>
              <a:rPr lang="en-US" sz="1800" smtClean="0"/>
              <a:t>	</a:t>
            </a:r>
          </a:p>
          <a:p>
            <a:pPr lvl="1">
              <a:buFont typeface="Arial" charset="0"/>
              <a:buNone/>
            </a:pPr>
            <a:endParaRPr lang="en-US" sz="1800" smtClean="0"/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DELL CONFIDENTIAL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3A5820-9554-4B17-8510-C4F108F66528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Derived Classes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mtClean="0"/>
              <a:t>class Car: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mtClean="0"/>
              <a:t>	def __init__(self, name):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mtClean="0"/>
              <a:t>		self.__name  = name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mtClean="0"/>
              <a:t>	def getname(self):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mtClean="0"/>
              <a:t>		return self.__name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mtClean="0"/>
              <a:t>	def speed(self):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mtClean="0"/>
              <a:t>		pass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Derived Classes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dirty="0" smtClean="0"/>
              <a:t>Class Corvette(Car):</a:t>
            </a:r>
          </a:p>
          <a:p>
            <a:pPr>
              <a:buFont typeface="Wingdings 2" pitchFamily="18" charset="2"/>
              <a:buNone/>
            </a:pPr>
            <a:endParaRPr lang="en-US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def __init__(self, name):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Car.__init</a:t>
            </a:r>
            <a:r>
              <a:rPr lang="en-US" sz="2000" dirty="0" smtClean="0"/>
              <a:t>__(self, \ “Corvette ”+name)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# Do own initialization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self.engine</a:t>
            </a:r>
            <a:r>
              <a:rPr lang="en-US" sz="2000" dirty="0" smtClean="0"/>
              <a:t> = “v8”</a:t>
            </a:r>
          </a:p>
          <a:p>
            <a:pPr>
              <a:buFont typeface="Wingdings 2" pitchFamily="18" charset="2"/>
              <a:buNone/>
            </a:pPr>
            <a:endParaRPr lang="en-US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def speed(self):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self.speed</a:t>
            </a:r>
            <a:r>
              <a:rPr lang="en-US" sz="2000" dirty="0" smtClean="0"/>
              <a:t> = “Very Fast”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dirty="0" smtClean="0"/>
              <a:t>Class Honda(Car):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def __init(self, name):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Car.__init</a:t>
            </a:r>
            <a:r>
              <a:rPr lang="en-US" sz="2000" dirty="0" smtClean="0"/>
              <a:t>__(self,\ “Honda ”+name)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# Do own initialization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self.engine</a:t>
            </a:r>
            <a:r>
              <a:rPr lang="en-US" sz="2000" dirty="0" smtClean="0"/>
              <a:t> = “i4”</a:t>
            </a:r>
          </a:p>
          <a:p>
            <a:pPr>
              <a:buFont typeface="Wingdings 2" pitchFamily="18" charset="2"/>
              <a:buNone/>
            </a:pPr>
            <a:endParaRPr lang="en-US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def speed(self):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self.speed</a:t>
            </a:r>
            <a:r>
              <a:rPr lang="en-US" sz="2000" dirty="0" smtClean="0"/>
              <a:t> = “Fast”	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Derived Classes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7889875" cy="5068888"/>
          </a:xfrm>
        </p:spPr>
        <p:txBody>
          <a:bodyPr/>
          <a:lstStyle/>
          <a:p>
            <a:r>
              <a:rPr lang="en-US" dirty="0" smtClean="0"/>
              <a:t>Using these classes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import cars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C = </a:t>
            </a:r>
            <a:r>
              <a:rPr lang="en-US" dirty="0" err="1" smtClean="0"/>
              <a:t>Cars.Corvette</a:t>
            </a:r>
            <a:r>
              <a:rPr lang="en-US" dirty="0" smtClean="0"/>
              <a:t>(“Extreme”)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H = </a:t>
            </a:r>
            <a:r>
              <a:rPr lang="en-US" dirty="0" err="1" smtClean="0"/>
              <a:t>Cars.Honda</a:t>
            </a:r>
            <a:r>
              <a:rPr lang="en-US" dirty="0" smtClean="0"/>
              <a:t>(“Civic”)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print </a:t>
            </a:r>
            <a:r>
              <a:rPr lang="en-US" dirty="0" err="1" smtClean="0"/>
              <a:t>C.getname</a:t>
            </a:r>
            <a:r>
              <a:rPr lang="en-US" dirty="0" smtClean="0"/>
              <a:t>()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print </a:t>
            </a:r>
            <a:r>
              <a:rPr lang="en-US" dirty="0" err="1" smtClean="0"/>
              <a:t>C.speed</a:t>
            </a: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print </a:t>
            </a:r>
            <a:r>
              <a:rPr lang="en-US" dirty="0" err="1" smtClean="0"/>
              <a:t>C.engine</a:t>
            </a: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dirty="0" err="1" smtClean="0"/>
              <a:t>H.speed</a:t>
            </a:r>
            <a:r>
              <a:rPr lang="en-US" dirty="0" smtClean="0"/>
              <a:t>()</a:t>
            </a:r>
          </a:p>
          <a:p>
            <a:pPr>
              <a:buFont typeface="Wingdings 2" pitchFamily="18" charset="2"/>
              <a:buNone/>
            </a:pPr>
            <a:r>
              <a:rPr lang="en-US" dirty="0" err="1" smtClean="0"/>
              <a:t>H.engine</a:t>
            </a:r>
            <a:r>
              <a:rPr lang="en-US" dirty="0" smtClean="0"/>
              <a:t>()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Lab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36563" y="1312863"/>
            <a:ext cx="7889875" cy="5240337"/>
          </a:xfrm>
        </p:spPr>
        <p:txBody>
          <a:bodyPr/>
          <a:lstStyle/>
          <a:p>
            <a:r>
              <a:rPr lang="en-US" sz="1800" smtClean="0"/>
              <a:t>1. Create an Elevator Class. A user of this class should be able to operate in two modes: </a:t>
            </a:r>
          </a:p>
          <a:p>
            <a:pPr lvl="1"/>
            <a:r>
              <a:rPr lang="en-US" sz="1600" smtClean="0"/>
              <a:t>standard mode w/ following operations:</a:t>
            </a:r>
          </a:p>
          <a:p>
            <a:r>
              <a:rPr lang="en-US" sz="1800" smtClean="0"/>
              <a:t>mye = Elevator(16)	# make an elevator for bld w/ 16 floors</a:t>
            </a:r>
          </a:p>
          <a:p>
            <a:r>
              <a:rPr lang="en-US" sz="1800" smtClean="0"/>
              <a:t>print mye.get_floor()	# get current elevator location (floor #)</a:t>
            </a:r>
          </a:p>
          <a:p>
            <a:r>
              <a:rPr lang="en-US" sz="1800" smtClean="0"/>
              <a:t>mye.goto(3)		# make elevator go to 3</a:t>
            </a:r>
            <a:r>
              <a:rPr lang="en-US" sz="1800" baseline="30000" smtClean="0"/>
              <a:t>rd</a:t>
            </a:r>
            <a:r>
              <a:rPr lang="en-US" sz="1800" smtClean="0"/>
              <a:t> floor</a:t>
            </a:r>
          </a:p>
          <a:p>
            <a:r>
              <a:rPr lang="en-US" sz="1800" smtClean="0"/>
              <a:t>mye.goto(10)		# 10</a:t>
            </a:r>
            <a:r>
              <a:rPr lang="en-US" sz="1800" baseline="30000" smtClean="0"/>
              <a:t>th</a:t>
            </a:r>
            <a:r>
              <a:rPr lang="en-US" sz="1800" smtClean="0"/>
              <a:t> floor</a:t>
            </a:r>
          </a:p>
          <a:p>
            <a:r>
              <a:rPr lang="en-US" sz="1800" smtClean="0"/>
              <a:t>mye.goto(2)		# 2</a:t>
            </a:r>
            <a:r>
              <a:rPr lang="en-US" sz="1800" baseline="30000" smtClean="0"/>
              <a:t>nd</a:t>
            </a:r>
            <a:r>
              <a:rPr lang="en-US" sz="1800" smtClean="0"/>
              <a:t> floor</a:t>
            </a:r>
          </a:p>
          <a:p>
            <a:r>
              <a:rPr lang="en-US" sz="1800" smtClean="0"/>
              <a:t>mye.goto(25)		# try to make elevator go to 25</a:t>
            </a:r>
            <a:r>
              <a:rPr lang="en-US" sz="1800" baseline="30000" smtClean="0"/>
              <a:t>th</a:t>
            </a:r>
            <a:r>
              <a:rPr lang="en-US" sz="1800" smtClean="0"/>
              <a:t> floor</a:t>
            </a:r>
          </a:p>
          <a:p>
            <a:r>
              <a:rPr lang="en-US" sz="1800" smtClean="0"/>
              <a:t>mye.goto(“bob”)	# try to make elevator go to bob floor</a:t>
            </a:r>
          </a:p>
          <a:p>
            <a:pPr lvl="1"/>
            <a:r>
              <a:rPr lang="en-US" sz="1600" smtClean="0"/>
              <a:t>express mode w/ following operations (only goes between two floors):</a:t>
            </a:r>
          </a:p>
          <a:p>
            <a:pPr>
              <a:buFont typeface="Wingdings" pitchFamily="2" charset="2"/>
              <a:buNone/>
            </a:pPr>
            <a:r>
              <a:rPr lang="en-US" sz="1800" smtClean="0"/>
              <a:t>	myee = ExpressElevator()</a:t>
            </a:r>
          </a:p>
          <a:p>
            <a:pPr>
              <a:buFont typeface="Wingdings" pitchFamily="2" charset="2"/>
              <a:buNone/>
            </a:pPr>
            <a:r>
              <a:rPr lang="en-US" sz="1800" smtClean="0"/>
              <a:t>	myee.goto(“penthouse”)	# floor 16 is also called penthouse</a:t>
            </a:r>
          </a:p>
          <a:p>
            <a:pPr>
              <a:buFont typeface="Wingdings" pitchFamily="2" charset="2"/>
              <a:buNone/>
            </a:pPr>
            <a:r>
              <a:rPr lang="en-US" sz="1800" smtClean="0"/>
              <a:t>	myee.goto(“ground floor”) 	# floor 0 is also called ground floor</a:t>
            </a:r>
          </a:p>
          <a:p>
            <a:pPr marL="571500" lvl="2" indent="-236538"/>
            <a:endParaRPr lang="en-US" sz="1400" smtClean="0"/>
          </a:p>
          <a:p>
            <a:pPr marL="571500" lvl="2" indent="-236538"/>
            <a:r>
              <a:rPr lang="en-US" sz="1400" smtClean="0"/>
              <a:t>Extra Credit: elevator must display floors at it is passing them on the way up or down </a:t>
            </a:r>
          </a:p>
          <a:p>
            <a:pPr>
              <a:buFont typeface="Wingdings" pitchFamily="2" charset="2"/>
              <a:buNone/>
            </a:pPr>
            <a:endParaRPr lang="en-US" sz="1800" smtClean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DELL CONFIDENTIAL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27C259F-1612-4555-8C78-9038A50A917E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oop</a:t>
            </a:r>
            <a:r>
              <a:rPr lang="en-US" dirty="0" smtClean="0"/>
              <a:t> - decorators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DELL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400CE2-7C05-4B78-A8A3-BD311341936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decorator?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36563" y="1371600"/>
            <a:ext cx="7889875" cy="5105400"/>
          </a:xfrm>
        </p:spPr>
        <p:txBody>
          <a:bodyPr/>
          <a:lstStyle/>
          <a:p>
            <a:r>
              <a:rPr lang="en-US" dirty="0" smtClean="0"/>
              <a:t>Consider this:</a:t>
            </a:r>
          </a:p>
          <a:p>
            <a:r>
              <a:rPr lang="en-US" dirty="0" smtClean="0"/>
              <a:t>def fn1(</a:t>
            </a:r>
            <a:r>
              <a:rPr lang="en-US" dirty="0" err="1" smtClean="0"/>
              <a:t>abc</a:t>
            </a:r>
            <a:r>
              <a:rPr lang="en-US" dirty="0" smtClean="0"/>
              <a:t>, def)</a:t>
            </a:r>
          </a:p>
          <a:p>
            <a:pPr lvl="1">
              <a:buNone/>
            </a:pPr>
            <a:r>
              <a:rPr lang="en-US" dirty="0" smtClean="0"/>
              <a:t>… code …</a:t>
            </a:r>
          </a:p>
          <a:p>
            <a:r>
              <a:rPr lang="en-US" dirty="0" smtClean="0"/>
              <a:t>def fn2(</a:t>
            </a:r>
            <a:r>
              <a:rPr lang="en-US" dirty="0" err="1" smtClean="0"/>
              <a:t>afn</a:t>
            </a:r>
            <a:r>
              <a:rPr lang="en-US" dirty="0" smtClean="0"/>
              <a:t>):</a:t>
            </a:r>
          </a:p>
          <a:p>
            <a:pPr lvl="1">
              <a:buNone/>
            </a:pPr>
            <a:r>
              <a:rPr lang="en-US" dirty="0" smtClean="0"/>
              <a:t>... code …</a:t>
            </a:r>
          </a:p>
          <a:p>
            <a:endParaRPr lang="en-US" dirty="0" smtClean="0"/>
          </a:p>
          <a:p>
            <a:r>
              <a:rPr lang="en-US" dirty="0" smtClean="0"/>
              <a:t>Now, you want to do this: fn2(fn1)</a:t>
            </a:r>
          </a:p>
          <a:p>
            <a:pPr>
              <a:buNone/>
            </a:pPr>
            <a:r>
              <a:rPr lang="en-US" dirty="0" smtClean="0"/>
              <a:t>	You can simply say:</a:t>
            </a:r>
          </a:p>
          <a:p>
            <a:r>
              <a:rPr lang="en-US" dirty="0" smtClean="0"/>
              <a:t>@fn2</a:t>
            </a:r>
          </a:p>
          <a:p>
            <a:r>
              <a:rPr lang="en-US" dirty="0" smtClean="0"/>
              <a:t>def fn1(</a:t>
            </a:r>
            <a:r>
              <a:rPr lang="en-US" dirty="0" err="1" smtClean="0"/>
              <a:t>abc</a:t>
            </a:r>
            <a:r>
              <a:rPr lang="en-US" dirty="0" smtClean="0"/>
              <a:t>, def):	# i.e. you can decorate fn1 w/ fn2</a:t>
            </a:r>
          </a:p>
          <a:p>
            <a:pPr lvl="1">
              <a:buNone/>
            </a:pPr>
            <a:r>
              <a:rPr lang="en-US" dirty="0" smtClean="0"/>
              <a:t>… code …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DELL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BE4F01-25EC-4707-9127-EAB9580D6BF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reasons: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 static/class methods: @</a:t>
            </a:r>
            <a:r>
              <a:rPr lang="en-US" dirty="0" err="1" smtClean="0"/>
              <a:t>staticmethod</a:t>
            </a:r>
            <a:r>
              <a:rPr lang="en-US" dirty="0" smtClean="0"/>
              <a:t>, @</a:t>
            </a:r>
            <a:r>
              <a:rPr lang="en-US" dirty="0" err="1" smtClean="0"/>
              <a:t>classmethod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Hook a fn to be executed at exit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Pre-check a fn to make sure it has a non-zero doc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Pre-check a fn’s parameter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DELL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400CE2-7C05-4B78-A8A3-BD311341936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static/class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C(object):</a:t>
            </a:r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staticmethod</a:t>
            </a:r>
            <a:endParaRPr lang="en-US" dirty="0" smtClean="0"/>
          </a:p>
          <a:p>
            <a:pPr lvl="2"/>
            <a:r>
              <a:rPr lang="en-US" dirty="0" smtClean="0"/>
              <a:t>def </a:t>
            </a:r>
            <a:r>
              <a:rPr lang="en-US" dirty="0" err="1" smtClean="0"/>
              <a:t>someStaticMethod</a:t>
            </a:r>
            <a:r>
              <a:rPr lang="en-US" dirty="0" smtClean="0"/>
              <a:t>(x, y):</a:t>
            </a:r>
          </a:p>
          <a:p>
            <a:pPr lvl="4"/>
            <a:r>
              <a:rPr lang="en-US" dirty="0" smtClean="0"/>
              <a:t>print “I am static”, x, y</a:t>
            </a:r>
          </a:p>
          <a:p>
            <a:r>
              <a:rPr lang="en-US" dirty="0" err="1" smtClean="0"/>
              <a:t>cobj</a:t>
            </a:r>
            <a:r>
              <a:rPr lang="en-US" dirty="0" smtClean="0"/>
              <a:t> = C()</a:t>
            </a:r>
          </a:p>
          <a:p>
            <a:r>
              <a:rPr lang="en-US" dirty="0" err="1" smtClean="0"/>
              <a:t>C.someStaticMethod</a:t>
            </a:r>
            <a:r>
              <a:rPr lang="en-US" dirty="0" smtClean="0"/>
              <a:t>(1,2)</a:t>
            </a:r>
          </a:p>
          <a:p>
            <a:r>
              <a:rPr lang="en-US" dirty="0" err="1" smtClean="0"/>
              <a:t>cobj.someStaticMethod</a:t>
            </a:r>
            <a:r>
              <a:rPr lang="en-US" dirty="0" smtClean="0"/>
              <a:t>(3,5)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DELL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400CE2-7C05-4B78-A8A3-BD311341936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 a function to run at program 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 </a:t>
            </a:r>
            <a:r>
              <a:rPr lang="en-US" dirty="0" err="1" smtClean="0"/>
              <a:t>onexit</a:t>
            </a:r>
            <a:r>
              <a:rPr lang="en-US" dirty="0" smtClean="0"/>
              <a:t>(f):</a:t>
            </a:r>
          </a:p>
          <a:p>
            <a:pPr lvl="2"/>
            <a:r>
              <a:rPr lang="en-US" dirty="0" smtClean="0"/>
              <a:t>import </a:t>
            </a:r>
            <a:r>
              <a:rPr lang="en-US" dirty="0" err="1" smtClean="0"/>
              <a:t>atexit</a:t>
            </a:r>
            <a:endParaRPr lang="en-US" dirty="0" smtClean="0"/>
          </a:p>
          <a:p>
            <a:pPr lvl="2"/>
            <a:r>
              <a:rPr lang="en-US" dirty="0" err="1" smtClean="0"/>
              <a:t>atexit.register</a:t>
            </a:r>
            <a:r>
              <a:rPr lang="en-US" dirty="0" smtClean="0"/>
              <a:t>(f)</a:t>
            </a:r>
          </a:p>
          <a:p>
            <a:pPr lvl="2"/>
            <a:r>
              <a:rPr lang="en-US" dirty="0" smtClean="0"/>
              <a:t>return f</a:t>
            </a:r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onexit</a:t>
            </a:r>
            <a:endParaRPr lang="en-US" dirty="0" smtClean="0"/>
          </a:p>
          <a:p>
            <a:r>
              <a:rPr lang="en-US" dirty="0" smtClean="0"/>
              <a:t>def </a:t>
            </a:r>
            <a:r>
              <a:rPr lang="en-US" dirty="0" err="1" smtClean="0"/>
              <a:t>somefunction</a:t>
            </a:r>
            <a:r>
              <a:rPr lang="en-US" dirty="0" smtClean="0"/>
              <a:t>():</a:t>
            </a:r>
          </a:p>
          <a:p>
            <a:pPr lvl="2"/>
            <a:r>
              <a:rPr lang="en-US" dirty="0" smtClean="0"/>
              <a:t>#code to cleanup stuff…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DELL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400CE2-7C05-4B78-A8A3-BD311341936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Day 3: Classes &amp; Libs</a:t>
            </a: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 Black" pitchFamily="34" charset="0"/>
              <a:buAutoNum type="arabicPeriod"/>
            </a:pPr>
            <a:r>
              <a:rPr lang="en-US" dirty="0" smtClean="0"/>
              <a:t>Threads</a:t>
            </a:r>
          </a:p>
          <a:p>
            <a:pPr marL="457200" indent="-457200">
              <a:buFont typeface="Arial Black" pitchFamily="34" charset="0"/>
              <a:buAutoNum type="arabicPeriod"/>
            </a:pPr>
            <a:r>
              <a:rPr lang="en-US" dirty="0" smtClean="0"/>
              <a:t>OOP – Classes</a:t>
            </a:r>
          </a:p>
          <a:p>
            <a:pPr marL="457200" indent="-457200">
              <a:buFont typeface="Arial Black" pitchFamily="34" charset="0"/>
              <a:buAutoNum type="arabicPeriod"/>
            </a:pPr>
            <a:r>
              <a:rPr lang="en-US" dirty="0" smtClean="0"/>
              <a:t>Advanced OOP – Decorators</a:t>
            </a:r>
          </a:p>
          <a:p>
            <a:pPr marL="457200" indent="-457200">
              <a:buFont typeface="Arial Black" pitchFamily="34" charset="0"/>
              <a:buAutoNum type="arabicPeriod"/>
            </a:pPr>
            <a:r>
              <a:rPr lang="en-US" dirty="0" smtClean="0"/>
              <a:t>Dell’s Python </a:t>
            </a:r>
            <a:r>
              <a:rPr lang="en-US" dirty="0" err="1" smtClean="0"/>
              <a:t>libs</a:t>
            </a:r>
            <a:endParaRPr lang="en-US" dirty="0" smtClean="0"/>
          </a:p>
          <a:p>
            <a:pPr marL="457200" indent="-457200">
              <a:buFont typeface="Arial Black" pitchFamily="34" charset="0"/>
              <a:buAutoNum type="arabicPeriod"/>
            </a:pPr>
            <a:r>
              <a:rPr lang="en-US" dirty="0" err="1" smtClean="0"/>
              <a:t>TestBench</a:t>
            </a:r>
            <a:endParaRPr lang="en-US" dirty="0" smtClean="0"/>
          </a:p>
          <a:p>
            <a:pPr marL="795337" lvl="1" indent="-457200">
              <a:buFont typeface="Arial Black" pitchFamily="34" charset="0"/>
              <a:buAutoNum type="arabicPeriod"/>
            </a:pPr>
            <a:r>
              <a:rPr lang="en-US" dirty="0" smtClean="0"/>
              <a:t>Runner</a:t>
            </a:r>
          </a:p>
          <a:p>
            <a:pPr marL="455613" indent="-457200"/>
            <a:endParaRPr lang="en-US" dirty="0" smtClean="0"/>
          </a:p>
          <a:p>
            <a:pPr marL="457200" indent="-457200">
              <a:buFont typeface="Wingdings" pitchFamily="2" charset="2"/>
              <a:buNone/>
            </a:pPr>
            <a:endParaRPr lang="en-US" dirty="0" smtClean="0"/>
          </a:p>
          <a:p>
            <a:pPr marL="457200" indent="-457200">
              <a:buFont typeface="Arial Black" pitchFamily="34" charset="0"/>
              <a:buAutoNum type="arabicPeriod"/>
            </a:pPr>
            <a:endParaRPr lang="en-US" dirty="0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DELL CONFIDENTIAL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D3C7C0-38C4-4767-8BCF-218163D037BA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Pre-check for doc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563" y="1524000"/>
            <a:ext cx="7889875" cy="4687888"/>
          </a:xfrm>
        </p:spPr>
        <p:txBody>
          <a:bodyPr/>
          <a:lstStyle/>
          <a:p>
            <a:r>
              <a:rPr lang="en-US" sz="2000" dirty="0" smtClean="0"/>
              <a:t>def check(f):</a:t>
            </a:r>
          </a:p>
          <a:p>
            <a:r>
              <a:rPr lang="en-US" sz="2000" dirty="0" smtClean="0"/>
              <a:t>	if </a:t>
            </a:r>
            <a:r>
              <a:rPr lang="en-US" sz="2000" dirty="0" err="1" smtClean="0"/>
              <a:t>f.__doc</a:t>
            </a:r>
            <a:r>
              <a:rPr lang="en-US" sz="2000" dirty="0" smtClean="0"/>
              <a:t>__ == None:</a:t>
            </a:r>
          </a:p>
          <a:p>
            <a:r>
              <a:rPr lang="en-US" sz="2000" dirty="0" smtClean="0"/>
              <a:t>		print "WARNING: function: "+</a:t>
            </a:r>
            <a:r>
              <a:rPr lang="en-US" sz="2000" dirty="0" err="1" smtClean="0"/>
              <a:t>f.__name</a:t>
            </a:r>
            <a:r>
              <a:rPr lang="en-US" sz="2000" dirty="0" smtClean="0"/>
              <a:t>__+\</a:t>
            </a:r>
          </a:p>
          <a:p>
            <a:r>
              <a:rPr lang="en-US" sz="2000" dirty="0" smtClean="0"/>
              <a:t>"() must contain doc string"</a:t>
            </a:r>
          </a:p>
          <a:p>
            <a:r>
              <a:rPr lang="en-US" sz="2000" dirty="0" smtClean="0"/>
              <a:t>		return f</a:t>
            </a:r>
          </a:p>
          <a:p>
            <a:r>
              <a:rPr lang="en-US" sz="2000" dirty="0" smtClean="0"/>
              <a:t>	else:</a:t>
            </a:r>
          </a:p>
          <a:p>
            <a:r>
              <a:rPr lang="en-US" sz="2000" dirty="0" smtClean="0"/>
              <a:t>		return f</a:t>
            </a:r>
          </a:p>
          <a:p>
            <a:pPr>
              <a:buNone/>
            </a:pPr>
            <a:r>
              <a:rPr lang="en-US" sz="2000" dirty="0" smtClean="0"/>
              <a:t>	@check		@check</a:t>
            </a:r>
          </a:p>
          <a:p>
            <a:r>
              <a:rPr lang="en-US" sz="2000" dirty="0" smtClean="0"/>
              <a:t>def </a:t>
            </a:r>
            <a:r>
              <a:rPr lang="en-US" sz="2000" dirty="0" err="1" smtClean="0"/>
              <a:t>abc</a:t>
            </a:r>
            <a:r>
              <a:rPr lang="en-US" sz="2000" dirty="0" smtClean="0"/>
              <a:t>(x):		def xyz(x):</a:t>
            </a:r>
          </a:p>
          <a:p>
            <a:r>
              <a:rPr lang="en-US" sz="2000" dirty="0" smtClean="0"/>
              <a:t>	print x		        “xyz doc”</a:t>
            </a:r>
            <a:br>
              <a:rPr lang="en-US" sz="2000" dirty="0" smtClean="0"/>
            </a:br>
            <a:r>
              <a:rPr lang="en-US" sz="2000" dirty="0" smtClean="0"/>
              <a:t>			        print x</a:t>
            </a:r>
            <a:endParaRPr lang="en-US" sz="1200" dirty="0" smtClean="0"/>
          </a:p>
          <a:p>
            <a:r>
              <a:rPr lang="en-US" sz="2000" dirty="0" err="1" smtClean="0"/>
              <a:t>abc</a:t>
            </a:r>
            <a:r>
              <a:rPr lang="en-US" sz="2000" dirty="0" smtClean="0"/>
              <a:t>(2)</a:t>
            </a:r>
          </a:p>
          <a:p>
            <a:r>
              <a:rPr lang="en-US" sz="2000" dirty="0" smtClean="0"/>
              <a:t>xyz(3)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DELL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400CE2-7C05-4B78-A8A3-BD311341936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Dell’s Python 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 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DELL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400CE2-7C05-4B78-A8A3-BD311341936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Dell 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</a:p>
          <a:p>
            <a:r>
              <a:rPr lang="en-US" dirty="0" err="1" smtClean="0"/>
              <a:t>MyDocXMLRPCServer</a:t>
            </a:r>
            <a:endParaRPr lang="en-US" dirty="0" smtClean="0"/>
          </a:p>
          <a:p>
            <a:r>
              <a:rPr lang="en-US" dirty="0" err="1" smtClean="0"/>
              <a:t>MyCGIHTTPServer</a:t>
            </a:r>
            <a:endParaRPr lang="en-US" dirty="0" smtClean="0"/>
          </a:p>
          <a:p>
            <a:r>
              <a:rPr lang="en-US" dirty="0" smtClean="0"/>
              <a:t>Decorators</a:t>
            </a:r>
          </a:p>
          <a:p>
            <a:r>
              <a:rPr lang="en-US" dirty="0" err="1" smtClean="0"/>
              <a:t>IniParser</a:t>
            </a:r>
            <a:endParaRPr lang="en-US" dirty="0" smtClean="0"/>
          </a:p>
          <a:p>
            <a:r>
              <a:rPr lang="en-US" dirty="0" smtClean="0"/>
              <a:t>Inventory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Print</a:t>
            </a:r>
          </a:p>
          <a:p>
            <a:r>
              <a:rPr lang="en-US" dirty="0" err="1" smtClean="0"/>
              <a:t>WebService</a:t>
            </a:r>
            <a:endParaRPr lang="en-US" dirty="0" smtClean="0"/>
          </a:p>
          <a:p>
            <a:r>
              <a:rPr lang="en-US" dirty="0" smtClean="0"/>
              <a:t>Trace</a:t>
            </a:r>
          </a:p>
          <a:p>
            <a:r>
              <a:rPr lang="en-US" dirty="0" smtClean="0"/>
              <a:t>Insight</a:t>
            </a:r>
          </a:p>
          <a:p>
            <a:r>
              <a:rPr lang="en-US" dirty="0" err="1" smtClean="0"/>
              <a:t>HyperLoad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DELL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BE4F01-25EC-4707-9127-EAB9580D6BF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TESTBENCH</a:t>
            </a:r>
            <a:endParaRPr lang="en-US" dirty="0"/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DELL CONFIDENTIAL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41A27A-94C0-493E-AF01-D91971163591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2765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Tasks – standard spec, python-based</a:t>
            </a:r>
          </a:p>
          <a:p>
            <a:r>
              <a:rPr lang="en-US" dirty="0" smtClean="0"/>
              <a:t>Runner – Agent / Controller</a:t>
            </a:r>
          </a:p>
          <a:p>
            <a:r>
              <a:rPr lang="en-US" dirty="0" smtClean="0"/>
              <a:t>Planner – Group / Store AT’s by:</a:t>
            </a:r>
          </a:p>
          <a:p>
            <a:pPr lvl="1"/>
            <a:r>
              <a:rPr lang="en-US" dirty="0" smtClean="0"/>
              <a:t>Project, user, abstract </a:t>
            </a:r>
            <a:r>
              <a:rPr lang="en-US" dirty="0" err="1" smtClean="0"/>
              <a:t>config</a:t>
            </a:r>
            <a:r>
              <a:rPr lang="en-US" dirty="0" smtClean="0"/>
              <a:t>, actual </a:t>
            </a:r>
            <a:r>
              <a:rPr lang="en-US" dirty="0" err="1" smtClean="0"/>
              <a:t>config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Schedule runs </a:t>
            </a:r>
          </a:p>
          <a:p>
            <a:r>
              <a:rPr lang="en-US" dirty="0" smtClean="0"/>
              <a:t>Reporter – Warehouse of previous runs (data mining, future planner feed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DELL CONFIDENTIAL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FADA94-69F6-437B-A8CE-1473D81F45AA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TESTBENCH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DELL CONFIDENTIAL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FADA94-69F6-437B-A8CE-1473D81F45AA}" type="slidenum">
              <a:rPr lang="en-US" smtClean="0"/>
              <a:pPr/>
              <a:t>35</a:t>
            </a:fld>
            <a:endParaRPr lang="en-US" smtClean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725756" y="4230992"/>
            <a:ext cx="1152865" cy="1302"/>
          </a:xfrm>
          <a:prstGeom prst="line">
            <a:avLst/>
          </a:prstGeom>
          <a:ln w="41275">
            <a:solidFill>
              <a:schemeClr val="tx1"/>
            </a:solidFill>
          </a:ln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65107" y="1910677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Agent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3934" y="1449012"/>
            <a:ext cx="3248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   -   TB Web Page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4416657" y="4081481"/>
            <a:ext cx="0" cy="3294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4695640" y="4081481"/>
            <a:ext cx="0" cy="3900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" name="Picture 2" descr="C:\Users\ronald_reynolds\Desktop\per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6" y="3182127"/>
            <a:ext cx="1521570" cy="172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/>
          <p:cNvCxnSpPr/>
          <p:nvPr/>
        </p:nvCxnSpPr>
        <p:spPr>
          <a:xfrm flipH="1" flipV="1">
            <a:off x="3878621" y="4232294"/>
            <a:ext cx="481172" cy="390032"/>
          </a:xfrm>
          <a:prstGeom prst="line">
            <a:avLst/>
          </a:prstGeom>
          <a:ln w="41275">
            <a:solidFill>
              <a:schemeClr val="tx1"/>
            </a:solidFill>
          </a:ln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" descr="C:\TEMP\PE7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095" y="4622326"/>
            <a:ext cx="1532157" cy="15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840" y="2428385"/>
            <a:ext cx="1216802" cy="150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Straight Connector 33"/>
          <p:cNvCxnSpPr/>
          <p:nvPr/>
        </p:nvCxnSpPr>
        <p:spPr>
          <a:xfrm flipH="1">
            <a:off x="3878621" y="3930668"/>
            <a:ext cx="381335" cy="301626"/>
          </a:xfrm>
          <a:prstGeom prst="line">
            <a:avLst/>
          </a:prstGeom>
          <a:ln w="41275">
            <a:solidFill>
              <a:schemeClr val="tx1"/>
            </a:solidFill>
          </a:ln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12120" y="1145161"/>
            <a:ext cx="3340728" cy="4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1.Controller informs agent</a:t>
            </a:r>
          </a:p>
          <a:p>
            <a:pPr marL="457200" indent="-45720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2.Agent pulls task and builds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 new local. Runtime directory</a:t>
            </a:r>
          </a:p>
          <a:p>
            <a:pPr marL="457200" indent="-45720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3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.Agent configures and executes</a:t>
            </a:r>
          </a:p>
          <a:p>
            <a:pPr marL="457200" indent="-45720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4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.Agent informs controller</a:t>
            </a:r>
          </a:p>
          <a:p>
            <a:pPr marL="457200" indent="-45720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5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.Controller pulls Runtime/Logs directory</a:t>
            </a:r>
          </a:p>
          <a:p>
            <a:pPr marL="457200" indent="-45720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6.Controller informs operator via Complete/Failed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498918" y="6201582"/>
            <a:ext cx="1709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tbcontroller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5664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SUbversion</a:t>
            </a:r>
            <a:endParaRPr lang="en-US" dirty="0"/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DELL CONFIDENTIAL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41A27A-94C0-493E-AF01-D91971163591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87993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DELL CONFIDENTIAL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FADA94-69F6-437B-A8CE-1473D81F45AA}" type="slidenum">
              <a:rPr lang="en-US" smtClean="0"/>
              <a:pPr/>
              <a:t>37</a:t>
            </a:fld>
            <a:endParaRPr lang="en-US" smtClean="0"/>
          </a:p>
        </p:txBody>
      </p:sp>
      <p:pic>
        <p:nvPicPr>
          <p:cNvPr id="1026" name="Picture 2" descr="http://i.stack.imgur.com/eqmG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600200"/>
            <a:ext cx="706716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4168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27651" name="Tex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889875" cy="4687888"/>
          </a:xfrm>
        </p:spPr>
        <p:txBody>
          <a:bodyPr/>
          <a:lstStyle/>
          <a:p>
            <a:r>
              <a:rPr lang="en-US" dirty="0"/>
              <a:t>Summary of SVN commands (do these commands with </a:t>
            </a:r>
            <a:r>
              <a:rPr lang="en-US" dirty="0" err="1"/>
              <a:t>TortoiseSVN</a:t>
            </a:r>
            <a:r>
              <a:rPr lang="en-US" dirty="0"/>
              <a:t> by right clicking on a file or directory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SVN checkout</a:t>
            </a:r>
          </a:p>
          <a:p>
            <a:r>
              <a:rPr lang="en-US" dirty="0" smtClean="0"/>
              <a:t>Update</a:t>
            </a:r>
            <a:endParaRPr lang="en-US" dirty="0"/>
          </a:p>
          <a:p>
            <a:r>
              <a:rPr lang="en-US" dirty="0" smtClean="0"/>
              <a:t>Commit</a:t>
            </a:r>
            <a:endParaRPr lang="en-US" dirty="0"/>
          </a:p>
          <a:p>
            <a:r>
              <a:rPr lang="en-US" dirty="0" smtClean="0"/>
              <a:t>Add</a:t>
            </a:r>
            <a:endParaRPr lang="en-US" dirty="0"/>
          </a:p>
          <a:p>
            <a:r>
              <a:rPr lang="en-US" dirty="0" smtClean="0"/>
              <a:t>Delete</a:t>
            </a:r>
            <a:endParaRPr lang="en-US" dirty="0"/>
          </a:p>
          <a:p>
            <a:r>
              <a:rPr lang="en-US" dirty="0" smtClean="0"/>
              <a:t>Revert</a:t>
            </a:r>
            <a:endParaRPr lang="en-US" dirty="0"/>
          </a:p>
          <a:p>
            <a:r>
              <a:rPr lang="en-US" dirty="0" smtClean="0"/>
              <a:t>Log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DELL CONFIDENTIAL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FADA94-69F6-437B-A8CE-1473D81F45AA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8154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27651" name="Tex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7889875" cy="46878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Normal SVN Directory Structure</a:t>
            </a:r>
          </a:p>
          <a:p>
            <a:r>
              <a:rPr lang="en-US" dirty="0" smtClean="0"/>
              <a:t>Trunk</a:t>
            </a:r>
          </a:p>
          <a:p>
            <a:r>
              <a:rPr lang="en-US" dirty="0" smtClean="0"/>
              <a:t>Branch</a:t>
            </a:r>
          </a:p>
          <a:p>
            <a:r>
              <a:rPr lang="en-US" dirty="0" smtClean="0"/>
              <a:t>Tags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DELL CONFIDENTIAL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FADA94-69F6-437B-A8CE-1473D81F45AA}" type="slidenum">
              <a:rPr lang="en-US" smtClean="0"/>
              <a:pPr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9554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7171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 1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DELL CONFIDENTIAL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5B9429-9298-4FE1-844B-EDBE54200C28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Desktop / Web Applications</a:t>
            </a:r>
            <a:endParaRPr lang="en-US" dirty="0"/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DELL CONFIDENTIAL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41A27A-94C0-493E-AF01-D91971163591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99413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27651" name="Tex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7889875" cy="4687888"/>
          </a:xfrm>
        </p:spPr>
        <p:txBody>
          <a:bodyPr/>
          <a:lstStyle/>
          <a:p>
            <a:r>
              <a:rPr lang="en-US" dirty="0" err="1" smtClean="0"/>
              <a:t>TkInter</a:t>
            </a:r>
            <a:r>
              <a:rPr lang="en-US" dirty="0" smtClean="0"/>
              <a:t> - Desktop Application</a:t>
            </a:r>
          </a:p>
          <a:p>
            <a:r>
              <a:rPr lang="en-US" dirty="0" err="1" smtClean="0"/>
              <a:t>Django</a:t>
            </a:r>
            <a:r>
              <a:rPr lang="en-US" dirty="0" smtClean="0"/>
              <a:t> - Web  Application</a:t>
            </a:r>
          </a:p>
          <a:p>
            <a:r>
              <a:rPr lang="en-US" dirty="0" err="1" smtClean="0"/>
              <a:t>Turbogears</a:t>
            </a:r>
            <a:r>
              <a:rPr lang="en-US" dirty="0" smtClean="0"/>
              <a:t> - </a:t>
            </a:r>
            <a:r>
              <a:rPr lang="en-US" dirty="0"/>
              <a:t>Web  Application</a:t>
            </a:r>
            <a:endParaRPr lang="en-US" dirty="0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DELL CONFIDENTIAL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FADA94-69F6-437B-A8CE-1473D81F45AA}" type="slidenum">
              <a:rPr lang="en-US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85520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368300"/>
            <a:ext cx="8115300" cy="1322388"/>
          </a:xfrm>
        </p:spPr>
        <p:txBody>
          <a:bodyPr/>
          <a:lstStyle/>
          <a:p>
            <a:pPr algn="ctr"/>
            <a:r>
              <a:rPr lang="en-US" smtClean="0"/>
              <a:t>End Course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DELL CONFIDENTIAL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7BADFE-E040-4779-BCD9-CF35DF6C330C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0" y="1812925"/>
            <a:ext cx="8610600" cy="1570038"/>
          </a:xfrm>
          <a:prstGeom prst="rect">
            <a:avLst/>
          </a:prstGeom>
          <a:solidFill>
            <a:schemeClr val="tx2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</a:rPr>
              <a:t>Class Web Page: </a:t>
            </a:r>
          </a:p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</a:rPr>
              <a:t>http://dellforge.us.dell.com/gf/project/python_class</a:t>
            </a:r>
          </a:p>
          <a:p>
            <a:pPr>
              <a:defRPr/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- 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computation</a:t>
            </a:r>
          </a:p>
          <a:p>
            <a:pPr lvl="1"/>
            <a:r>
              <a:rPr lang="en-US" dirty="0" smtClean="0"/>
              <a:t>multi core, multi proc</a:t>
            </a:r>
          </a:p>
          <a:p>
            <a:r>
              <a:rPr lang="en-US" dirty="0" smtClean="0"/>
              <a:t>parallel I/O</a:t>
            </a:r>
          </a:p>
          <a:p>
            <a:pPr lvl="1"/>
            <a:r>
              <a:rPr lang="en-US" dirty="0" err="1" smtClean="0"/>
              <a:t>io</a:t>
            </a:r>
            <a:r>
              <a:rPr lang="en-US" dirty="0" smtClean="0"/>
              <a:t> is slow </a:t>
            </a:r>
            <a:r>
              <a:rPr lang="en-US" dirty="0" err="1" smtClean="0"/>
              <a:t>vs</a:t>
            </a:r>
            <a:r>
              <a:rPr lang="en-US" dirty="0" smtClean="0"/>
              <a:t> computation… how about multiple </a:t>
            </a:r>
            <a:r>
              <a:rPr lang="en-US" dirty="0" err="1" smtClean="0"/>
              <a:t>io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asynchronous I/O events</a:t>
            </a:r>
          </a:p>
          <a:p>
            <a:pPr lvl="1"/>
            <a:r>
              <a:rPr lang="en-US" dirty="0" smtClean="0"/>
              <a:t>GUIs, servers, etc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DELL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62DCE3-CBD2-483D-B4C7-FD08142251F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threads…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Each thread has its own local variables. </a:t>
            </a:r>
          </a:p>
          <a:p>
            <a:endParaRPr lang="en-US" dirty="0" smtClean="0"/>
          </a:p>
          <a:p>
            <a:r>
              <a:rPr lang="en-US" dirty="0" smtClean="0"/>
              <a:t>The global variables of the parent program are shared by all child threads. </a:t>
            </a:r>
          </a:p>
          <a:p>
            <a:endParaRPr lang="en-US" dirty="0" smtClean="0"/>
          </a:p>
          <a:p>
            <a:r>
              <a:rPr lang="en-US" dirty="0" smtClean="0"/>
              <a:t>These serve as main method of communication.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DELL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D30AD-63C1-48F7-B5D4-ED86FE96DFC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out for: dining philosophers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563" y="1447800"/>
            <a:ext cx="7889875" cy="5029200"/>
          </a:xfrm>
        </p:spPr>
        <p:txBody>
          <a:bodyPr/>
          <a:lstStyle/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Multiple threads access a shared resource at the same time..</a:t>
            </a:r>
          </a:p>
          <a:p>
            <a:pPr lvl="1"/>
            <a:r>
              <a:rPr lang="en-US" dirty="0" smtClean="0"/>
              <a:t>North American Blackout of 2003… three sagging power lines tripped simultaneously. </a:t>
            </a:r>
          </a:p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Producer…consumer</a:t>
            </a:r>
          </a:p>
          <a:p>
            <a:pPr lvl="1"/>
            <a:r>
              <a:rPr lang="en-US" dirty="0" smtClean="0"/>
              <a:t>Thread a is waiting on thread b</a:t>
            </a:r>
          </a:p>
          <a:p>
            <a:pPr lvl="1"/>
            <a:r>
              <a:rPr lang="en-US" dirty="0" smtClean="0"/>
              <a:t>at same time, thread b is waiting on thread a….</a:t>
            </a:r>
          </a:p>
          <a:p>
            <a:r>
              <a:rPr lang="en-US" dirty="0" smtClean="0"/>
              <a:t>starvation</a:t>
            </a:r>
          </a:p>
          <a:p>
            <a:pPr lvl="1"/>
            <a:r>
              <a:rPr lang="en-US" dirty="0" smtClean="0"/>
              <a:t>Thread A is waiting for a resource</a:t>
            </a:r>
          </a:p>
          <a:p>
            <a:pPr lvl="1"/>
            <a:r>
              <a:rPr lang="en-US" dirty="0" smtClean="0"/>
              <a:t>Thread B and C keep using resource, Thread A starves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DELL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D30AD-63C1-48F7-B5D4-ED86FE96DFC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coordination…ways to synchronize:</a:t>
            </a:r>
          </a:p>
          <a:p>
            <a:r>
              <a:rPr lang="en-US" dirty="0" smtClean="0"/>
              <a:t>barrier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to get there stop, wait for everyone else, then go</a:t>
            </a:r>
          </a:p>
          <a:p>
            <a:r>
              <a:rPr lang="en-US" dirty="0" smtClean="0"/>
              <a:t>semaphore</a:t>
            </a:r>
          </a:p>
          <a:p>
            <a:pPr lvl="1"/>
            <a:r>
              <a:rPr lang="en-US" dirty="0" smtClean="0"/>
              <a:t>a protected variable (shared resource)</a:t>
            </a:r>
          </a:p>
          <a:p>
            <a:pPr lvl="1"/>
            <a:r>
              <a:rPr lang="en-US" dirty="0" smtClean="0"/>
              <a:t>acquire lock before accessing, then release</a:t>
            </a:r>
          </a:p>
          <a:p>
            <a:r>
              <a:rPr lang="en-US" dirty="0" smtClean="0"/>
              <a:t>monitor</a:t>
            </a:r>
          </a:p>
          <a:p>
            <a:pPr lvl="1"/>
            <a:r>
              <a:rPr lang="en-US" dirty="0" smtClean="0"/>
              <a:t>a protected function</a:t>
            </a:r>
          </a:p>
          <a:p>
            <a:pPr lvl="1"/>
            <a:r>
              <a:rPr lang="en-US" dirty="0" smtClean="0"/>
              <a:t>programming </a:t>
            </a:r>
            <a:r>
              <a:rPr lang="en-US" dirty="0" err="1" smtClean="0"/>
              <a:t>env</a:t>
            </a:r>
            <a:r>
              <a:rPr lang="en-US" dirty="0" smtClean="0"/>
              <a:t> handles lock, release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DELL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D30AD-63C1-48F7-B5D4-ED86FE96DFC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threading.thread</a:t>
            </a:r>
            <a:r>
              <a:rPr lang="en-US" dirty="0" smtClean="0"/>
              <a:t> </a:t>
            </a:r>
            <a:r>
              <a:rPr lang="en-US" dirty="0" err="1" smtClean="0"/>
              <a:t>objs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36563" y="1219200"/>
            <a:ext cx="3868737" cy="4687888"/>
          </a:xfrm>
        </p:spPr>
        <p:txBody>
          <a:bodyPr/>
          <a:lstStyle/>
          <a:p>
            <a:r>
              <a:rPr lang="en-US" dirty="0" smtClean="0"/>
              <a:t>Python’s threading similar to Java’s.</a:t>
            </a:r>
          </a:p>
          <a:p>
            <a:r>
              <a:rPr lang="en-US" dirty="0" smtClean="0"/>
              <a:t>Syncing threads:</a:t>
            </a:r>
          </a:p>
          <a:p>
            <a:pPr lvl="1"/>
            <a:r>
              <a:rPr lang="en-US" dirty="0" smtClean="0"/>
              <a:t>Lock</a:t>
            </a:r>
          </a:p>
          <a:p>
            <a:pPr lvl="2"/>
            <a:r>
              <a:rPr lang="en-US" dirty="0" smtClean="0"/>
              <a:t>acquire (1</a:t>
            </a:r>
            <a:r>
              <a:rPr lang="en-US" baseline="30000" dirty="0" smtClean="0"/>
              <a:t>st</a:t>
            </a:r>
            <a:r>
              <a:rPr lang="en-US" dirty="0" smtClean="0"/>
              <a:t> gets it, next thread to try blocks)</a:t>
            </a:r>
          </a:p>
          <a:p>
            <a:pPr lvl="2"/>
            <a:r>
              <a:rPr lang="en-US" dirty="0" smtClean="0"/>
              <a:t>release (any Thread)</a:t>
            </a:r>
          </a:p>
          <a:p>
            <a:pPr lvl="1"/>
            <a:r>
              <a:rPr lang="en-US" dirty="0" err="1" smtClean="0"/>
              <a:t>RLock</a:t>
            </a:r>
            <a:endParaRPr lang="en-US" dirty="0" smtClean="0"/>
          </a:p>
          <a:p>
            <a:pPr lvl="2"/>
            <a:r>
              <a:rPr lang="en-US" dirty="0" smtClean="0"/>
              <a:t>acquire</a:t>
            </a:r>
          </a:p>
          <a:p>
            <a:pPr lvl="2"/>
            <a:r>
              <a:rPr lang="en-US" dirty="0" smtClean="0"/>
              <a:t>release (Only thread that acquired)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57700" y="1408112"/>
            <a:ext cx="3868738" cy="4687888"/>
          </a:xfrm>
        </p:spPr>
        <p:txBody>
          <a:bodyPr/>
          <a:lstStyle/>
          <a:p>
            <a:pPr lvl="1"/>
            <a:r>
              <a:rPr lang="en-US" dirty="0" smtClean="0"/>
              <a:t>Event</a:t>
            </a:r>
          </a:p>
          <a:p>
            <a:pPr lvl="2"/>
            <a:r>
              <a:rPr lang="en-US" dirty="0" err="1" smtClean="0"/>
              <a:t>isSet</a:t>
            </a:r>
            <a:r>
              <a:rPr lang="en-US" dirty="0" smtClean="0"/>
              <a:t> # is flag set T/F</a:t>
            </a:r>
          </a:p>
          <a:p>
            <a:pPr lvl="2"/>
            <a:r>
              <a:rPr lang="en-US" dirty="0" smtClean="0"/>
              <a:t>set # set flag T</a:t>
            </a:r>
          </a:p>
          <a:p>
            <a:pPr lvl="2"/>
            <a:r>
              <a:rPr lang="en-US" dirty="0" smtClean="0"/>
              <a:t>clear # reset flag F</a:t>
            </a:r>
          </a:p>
          <a:p>
            <a:pPr lvl="2"/>
            <a:r>
              <a:rPr lang="en-US" dirty="0" smtClean="0"/>
              <a:t>wait # block till flag</a:t>
            </a:r>
          </a:p>
          <a:p>
            <a:pPr lvl="1"/>
            <a:r>
              <a:rPr lang="en-US" dirty="0" smtClean="0"/>
              <a:t>Condition</a:t>
            </a:r>
          </a:p>
          <a:p>
            <a:pPr lvl="2"/>
            <a:r>
              <a:rPr lang="en-US" dirty="0" smtClean="0"/>
              <a:t>acquire	</a:t>
            </a:r>
          </a:p>
          <a:p>
            <a:pPr lvl="2"/>
            <a:r>
              <a:rPr lang="en-US" dirty="0" smtClean="0"/>
              <a:t>release</a:t>
            </a:r>
          </a:p>
          <a:p>
            <a:pPr lvl="2"/>
            <a:r>
              <a:rPr lang="en-US" dirty="0" smtClean="0"/>
              <a:t>wait    # wait till notify</a:t>
            </a:r>
          </a:p>
          <a:p>
            <a:pPr lvl="2"/>
            <a:r>
              <a:rPr lang="en-US" dirty="0" smtClean="0"/>
              <a:t>notify # notify 1</a:t>
            </a:r>
          </a:p>
          <a:p>
            <a:pPr lvl="2"/>
            <a:r>
              <a:rPr lang="en-US" dirty="0" err="1" smtClean="0"/>
              <a:t>notifyAll</a:t>
            </a:r>
            <a:r>
              <a:rPr lang="en-US" dirty="0" smtClean="0"/>
              <a:t> # notify all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DELL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62DCE3-CBD2-483D-B4C7-FD08142251F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2_Dell-Dark_by_jayse">
  <a:themeElements>
    <a:clrScheme name="2_Dell-Dark_by_jayse 1">
      <a:dk1>
        <a:srgbClr val="000000"/>
      </a:dk1>
      <a:lt1>
        <a:srgbClr val="FFFFFF"/>
      </a:lt1>
      <a:dk2>
        <a:srgbClr val="006EC7"/>
      </a:dk2>
      <a:lt2>
        <a:srgbClr val="B6B8BA"/>
      </a:lt2>
      <a:accent1>
        <a:srgbClr val="006EC7"/>
      </a:accent1>
      <a:accent2>
        <a:srgbClr val="61913D"/>
      </a:accent2>
      <a:accent3>
        <a:srgbClr val="FFFFFF"/>
      </a:accent3>
      <a:accent4>
        <a:srgbClr val="000000"/>
      </a:accent4>
      <a:accent5>
        <a:srgbClr val="AABAE0"/>
      </a:accent5>
      <a:accent6>
        <a:srgbClr val="578336"/>
      </a:accent6>
      <a:hlink>
        <a:srgbClr val="E0AD12"/>
      </a:hlink>
      <a:folHlink>
        <a:srgbClr val="D42E12"/>
      </a:folHlink>
    </a:clrScheme>
    <a:fontScheme name="2_Dell-Dark_by_jays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ll-Dark_by_jayse 1">
        <a:dk1>
          <a:srgbClr val="000000"/>
        </a:dk1>
        <a:lt1>
          <a:srgbClr val="FFFFFF"/>
        </a:lt1>
        <a:dk2>
          <a:srgbClr val="006EC7"/>
        </a:dk2>
        <a:lt2>
          <a:srgbClr val="B6B8BA"/>
        </a:lt2>
        <a:accent1>
          <a:srgbClr val="006EC7"/>
        </a:accent1>
        <a:accent2>
          <a:srgbClr val="61913D"/>
        </a:accent2>
        <a:accent3>
          <a:srgbClr val="FFFFFF"/>
        </a:accent3>
        <a:accent4>
          <a:srgbClr val="000000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13317</TotalTime>
  <Words>924</Words>
  <Application>Microsoft Office PowerPoint</Application>
  <PresentationFormat>On-screen Show (4:3)</PresentationFormat>
  <Paragraphs>406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 Unicode MS</vt:lpstr>
      <vt:lpstr>Arial</vt:lpstr>
      <vt:lpstr>Arial Black</vt:lpstr>
      <vt:lpstr>Times New Roman</vt:lpstr>
      <vt:lpstr>Wingdings</vt:lpstr>
      <vt:lpstr>Wingdings 2</vt:lpstr>
      <vt:lpstr>2_Dell-Dark_by_jayse</vt:lpstr>
      <vt:lpstr>PGTT3002: Programming in Python</vt:lpstr>
      <vt:lpstr>Begin Day 3</vt:lpstr>
      <vt:lpstr>Day 3: Classes &amp; Libs</vt:lpstr>
      <vt:lpstr>THREADS</vt:lpstr>
      <vt:lpstr>threads - introduction</vt:lpstr>
      <vt:lpstr>python threads…</vt:lpstr>
      <vt:lpstr>watch out for: dining philosophers</vt:lpstr>
      <vt:lpstr>Synchronization</vt:lpstr>
      <vt:lpstr>threading.thread objs</vt:lpstr>
      <vt:lpstr>threading.thread methods</vt:lpstr>
      <vt:lpstr>Examples</vt:lpstr>
      <vt:lpstr>Oop(Object Oriented   Programming) –   classes</vt:lpstr>
      <vt:lpstr>What do you mean by OOP? </vt:lpstr>
      <vt:lpstr>Function syntax</vt:lpstr>
      <vt:lpstr>Class syntax</vt:lpstr>
      <vt:lpstr>PowerPoint Presentation</vt:lpstr>
      <vt:lpstr>PowerPoint Presentation</vt:lpstr>
      <vt:lpstr> Methods,Objects,</vt:lpstr>
      <vt:lpstr>Classes Syntax</vt:lpstr>
      <vt:lpstr>Classes Example </vt:lpstr>
      <vt:lpstr>Derived Classes</vt:lpstr>
      <vt:lpstr>Derived Classes</vt:lpstr>
      <vt:lpstr>Derived Classes</vt:lpstr>
      <vt:lpstr>Classes Lab</vt:lpstr>
      <vt:lpstr>Advanced oop - decorators</vt:lpstr>
      <vt:lpstr>What is a decorator?</vt:lpstr>
      <vt:lpstr>Why?</vt:lpstr>
      <vt:lpstr>Defining static/class methods</vt:lpstr>
      <vt:lpstr>Hook a function to run at program exit</vt:lpstr>
      <vt:lpstr>Pre-check for doc string</vt:lpstr>
      <vt:lpstr>Dell’s Python libs</vt:lpstr>
      <vt:lpstr>Some Dell libs</vt:lpstr>
      <vt:lpstr>TESTBENCH</vt:lpstr>
      <vt:lpstr>PowerPoint Presentation</vt:lpstr>
      <vt:lpstr>TESTBENCH</vt:lpstr>
      <vt:lpstr>SUbversion</vt:lpstr>
      <vt:lpstr>PowerPoint Presentation</vt:lpstr>
      <vt:lpstr>PowerPoint Presentation</vt:lpstr>
      <vt:lpstr>PowerPoint Presentation</vt:lpstr>
      <vt:lpstr>Desktop / Web Applications</vt:lpstr>
      <vt:lpstr>PowerPoint Presentation</vt:lpstr>
      <vt:lpstr>End Course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W. Engelgau</dc:creator>
  <cp:keywords>No Restrictions</cp:keywords>
  <cp:lastModifiedBy>A, Hema</cp:lastModifiedBy>
  <cp:revision>408</cp:revision>
  <dcterms:created xsi:type="dcterms:W3CDTF">2001-03-29T21:35:04Z</dcterms:created>
  <dcterms:modified xsi:type="dcterms:W3CDTF">2017-04-10T18:23:02Z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46dcbe13-617f-493a-aed4-743da075606e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  <property fmtid="{D5CDD505-2E9C-101B-9397-08002B2CF9AE}" pid="5" name="Document Creator">
    <vt:lpwstr/>
  </property>
  <property fmtid="{D5CDD505-2E9C-101B-9397-08002B2CF9AE}" pid="6" name="Document Editor">
    <vt:lpwstr/>
  </property>
  <property fmtid="{D5CDD505-2E9C-101B-9397-08002B2CF9AE}" pid="7" name="Classification">
    <vt:lpwstr>No Restrictions</vt:lpwstr>
  </property>
  <property fmtid="{D5CDD505-2E9C-101B-9397-08002B2CF9AE}" pid="8" name="Sublabels">
    <vt:lpwstr/>
  </property>
</Properties>
</file>