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9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  <p:sldMasterId id="2147484429" r:id="rId14"/>
  </p:sldMasterIdLst>
  <p:notesMasterIdLst>
    <p:notesMasterId r:id="rId45"/>
  </p:notesMasterIdLst>
  <p:handoutMasterIdLst>
    <p:handoutMasterId r:id="rId46"/>
  </p:handoutMasterIdLst>
  <p:sldIdLst>
    <p:sldId id="256" r:id="rId15"/>
    <p:sldId id="294" r:id="rId16"/>
    <p:sldId id="326" r:id="rId17"/>
    <p:sldId id="332" r:id="rId18"/>
    <p:sldId id="340" r:id="rId19"/>
    <p:sldId id="341" r:id="rId20"/>
    <p:sldId id="343" r:id="rId21"/>
    <p:sldId id="344" r:id="rId22"/>
    <p:sldId id="345" r:id="rId23"/>
    <p:sldId id="346" r:id="rId24"/>
    <p:sldId id="348" r:id="rId25"/>
    <p:sldId id="349" r:id="rId26"/>
    <p:sldId id="350" r:id="rId27"/>
    <p:sldId id="336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60" r:id="rId37"/>
    <p:sldId id="361" r:id="rId38"/>
    <p:sldId id="359" r:id="rId39"/>
    <p:sldId id="362" r:id="rId40"/>
    <p:sldId id="363" r:id="rId41"/>
    <p:sldId id="337" r:id="rId42"/>
    <p:sldId id="342" r:id="rId43"/>
    <p:sldId id="307" r:id="rId44"/>
  </p:sldIdLst>
  <p:sldSz cx="9144000" cy="6858000" type="screen4x3"/>
  <p:notesSz cx="7010400" cy="9296400"/>
  <p:embeddedFontLst>
    <p:embeddedFont>
      <p:font typeface="Wingdings 2" panose="05020102010507070707" pitchFamily="18" charset="2"/>
      <p:regular r:id="rId47"/>
    </p:embeddedFont>
    <p:embeddedFont>
      <p:font typeface="Microsoft Tai Le" panose="020B0502040204020203" pitchFamily="34" charset="0"/>
      <p:regular r:id="rId48"/>
      <p:bold r:id="rId49"/>
    </p:embeddedFont>
    <p:embeddedFont>
      <p:font typeface="Trebuchet MS" panose="020B0603020202020204" pitchFamily="34" charset="0"/>
      <p:regular r:id="rId50"/>
      <p:bold r:id="rId51"/>
      <p:italic r:id="rId52"/>
      <p:boldItalic r:id="rId53"/>
    </p:embeddedFont>
    <p:embeddedFont>
      <p:font typeface="Museo For Dell 300" panose="02000000000000000000" charset="0"/>
      <p:regular r:id="rId54"/>
    </p:embeddedFont>
    <p:embeddedFont>
      <p:font typeface="Arial Black" panose="020B0A04020102020204" pitchFamily="34" charset="0"/>
      <p:bold r:id="rId55"/>
    </p:embeddedFont>
    <p:embeddedFont>
      <p:font typeface="Museo For Dell" panose="020B0604020202020204" charset="0"/>
      <p:regular r:id="rId56"/>
      <p:bold r:id="rId57"/>
    </p:embeddedFont>
    <p:embeddedFont>
      <p:font typeface="Museo Sans For Dell" panose="020B0604020202020204" charset="0"/>
      <p:regular r:id="rId58"/>
      <p:bold r:id="rId59"/>
    </p:embeddedFont>
    <p:embeddedFont>
      <p:font typeface="Museo Sans For Dell" panose="020B0604020202020204" charset="0"/>
      <p:regular r:id="rId58"/>
      <p:bold r:id="rId59"/>
    </p:embeddedFont>
  </p:embeddedFontLst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085C3"/>
    <a:srgbClr val="F05B40"/>
    <a:srgbClr val="AAAAAA"/>
    <a:srgbClr val="74CAC7"/>
    <a:srgbClr val="C82B67"/>
    <a:srgbClr val="6E2585"/>
    <a:srgbClr val="EEEEEE"/>
    <a:srgbClr val="BAD80A"/>
    <a:srgbClr val="F79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2" autoAdjust="0"/>
    <p:restoredTop sz="99276" autoAdjust="0"/>
  </p:normalViewPr>
  <p:slideViewPr>
    <p:cSldViewPr snapToGrid="0">
      <p:cViewPr varScale="1">
        <p:scale>
          <a:sx n="68" d="100"/>
          <a:sy n="68" d="100"/>
        </p:scale>
        <p:origin x="1148" y="56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426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Master" Target="slideMasters/slideMaster2.xml"/><Relationship Id="rId61" Type="http://schemas.openxmlformats.org/officeDocument/2006/relationships/presProps" Target="presProps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font" Target="fonts/font6.fntdata"/><Relationship Id="rId6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87388"/>
            <a:ext cx="4692650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7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/>
              <a:t>Click to edit content page title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6896999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3048002"/>
            <a:ext cx="6896100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4" y="6362702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6" name="Picture 5" descr="dell_blue_lrg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278314" y="5731818"/>
            <a:ext cx="599303" cy="7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493"/>
      </p:ext>
    </p:extLst>
  </p:cSld>
  <p:clrMapOvr>
    <a:masterClrMapping/>
  </p:clrMapOvr>
  <p:transition spd="med"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5200791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3" y="3002846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4121944" y="1543052"/>
            <a:ext cx="5022056" cy="5324475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100513" y="1485902"/>
            <a:ext cx="5072062" cy="5381625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8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5733" y="5132257"/>
            <a:ext cx="1023494" cy="136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3356929"/>
      </p:ext>
    </p:extLst>
  </p:cSld>
  <p:clrMapOvr>
    <a:masterClrMapping/>
  </p:clrMapOvr>
  <p:transition spd="med"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755673"/>
      </p:ext>
    </p:extLst>
  </p:cSld>
  <p:clrMapOvr>
    <a:masterClrMapping/>
  </p:clrMapOvr>
  <p:transition spd="med"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9314179"/>
      </p:ext>
    </p:extLst>
  </p:cSld>
  <p:clrMapOvr>
    <a:masterClrMapping/>
  </p:clrMapOvr>
  <p:transition spd="med"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8035421"/>
      </p:ext>
    </p:extLst>
  </p:cSld>
  <p:clrMapOvr>
    <a:masterClrMapping/>
  </p:clrMapOvr>
  <p:transition spd="med"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01113"/>
      </p:ext>
    </p:extLst>
  </p:cSld>
  <p:clrMapOvr>
    <a:masterClrMapping/>
  </p:clrMapOvr>
  <p:transition spd="med"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2" y="365762"/>
            <a:ext cx="5042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59131881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65762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26993260"/>
      </p:ext>
    </p:extLst>
  </p:cSld>
  <p:clrMapOvr>
    <a:masterClrMapping/>
  </p:clrMapOvr>
  <p:transition spd="med"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834847463"/>
      </p:ext>
    </p:extLst>
  </p:cSld>
  <p:clrMapOvr>
    <a:masterClrMapping/>
  </p:clrMapOvr>
  <p:transition spd="med"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766903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084502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93168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8823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7944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7" name="Title Placeholder 21"/>
          <p:cNvSpPr>
            <a:spLocks noGrp="1"/>
          </p:cNvSpPr>
          <p:nvPr>
            <p:ph type="ctrTitle"/>
          </p:nvPr>
        </p:nvSpPr>
        <p:spPr>
          <a:xfrm>
            <a:off x="447675" y="2892132"/>
            <a:ext cx="5962650" cy="1006685"/>
          </a:xfrm>
        </p:spPr>
        <p:txBody>
          <a:bodyPr anchor="ctr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96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18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6/8/2019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6/8/2019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pic>
        <p:nvPicPr>
          <p:cNvPr id="21" name="Picture 20" descr="dell_gray_logo.png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 bwMode="black">
          <a:xfrm>
            <a:off x="8414830" y="6064111"/>
            <a:ext cx="470835" cy="6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4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  <p:sldLayoutId id="2147484392" r:id="rId8"/>
    <p:sldLayoutId id="2147484393" r:id="rId9"/>
    <p:sldLayoutId id="2147484394" r:id="rId10"/>
    <p:sldLayoutId id="2147484395" r:id="rId11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  <p:sldLayoutId id="2147484368" r:id="rId10"/>
    <p:sldLayoutId id="2147484427" r:id="rId11"/>
    <p:sldLayoutId id="2147484428" r:id="rId12"/>
    <p:sldLayoutId id="2147484421" r:id="rId13"/>
    <p:sldLayoutId id="2147484422" r:id="rId14"/>
    <p:sldLayoutId id="2147484424" r:id="rId15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  <p:sldLayoutId id="2147484388" r:id="rId10"/>
    <p:sldLayoutId id="2147484389" r:id="rId11"/>
    <p:sldLayoutId id="2147484390" r:id="rId12"/>
    <p:sldLayoutId id="2147484391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  <p:sldLayoutId id="2147484366" r:id="rId10"/>
    <p:sldLayoutId id="2147484367" r:id="rId11"/>
    <p:sldLayoutId id="2147484386" r:id="rId12"/>
    <p:sldLayoutId id="2147484387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  <p:sldLayoutId id="2147484370" r:id="rId10"/>
    <p:sldLayoutId id="2147484371" r:id="rId11"/>
    <p:sldLayoutId id="2147484372" r:id="rId12"/>
    <p:sldLayoutId id="2147484373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  <p:sldLayoutId id="2147484374" r:id="rId10"/>
    <p:sldLayoutId id="2147484375" r:id="rId11"/>
    <p:sldLayoutId id="2147484376" r:id="rId12"/>
    <p:sldLayoutId id="2147484377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  <p:sldLayoutId id="2147484378" r:id="rId10"/>
    <p:sldLayoutId id="2147484379" r:id="rId11"/>
    <p:sldLayoutId id="2147484380" r:id="rId12"/>
    <p:sldLayoutId id="2147484381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  <p:sldLayoutId id="2147484382" r:id="rId10"/>
    <p:sldLayoutId id="2147484383" r:id="rId11"/>
    <p:sldLayoutId id="2147484384" r:id="rId12"/>
    <p:sldLayoutId id="2147484385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logging/" TargetMode="Externa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exceptions.htm" TargetMode="External"/><Relationship Id="rId2" Type="http://schemas.openxmlformats.org/officeDocument/2006/relationships/hyperlink" Target="https://realpython.com/python-exceptions/" TargetMode="Externa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docs.python.org/3/tutorial/errors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logging.html" TargetMode="External"/><Relationship Id="rId2" Type="http://schemas.openxmlformats.org/officeDocument/2006/relationships/hyperlink" Target="https://realpython.com/python-logging/" TargetMode="Externa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docs.python.org/3/tutorial/errors.html" TargetMode="External"/><Relationship Id="rId5" Type="http://schemas.openxmlformats.org/officeDocument/2006/relationships/hyperlink" Target="https://www.tutorialspoint.com/python/python_exceptions.htm" TargetMode="External"/><Relationship Id="rId4" Type="http://schemas.openxmlformats.org/officeDocument/2006/relationships/hyperlink" Target="https://realpython.com/python-exception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logging.html#logging.basicConfi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docs.python.org/3/library/logging.html#logrecord-attribut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76845"/>
            <a:ext cx="9144000" cy="171139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Microsoft Tai Le" panose="020B0502040204020203" pitchFamily="34" charset="0"/>
              </a:rPr>
              <a:t>Python Logging &amp; </a:t>
            </a:r>
            <a:br>
              <a:rPr lang="en-US" sz="4000" b="1" dirty="0">
                <a:cs typeface="Microsoft Tai Le" panose="020B0502040204020203" pitchFamily="34" charset="0"/>
              </a:rPr>
            </a:br>
            <a:r>
              <a:rPr lang="en-US" sz="4000" b="1" dirty="0">
                <a:cs typeface="Microsoft Tai Le" panose="020B0502040204020203" pitchFamily="34" charset="0"/>
              </a:rPr>
              <a:t>Exception Handling</a:t>
            </a:r>
            <a:br>
              <a:rPr lang="en-US" sz="4000" dirty="0">
                <a:cs typeface="Microsoft Tai Le" panose="020B0502040204020203" pitchFamily="34" charset="0"/>
              </a:rPr>
            </a:br>
            <a:endParaRPr lang="en-US" sz="2700" b="1" dirty="0">
              <a:cs typeface="Microsoft Tai Le" panose="020B050204020402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8D2482-5D5C-4751-8154-0D7697889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497" y="4638449"/>
            <a:ext cx="5200791" cy="384721"/>
          </a:xfrm>
        </p:spPr>
        <p:txBody>
          <a:bodyPr/>
          <a:lstStyle/>
          <a:p>
            <a:r>
              <a:rPr lang="en-US" sz="2500" b="1" dirty="0">
                <a:solidFill>
                  <a:srgbClr val="0070C0"/>
                </a:solidFill>
                <a:cs typeface="Microsoft Tai Le" panose="020B0502040204020203" pitchFamily="34" charset="0"/>
              </a:rPr>
              <a:t>Venkata Shyam Kumar M</a:t>
            </a:r>
            <a:endParaRPr lang="en-US" sz="2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3D8795-9ADE-4BBA-9878-2C10050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Functions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741C4D-BD65-40DE-BDFF-3DFEAC0DCEB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8281" y="795176"/>
            <a:ext cx="9012024" cy="8794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222222"/>
                </a:solidFill>
                <a:latin typeface="+mj-lt"/>
              </a:rPr>
              <a:t>Define your own logger by </a:t>
            </a:r>
            <a:r>
              <a:rPr lang="en-US" altLang="en-US" sz="1800" dirty="0">
                <a:solidFill>
                  <a:srgbClr val="3676AB"/>
                </a:solidFill>
                <a:latin typeface="+mj-lt"/>
              </a:rPr>
              <a:t>creating an object/ instance</a:t>
            </a:r>
            <a:r>
              <a:rPr lang="en-US" altLang="en-US" sz="1800" dirty="0">
                <a:solidFill>
                  <a:srgbClr val="222222"/>
                </a:solidFill>
                <a:latin typeface="+mj-lt"/>
              </a:rPr>
              <a:t> of the </a:t>
            </a:r>
            <a:r>
              <a:rPr lang="en-US" altLang="en-US" sz="1800" b="1" dirty="0">
                <a:solidFill>
                  <a:srgbClr val="222222"/>
                </a:solidFill>
                <a:latin typeface="+mj-lt"/>
              </a:rPr>
              <a:t>Logger</a:t>
            </a:r>
            <a:r>
              <a:rPr lang="en-US" altLang="en-US" sz="1800" dirty="0">
                <a:solidFill>
                  <a:srgbClr val="222222"/>
                </a:solidFill>
                <a:latin typeface="+mj-lt"/>
              </a:rPr>
              <a:t> class, especially if your application has multiple modules.</a:t>
            </a:r>
            <a:r>
              <a:rPr lang="en-US" altLang="en-US" sz="1800" dirty="0">
                <a:latin typeface="+mj-lt"/>
              </a:rPr>
              <a:t> </a:t>
            </a:r>
            <a:endParaRPr lang="en-US" altLang="en-US" sz="1800" dirty="0">
              <a:latin typeface="Museo Sans For Dell (Body)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EE583E8-B701-448C-9D9E-D31281E3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0863F1-1301-4468-A429-80C1CA108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83395-EBC4-480D-99A7-F637E667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1782735"/>
            <a:ext cx="866203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167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3D8795-9ADE-4BBA-9878-2C10050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Logger Classes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741C4D-BD65-40DE-BDFF-3DFEAC0DCEB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0" y="789235"/>
            <a:ext cx="908743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222222"/>
                </a:solidFill>
                <a:latin typeface="+mj-lt"/>
              </a:rPr>
              <a:t>Instantiated using the module-level function </a:t>
            </a:r>
            <a:r>
              <a:rPr lang="en-US" altLang="en-US" b="1" dirty="0" err="1">
                <a:solidFill>
                  <a:srgbClr val="222222"/>
                </a:solidFill>
                <a:latin typeface="+mj-lt"/>
              </a:rPr>
              <a:t>logging.getLogger</a:t>
            </a:r>
            <a:r>
              <a:rPr lang="en-US" altLang="en-US" b="1" dirty="0">
                <a:solidFill>
                  <a:srgbClr val="222222"/>
                </a:solidFill>
                <a:latin typeface="+mj-lt"/>
              </a:rPr>
              <a:t>(name).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222222"/>
                </a:solidFill>
                <a:latin typeface="+mj-lt"/>
              </a:rPr>
              <a:t>Multiple calls to </a:t>
            </a:r>
            <a:r>
              <a:rPr lang="en-US" altLang="en-US" b="1" dirty="0" err="1">
                <a:solidFill>
                  <a:srgbClr val="222222"/>
                </a:solidFill>
                <a:latin typeface="+mj-lt"/>
              </a:rPr>
              <a:t>getLogger</a:t>
            </a:r>
            <a:r>
              <a:rPr lang="en-US" altLang="en-US" b="1" dirty="0">
                <a:solidFill>
                  <a:srgbClr val="222222"/>
                </a:solidFill>
                <a:latin typeface="+mj-lt"/>
              </a:rPr>
              <a:t>()</a:t>
            </a:r>
            <a:r>
              <a:rPr lang="en-US" altLang="en-US" dirty="0">
                <a:solidFill>
                  <a:srgbClr val="222222"/>
                </a:solidFill>
                <a:latin typeface="+mj-lt"/>
              </a:rPr>
              <a:t> with the same </a:t>
            </a:r>
            <a:r>
              <a:rPr lang="en-US" altLang="en-US" b="1" dirty="0">
                <a:solidFill>
                  <a:srgbClr val="222222"/>
                </a:solidFill>
                <a:latin typeface="+mj-lt"/>
              </a:rPr>
              <a:t>name</a:t>
            </a:r>
            <a:r>
              <a:rPr lang="en-US" altLang="en-US" dirty="0">
                <a:solidFill>
                  <a:srgbClr val="222222"/>
                </a:solidFill>
                <a:latin typeface="+mj-lt"/>
              </a:rPr>
              <a:t> will return a reference to the same Logger object </a:t>
            </a:r>
            <a:r>
              <a:rPr lang="en-US" altLang="en-US" dirty="0">
                <a:solidFill>
                  <a:srgbClr val="222222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en-US" dirty="0">
                <a:solidFill>
                  <a:srgbClr val="222222"/>
                </a:solidFill>
                <a:latin typeface="+mj-lt"/>
              </a:rPr>
              <a:t>saves us from passing the logger objects to every part where it’s needed. 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A64E2-7DD3-44DB-AAA7-7D0F79AD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2" y="2112674"/>
            <a:ext cx="9030875" cy="419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4882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3D8795-9ADE-4BBA-9878-2C100507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67" y="180146"/>
            <a:ext cx="7930595" cy="853440"/>
          </a:xfrm>
        </p:spPr>
        <p:txBody>
          <a:bodyPr/>
          <a:lstStyle/>
          <a:p>
            <a:r>
              <a:rPr lang="en-US" dirty="0"/>
              <a:t>Handlers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741C4D-BD65-40DE-BDFF-3DFEAC0DCEB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0" y="606866"/>
            <a:ext cx="9087438" cy="2136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chemeClr val="bg2"/>
                </a:solidFill>
              </a:rPr>
              <a:t>Configure own loggers and send the logs to multiple places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chemeClr val="bg2"/>
                </a:solidFill>
              </a:rPr>
              <a:t>Handlers can send the log messages to 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chemeClr val="bg2"/>
                </a:solidFill>
              </a:rPr>
              <a:t>standard output stream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chemeClr val="bg2"/>
                </a:solidFill>
              </a:rPr>
              <a:t>file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chemeClr val="bg2"/>
                </a:solidFill>
              </a:rPr>
              <a:t>over HTTP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err="1">
                <a:solidFill>
                  <a:schemeClr val="bg2"/>
                </a:solidFill>
              </a:rPr>
              <a:t>oour</a:t>
            </a:r>
            <a:r>
              <a:rPr lang="en-US" dirty="0">
                <a:solidFill>
                  <a:schemeClr val="bg2"/>
                </a:solidFill>
              </a:rPr>
              <a:t> email via SMTP.</a:t>
            </a:r>
          </a:p>
          <a:p>
            <a:r>
              <a:rPr lang="en-US" dirty="0">
                <a:solidFill>
                  <a:schemeClr val="bg2"/>
                </a:solidFill>
              </a:rPr>
              <a:t>A logger that you create can have more than one handler of different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FC028-28CD-4CBC-AD54-99532357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7" y="2743348"/>
            <a:ext cx="8415300" cy="33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9468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C9C42B-4051-4F6A-8432-D199001B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 (Continued..)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7AF52-8DC6-4422-8C6C-EA7CADD5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8" y="789234"/>
            <a:ext cx="8881532" cy="4180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450B1-C812-40F3-B994-031D81E3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28" y="5621091"/>
            <a:ext cx="5619750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478983-32FE-4496-BF92-D0A53416E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328" y="5181862"/>
            <a:ext cx="5619750" cy="314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3CE7DE-9D43-4787-911D-070CBA4DFB78}"/>
              </a:ext>
            </a:extLst>
          </p:cNvPr>
          <p:cNvSpPr txBox="1"/>
          <p:nvPr/>
        </p:nvSpPr>
        <p:spPr>
          <a:xfrm>
            <a:off x="160868" y="5207131"/>
            <a:ext cx="2034531" cy="82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b="1" dirty="0">
                <a:solidFill>
                  <a:srgbClr val="0070C0"/>
                </a:solidFill>
                <a:latin typeface="+mn-lt"/>
              </a:rPr>
              <a:t>File.log file content</a:t>
            </a:r>
            <a:r>
              <a:rPr lang="en-US" sz="1400" dirty="0">
                <a:solidFill>
                  <a:schemeClr val="bg2"/>
                </a:solidFill>
                <a:latin typeface="+mn-lt"/>
                <a:sym typeface="Wingdings" panose="05000000000000000000" pitchFamily="2" charset="2"/>
              </a:rPr>
              <a:t>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>
              <a:solidFill>
                <a:schemeClr val="bg2"/>
              </a:solidFill>
              <a:latin typeface="+mn-lt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Console content     </a:t>
            </a:r>
            <a:r>
              <a:rPr lang="en-US" sz="1400" dirty="0">
                <a:solidFill>
                  <a:schemeClr val="bg2"/>
                </a:solidFill>
                <a:latin typeface="+mn-lt"/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341213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Logging Assignments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66668" y="1215955"/>
            <a:ext cx="8977331" cy="42672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dirty="0"/>
              <a:t>1. Configure logging by creating a config file or a dictionary and loading it using </a:t>
            </a:r>
            <a:r>
              <a:rPr lang="en-US" altLang="en-US" sz="2000" b="1" dirty="0" err="1"/>
              <a:t>fileConfig</a:t>
            </a:r>
            <a:r>
              <a:rPr lang="en-US" altLang="en-US" sz="2000" b="1" dirty="0"/>
              <a:t>() or </a:t>
            </a:r>
            <a:r>
              <a:rPr lang="en-US" altLang="en-US" sz="2000" b="1" dirty="0" err="1"/>
              <a:t>dictConfig</a:t>
            </a:r>
            <a:r>
              <a:rPr lang="en-US" altLang="en-US" sz="2000" b="1" dirty="0"/>
              <a:t>() respectively.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/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dirty="0"/>
              <a:t>2. Create a project with </a:t>
            </a:r>
            <a:r>
              <a:rPr lang="en-US" sz="2000" b="1" dirty="0" err="1"/>
              <a:t>basicConfig</a:t>
            </a:r>
            <a:r>
              <a:rPr lang="en-US" sz="2000" b="1" dirty="0"/>
              <a:t>() and set different format specifiers and observe the style in which the logging is printed for different severities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/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dirty="0"/>
              <a:t>3. Create custom Handler and add it to your logger class and import this logger file into another file and perform the logging actions in that file and observe the logs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/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dirty="0"/>
              <a:t>Link for reference- </a:t>
            </a:r>
            <a:r>
              <a:rPr lang="en-US" sz="2000" dirty="0">
                <a:hlinkClick r:id="rId2"/>
              </a:rPr>
              <a:t>https://realpython.com/python-logging/</a:t>
            </a:r>
            <a:endParaRPr lang="en-US" sz="2000" dirty="0"/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/>
          </a:p>
          <a:p>
            <a:pPr marL="798512" lvl="1" indent="-457200">
              <a:buFont typeface="+mj-lt"/>
              <a:buAutoNum type="arabicPeriod"/>
            </a:pPr>
            <a:endParaRPr lang="en-US" sz="2000" b="1" dirty="0"/>
          </a:p>
          <a:p>
            <a:pPr marL="341312" lvl="1" indent="0">
              <a:buNone/>
            </a:pPr>
            <a:endParaRPr lang="en-US" sz="2000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0CCA34-BF2F-4A6D-B457-D4A004E9C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3105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b="1" dirty="0"/>
              <a:t>Python Exceptions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439" y="3305890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Birka-Italic"/>
              </a:rPr>
              <a:t>Arrays of object references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0FD38-D7FE-4328-81E5-4088DB2A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633" y="1051560"/>
            <a:ext cx="8686800" cy="5094716"/>
          </a:xfrm>
        </p:spPr>
        <p:txBody>
          <a:bodyPr>
            <a:normAutofit/>
          </a:bodyPr>
          <a:lstStyle/>
          <a:p>
            <a:r>
              <a:rPr lang="en-US" dirty="0"/>
              <a:t>A Python program terminates as soon as it encounters an error. </a:t>
            </a:r>
          </a:p>
          <a:p>
            <a:r>
              <a:rPr lang="en-US" dirty="0"/>
              <a:t>In Python, an error can be a syntax error or an exception. 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C57BA6-FA0B-437D-AB0F-20A3EC71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3" y="1821954"/>
            <a:ext cx="8105775" cy="41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67837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A39978-92F5-4BD1-B6A8-EA642B2F8D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" y="457200"/>
            <a:ext cx="8952698" cy="58665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870C36-124F-48C1-8240-677F0DE0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33" y="107481"/>
            <a:ext cx="7930595" cy="853440"/>
          </a:xfrm>
        </p:spPr>
        <p:txBody>
          <a:bodyPr/>
          <a:lstStyle/>
          <a:p>
            <a:r>
              <a:rPr lang="en-US" dirty="0"/>
              <a:t>Exceptions vs Syntax Errors</a:t>
            </a:r>
          </a:p>
        </p:txBody>
      </p:sp>
    </p:spTree>
    <p:extLst>
      <p:ext uri="{BB962C8B-B14F-4D97-AF65-F5344CB8AC3E}">
        <p14:creationId xmlns:p14="http://schemas.microsoft.com/office/powerpoint/2010/main" val="1210482819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46950D-FCEE-4166-91BF-82F95FDD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4" y="115321"/>
            <a:ext cx="7930595" cy="853440"/>
          </a:xfrm>
        </p:spPr>
        <p:txBody>
          <a:bodyPr/>
          <a:lstStyle/>
          <a:p>
            <a:r>
              <a:rPr lang="en-US" dirty="0"/>
              <a:t>Raising an Exception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3490A-5000-4E5F-8274-060A8A10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4" y="542041"/>
            <a:ext cx="8772952" cy="55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13210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46950D-FCEE-4166-91BF-82F95FDD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4" y="115321"/>
            <a:ext cx="7930595" cy="853440"/>
          </a:xfrm>
        </p:spPr>
        <p:txBody>
          <a:bodyPr/>
          <a:lstStyle/>
          <a:p>
            <a:r>
              <a:rPr lang="en-US" dirty="0" err="1"/>
              <a:t>AssertionError</a:t>
            </a:r>
            <a:r>
              <a:rPr lang="en-US" dirty="0"/>
              <a:t> Exception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765BD-663B-42FF-BB97-CF3467C3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527900"/>
            <a:ext cx="8983745" cy="57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63894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EFFD6-5357-4106-80A8-28B829B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126845"/>
            <a:ext cx="7930595" cy="853440"/>
          </a:xfrm>
        </p:spPr>
        <p:txBody>
          <a:bodyPr>
            <a:normAutofit fontScale="90000"/>
          </a:bodyPr>
          <a:lstStyle/>
          <a:p>
            <a:pPr lvl="0" eaLnBrk="0" hangingPunct="0">
              <a:lnSpc>
                <a:spcPct val="100000"/>
              </a:lnSpc>
            </a:pPr>
            <a:r>
              <a:rPr lang="en-US" dirty="0"/>
              <a:t> </a:t>
            </a:r>
            <a:r>
              <a:rPr lang="en-US" altLang="en-US" dirty="0"/>
              <a:t>try and except Block: Handling Exceptions</a:t>
            </a:r>
            <a:br>
              <a:rPr lang="en-US" altLang="en-US" b="1" dirty="0">
                <a:solidFill>
                  <a:srgbClr val="222222"/>
                </a:solidFill>
                <a:latin typeface="source sans pro"/>
              </a:rPr>
            </a:br>
            <a:br>
              <a:rPr lang="en-US" altLang="en-US" sz="6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BB7766-1663-4C80-9E01-7697E775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C8AA7-7998-4086-AC54-6A669847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560450"/>
            <a:ext cx="8865001" cy="1644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B4F68-03BB-41F9-BF71-4DF8B9DF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9" y="2204642"/>
            <a:ext cx="8959268" cy="40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289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500" b="1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474" y="514237"/>
            <a:ext cx="7871254" cy="590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7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7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  <a:latin typeface="Museo Sans For Dell" pitchFamily="2" charset="0"/>
                <a:ea typeface="Museo Sans For Dell" pitchFamily="2" charset="0"/>
              </a:rPr>
              <a:t>Logging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The Logging Module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Basic Configurations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Formatting the Output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Logging Variable Data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Capturing Stack Traces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Classes and Functions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Using Handlers</a:t>
            </a:r>
          </a:p>
          <a:p>
            <a:pPr lvl="1"/>
            <a:endParaRPr lang="en-US" sz="14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  <a:latin typeface="Museo Sans For Dell" pitchFamily="2" charset="0"/>
              </a:rPr>
              <a:t>Exception Handling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Exceptions versus Syntax Errors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Raising an Exception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The </a:t>
            </a:r>
            <a:r>
              <a:rPr lang="en-US" sz="1600" dirty="0" err="1">
                <a:solidFill>
                  <a:schemeClr val="bg2"/>
                </a:solidFill>
                <a:latin typeface="+mn-lt"/>
              </a:rPr>
              <a:t>AssertionError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 Exception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The try and except Block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The else Clause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Cleaning Up After Using finally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Summing Up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bg2"/>
              </a:solidFill>
              <a:latin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</p:txBody>
      </p:sp>
      <p:pic>
        <p:nvPicPr>
          <p:cNvPr id="1028" name="Picture 4" descr="Logging in Python">
            <a:extLst>
              <a:ext uri="{FF2B5EF4-FFF2-40B4-BE49-F238E27FC236}">
                <a16:creationId xmlns:a16="http://schemas.microsoft.com/office/drawing/2014/main" id="{A7D3A1A4-F145-4119-9804-DFBA29878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505" y="866274"/>
            <a:ext cx="4658021" cy="476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8334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EFFD6-5357-4106-80A8-28B829B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126845"/>
            <a:ext cx="8667038" cy="853440"/>
          </a:xfrm>
        </p:spPr>
        <p:txBody>
          <a:bodyPr>
            <a:normAutofit fontScale="90000"/>
          </a:bodyPr>
          <a:lstStyle/>
          <a:p>
            <a:pPr lvl="0" eaLnBrk="0" hangingPunct="0">
              <a:lnSpc>
                <a:spcPct val="100000"/>
              </a:lnSpc>
            </a:pPr>
            <a:r>
              <a:rPr lang="en-US" dirty="0"/>
              <a:t> </a:t>
            </a:r>
            <a:r>
              <a:rPr lang="en-US" altLang="en-US" dirty="0"/>
              <a:t>try and except Block: Handling Exceptions (Continued..)</a:t>
            </a:r>
            <a:br>
              <a:rPr lang="en-US" altLang="en-US" b="1" dirty="0">
                <a:solidFill>
                  <a:srgbClr val="222222"/>
                </a:solidFill>
                <a:latin typeface="source sans pro"/>
              </a:rPr>
            </a:br>
            <a:br>
              <a:rPr lang="en-US" altLang="en-US" sz="6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BB7766-1663-4C80-9E01-7697E775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4F0B13-9556-45B7-A7BF-4C2761EB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2" y="553565"/>
            <a:ext cx="8667037" cy="54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78237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EFFD6-5357-4106-80A8-28B829B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126845"/>
            <a:ext cx="8667038" cy="853440"/>
          </a:xfrm>
        </p:spPr>
        <p:txBody>
          <a:bodyPr>
            <a:normAutofit fontScale="90000"/>
          </a:bodyPr>
          <a:lstStyle/>
          <a:p>
            <a:pPr lvl="0" eaLnBrk="0" hangingPunct="0">
              <a:lnSpc>
                <a:spcPct val="100000"/>
              </a:lnSpc>
            </a:pPr>
            <a:r>
              <a:rPr lang="en-US" dirty="0"/>
              <a:t> </a:t>
            </a:r>
            <a:r>
              <a:rPr lang="en-US" altLang="en-US" dirty="0"/>
              <a:t>try and except Block: Handling Exceptions (Continued..)</a:t>
            </a:r>
            <a:br>
              <a:rPr lang="en-US" altLang="en-US" b="1" dirty="0">
                <a:solidFill>
                  <a:srgbClr val="222222"/>
                </a:solidFill>
                <a:latin typeface="source sans pro"/>
              </a:rPr>
            </a:br>
            <a:br>
              <a:rPr lang="en-US" altLang="en-US" sz="6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BB7766-1663-4C80-9E01-7697E775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27DB9-25E6-4560-BE80-60B69A4B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628650"/>
            <a:ext cx="8774537" cy="54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460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EFFD6-5357-4106-80A8-28B829B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126845"/>
            <a:ext cx="8667038" cy="853440"/>
          </a:xfrm>
        </p:spPr>
        <p:txBody>
          <a:bodyPr>
            <a:normAutofit fontScale="90000"/>
          </a:bodyPr>
          <a:lstStyle/>
          <a:p>
            <a:pPr lvl="0" eaLnBrk="0" hangingPunct="0">
              <a:lnSpc>
                <a:spcPct val="100000"/>
              </a:lnSpc>
            </a:pPr>
            <a:r>
              <a:rPr lang="en-US" dirty="0"/>
              <a:t> </a:t>
            </a:r>
            <a:r>
              <a:rPr lang="en-US" altLang="en-US" dirty="0"/>
              <a:t>try and except Block: Handling Exceptions (Continued..)</a:t>
            </a:r>
            <a:br>
              <a:rPr lang="en-US" altLang="en-US" b="1" dirty="0">
                <a:solidFill>
                  <a:srgbClr val="222222"/>
                </a:solidFill>
                <a:latin typeface="source sans pro"/>
              </a:rPr>
            </a:br>
            <a:br>
              <a:rPr lang="en-US" altLang="en-US" sz="6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BB7766-1663-4C80-9E01-7697E775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8F658-7F2F-4903-A109-1B082DFD174B}"/>
              </a:ext>
            </a:extLst>
          </p:cNvPr>
          <p:cNvSpPr txBox="1"/>
          <p:nvPr/>
        </p:nvSpPr>
        <p:spPr>
          <a:xfrm>
            <a:off x="184731" y="649236"/>
            <a:ext cx="866703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22222"/>
                </a:solidFill>
                <a:latin typeface="+mj-lt"/>
              </a:rPr>
              <a:t>You can have more than one function call in your try clause and anticipate catching various exceptions.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22222"/>
                </a:solidFill>
                <a:latin typeface="+mj-lt"/>
              </a:rPr>
              <a:t>A thing to note here is that the code in the try clause will stop as soon as an exception is encountered.</a:t>
            </a:r>
            <a:r>
              <a:rPr lang="en-US" altLang="en-US" sz="1500" dirty="0">
                <a:latin typeface="+mj-lt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8EE55D-BEED-4775-899D-5521FC33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" y="1649510"/>
            <a:ext cx="9078012" cy="47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04165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EFFD6-5357-4106-80A8-28B829B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126845"/>
            <a:ext cx="8667038" cy="853440"/>
          </a:xfrm>
        </p:spPr>
        <p:txBody>
          <a:bodyPr>
            <a:normAutofit/>
          </a:bodyPr>
          <a:lstStyle/>
          <a:p>
            <a:pPr lvl="0" eaLnBrk="0" hangingPunct="0">
              <a:lnSpc>
                <a:spcPct val="100000"/>
              </a:lnSpc>
            </a:pPr>
            <a:r>
              <a:rPr lang="en-US" b="1" dirty="0"/>
              <a:t>else</a:t>
            </a:r>
            <a:r>
              <a:rPr lang="en-US" dirty="0"/>
              <a:t> clause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BB7766-1663-4C80-9E01-7697E775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EC6B3A-666F-41CF-AB5B-8EEB75E4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683099"/>
            <a:ext cx="8342722" cy="53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10485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EFFD6-5357-4106-80A8-28B829B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126845"/>
            <a:ext cx="8667038" cy="853440"/>
          </a:xfrm>
        </p:spPr>
        <p:txBody>
          <a:bodyPr>
            <a:normAutofit/>
          </a:bodyPr>
          <a:lstStyle/>
          <a:p>
            <a:pPr lvl="0" eaLnBrk="0" hangingPunct="0">
              <a:lnSpc>
                <a:spcPct val="100000"/>
              </a:lnSpc>
            </a:pPr>
            <a:r>
              <a:rPr lang="en-US" b="1" dirty="0"/>
              <a:t>else</a:t>
            </a:r>
            <a:r>
              <a:rPr lang="en-US" dirty="0"/>
              <a:t> clause (Continued..)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BB7766-1663-4C80-9E01-7697E775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BE3B7-2AFC-4077-8C81-372BB80E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608"/>
            <a:ext cx="9144000" cy="57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77183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EFFD6-5357-4106-80A8-28B829B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126845"/>
            <a:ext cx="8667038" cy="853440"/>
          </a:xfrm>
        </p:spPr>
        <p:txBody>
          <a:bodyPr>
            <a:normAutofit/>
          </a:bodyPr>
          <a:lstStyle/>
          <a:p>
            <a:pPr lvl="0" eaLnBrk="0" hangingPunct="0"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/>
              <a:t>finally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BB7766-1663-4C80-9E01-7697E775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3CCF28-9D88-4F3D-8867-8C7AE57E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565607"/>
            <a:ext cx="8874428" cy="57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1389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EFFD6-5357-4106-80A8-28B829B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126845"/>
            <a:ext cx="8667038" cy="853440"/>
          </a:xfrm>
        </p:spPr>
        <p:txBody>
          <a:bodyPr>
            <a:normAutofit/>
          </a:bodyPr>
          <a:lstStyle/>
          <a:p>
            <a:pPr lvl="0" eaLnBrk="0" hangingPunct="0"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/>
              <a:t>finally </a:t>
            </a:r>
            <a:r>
              <a:rPr lang="en-US" dirty="0"/>
              <a:t>(Continued..)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BB7766-1663-4C80-9E01-7697E775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DA3ED-B2FC-406E-B665-14D1B3B3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169"/>
            <a:ext cx="9144000" cy="56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91771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9BB7766-1663-4C80-9E01-7697E775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6BB9C-2430-4089-874B-18F09C59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" y="228599"/>
            <a:ext cx="8957367" cy="58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25802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886968"/>
            <a:ext cx="8229600" cy="5148072"/>
          </a:xfrm>
        </p:spPr>
        <p:txBody>
          <a:bodyPr>
            <a:normAutofit/>
          </a:bodyPr>
          <a:lstStyle/>
          <a:p>
            <a:pPr marL="798512" lvl="1" indent="-457200">
              <a:buFont typeface="+mj-lt"/>
              <a:buAutoNum type="arabicPeriod"/>
            </a:pPr>
            <a:r>
              <a:rPr lang="en-US" sz="2000" dirty="0"/>
              <a:t>Use Exception handling in all the methods/ functions that have been created by you so far and add try-except-else-finally block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US" sz="2000" dirty="0"/>
              <a:t>Explore different exceptions available in python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US" sz="2000" dirty="0"/>
              <a:t>Try to created your own exceptions and use them to catch the exceptions</a:t>
            </a:r>
          </a:p>
          <a:p>
            <a:pPr marL="341312" lvl="1" indent="0">
              <a:buNone/>
            </a:pPr>
            <a:endParaRPr lang="en-US" dirty="0"/>
          </a:p>
          <a:p>
            <a:pPr marL="341312" lvl="1" indent="0">
              <a:buNone/>
            </a:pPr>
            <a:r>
              <a:rPr lang="en-US" dirty="0"/>
              <a:t>Helpful links- </a:t>
            </a:r>
          </a:p>
          <a:p>
            <a:pPr lvl="1"/>
            <a:r>
              <a:rPr lang="en-US" dirty="0">
                <a:hlinkClick r:id="rId2"/>
              </a:rPr>
              <a:t>https://realpython.com/python-exceptions/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https://www.tutorialspoint.com/python/python_exceptions.htm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https://docs.python.org/3/tutorial/errors.html</a:t>
            </a:r>
            <a:endParaRPr lang="en-US" dirty="0"/>
          </a:p>
          <a:p>
            <a:pPr marL="341312" lvl="1" indent="0">
              <a:buNone/>
            </a:pPr>
            <a:endParaRPr lang="en-US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dirty="0"/>
              <a:t>Exception Handling Assignments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439" y="3305890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Birka-Italic"/>
              </a:rPr>
              <a:t>Arrays of object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3272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886968"/>
            <a:ext cx="8229600" cy="514807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https://realpython.com/python-logging/</a:t>
            </a:r>
            <a:endParaRPr lang="en-US" dirty="0"/>
          </a:p>
          <a:p>
            <a:r>
              <a:rPr lang="en-US" dirty="0">
                <a:hlinkClick r:id="rId3"/>
              </a:rPr>
              <a:t>https://docs.python.org/3/library/logging.html#</a:t>
            </a:r>
            <a:endParaRPr lang="en-US" dirty="0"/>
          </a:p>
          <a:p>
            <a:r>
              <a:rPr lang="en-US" dirty="0">
                <a:hlinkClick r:id="rId4"/>
              </a:rPr>
              <a:t>https://realpython.com/python-exceptions/</a:t>
            </a:r>
            <a:endParaRPr lang="en-US" dirty="0"/>
          </a:p>
          <a:p>
            <a:r>
              <a:rPr lang="en-US" dirty="0">
                <a:hlinkClick r:id="rId5"/>
              </a:rPr>
              <a:t>https://www.tutorialspoint.com/python/python_exceptions.htm</a:t>
            </a:r>
            <a:endParaRPr lang="en-US" dirty="0"/>
          </a:p>
          <a:p>
            <a:r>
              <a:rPr lang="en-US" dirty="0">
                <a:hlinkClick r:id="rId6"/>
              </a:rPr>
              <a:t>https://docs.python.org/3/tutorial/errors.html</a:t>
            </a:r>
            <a:endParaRPr lang="en-US" dirty="0"/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439" y="3305890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Birka-Italic"/>
              </a:rPr>
              <a:t>Arrays of object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8752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b="1" dirty="0"/>
              <a:t>Logging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439" y="3305890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Birka-Italic"/>
              </a:rPr>
              <a:t>Arrays of object references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0FD38-D7FE-4328-81E5-4088DB2A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633" y="1051560"/>
            <a:ext cx="8686800" cy="5094716"/>
          </a:xfrm>
        </p:spPr>
        <p:txBody>
          <a:bodyPr>
            <a:normAutofit/>
          </a:bodyPr>
          <a:lstStyle/>
          <a:p>
            <a:r>
              <a:rPr lang="en-US" dirty="0"/>
              <a:t>Logging develops a better understanding of the flow of a program</a:t>
            </a:r>
          </a:p>
          <a:p>
            <a:r>
              <a:rPr lang="en-US" dirty="0"/>
              <a:t>Helps debug errors easily </a:t>
            </a:r>
          </a:p>
          <a:p>
            <a:r>
              <a:rPr lang="en-US" dirty="0"/>
              <a:t>Adding logging to your Python program (standard library):</a:t>
            </a:r>
          </a:p>
          <a:p>
            <a:pPr marL="341312" lvl="1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import logging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“logger” can be used to log messages that you want to see.</a:t>
            </a:r>
          </a:p>
          <a:p>
            <a:r>
              <a:rPr lang="en-US" dirty="0"/>
              <a:t>By default, there are 5 standard levels indicating the severity of events. </a:t>
            </a:r>
          </a:p>
        </p:txBody>
      </p:sp>
      <p:pic>
        <p:nvPicPr>
          <p:cNvPr id="2050" name="Picture 2" descr="Image result for python logging">
            <a:extLst>
              <a:ext uri="{FF2B5EF4-FFF2-40B4-BE49-F238E27FC236}">
                <a16:creationId xmlns:a16="http://schemas.microsoft.com/office/drawing/2014/main" id="{D4FEC05E-3260-40F3-9F7C-EBF94F79E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t="11118" r="3073" b="10895"/>
          <a:stretch/>
        </p:blipFill>
        <p:spPr bwMode="auto">
          <a:xfrm>
            <a:off x="283632" y="3552111"/>
            <a:ext cx="8576735" cy="2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396863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n-US" sz="4000" dirty="0">
              <a:cs typeface="Microsoft Tai Le" panose="020B0502040204020203" pitchFamily="34" charset="0"/>
            </a:endParaRPr>
          </a:p>
        </p:txBody>
      </p:sp>
      <p:sp>
        <p:nvSpPr>
          <p:cNvPr id="5" name="Subtitle 50182"/>
          <p:cNvSpPr>
            <a:spLocks noGrp="1"/>
          </p:cNvSpPr>
          <p:nvPr>
            <p:ph type="subTitle" idx="1"/>
          </p:nvPr>
        </p:nvSpPr>
        <p:spPr>
          <a:xfrm>
            <a:off x="1135891" y="1503789"/>
            <a:ext cx="3428521" cy="2000548"/>
          </a:xfrm>
        </p:spPr>
        <p:txBody>
          <a:bodyPr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5891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886968"/>
            <a:ext cx="8229600" cy="5148072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F97792-44C0-4714-BAFF-7FAD5182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4" y="368300"/>
            <a:ext cx="7907337" cy="811158"/>
          </a:xfrm>
        </p:spPr>
        <p:txBody>
          <a:bodyPr/>
          <a:lstStyle/>
          <a:p>
            <a:r>
              <a:rPr lang="en-US" dirty="0"/>
              <a:t>Default Logger and its output: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439" y="3305890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Birka-Italic"/>
              </a:rPr>
              <a:t>Arrays of object references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005372B-4EB5-4805-BF13-C223FE6E83B0}"/>
              </a:ext>
            </a:extLst>
          </p:cNvPr>
          <p:cNvSpPr txBox="1">
            <a:spLocks/>
          </p:cNvSpPr>
          <p:nvPr/>
        </p:nvSpPr>
        <p:spPr bwMode="white">
          <a:xfrm>
            <a:off x="8620126" y="6373813"/>
            <a:ext cx="481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buSzPct val="85000"/>
              <a:buFont typeface="Wingdings 2" pitchFamily="18" charset="2"/>
              <a:defRPr sz="75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buSzPct val="85000"/>
              <a:buFont typeface="Wingdings 2" pitchFamily="18" charset="2"/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buSzPct val="85000"/>
              <a:buFont typeface="Wingdings 2" pitchFamily="18" charset="2"/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buSzPct val="85000"/>
              <a:buFont typeface="Wingdings 2" pitchFamily="18" charset="2"/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buSzPct val="85000"/>
              <a:buFont typeface="Wingdings 2" pitchFamily="18" charset="2"/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5000"/>
              <a:buFont typeface="Wingdings 2" pitchFamily="18" charset="2"/>
              <a:buNone/>
              <a:tabLst/>
              <a:defRPr/>
            </a:pPr>
            <a:fld id="{1FAD30AD-63C1-48F7-B5D4-ED86FE96DFC7}" type="slidenum">
              <a:rPr kumimoji="0" lang="en-US" sz="75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85000"/>
                <a:buFont typeface="Wingdings 2" pitchFamily="18" charset="2"/>
                <a:buNone/>
                <a:tabLst/>
                <a:defRPr/>
              </a:pPr>
              <a:t>4</a:t>
            </a:fld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2A44D-A786-4726-BD5D-B8770256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2" y="822960"/>
            <a:ext cx="8191500" cy="2600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508546-BA5C-4E9B-B24F-45A308660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64" y="3552111"/>
            <a:ext cx="8049418" cy="201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488E20-10ED-4FC7-A600-4E2E9084F7EB}"/>
              </a:ext>
            </a:extLst>
          </p:cNvPr>
          <p:cNvSpPr txBox="1"/>
          <p:nvPr/>
        </p:nvSpPr>
        <p:spPr>
          <a:xfrm>
            <a:off x="3751868" y="4104132"/>
            <a:ext cx="468859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b="1" dirty="0">
                <a:solidFill>
                  <a:schemeClr val="bg2"/>
                </a:solidFill>
                <a:latin typeface="+mn-lt"/>
              </a:rPr>
              <a:t>Syntax- </a:t>
            </a:r>
            <a:r>
              <a:rPr lang="en-US" sz="1400" b="1" dirty="0" err="1">
                <a:solidFill>
                  <a:srgbClr val="0070C0"/>
                </a:solidFill>
                <a:latin typeface="+mn-lt"/>
              </a:rPr>
              <a:t>SeverityLevel</a:t>
            </a:r>
            <a:r>
              <a:rPr lang="en-US" sz="1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chemeClr val="bg2"/>
                </a:solidFill>
                <a:latin typeface="+mn-lt"/>
              </a:rPr>
              <a:t>: </a:t>
            </a:r>
            <a:r>
              <a:rPr lang="en-US" sz="1400" b="1" dirty="0" err="1">
                <a:solidFill>
                  <a:srgbClr val="00B0F0"/>
                </a:solidFill>
                <a:latin typeface="+mn-lt"/>
              </a:rPr>
              <a:t>DefaultLoggerName</a:t>
            </a:r>
            <a:r>
              <a:rPr lang="en-US" sz="14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chemeClr val="bg2"/>
                </a:solidFill>
                <a:latin typeface="+mn-lt"/>
              </a:rPr>
              <a:t>: </a:t>
            </a:r>
            <a:r>
              <a:rPr lang="en-US" sz="1400" b="1" dirty="0">
                <a:solidFill>
                  <a:srgbClr val="00B050"/>
                </a:solidFill>
                <a:latin typeface="+mn-lt"/>
              </a:rPr>
              <a:t>Message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4DDBB63-6A8B-4BC0-818D-46F95D1717C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198" y="5649643"/>
            <a:ext cx="839231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FF0000"/>
                </a:solidFill>
                <a:latin typeface="Museo Sans For Dell" panose="02000000000000000000" pitchFamily="2" charset="0"/>
                <a:cs typeface="+mj-cs"/>
              </a:rPr>
              <a:t>***</a:t>
            </a:r>
            <a:r>
              <a:rPr lang="en-US" altLang="en-US" sz="1400" b="1" dirty="0">
                <a:solidFill>
                  <a:schemeClr val="bg1"/>
                </a:solidFill>
                <a:latin typeface="Museo Sans For Dell" panose="02000000000000000000" pitchFamily="2" charset="0"/>
                <a:cs typeface="+mj-cs"/>
              </a:rPr>
              <a:t>By default, the logging module logs the messages with a severity level of WARNING or above.  </a:t>
            </a:r>
          </a:p>
        </p:txBody>
      </p:sp>
    </p:spTree>
    <p:extLst>
      <p:ext uri="{BB962C8B-B14F-4D97-AF65-F5344CB8AC3E}">
        <p14:creationId xmlns:p14="http://schemas.microsoft.com/office/powerpoint/2010/main" val="10433235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6B8771-6F10-4076-A9F0-BF8F6FCC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Configurations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5741F5-E767-4A50-9819-5C4D7A13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33" y="849674"/>
            <a:ext cx="7035324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basicConfig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(**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kwargs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) method to configure the logging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rgbClr val="222222"/>
              </a:solidFill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rgbClr val="222222"/>
              </a:solidFill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rgbClr val="222222"/>
              </a:solidFill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rgbClr val="222222"/>
              </a:solidFill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rgbClr val="222222"/>
              </a:solidFill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1AD52-4B5F-4C28-B59A-0F1362E7C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2" y="1270678"/>
            <a:ext cx="7867650" cy="18529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0A3ABD-7A8C-4367-B272-3B7857E13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72" y="3123635"/>
            <a:ext cx="8086725" cy="28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395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3D8795-9ADE-4BBA-9878-2C10050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Configurations Customization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741C4D-BD65-40DE-BDFF-3DFEAC0DCEB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6562" y="747932"/>
            <a:ext cx="9087438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222222"/>
                </a:solidFill>
                <a:latin typeface="Museo Sans For Dell (Body)"/>
              </a:rPr>
              <a:t>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</a:rPr>
              <a:t>ogging to a file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  <a:sym typeface="Wingdings" panose="05000000000000000000" pitchFamily="2" charset="2"/>
              </a:rPr>
              <a:t>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</a:rPr>
              <a:t>filename 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222222"/>
                </a:solidFill>
                <a:latin typeface="Museo Sans For Dell (Body)"/>
              </a:rPr>
              <a:t>Setting file mode </a:t>
            </a:r>
            <a:r>
              <a:rPr lang="en-US" altLang="en-US" b="1" dirty="0">
                <a:solidFill>
                  <a:srgbClr val="222222"/>
                </a:solidFill>
                <a:latin typeface="Museo Sans For Dell (Body)"/>
                <a:sym typeface="Wingdings" panose="05000000000000000000" pitchFamily="2" charset="2"/>
              </a:rPr>
              <a:t>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</a:rPr>
              <a:t>filemode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</a:rPr>
              <a:t>  (Default-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</a:rPr>
              <a:t> (append mode))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222222"/>
                </a:solidFill>
                <a:latin typeface="Museo Sans For Dell (Body)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</a:rPr>
              <a:t>ormatting of the 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</a:rPr>
              <a:t>format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</a:rPr>
              <a:t> </a:t>
            </a:r>
            <a:endParaRPr lang="en-US" altLang="en-US" dirty="0">
              <a:solidFill>
                <a:srgbClr val="222222"/>
              </a:solidFill>
              <a:latin typeface="Museo Sans For Dell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seo Sans For Dell (Body)"/>
              </a:rPr>
              <a:t>The following example shows the usage of all three: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seo Sans For Dell (Body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latin typeface="Museo Sans For Dell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seo Sans For Dell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seo Sans For Dell (Body)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7077454-1429-4938-B65D-E13A0316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4727"/>
            <a:ext cx="9144000" cy="10477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en-US" sz="1430" b="1" dirty="0">
                <a:solidFill>
                  <a:schemeClr val="bg1"/>
                </a:solidFill>
                <a:latin typeface="Museo Sans For Dell (Body)"/>
              </a:rPr>
              <a:t>import</a:t>
            </a:r>
            <a:r>
              <a:rPr lang="en-US" altLang="en-US" sz="1430" b="1" dirty="0">
                <a:solidFill>
                  <a:srgbClr val="222222"/>
                </a:solidFill>
                <a:latin typeface="Museo Sans For Dell (Body)"/>
              </a:rPr>
              <a:t> logging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en-US" sz="1430" b="1" dirty="0" err="1">
                <a:solidFill>
                  <a:srgbClr val="222222"/>
                </a:solidFill>
                <a:latin typeface="Museo Sans For Dell (Body)"/>
              </a:rPr>
              <a:t>logging.basicConfig</a:t>
            </a:r>
            <a:r>
              <a:rPr lang="en-US" altLang="en-US" sz="1430" b="1" dirty="0">
                <a:solidFill>
                  <a:srgbClr val="222222"/>
                </a:solidFill>
                <a:latin typeface="Museo Sans For Dell (Body)"/>
              </a:rPr>
              <a:t>(filename=‘</a:t>
            </a:r>
            <a:r>
              <a:rPr lang="en-US" altLang="en-US" sz="1430" b="1" dirty="0">
                <a:solidFill>
                  <a:srgbClr val="00B050"/>
                </a:solidFill>
                <a:latin typeface="Museo Sans For Dell (Body)"/>
              </a:rPr>
              <a:t>test.log</a:t>
            </a:r>
            <a:r>
              <a:rPr lang="en-US" altLang="en-US" sz="1430" b="1" dirty="0">
                <a:solidFill>
                  <a:srgbClr val="222222"/>
                </a:solidFill>
                <a:latin typeface="Museo Sans For Dell (Body)"/>
              </a:rPr>
              <a:t>', </a:t>
            </a:r>
            <a:r>
              <a:rPr lang="en-US" altLang="en-US" sz="1430" b="1" dirty="0" err="1">
                <a:solidFill>
                  <a:srgbClr val="222222"/>
                </a:solidFill>
                <a:latin typeface="Museo Sans For Dell (Body)"/>
              </a:rPr>
              <a:t>filemode</a:t>
            </a:r>
            <a:r>
              <a:rPr lang="en-US" altLang="en-US" sz="1430" b="1" dirty="0">
                <a:solidFill>
                  <a:srgbClr val="222222"/>
                </a:solidFill>
                <a:latin typeface="Museo Sans For Dell (Body)"/>
              </a:rPr>
              <a:t>='</a:t>
            </a:r>
            <a:r>
              <a:rPr lang="en-US" altLang="en-US" sz="1430" b="1" dirty="0">
                <a:solidFill>
                  <a:srgbClr val="00B050"/>
                </a:solidFill>
                <a:latin typeface="Museo Sans For Dell (Body)"/>
              </a:rPr>
              <a:t>w</a:t>
            </a:r>
            <a:r>
              <a:rPr lang="en-US" altLang="en-US" sz="1430" b="1" dirty="0">
                <a:solidFill>
                  <a:srgbClr val="222222"/>
                </a:solidFill>
                <a:latin typeface="Museo Sans For Dell (Body)"/>
              </a:rPr>
              <a:t>’, format='</a:t>
            </a:r>
            <a:r>
              <a:rPr lang="en-US" altLang="en-US" sz="1430" b="1" dirty="0">
                <a:solidFill>
                  <a:srgbClr val="00B050"/>
                </a:solidFill>
                <a:latin typeface="Museo Sans For Dell (Body)"/>
              </a:rPr>
              <a:t>%(name)s - %(</a:t>
            </a:r>
            <a:r>
              <a:rPr lang="en-US" altLang="en-US" sz="1430" b="1" dirty="0" err="1">
                <a:solidFill>
                  <a:srgbClr val="00B050"/>
                </a:solidFill>
                <a:latin typeface="Museo Sans For Dell (Body)"/>
              </a:rPr>
              <a:t>levelname</a:t>
            </a:r>
            <a:r>
              <a:rPr lang="en-US" altLang="en-US" sz="1430" b="1" dirty="0">
                <a:solidFill>
                  <a:srgbClr val="00B050"/>
                </a:solidFill>
                <a:latin typeface="Museo Sans For Dell (Body)"/>
              </a:rPr>
              <a:t>)s - %(message)s</a:t>
            </a:r>
            <a:r>
              <a:rPr lang="en-US" altLang="en-US" sz="1430" b="1" dirty="0">
                <a:solidFill>
                  <a:srgbClr val="222222"/>
                </a:solidFill>
                <a:latin typeface="Museo Sans For Dell (Body)"/>
              </a:rPr>
              <a:t>’)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en-US" sz="1430" b="1" dirty="0" err="1">
                <a:solidFill>
                  <a:srgbClr val="222222"/>
                </a:solidFill>
                <a:latin typeface="Museo Sans For Dell (Body)"/>
              </a:rPr>
              <a:t>logging.error</a:t>
            </a:r>
            <a:r>
              <a:rPr lang="en-US" altLang="en-US" sz="1430" b="1" dirty="0">
                <a:solidFill>
                  <a:srgbClr val="222222"/>
                </a:solidFill>
                <a:latin typeface="Museo Sans For Dell (Body)"/>
              </a:rPr>
              <a:t>(</a:t>
            </a:r>
            <a:r>
              <a:rPr lang="en-US" altLang="en-US" sz="1430" b="1" dirty="0">
                <a:solidFill>
                  <a:srgbClr val="00B050"/>
                </a:solidFill>
                <a:latin typeface="Museo Sans For Dell (Body)"/>
              </a:rPr>
              <a:t>'This will get logged to a file</a:t>
            </a:r>
            <a:r>
              <a:rPr lang="en-US" altLang="en-US" sz="1430" b="1" dirty="0">
                <a:solidFill>
                  <a:srgbClr val="222222"/>
                </a:solidFill>
                <a:latin typeface="Museo Sans For Dell (Body)"/>
              </a:rPr>
              <a:t>’)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D50D36-9F41-4813-9C0A-F51D7F5F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2" y="3832502"/>
            <a:ext cx="8917754" cy="1095375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0EA979AA-94A9-4E01-BA52-9EC9997E5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" y="5025384"/>
            <a:ext cx="908743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err="1">
                <a:solidFill>
                  <a:srgbClr val="222222"/>
                </a:solidFill>
                <a:latin typeface="Museo Sans For Dell (Body)"/>
              </a:rPr>
              <a:t>basicConfig</a:t>
            </a:r>
            <a:r>
              <a:rPr lang="en-US" altLang="en-US" sz="2000" b="1" dirty="0">
                <a:solidFill>
                  <a:srgbClr val="222222"/>
                </a:solidFill>
                <a:latin typeface="Museo Sans For Dell (Body)"/>
              </a:rPr>
              <a:t>() </a:t>
            </a:r>
            <a:r>
              <a:rPr lang="en-US" altLang="en-US" sz="2000" dirty="0">
                <a:solidFill>
                  <a:srgbClr val="222222"/>
                </a:solidFill>
                <a:latin typeface="Museo Sans For Dell (Body)"/>
              </a:rPr>
              <a:t>customizations- link </a:t>
            </a:r>
            <a:r>
              <a:rPr lang="en-US" altLang="en-US" sz="2000" dirty="0">
                <a:solidFill>
                  <a:srgbClr val="222222"/>
                </a:solidFill>
                <a:latin typeface="Museo Sans For Dell (Body)"/>
                <a:hlinkClick r:id="rId3"/>
              </a:rPr>
              <a:t>here</a:t>
            </a:r>
            <a:r>
              <a:rPr lang="en-US" altLang="en-US" sz="2000" dirty="0">
                <a:solidFill>
                  <a:srgbClr val="222222"/>
                </a:solidFill>
                <a:latin typeface="Museo Sans For Dell (Body)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22222"/>
              </a:solidFill>
              <a:latin typeface="Museo Sans For Dell (Body)"/>
            </a:endParaRPr>
          </a:p>
          <a:p>
            <a:r>
              <a:rPr lang="en-US" altLang="en-US" sz="2000" b="1" dirty="0">
                <a:solidFill>
                  <a:srgbClr val="222222"/>
                </a:solidFill>
                <a:latin typeface="Museo Sans For Dell (Body)"/>
              </a:rPr>
              <a:t>format</a:t>
            </a:r>
            <a:r>
              <a:rPr lang="en-US" altLang="en-US" sz="2000" dirty="0">
                <a:solidFill>
                  <a:srgbClr val="222222"/>
                </a:solidFill>
                <a:latin typeface="Museo Sans For Dell (Body)"/>
              </a:rPr>
              <a:t> can take a string with any </a:t>
            </a:r>
            <a:r>
              <a:rPr lang="en-US" altLang="en-US" sz="2000" b="1" dirty="0" err="1">
                <a:solidFill>
                  <a:srgbClr val="222222"/>
                </a:solidFill>
                <a:latin typeface="Museo Sans For Dell (Body)"/>
              </a:rPr>
              <a:t>LogRecord</a:t>
            </a:r>
            <a:r>
              <a:rPr lang="en-US" altLang="en-US" sz="2000" b="1" dirty="0">
                <a:solidFill>
                  <a:srgbClr val="222222"/>
                </a:solidFill>
                <a:latin typeface="Museo Sans For Dell (Body)"/>
              </a:rPr>
              <a:t> </a:t>
            </a:r>
            <a:r>
              <a:rPr lang="en-US" altLang="en-US" sz="2000" dirty="0">
                <a:solidFill>
                  <a:srgbClr val="222222"/>
                </a:solidFill>
                <a:latin typeface="Museo Sans For Dell (Body)"/>
              </a:rPr>
              <a:t>attributes-link </a:t>
            </a:r>
            <a:r>
              <a:rPr lang="en-US" altLang="en-US" sz="2000" dirty="0">
                <a:solidFill>
                  <a:srgbClr val="222222"/>
                </a:solidFill>
                <a:latin typeface="Museo Sans For Dell (Body)"/>
                <a:hlinkClick r:id="rId4"/>
              </a:rPr>
              <a:t>here</a:t>
            </a:r>
            <a:r>
              <a:rPr lang="en-US" altLang="en-US" sz="2000" dirty="0">
                <a:solidFill>
                  <a:srgbClr val="222222"/>
                </a:solidFill>
                <a:latin typeface="Museo Sans For Dell (Body)"/>
              </a:rPr>
              <a:t>.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EE583E8-B701-448C-9D9E-D31281E3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9491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3D8795-9ADE-4BBA-9878-2C10050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Variable Data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EE583E8-B701-448C-9D9E-D31281E3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D2D38-7720-498B-B2F2-A36B23A9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291"/>
            <a:ext cx="9144000" cy="55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06342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3D8795-9ADE-4BBA-9878-2C10050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Stack Traces- </a:t>
            </a:r>
            <a:r>
              <a:rPr lang="en-US" dirty="0" err="1"/>
              <a:t>exc_info</a:t>
            </a:r>
            <a:r>
              <a:rPr lang="en-US" dirty="0"/>
              <a:t>=True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EE583E8-B701-448C-9D9E-D31281E3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13E0D-6BC2-45A6-8FEF-2DBD3BE3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0" y="744717"/>
            <a:ext cx="8817867" cy="4298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13995F-E6B6-4CA2-A25D-C274AD124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0" y="5374791"/>
            <a:ext cx="8817867" cy="104775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A341470-1494-498C-93E2-11A74D28C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0" y="5043340"/>
            <a:ext cx="877454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222222"/>
                </a:solidFill>
                <a:latin typeface="Museo Sans For Dell (Body)"/>
              </a:rPr>
              <a:t>Output when </a:t>
            </a:r>
            <a:r>
              <a:rPr lang="en-US" altLang="en-US" sz="2000" b="1" dirty="0" err="1">
                <a:solidFill>
                  <a:srgbClr val="222222"/>
                </a:solidFill>
                <a:latin typeface="Museo Sans For Dell (Body)"/>
              </a:rPr>
              <a:t>exc_info</a:t>
            </a:r>
            <a:r>
              <a:rPr lang="en-US" altLang="en-US" sz="2000" b="1" dirty="0">
                <a:solidFill>
                  <a:srgbClr val="222222"/>
                </a:solidFill>
                <a:latin typeface="Museo Sans For Dell (Body)"/>
              </a:rPr>
              <a:t> is not set to True:</a:t>
            </a:r>
            <a:endParaRPr lang="en-US" altLang="en-US" sz="2000" dirty="0">
              <a:solidFill>
                <a:srgbClr val="222222"/>
              </a:solidFill>
              <a:latin typeface="Museo Sans For D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0053308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3D8795-9ADE-4BBA-9878-2C10050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Stack Traces- </a:t>
            </a:r>
            <a:r>
              <a:rPr lang="en-US" dirty="0" err="1"/>
              <a:t>logging.exception</a:t>
            </a:r>
            <a:r>
              <a:rPr lang="en-US" dirty="0"/>
              <a:t>()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EE583E8-B701-448C-9D9E-D31281E3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A341470-1494-498C-93E2-11A74D28C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31" y="790198"/>
            <a:ext cx="8774540" cy="10002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 err="1">
                <a:solidFill>
                  <a:srgbClr val="222222"/>
                </a:solidFill>
                <a:latin typeface="+mj-lt"/>
              </a:rPr>
              <a:t>logging.exception</a:t>
            </a:r>
            <a:r>
              <a:rPr lang="en-US" altLang="en-US" sz="2000" b="1" dirty="0">
                <a:solidFill>
                  <a:srgbClr val="222222"/>
                </a:solidFill>
                <a:latin typeface="+mj-lt"/>
              </a:rPr>
              <a:t>() </a:t>
            </a:r>
            <a:r>
              <a:rPr lang="en-US" altLang="en-US" sz="2000" b="1" dirty="0" err="1">
                <a:solidFill>
                  <a:srgbClr val="222222"/>
                </a:solidFill>
                <a:latin typeface="+mj-lt"/>
              </a:rPr>
              <a:t>method</a:t>
            </a:r>
            <a:r>
              <a:rPr lang="en-US" altLang="en-US" sz="2000" dirty="0" err="1">
                <a:solidFill>
                  <a:srgbClr val="222222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altLang="en-US" sz="1900" dirty="0" err="1">
                <a:solidFill>
                  <a:srgbClr val="222222"/>
                </a:solidFill>
                <a:latin typeface="+mj-lt"/>
              </a:rPr>
              <a:t>logs</a:t>
            </a:r>
            <a:r>
              <a:rPr lang="en-US" altLang="en-US" sz="1900" dirty="0">
                <a:solidFill>
                  <a:srgbClr val="222222"/>
                </a:solidFill>
                <a:latin typeface="+mj-lt"/>
              </a:rPr>
              <a:t> a message with level ERROR and adds exception information to the message. (=</a:t>
            </a:r>
            <a:r>
              <a:rPr lang="en-US" altLang="en-US" sz="1900" dirty="0" err="1">
                <a:solidFill>
                  <a:srgbClr val="222222"/>
                </a:solidFill>
                <a:latin typeface="+mj-lt"/>
              </a:rPr>
              <a:t>logging.error</a:t>
            </a:r>
            <a:r>
              <a:rPr lang="en-US" altLang="en-US" sz="1900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en-US" sz="1900" dirty="0" err="1">
                <a:solidFill>
                  <a:srgbClr val="222222"/>
                </a:solidFill>
                <a:latin typeface="+mj-lt"/>
              </a:rPr>
              <a:t>exc_info</a:t>
            </a:r>
            <a:r>
              <a:rPr lang="en-US" altLang="en-US" sz="1900" dirty="0">
                <a:solidFill>
                  <a:srgbClr val="222222"/>
                </a:solidFill>
                <a:latin typeface="+mj-lt"/>
              </a:rPr>
              <a:t>=True)) </a:t>
            </a:r>
          </a:p>
          <a:p>
            <a:r>
              <a:rPr lang="en-US" altLang="en-US" sz="2000" dirty="0">
                <a:solidFill>
                  <a:srgbClr val="222222"/>
                </a:solidFill>
                <a:latin typeface="+mj-lt"/>
              </a:rPr>
              <a:t>It should only be called from an Exception handler. </a:t>
            </a:r>
            <a:r>
              <a:rPr lang="en-US" altLang="en-US" sz="2000" dirty="0">
                <a:latin typeface="+mj-lt"/>
              </a:rPr>
              <a:t> </a:t>
            </a:r>
            <a:endParaRPr lang="en-US" altLang="en-US" sz="2000" b="1" dirty="0">
              <a:solidFill>
                <a:srgbClr val="222222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39690-EB0D-40F1-8E71-4D04C9EA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3" y="1809945"/>
            <a:ext cx="8774540" cy="43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40679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Dell_Template_16x9_2014_Updated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582AAE9-D26D-4BF9-8055-E9839D0D4732}" vid="{AE7FAEC6-B994-4C69-94C8-4E86D44E9C7E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32E81F1-70E5-4D00-AE0F-456D020155FE}"/>
    </a:ext>
  </a:extLst>
</a:theme>
</file>

<file path=ppt/theme/themeOverride1.xml><?xml version="1.0" encoding="utf-8"?>
<a:themeOverride xmlns:a="http://schemas.openxmlformats.org/drawingml/2006/main">
  <a:clrScheme name="Dell Color Palette">
    <a:dk1>
      <a:srgbClr val="444444"/>
    </a:dk1>
    <a:lt1>
      <a:srgbClr val="FFFFFF"/>
    </a:lt1>
    <a:dk2>
      <a:srgbClr val="0085C3"/>
    </a:dk2>
    <a:lt2>
      <a:srgbClr val="FFFFFF"/>
    </a:lt2>
    <a:accent1>
      <a:srgbClr val="00386B"/>
    </a:accent1>
    <a:accent2>
      <a:srgbClr val="71C6C1"/>
    </a:accent2>
    <a:accent3>
      <a:srgbClr val="7AB800"/>
    </a:accent3>
    <a:accent4>
      <a:srgbClr val="F2AF00"/>
    </a:accent4>
    <a:accent5>
      <a:srgbClr val="CE1126"/>
    </a:accent5>
    <a:accent6>
      <a:srgbClr val="B7295A"/>
    </a:accent6>
    <a:hlink>
      <a:srgbClr val="0085C3"/>
    </a:hlink>
    <a:folHlink>
      <a:srgbClr val="0085C3"/>
    </a:folHlink>
  </a:clrScheme>
</a:themeOverride>
</file>

<file path=ppt/theme/themeOverride2.xml><?xml version="1.0" encoding="utf-8"?>
<a:themeOverride xmlns:a="http://schemas.openxmlformats.org/drawingml/2006/main">
  <a:clrScheme name="Dell Color Palette">
    <a:dk1>
      <a:srgbClr val="444444"/>
    </a:dk1>
    <a:lt1>
      <a:srgbClr val="FFFFFF"/>
    </a:lt1>
    <a:dk2>
      <a:srgbClr val="0085C3"/>
    </a:dk2>
    <a:lt2>
      <a:srgbClr val="FFFFFF"/>
    </a:lt2>
    <a:accent1>
      <a:srgbClr val="00386B"/>
    </a:accent1>
    <a:accent2>
      <a:srgbClr val="71C6C1"/>
    </a:accent2>
    <a:accent3>
      <a:srgbClr val="7AB800"/>
    </a:accent3>
    <a:accent4>
      <a:srgbClr val="F2AF00"/>
    </a:accent4>
    <a:accent5>
      <a:srgbClr val="CE1126"/>
    </a:accent5>
    <a:accent6>
      <a:srgbClr val="B7295A"/>
    </a:accent6>
    <a:hlink>
      <a:srgbClr val="0085C3"/>
    </a:hlink>
    <a:folHlink>
      <a:srgbClr val="0085C3"/>
    </a:folHlink>
  </a:clrScheme>
</a:themeOverride>
</file>

<file path=ppt/theme/themeOverride3.xml><?xml version="1.0" encoding="utf-8"?>
<a:themeOverride xmlns:a="http://schemas.openxmlformats.org/drawingml/2006/main">
  <a:clrScheme name="Dell Color Palette">
    <a:dk1>
      <a:srgbClr val="444444"/>
    </a:dk1>
    <a:lt1>
      <a:srgbClr val="FFFFFF"/>
    </a:lt1>
    <a:dk2>
      <a:srgbClr val="0085C3"/>
    </a:dk2>
    <a:lt2>
      <a:srgbClr val="FFFFFF"/>
    </a:lt2>
    <a:accent1>
      <a:srgbClr val="00386B"/>
    </a:accent1>
    <a:accent2>
      <a:srgbClr val="71C6C1"/>
    </a:accent2>
    <a:accent3>
      <a:srgbClr val="7AB800"/>
    </a:accent3>
    <a:accent4>
      <a:srgbClr val="F2AF00"/>
    </a:accent4>
    <a:accent5>
      <a:srgbClr val="CE1126"/>
    </a:accent5>
    <a:accent6>
      <a:srgbClr val="B7295A"/>
    </a:accent6>
    <a:hlink>
      <a:srgbClr val="0085C3"/>
    </a:hlink>
    <a:folHlink>
      <a:srgbClr val="0085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14278</TotalTime>
  <Words>564</Words>
  <Application>Microsoft Office PowerPoint</Application>
  <PresentationFormat>On-screen Show (4:3)</PresentationFormat>
  <Paragraphs>142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30</vt:i4>
      </vt:variant>
    </vt:vector>
  </HeadingPairs>
  <TitlesOfParts>
    <vt:vector size="55" baseType="lpstr">
      <vt:lpstr>Wingdings 2</vt:lpstr>
      <vt:lpstr>Wingdings</vt:lpstr>
      <vt:lpstr>Microsoft Tai Le</vt:lpstr>
      <vt:lpstr>Museo Sans For Dell (Body)</vt:lpstr>
      <vt:lpstr>source sans pro</vt:lpstr>
      <vt:lpstr>Birka-Italic</vt:lpstr>
      <vt:lpstr>Arial</vt:lpstr>
      <vt:lpstr>Trebuchet MS</vt:lpstr>
      <vt:lpstr>Museo For Dell 300</vt:lpstr>
      <vt:lpstr>Arial Black</vt:lpstr>
      <vt:lpstr>Museo For Dell</vt:lpstr>
      <vt:lpstr>Museo Sans For Dell</vt:lpstr>
      <vt:lpstr>Courier New</vt:lpstr>
      <vt:lpstr>Museo Sans For Dell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Dell_Template_16x9_2014_Updated</vt:lpstr>
      <vt:lpstr>Python Logging &amp;  Exception Handling </vt:lpstr>
      <vt:lpstr>Agenda</vt:lpstr>
      <vt:lpstr>Logging</vt:lpstr>
      <vt:lpstr>Default Logger and its output:</vt:lpstr>
      <vt:lpstr>Basic Configurations </vt:lpstr>
      <vt:lpstr>Basic Configurations Customization</vt:lpstr>
      <vt:lpstr>Logging Variable Data</vt:lpstr>
      <vt:lpstr>Capturing Stack Traces- exc_info=True</vt:lpstr>
      <vt:lpstr>Capturing Stack Traces- logging.exception()</vt:lpstr>
      <vt:lpstr>Classes and Functions</vt:lpstr>
      <vt:lpstr>Logger Classes</vt:lpstr>
      <vt:lpstr>Handlers</vt:lpstr>
      <vt:lpstr>Handlers (Continued..)</vt:lpstr>
      <vt:lpstr>Logging Assignments</vt:lpstr>
      <vt:lpstr>Python Exceptions</vt:lpstr>
      <vt:lpstr>Exceptions vs Syntax Errors</vt:lpstr>
      <vt:lpstr>Raising an Exception</vt:lpstr>
      <vt:lpstr>AssertionError Exception</vt:lpstr>
      <vt:lpstr> try and except Block: Handling Exceptions  </vt:lpstr>
      <vt:lpstr> try and except Block: Handling Exceptions (Continued..)  </vt:lpstr>
      <vt:lpstr> try and except Block: Handling Exceptions (Continued..)  </vt:lpstr>
      <vt:lpstr> try and except Block: Handling Exceptions (Continued..)  </vt:lpstr>
      <vt:lpstr>else clause</vt:lpstr>
      <vt:lpstr>else clause (Continued..)</vt:lpstr>
      <vt:lpstr>Using finally</vt:lpstr>
      <vt:lpstr>Using finally (Continued..)</vt:lpstr>
      <vt:lpstr>PowerPoint Presentation</vt:lpstr>
      <vt:lpstr>Exception Handling Assignments</vt:lpstr>
      <vt:lpstr>References</vt:lpstr>
      <vt:lpstr>   </vt:lpstr>
    </vt:vector>
  </TitlesOfParts>
  <Company>to Wyse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Imprivata</dc:title>
  <dc:creator>chebbar@wyse.com</dc:creator>
  <cp:keywords>Internal Use</cp:keywords>
  <cp:lastModifiedBy>Mallappa, VenkataShyamKumar</cp:lastModifiedBy>
  <cp:revision>225</cp:revision>
  <cp:lastPrinted>2014-02-14T16:26:12Z</cp:lastPrinted>
  <dcterms:created xsi:type="dcterms:W3CDTF">2014-07-22T05:05:31Z</dcterms:created>
  <dcterms:modified xsi:type="dcterms:W3CDTF">2019-06-08T18:17:59Z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