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9" r:id="rId2"/>
    <p:sldId id="257" r:id="rId3"/>
    <p:sldId id="290" r:id="rId4"/>
    <p:sldId id="273" r:id="rId5"/>
    <p:sldId id="295" r:id="rId6"/>
    <p:sldId id="275" r:id="rId7"/>
    <p:sldId id="258" r:id="rId8"/>
    <p:sldId id="261" r:id="rId9"/>
    <p:sldId id="262" r:id="rId10"/>
    <p:sldId id="263" r:id="rId11"/>
    <p:sldId id="291" r:id="rId12"/>
    <p:sldId id="292" r:id="rId13"/>
    <p:sldId id="293" r:id="rId14"/>
    <p:sldId id="294" r:id="rId15"/>
    <p:sldId id="296" r:id="rId16"/>
    <p:sldId id="298" r:id="rId17"/>
    <p:sldId id="299" r:id="rId18"/>
    <p:sldId id="300" r:id="rId19"/>
    <p:sldId id="301" r:id="rId20"/>
    <p:sldId id="267" r:id="rId21"/>
    <p:sldId id="302" r:id="rId22"/>
    <p:sldId id="276" r:id="rId23"/>
    <p:sldId id="268" r:id="rId24"/>
    <p:sldId id="284" r:id="rId25"/>
    <p:sldId id="285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 Rajendran" initials="SR" lastIdx="1" clrIdx="0">
    <p:extLst>
      <p:ext uri="{19B8F6BF-5375-455C-9EA6-DF929625EA0E}">
        <p15:presenceInfo xmlns:p15="http://schemas.microsoft.com/office/powerpoint/2012/main" userId="d9cfbdc5c94df0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F336-65BE-4914-A316-E968F95AA43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0D66F-12A0-45D5-93BA-C18481996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5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RESTAPI create interface between framework and web services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D66F-12A0-45D5-93BA-C184819965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access URI through URL.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D66F-12A0-45D5-93BA-C184819965C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7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D66F-12A0-45D5-93BA-C184819965C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6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HTTP requests the client device ask the information from the server to load a data on website.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0D66F-12A0-45D5-93BA-C184819965C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FE1F-2452-4C21-9908-9B762C683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F9B-C05B-4D46-A4D9-40416D01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3614-4965-40E9-91FB-E12C9F2C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74E6-6BCF-47DD-8575-FDD95F90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CDAE-1036-4F81-8065-0FAAB191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2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4818-97D8-46F1-8DBB-F76BCA73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A952-7D01-497D-B952-FD3A02BF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E06-11E8-424C-8918-FAC2D914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FB39-8509-4C08-8B99-176E06D4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C057-38D5-4047-B413-3DF13D3A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FA76F-0666-47C4-B874-16B9782E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94E9D-906B-454E-8C34-926A5E51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5D0B-7AF1-44F2-9F14-C2E48F4A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1863-42A5-4DBE-B85A-95CA0E18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BF5B-CBAC-4E58-B272-945FC17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2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0B6C-E9D7-48CC-8F51-54180337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EF34-4602-418E-AA18-99F5B93A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44A0-3705-4E78-830C-C1BB6456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2E00-D761-4629-B470-F0AABC29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60EE-ABEE-4DFC-9636-2A43EBA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2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1E5-A1BF-4EA4-9094-C089ADF2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E4BF3-6C7A-47AC-BB38-D946E52A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3F15-70D8-418E-B1D1-D1A1561E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9335-E180-4454-812E-83E335D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B30D-E8FD-4F57-807B-3B435C0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8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20DE-BE05-407B-BD08-E5B71918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4FCD-63EF-4769-9CB4-521947F6B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074E-E3F9-4386-996F-5CCC631E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E713-C2B5-4A3D-9ECF-A53AD8F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F9B6-1BA6-42A1-93D5-B129E2C7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D432-05FF-4421-9FA0-98EF50D6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9B00-2D4D-471D-9201-B7EDF1F2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E130-1E34-4552-9799-0F95A131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74E23-7DAB-4C93-AA41-019FACB3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9676A-7B9B-4E1D-B3FB-F4E13F2E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72A2-5CAE-4716-9157-B725A80C9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66ADE-2752-4C4B-8BFB-33F30548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72850-EA4D-48F2-A351-F60D7011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AB834-0EB2-4653-BD12-E25863A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3381-061A-4EDD-813E-C21EE480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E492-3572-4A72-ADC8-8048D355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88F15-B0A0-401C-A1F0-E8C29C59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13328-D8BE-465D-9221-72955CD8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1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CF113-879B-4031-B8E2-2FA9DA9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DC51E-F7A6-40DF-B66A-2F83C303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A24C-ACC3-4ABD-AB80-382322F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4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BF45-347E-48EE-A29D-A4FD48A8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6ECE-AF2D-44EA-987D-EE6FDCAE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C24C8-FF82-476E-B5AD-A630B864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C0BE2-94E0-4D7D-B3F1-66F83ED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8AD6-3BA2-4947-9B08-E6509E6C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0B11E-4A83-42C8-98A0-B879FF4B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BFDD-18AA-427C-9065-FA30538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9FF78-E573-4CF2-8B38-679039FF7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C920-4640-4A55-B4F8-5F2BCE001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D73D-94DC-4997-AD61-CBEBB8E7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D6A93-5F0B-4C9C-BF4C-178ADE76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63C9-0A6B-41EC-8934-0AD1DA7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6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8A676-5378-4F36-A431-26FD911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4625-FF0E-4E4B-B866-434D6AD4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15E0-BD51-44A9-A329-3E81A38BC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64F4-C807-44CF-8A63-500C8B98A2C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335F-D9D8-4F63-98D9-F4867D2D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808C-23E4-43E9-BA29-893905AB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9EBA-2F59-43C3-8693-4A44974C5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customers/12345/ord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C362-668D-428B-A763-AA61DEA3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365124"/>
            <a:ext cx="11044311" cy="555737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/>
                <a:cs typeface="Calibri Light"/>
              </a:rPr>
              <a:t> </a:t>
            </a:r>
            <a:r>
              <a:rPr lang="en-US" sz="5400" b="1" dirty="0">
                <a:solidFill>
                  <a:srgbClr val="FF0000"/>
                </a:solidFill>
                <a:latin typeface="Arial"/>
                <a:cs typeface="Calibri Light"/>
              </a:rPr>
              <a:t>OVERVIEW OF API &amp; RESTAPI’s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    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 				</a:t>
            </a:r>
            <a:r>
              <a:rPr lang="en-US" i="1" dirty="0">
                <a:solidFill>
                  <a:schemeClr val="accent1"/>
                </a:solidFill>
                <a:cs typeface="Calibri Light"/>
              </a:rPr>
              <a:t>PRESENTED BY:</a:t>
            </a:r>
            <a:b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cs typeface="Calibri Light"/>
              </a:rPr>
            </a:br>
            <a:br>
              <a:rPr lang="en-US" i="1" dirty="0">
                <a:cs typeface="Calibri Light"/>
              </a:rPr>
            </a:br>
            <a:r>
              <a:rPr lang="en-US" dirty="0">
                <a:cs typeface="Calibri Light"/>
              </a:rPr>
              <a:t>   </a:t>
            </a:r>
            <a:r>
              <a:rPr lang="en-US" dirty="0">
                <a:solidFill>
                  <a:schemeClr val="accent4"/>
                </a:solidFill>
                <a:cs typeface="Calibri Light"/>
              </a:rPr>
              <a:t>  				  SURESH.R</a:t>
            </a:r>
            <a:br>
              <a:rPr lang="en-US" dirty="0">
                <a:solidFill>
                  <a:schemeClr val="accent4"/>
                </a:solidFill>
                <a:cs typeface="Calibri Light"/>
              </a:rPr>
            </a:br>
            <a:r>
              <a:rPr lang="en-US" dirty="0">
                <a:cs typeface="Calibri Light"/>
              </a:rPr>
              <a:t>                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65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347-8F8E-42EB-833A-83C4AE22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96"/>
            <a:ext cx="10515600" cy="88789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Vs HTTP RESPONSES.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711C-A494-4DD5-90C2-FCAAE4F8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The interaction between the client and server is called a HTTP message.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HTTP response message is the data received by a client device from the web server. 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received information stored in an HTTP response is verified by server</a:t>
            </a:r>
            <a:r>
              <a:rPr lang="en-IN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377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2140-92E9-48C5-AFE3-5DD2509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5A98-E842-49AB-B01C-2D51A7BE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00B050"/>
                </a:solidFill>
              </a:rPr>
              <a:t>HTTP methods</a:t>
            </a:r>
            <a:r>
              <a:rPr lang="en-IN" sz="3200" b="1" dirty="0">
                <a:solidFill>
                  <a:srgbClr val="00B0F0"/>
                </a:solidFill>
              </a:rPr>
              <a:t>: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HTTP methods are used to retrieve the information for a given resource such as webpages from server. The basic HTTP Methods are: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>
                <a:solidFill>
                  <a:srgbClr val="FF0000"/>
                </a:solidFill>
              </a:rPr>
              <a:t> PUT , DELETE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</a:rPr>
              <a:t>GET: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It is used to get the data from a server for specified resource.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2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20B-C468-4ADF-993B-F2759E9F6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63163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POST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It is used to send data on server for created the folder in  specified resource.</a:t>
            </a:r>
          </a:p>
          <a:p>
            <a:pPr marL="0" indent="0">
              <a:buNone/>
            </a:pPr>
            <a:r>
              <a:rPr lang="fr-FR" b="1" dirty="0"/>
              <a:t>	EX:</a:t>
            </a:r>
            <a:endParaRPr lang="fr-FR" dirty="0"/>
          </a:p>
          <a:p>
            <a:pPr lvl="3"/>
            <a:r>
              <a:rPr lang="fr-FR" sz="2400" i="1" dirty="0"/>
              <a:t>POST http://www.example.com/customers</a:t>
            </a:r>
            <a:endParaRPr lang="fr-FR" sz="2400" dirty="0"/>
          </a:p>
          <a:p>
            <a:pPr lvl="3"/>
            <a:r>
              <a:rPr lang="fr-FR" sz="2400" i="1" dirty="0"/>
              <a:t>POST </a:t>
            </a:r>
            <a:r>
              <a:rPr lang="fr-FR" sz="2400" i="1" dirty="0">
                <a:hlinkClick r:id="rId2"/>
              </a:rPr>
              <a:t>http://www.example.com/customers/12345/orders</a:t>
            </a:r>
            <a:endParaRPr lang="fr-FR" sz="2400" i="1" dirty="0"/>
          </a:p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PUT: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3200" dirty="0"/>
              <a:t>It is used to update the previous data available on server of specified resource.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DELETE: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It is used to delete the data of specified resource from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1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8F5E-0AB6-40B2-8C45-99CA98FE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4" y="703385"/>
            <a:ext cx="10812905" cy="58240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A88D2-7882-45E1-9053-EB3490FF0F67}"/>
              </a:ext>
            </a:extLst>
          </p:cNvPr>
          <p:cNvSpPr txBox="1"/>
          <p:nvPr/>
        </p:nvSpPr>
        <p:spPr>
          <a:xfrm>
            <a:off x="3193366" y="5387926"/>
            <a:ext cx="724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Interaction between client and server.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93172-A0B9-4F3C-BA11-84343E1F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8" y="633046"/>
            <a:ext cx="11155680" cy="57818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2011A-9FBC-41ED-BD66-6CE2B9EA343A}"/>
              </a:ext>
            </a:extLst>
          </p:cNvPr>
          <p:cNvSpPr txBox="1"/>
          <p:nvPr/>
        </p:nvSpPr>
        <p:spPr>
          <a:xfrm>
            <a:off x="2025748" y="5008098"/>
            <a:ext cx="893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Interaction between client and REST API Framework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7299C-DE22-424B-93D5-1B7A6E52B99C}"/>
              </a:ext>
            </a:extLst>
          </p:cNvPr>
          <p:cNvSpPr/>
          <p:nvPr/>
        </p:nvSpPr>
        <p:spPr>
          <a:xfrm>
            <a:off x="5809958" y="2996418"/>
            <a:ext cx="1378634" cy="584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5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F397-8314-4D62-8966-375D4FCD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Postman Tool: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C840-68E0-4C6F-82C1-73631408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714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Postman</a:t>
            </a:r>
            <a:r>
              <a:rPr lang="en-US" sz="4000" dirty="0"/>
              <a:t> is an </a:t>
            </a:r>
            <a:r>
              <a:rPr lang="en-US" sz="4000" b="1" dirty="0"/>
              <a:t>API</a:t>
            </a:r>
            <a:r>
              <a:rPr lang="en-US" sz="4000" dirty="0"/>
              <a:t>(application programming interface) development and testing </a:t>
            </a:r>
            <a:r>
              <a:rPr lang="en-US" sz="4000" b="1" dirty="0"/>
              <a:t>tool</a:t>
            </a:r>
            <a:r>
              <a:rPr lang="en-US" sz="4000" dirty="0"/>
              <a:t> which helps to Create, test and modify </a:t>
            </a:r>
            <a:r>
              <a:rPr lang="en-US" sz="4000" b="1" dirty="0"/>
              <a:t>APIs.</a:t>
            </a:r>
          </a:p>
          <a:p>
            <a:r>
              <a:rPr lang="en-IN" sz="4000" dirty="0"/>
              <a:t>To create and save HTTP requests as well as response.</a:t>
            </a:r>
          </a:p>
          <a:p>
            <a:r>
              <a:rPr lang="en-US" sz="3600" dirty="0"/>
              <a:t> </a:t>
            </a:r>
            <a:r>
              <a:rPr lang="en-US" sz="4000" dirty="0"/>
              <a:t>Postman can be accessed through native apps for MacOS,  Linux and Windows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01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2573-44F1-4CF5-A427-1D967322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to execute API’s using Postman Tool: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BF9A-85D0-4556-8924-836FB98D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322362"/>
            <a:ext cx="11507372" cy="5170511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New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/>
              <a:t>	To </a:t>
            </a:r>
            <a:r>
              <a:rPr lang="en-US" dirty="0"/>
              <a:t>create a new request, collection or environment.</a:t>
            </a:r>
          </a:p>
          <a:p>
            <a:r>
              <a:rPr lang="en-IN" u="sng" dirty="0">
                <a:solidFill>
                  <a:srgbClr val="FF0000"/>
                </a:solidFill>
              </a:rPr>
              <a:t>Import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US" dirty="0"/>
              <a:t>This is used to import a collection or environment and options such as      	import from file, folder, link or paste raw text.</a:t>
            </a:r>
          </a:p>
          <a:p>
            <a:r>
              <a:rPr lang="en-IN" u="sng" dirty="0">
                <a:solidFill>
                  <a:srgbClr val="FF0000"/>
                </a:solidFill>
              </a:rPr>
              <a:t>Runner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 Automation tests can be executed through the Collection Runner.</a:t>
            </a:r>
          </a:p>
          <a:p>
            <a:r>
              <a:rPr lang="en-IN" u="sng" dirty="0">
                <a:solidFill>
                  <a:srgbClr val="FF0000"/>
                </a:solidFill>
              </a:rPr>
              <a:t>My Workspace</a:t>
            </a:r>
          </a:p>
          <a:p>
            <a:pPr marL="0" indent="0">
              <a:buNone/>
            </a:pPr>
            <a:r>
              <a:rPr lang="en-IN" dirty="0"/>
              <a:t>	To </a:t>
            </a:r>
            <a:r>
              <a:rPr lang="en-US" dirty="0"/>
              <a:t>create a new workspace individually or as a team.</a:t>
            </a:r>
          </a:p>
          <a:p>
            <a:r>
              <a:rPr lang="en-IN" u="sng" dirty="0">
                <a:solidFill>
                  <a:srgbClr val="FF0000"/>
                </a:solidFill>
              </a:rPr>
              <a:t>Invite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Collaborate on a workspace by inviting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54923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4534-D3F6-466F-9787-A68BA592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6260123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History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Past requests that you have sent will be displayed in History. This makes it easy to track actions that you have done.</a:t>
            </a:r>
          </a:p>
          <a:p>
            <a:r>
              <a:rPr lang="en-IN" u="sng" dirty="0">
                <a:solidFill>
                  <a:srgbClr val="FF0000"/>
                </a:solidFill>
              </a:rPr>
              <a:t>Collections</a:t>
            </a:r>
          </a:p>
          <a:p>
            <a:pPr marL="0" indent="0">
              <a:buNone/>
            </a:pPr>
            <a:r>
              <a:rPr lang="en-IN" dirty="0"/>
              <a:t>	To create subfolders and multiple requests.</a:t>
            </a:r>
          </a:p>
          <a:p>
            <a:r>
              <a:rPr lang="en-IN" u="sng" dirty="0">
                <a:solidFill>
                  <a:srgbClr val="FF0000"/>
                </a:solidFill>
              </a:rPr>
              <a:t>HTTP Request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	In HTTP Request drop-down window displays a </a:t>
            </a:r>
            <a:r>
              <a:rPr lang="en-US" dirty="0"/>
              <a:t>list of different requests such as GET, POST, COPY, DELETE, etc. The most commonly used requests are GET and POST.</a:t>
            </a:r>
          </a:p>
          <a:p>
            <a:r>
              <a:rPr lang="en-IN" u="sng" dirty="0">
                <a:solidFill>
                  <a:srgbClr val="FF0000"/>
                </a:solidFill>
              </a:rPr>
              <a:t>Params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This is where you will write parameters(double-brackets) needed for a request such as key values.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36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8600-35A7-4F32-976A-C5B7A267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57"/>
            <a:ext cx="10515600" cy="6189785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Authorization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3200" dirty="0"/>
              <a:t>To access APIs, proper authorization is needed. It may be in the form of a username and password, bearer token, etc.</a:t>
            </a:r>
            <a:endParaRPr lang="en-US" dirty="0"/>
          </a:p>
          <a:p>
            <a:r>
              <a:rPr lang="en-IN" u="sng" dirty="0">
                <a:solidFill>
                  <a:srgbClr val="FF0000"/>
                </a:solidFill>
              </a:rPr>
              <a:t>Headers 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200" dirty="0"/>
              <a:t>To </a:t>
            </a:r>
            <a:r>
              <a:rPr lang="en-US" sz="3200" dirty="0"/>
              <a:t>set headers such as content type JSON depending on the needs of the organization.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IN" u="sng" dirty="0">
                <a:solidFill>
                  <a:srgbClr val="FF0000"/>
                </a:solidFill>
              </a:rPr>
              <a:t>Body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200" dirty="0"/>
              <a:t>It </a:t>
            </a:r>
            <a:r>
              <a:rPr lang="en-US" sz="3200" dirty="0"/>
              <a:t>can customize(modify) details in a request commonly used in POST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5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35EC-6DA9-4B12-8A2D-D4D6BEFD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964594" cy="5923745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Pre-request Script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3600" dirty="0"/>
              <a:t>These are scripts that will be executed before the request. It ensure that tests will be run in the correct environment(Key-Value pairs).</a:t>
            </a:r>
            <a:endParaRPr lang="en-US" sz="3200" u="sng" dirty="0"/>
          </a:p>
          <a:p>
            <a:r>
              <a:rPr lang="en-IN" u="sng" dirty="0">
                <a:solidFill>
                  <a:srgbClr val="FF0000"/>
                </a:solidFill>
              </a:rPr>
              <a:t>Tests</a:t>
            </a:r>
            <a:r>
              <a:rPr lang="en-IN" u="sng" dirty="0"/>
              <a:t> 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US" sz="4000" dirty="0"/>
              <a:t>These are scripts executed during the request.</a:t>
            </a:r>
            <a:endParaRPr lang="en-US" sz="3600" dirty="0"/>
          </a:p>
          <a:p>
            <a:r>
              <a:rPr lang="en-US" u="sng" dirty="0">
                <a:solidFill>
                  <a:srgbClr val="FF0000"/>
                </a:solidFill>
              </a:rPr>
              <a:t>Tokens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600" dirty="0"/>
              <a:t>It provides security to get the user information from </a:t>
            </a:r>
            <a:r>
              <a:rPr lang="en-US" sz="3600"/>
              <a:t>Web Services and </a:t>
            </a:r>
            <a:r>
              <a:rPr lang="en-US" sz="3600" dirty="0"/>
              <a:t>access an API using Bearer Token.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15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D98A-ABFB-48FD-A06B-7ADF6B49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26"/>
            <a:ext cx="10515600" cy="8052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4F07-0977-4350-9821-6DFC2DA3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53425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vs REST API’s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vs Server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vs URI 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HTTP​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HTTPS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vs HTTP responses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Postman Tool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execute API’s using Postman Tool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status codes​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Error codes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error codes </a:t>
            </a:r>
          </a:p>
        </p:txBody>
      </p:sp>
    </p:spTree>
    <p:extLst>
      <p:ext uri="{BB962C8B-B14F-4D97-AF65-F5344CB8AC3E}">
        <p14:creationId xmlns:p14="http://schemas.microsoft.com/office/powerpoint/2010/main" val="237796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89A6-E9E1-461A-B7F0-CCC87AE2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status codes: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0BE0-64A7-4970-A5F2-0A2AF250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721"/>
            <a:ext cx="10781714" cy="4995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HTTP requests the Server indicating the response codes ,the request is being processed or an error the request is being redirected.</a:t>
            </a:r>
          </a:p>
          <a:p>
            <a:r>
              <a:rPr lang="en-US" dirty="0"/>
              <a:t>The Common HTTP status codes:</a:t>
            </a:r>
          </a:p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FF0000"/>
                </a:solidFill>
              </a:rPr>
              <a:t>200 OK. </a:t>
            </a:r>
          </a:p>
          <a:p>
            <a:pPr marL="0" indent="0">
              <a:buNone/>
            </a:pPr>
            <a:r>
              <a:rPr lang="en-US" dirty="0"/>
              <a:t>	This shows the request such as GET or POST, worked and is being acted upon.(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Raleway" pitchFamily="2" charset="0"/>
              </a:rPr>
              <a:t>Indicates that the request has succeeded</a:t>
            </a:r>
            <a:r>
              <a:rPr lang="en-US" b="0" i="0" dirty="0">
                <a:solidFill>
                  <a:srgbClr val="222222"/>
                </a:solidFill>
                <a:effectLst/>
                <a:latin typeface="Raleway" pitchFamily="2" charset="0"/>
              </a:rPr>
              <a:t>.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0000"/>
                </a:solidFill>
              </a:rPr>
              <a:t>201 CREATED.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The request has been accepted and resulted in a new resource being created.(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Raleway" pitchFamily="2" charset="0"/>
              </a:rPr>
              <a:t>Indicates that the request has succeeded and a new resource has been created as a result.</a:t>
            </a:r>
            <a:r>
              <a:rPr lang="en-US" sz="1700" dirty="0"/>
              <a:t>)</a:t>
            </a:r>
            <a:endParaRPr lang="en-US" sz="17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65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6302-8D36-46A1-924C-C297FF85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393895"/>
            <a:ext cx="11648049" cy="60631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u="sng" dirty="0">
                <a:solidFill>
                  <a:srgbClr val="FF0000"/>
                </a:solidFill>
              </a:rPr>
              <a:t>204 No Content.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92D050"/>
                </a:solidFill>
              </a:rPr>
              <a:t>	</a:t>
            </a:r>
            <a:r>
              <a:rPr lang="en-US" sz="3200" dirty="0"/>
              <a:t>The server successfully processed the request and deleted the files in specified folder.</a:t>
            </a:r>
          </a:p>
          <a:p>
            <a:pPr marL="0" indent="0">
              <a:buNone/>
            </a:pPr>
            <a:r>
              <a:rPr lang="en-US" sz="3200"/>
              <a:t>207:mulit status:</a:t>
            </a:r>
            <a:endParaRPr lang="en-US" sz="3200" dirty="0"/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</a:endParaRPr>
          </a:p>
          <a:p>
            <a:pPr>
              <a:lnSpc>
                <a:spcPct val="110000"/>
              </a:lnSpc>
            </a:pPr>
            <a:r>
              <a:rPr lang="en-IN" u="sng" dirty="0">
                <a:solidFill>
                  <a:srgbClr val="FF0000"/>
                </a:solidFill>
              </a:rPr>
              <a:t>301 Moved Permanently.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3200" dirty="0"/>
              <a:t>This response code means that the URL of the requested resource has been changed permanently.</a:t>
            </a:r>
          </a:p>
          <a:p>
            <a:pPr marL="0" indent="0" algn="just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FF0000"/>
                </a:solidFill>
              </a:rPr>
              <a:t>303 See Other.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sz="3200" dirty="0"/>
              <a:t>The response to the request can be found under another HTTP method</a:t>
            </a:r>
            <a:r>
              <a:rPr lang="en-US" dirty="0"/>
              <a:t>.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0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9591-4C5F-49F1-A9C8-A21DB0F4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 Error Codes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9481-0350-4CD5-B4DD-2B078C8A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3" y="1111348"/>
            <a:ext cx="11366695" cy="5542670"/>
          </a:xfrm>
        </p:spPr>
        <p:txBody>
          <a:bodyPr>
            <a:normAutofit fontScale="77500" lnSpcReduction="20000"/>
          </a:bodyPr>
          <a:lstStyle/>
          <a:p>
            <a:r>
              <a:rPr lang="en-US" sz="3200" u="sng" dirty="0">
                <a:solidFill>
                  <a:srgbClr val="00B050"/>
                </a:solidFill>
                <a:latin typeface="+mj-lt"/>
              </a:rPr>
              <a:t>400 </a:t>
            </a:r>
            <a:r>
              <a:rPr lang="en-US" sz="3600" u="sng" dirty="0">
                <a:solidFill>
                  <a:srgbClr val="00B050"/>
                </a:solidFill>
                <a:latin typeface="+mj-lt"/>
              </a:rPr>
              <a:t>Bad Request</a:t>
            </a:r>
            <a:r>
              <a:rPr lang="en-US" sz="3600" u="sng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dirty="0"/>
              <a:t>	This error indicates that the user's request contains incorrect syntax.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sz="3200" b="1" u="sng" dirty="0">
                <a:solidFill>
                  <a:srgbClr val="00B050"/>
                </a:solidFill>
                <a:latin typeface="+mj-lt"/>
              </a:rPr>
              <a:t>404 Not Found</a:t>
            </a:r>
          </a:p>
          <a:p>
            <a:pPr marL="0" indent="0">
              <a:buNone/>
            </a:pPr>
            <a:r>
              <a:rPr lang="en-US" dirty="0"/>
              <a:t>	Redirect the permanently removed pages and pages those are temporarily unavailable.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sz="3200" b="1" u="sng" dirty="0">
                <a:solidFill>
                  <a:srgbClr val="00B050"/>
                </a:solidFill>
                <a:latin typeface="+mj-lt"/>
              </a:rPr>
              <a:t>408 Request Time Out</a:t>
            </a:r>
          </a:p>
          <a:p>
            <a:pPr marL="0" indent="0">
              <a:buNone/>
            </a:pPr>
            <a:r>
              <a:rPr lang="en-IN" dirty="0"/>
              <a:t>	Check your internet connection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413 Payload Too Large</a:t>
            </a:r>
          </a:p>
          <a:p>
            <a:pPr marL="0" indent="0">
              <a:buNone/>
            </a:pPr>
            <a:r>
              <a:rPr lang="en-US" dirty="0"/>
              <a:t>Request entity is larger than limits defined by server. The server might close the connection or return an Retry-After header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414 URI Too Long</a:t>
            </a:r>
          </a:p>
          <a:p>
            <a:pPr marL="0" indent="0">
              <a:buNone/>
            </a:pPr>
            <a:r>
              <a:rPr lang="en-US" dirty="0"/>
              <a:t>The URI requested by the client is longer than the server is willing to interpret.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563B-DD26-42C7-8302-29617CDE9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3" y="337625"/>
            <a:ext cx="11380762" cy="62601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401 Unauthorized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The client, or user making the request of the server, has not been authenticated.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403 Forbidden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The client's identity is known but has not been given access authorization.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404 Not Found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This is the most frequent error code. It means that the URL is not recognized</a:t>
            </a:r>
          </a:p>
          <a:p>
            <a:pPr marL="0" indent="0">
              <a:buNone/>
            </a:pPr>
            <a:r>
              <a:rPr lang="en-US" dirty="0"/>
              <a:t>406:Not </a:t>
            </a:r>
            <a:r>
              <a:rPr lang="en-US" dirty="0" err="1"/>
              <a:t>acepatable:</a:t>
            </a:r>
            <a:r>
              <a:rPr lang="en-US" b="0" i="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status</a:t>
            </a:r>
            <a:r>
              <a:rPr lang="en-US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 code means that the server is unable to provide a response that matches the client's requested format, typically specified in the Accept header of the request.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8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2F46-DDB9-40F0-8B6B-C4572543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 ERROR CODES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CD6A-9D34-478C-9EA9-1289836A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  <a:latin typeface="+mj-lt"/>
              </a:rPr>
              <a:t>500 Internal Server Error.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The server has encountered a situation it doesn't know how to handle.(,IT was unable to provide  a valid response.which means request cannot be completed that time.)</a:t>
            </a:r>
          </a:p>
          <a:p>
            <a:r>
              <a:rPr lang="en-US" dirty="0">
                <a:solidFill>
                  <a:srgbClr val="00B050"/>
                </a:solidFill>
              </a:rPr>
              <a:t>501 Not Implemented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 The methods used in HTTP (HyperText Transfer Protocol) communication. </a:t>
            </a:r>
          </a:p>
          <a:p>
            <a:r>
              <a:rPr lang="en-US" dirty="0">
                <a:solidFill>
                  <a:srgbClr val="00B050"/>
                </a:solidFill>
              </a:rPr>
              <a:t>502 Bad Gateway</a:t>
            </a:r>
          </a:p>
          <a:p>
            <a:pPr marL="0" indent="0">
              <a:buNone/>
            </a:pPr>
            <a:r>
              <a:rPr lang="en-US" dirty="0"/>
              <a:t> The one server on the internet received an invalid response from another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9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5A29-64A7-416B-AF25-6DAFF38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+mj-lt"/>
              </a:rPr>
              <a:t>503 Service Unavailable</a:t>
            </a:r>
            <a:r>
              <a:rPr lang="en-IN" sz="3600" dirty="0"/>
              <a:t>.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US" sz="3200" dirty="0"/>
              <a:t>The response code indicates that the </a:t>
            </a:r>
            <a:r>
              <a:rPr lang="en-US" sz="3200" b="1" dirty="0"/>
              <a:t>server</a:t>
            </a:r>
            <a:r>
              <a:rPr lang="en-US" sz="3200" dirty="0"/>
              <a:t> is not ready to handle the request.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IN" sz="3600" dirty="0">
                <a:solidFill>
                  <a:srgbClr val="00B050"/>
                </a:solidFill>
                <a:latin typeface="+mj-lt"/>
              </a:rPr>
              <a:t>504 Gateway Timeout.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US" sz="3200" dirty="0"/>
              <a:t>The web server is waiting too long for a response from another server.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831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9C7-D6C9-441D-8A83-A9D00CC3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1560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3200" dirty="0">
                <a:solidFill>
                  <a:srgbClr val="00B050"/>
                </a:solidFill>
              </a:rPr>
              <a:t>Key Takeaways....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HTTP (Hypertext Transfer Protocol) is the set of rules for transferring files such as text, images ,etc.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HTTP methods are used to retrieve the information for a given resource such as webpages from server.</a:t>
            </a:r>
            <a:endParaRPr lang="en-I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14542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B76-2F7F-49AA-A5E5-8DB79D1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 </a:t>
            </a:r>
            <a:r>
              <a:rPr lang="en-IN" sz="3200" dirty="0">
                <a:solidFill>
                  <a:srgbClr val="FF0000"/>
                </a:solidFill>
              </a:rPr>
              <a:t>THANK YOU....</a:t>
            </a:r>
          </a:p>
          <a:p>
            <a:pPr marL="0" indent="0">
              <a:buNone/>
            </a:pPr>
            <a:r>
              <a:rPr lang="en-IN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587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1587-E2E5-4A65-BE46-4554176C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vs Rest API.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D46C-83FC-4521-A7A4-447AC92E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1266092"/>
            <a:ext cx="11394831" cy="52267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600" dirty="0"/>
              <a:t>It defines Application Programming Interface to provide interface and allows the data transmission between two different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REST API’s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600" dirty="0"/>
              <a:t>It defines </a:t>
            </a:r>
            <a:r>
              <a:rPr lang="en-US" sz="3600" dirty="0">
                <a:solidFill>
                  <a:srgbClr val="002060"/>
                </a:solidFill>
              </a:rPr>
              <a:t>“Representational State Transfer”</a:t>
            </a:r>
            <a:r>
              <a:rPr lang="en-US" sz="3600" dirty="0"/>
              <a:t> also to create Web API using web services and framework through http and web 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6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AB2D-C645-4A5D-9F10-1C087C99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 Vs SERVER</a:t>
            </a:r>
            <a:endParaRPr lang="en-IN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7C95-F9E6-4314-B166-74A5F5E1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718"/>
            <a:ext cx="10515600" cy="488915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+mj-lt"/>
              </a:rPr>
              <a:t>Client: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The client is an user for getting information by sending requests to server.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600" b="1" u="sng" dirty="0">
                <a:solidFill>
                  <a:srgbClr val="FF0000"/>
                </a:solidFill>
                <a:latin typeface="+mj-lt"/>
              </a:rPr>
              <a:t>Server: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 is a software or hardware it provides the data from any web resources.</a:t>
            </a:r>
          </a:p>
          <a:p>
            <a:pPr marL="0" indent="0">
              <a:buNone/>
            </a:pPr>
            <a:r>
              <a:rPr lang="en-IN" sz="3200" dirty="0"/>
              <a:t>	EX: Client requesting Gmail Service from google server.</a:t>
            </a:r>
          </a:p>
        </p:txBody>
      </p:sp>
    </p:spTree>
    <p:extLst>
      <p:ext uri="{BB962C8B-B14F-4D97-AF65-F5344CB8AC3E}">
        <p14:creationId xmlns:p14="http://schemas.microsoft.com/office/powerpoint/2010/main" val="126933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4D631-A2E6-4528-81BE-98E32E3E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311400"/>
            <a:ext cx="7645400" cy="223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64759-B78E-41AE-A901-B1ECE60958E6}"/>
              </a:ext>
            </a:extLst>
          </p:cNvPr>
          <p:cNvSpPr txBox="1"/>
          <p:nvPr/>
        </p:nvSpPr>
        <p:spPr>
          <a:xfrm>
            <a:off x="4304713" y="815927"/>
            <a:ext cx="538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  Vs  SERVER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53DF-AAA2-415D-BEAA-E36CFC95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VS URI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C25-535E-4860-B517-D9E9BE26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u="sng" dirty="0">
                <a:solidFill>
                  <a:srgbClr val="00B050"/>
                </a:solidFill>
                <a:latin typeface="+mj-lt"/>
              </a:rPr>
              <a:t>URL: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000" dirty="0"/>
              <a:t>This points to the resource on the web. </a:t>
            </a:r>
          </a:p>
          <a:p>
            <a:pPr marL="0" indent="0">
              <a:buNone/>
            </a:pPr>
            <a:r>
              <a:rPr lang="en-US" sz="3000" dirty="0"/>
              <a:t>	EXAMPLE : www.google.com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endParaRPr lang="en-US" dirty="0"/>
          </a:p>
          <a:p>
            <a:r>
              <a:rPr lang="en-US" sz="3500" b="1" u="sng" dirty="0">
                <a:solidFill>
                  <a:srgbClr val="00B050"/>
                </a:solidFill>
                <a:latin typeface="+mj-lt"/>
              </a:rPr>
              <a:t>URI: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500" dirty="0"/>
              <a:t>A </a:t>
            </a:r>
            <a:r>
              <a:rPr lang="en-US" sz="3500" b="1" dirty="0"/>
              <a:t>URI </a:t>
            </a:r>
            <a:r>
              <a:rPr lang="en-US" sz="3500" dirty="0"/>
              <a:t>(</a:t>
            </a:r>
            <a:r>
              <a:rPr lang="en-IN" sz="3500" dirty="0">
                <a:solidFill>
                  <a:srgbClr val="002060"/>
                </a:solidFill>
              </a:rPr>
              <a:t>Uniform Resource Identifier</a:t>
            </a:r>
            <a:r>
              <a:rPr lang="en-US" sz="3500" dirty="0"/>
              <a:t>) is an identifier of a specific resource such as people and places or information resources such as books and web pages(Documents)</a:t>
            </a:r>
            <a:r>
              <a:rPr lang="en-US" sz="30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EXAMPLE : </a:t>
            </a:r>
            <a:r>
              <a:rPr lang="en-US" b="1" dirty="0"/>
              <a:t>URI = scheme:[//authority]path[?query][#fragment]</a:t>
            </a:r>
          </a:p>
          <a:p>
            <a:pPr marL="0" indent="0">
              <a:buNone/>
            </a:pPr>
            <a:r>
              <a:rPr lang="en-US" b="1" dirty="0"/>
              <a:t>		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BD62-D2C5-4B40-B54E-85169E0D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2001-D13B-46FF-B29E-D65CFCE7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US" sz="3600" dirty="0"/>
              <a:t>HTTP (Hyper Text Transfer Protocol) is the set of rules for transferring files such as text, images, sound, video and other audio files over the web.</a:t>
            </a:r>
          </a:p>
          <a:p>
            <a:r>
              <a:rPr lang="en-US" sz="3600" dirty="0"/>
              <a:t>The HTTP protocol resources are exchanged between client devices and servers over the internet.</a:t>
            </a:r>
          </a:p>
          <a:p>
            <a:r>
              <a:rPr lang="en-US" sz="3600" dirty="0"/>
              <a:t> Requests and responses share documents such as data on images and text.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29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24D6-96AA-4708-BE65-1855FACA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HTTPS.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102D-D557-4B39-83DA-6BD9D9D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 is the encrypted version of HTTP. Encrypted is defined as to translates the data in another form of Source Code like Password.</a:t>
            </a:r>
          </a:p>
          <a:p>
            <a:r>
              <a:rPr lang="en-US" sz="3600" dirty="0"/>
              <a:t>HTTPS was developed by Netscape.</a:t>
            </a:r>
          </a:p>
          <a:p>
            <a:r>
              <a:rPr lang="en-US" sz="3600" dirty="0"/>
              <a:t>HTTPS helps to  create a secured encrypted connection between the server and the browser.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0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BDDB3-AEAD-47DE-A0A8-3184950A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8" y="1097280"/>
            <a:ext cx="7469944" cy="5317587"/>
          </a:xfrm>
        </p:spPr>
      </p:pic>
    </p:spTree>
    <p:extLst>
      <p:ext uri="{BB962C8B-B14F-4D97-AF65-F5344CB8AC3E}">
        <p14:creationId xmlns:p14="http://schemas.microsoft.com/office/powerpoint/2010/main" val="27735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1500</Words>
  <Application>Microsoft Office PowerPoint</Application>
  <PresentationFormat>Widescreen</PresentationFormat>
  <Paragraphs>184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Google Sans</vt:lpstr>
      <vt:lpstr>Raleway</vt:lpstr>
      <vt:lpstr>Times New Roman</vt:lpstr>
      <vt:lpstr>Wingdings</vt:lpstr>
      <vt:lpstr>Office Theme</vt:lpstr>
      <vt:lpstr> OVERVIEW OF API &amp; RESTAPI’s           PRESENTED BY:             SURESH.R                    </vt:lpstr>
      <vt:lpstr>Agenda:​</vt:lpstr>
      <vt:lpstr>API vs Rest API.</vt:lpstr>
      <vt:lpstr>CLIENT  Vs SERVER</vt:lpstr>
      <vt:lpstr>PowerPoint Presentation</vt:lpstr>
      <vt:lpstr>URL VS URI</vt:lpstr>
      <vt:lpstr>HTTP  </vt:lpstr>
      <vt:lpstr>What is HTTPS.</vt:lpstr>
      <vt:lpstr>PowerPoint Presentation</vt:lpstr>
      <vt:lpstr>HTTP REQUESTS Vs HTTP RESPONSES.</vt:lpstr>
      <vt:lpstr>HTTP METHODS:</vt:lpstr>
      <vt:lpstr>PowerPoint Presentation</vt:lpstr>
      <vt:lpstr>PowerPoint Presentation</vt:lpstr>
      <vt:lpstr>PowerPoint Presentation</vt:lpstr>
      <vt:lpstr>What is Postman Tool:</vt:lpstr>
      <vt:lpstr>How to execute API’s using Postman Tool:</vt:lpstr>
      <vt:lpstr>PowerPoint Presentation</vt:lpstr>
      <vt:lpstr>PowerPoint Presentation</vt:lpstr>
      <vt:lpstr>PowerPoint Presentation</vt:lpstr>
      <vt:lpstr>HTTP status codes:</vt:lpstr>
      <vt:lpstr>PowerPoint Presentation</vt:lpstr>
      <vt:lpstr>Client Side Error Codes :</vt:lpstr>
      <vt:lpstr>PowerPoint Presentation</vt:lpstr>
      <vt:lpstr>SERVER SIDE ERROR CODES: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Rajendran</dc:creator>
  <cp:lastModifiedBy>Gopi Bhagam</cp:lastModifiedBy>
  <cp:revision>191</cp:revision>
  <dcterms:created xsi:type="dcterms:W3CDTF">2021-04-07T07:48:26Z</dcterms:created>
  <dcterms:modified xsi:type="dcterms:W3CDTF">2024-08-12T06:13:52Z</dcterms:modified>
</cp:coreProperties>
</file>