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4" r:id="rId1"/>
  </p:sldMasterIdLst>
  <p:sldIdLst>
    <p:sldId id="260" r:id="rId2"/>
    <p:sldId id="261" r:id="rId3"/>
    <p:sldId id="262" r:id="rId4"/>
    <p:sldId id="263" r:id="rId5"/>
    <p:sldId id="264" r:id="rId6"/>
    <p:sldId id="265" r:id="rId7"/>
    <p:sldId id="266" r:id="rId8"/>
    <p:sldId id="267" r:id="rId9"/>
    <p:sldId id="268" r:id="rId10"/>
    <p:sldId id="279" r:id="rId11"/>
    <p:sldId id="270" r:id="rId12"/>
    <p:sldId id="271" r:id="rId13"/>
    <p:sldId id="272" r:id="rId14"/>
    <p:sldId id="273" r:id="rId15"/>
    <p:sldId id="274" r:id="rId16"/>
    <p:sldId id="275" r:id="rId17"/>
    <p:sldId id="276" r:id="rId18"/>
    <p:sldId id="277" r:id="rId19"/>
    <p:sldId id="278" r:id="rId20"/>
    <p:sldId id="280" r:id="rId21"/>
    <p:sldId id="282" r:id="rId22"/>
    <p:sldId id="283" r:id="rId23"/>
    <p:sldId id="284" r:id="rId24"/>
    <p:sldId id="285" r:id="rId25"/>
    <p:sldId id="286" r:id="rId26"/>
    <p:sldId id="287" r:id="rId27"/>
    <p:sldId id="288" r:id="rId28"/>
    <p:sldId id="289" r:id="rId29"/>
    <p:sldId id="290" r:id="rId30"/>
    <p:sldId id="292" r:id="rId31"/>
    <p:sldId id="293" r:id="rId32"/>
    <p:sldId id="308" r:id="rId33"/>
    <p:sldId id="295" r:id="rId34"/>
    <p:sldId id="296" r:id="rId35"/>
    <p:sldId id="297" r:id="rId36"/>
    <p:sldId id="299" r:id="rId37"/>
    <p:sldId id="301" r:id="rId38"/>
    <p:sldId id="305" r:id="rId39"/>
    <p:sldId id="302" r:id="rId40"/>
    <p:sldId id="303" r:id="rId41"/>
    <p:sldId id="306" r:id="rId42"/>
    <p:sldId id="309" r:id="rId43"/>
    <p:sldId id="310" r:id="rId44"/>
    <p:sldId id="311" r:id="rId45"/>
    <p:sldId id="312" r:id="rId46"/>
    <p:sldId id="2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28507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313013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65565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072280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45744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3991636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202336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3801255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4043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01708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407804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42862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426295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77540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15329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280411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E4513-3D6B-4013-AB59-396FC2BC5D72}" type="datetimeFigureOut">
              <a:rPr lang="en-IN" smtClean="0"/>
              <a:pPr/>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7CB51-ABF9-4C28-8C91-75DFDFBBDEB7}" type="slidenum">
              <a:rPr lang="en-IN" smtClean="0"/>
              <a:pPr/>
              <a:t>‹#›</a:t>
            </a:fld>
            <a:endParaRPr lang="en-IN"/>
          </a:p>
        </p:txBody>
      </p:sp>
    </p:spTree>
    <p:extLst>
      <p:ext uri="{BB962C8B-B14F-4D97-AF65-F5344CB8AC3E}">
        <p14:creationId xmlns:p14="http://schemas.microsoft.com/office/powerpoint/2010/main" val="32983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CE4513-3D6B-4013-AB59-396FC2BC5D72}" type="datetimeFigureOut">
              <a:rPr lang="en-IN" smtClean="0"/>
              <a:pPr/>
              <a:t>11-08-2024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F7CB51-ABF9-4C28-8C91-75DFDFBBDEB7}" type="slidenum">
              <a:rPr lang="en-IN" smtClean="0"/>
              <a:pPr/>
              <a:t>‹#›</a:t>
            </a:fld>
            <a:endParaRPr lang="en-IN"/>
          </a:p>
        </p:txBody>
      </p:sp>
    </p:spTree>
    <p:extLst>
      <p:ext uri="{BB962C8B-B14F-4D97-AF65-F5344CB8AC3E}">
        <p14:creationId xmlns:p14="http://schemas.microsoft.com/office/powerpoint/2010/main" val="3878313347"/>
      </p:ext>
    </p:extLst>
  </p:cSld>
  <p:clrMap bg1="dk1" tx1="lt1" bg2="dk2" tx2="lt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 id="2147484187" r:id="rId13"/>
    <p:sldLayoutId id="2147484188" r:id="rId14"/>
    <p:sldLayoutId id="2147484189" r:id="rId15"/>
    <p:sldLayoutId id="2147484190" r:id="rId16"/>
    <p:sldLayoutId id="21474841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www.redhat.com/"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8" y="650863"/>
            <a:ext cx="10515600" cy="1325563"/>
          </a:xfrm>
        </p:spPr>
        <p:txBody>
          <a:bodyPr/>
          <a:lstStyle/>
          <a:p>
            <a:r>
              <a:rPr lang="en-IN" b="1" dirty="0"/>
              <a:t>What is Linux?</a:t>
            </a:r>
          </a:p>
        </p:txBody>
      </p:sp>
      <p:sp>
        <p:nvSpPr>
          <p:cNvPr id="4" name="Content Placeholder 3"/>
          <p:cNvSpPr>
            <a:spLocks noGrp="1"/>
          </p:cNvSpPr>
          <p:nvPr>
            <p:ph idx="1"/>
          </p:nvPr>
        </p:nvSpPr>
        <p:spPr>
          <a:xfrm>
            <a:off x="838200" y="1313645"/>
            <a:ext cx="10515600" cy="5151549"/>
          </a:xfrm>
        </p:spPr>
        <p:txBody>
          <a:bodyPr>
            <a:normAutofit fontScale="92500" lnSpcReduction="10000"/>
          </a:bodyPr>
          <a:lstStyle/>
          <a:p>
            <a:endParaRPr lang="en-IN" dirty="0"/>
          </a:p>
          <a:p>
            <a:r>
              <a:rPr lang="en-IN" i="1" dirty="0"/>
              <a:t>Linux is an operating system's kernel. it was actually created by Linus Torvalds from Scratch. Linux is free and open-source, that means that you can simply change anything in Linux and redistribute it in your own name! There are several Linux Distributions, commonly called “distros”.</a:t>
            </a:r>
          </a:p>
          <a:p>
            <a:pPr>
              <a:buFont typeface="Wingdings" panose="05000000000000000000" pitchFamily="2" charset="2"/>
              <a:buChar char="§"/>
            </a:pPr>
            <a:endParaRPr lang="en-IN" dirty="0"/>
          </a:p>
          <a:p>
            <a:r>
              <a:rPr lang="en-IN" dirty="0"/>
              <a:t>Ubuntu Linux</a:t>
            </a:r>
            <a:br>
              <a:rPr lang="en-IN" dirty="0"/>
            </a:br>
            <a:endParaRPr lang="en-IN" dirty="0"/>
          </a:p>
          <a:p>
            <a:r>
              <a:rPr lang="en-IN" dirty="0"/>
              <a:t>Red Hat Enterprise Linux</a:t>
            </a:r>
            <a:br>
              <a:rPr lang="en-IN" dirty="0"/>
            </a:br>
            <a:endParaRPr lang="en-IN" dirty="0"/>
          </a:p>
          <a:p>
            <a:r>
              <a:rPr lang="en-IN" dirty="0"/>
              <a:t>Linux Mint</a:t>
            </a:r>
            <a:br>
              <a:rPr lang="en-IN" dirty="0"/>
            </a:br>
            <a:endParaRPr lang="en-IN" dirty="0"/>
          </a:p>
          <a:p>
            <a:r>
              <a:rPr lang="en-IN" dirty="0"/>
              <a:t>Debian</a:t>
            </a:r>
            <a:br>
              <a:rPr lang="en-IN" dirty="0"/>
            </a:br>
            <a:endParaRPr lang="en-IN" dirty="0"/>
          </a:p>
          <a:p>
            <a:r>
              <a:rPr lang="en-IN" dirty="0"/>
              <a:t>Fedora</a:t>
            </a:r>
          </a:p>
          <a:p>
            <a:pPr marL="0" indent="0">
              <a:buNone/>
            </a:pPr>
            <a:endParaRPr lang="en-IN" dirty="0"/>
          </a:p>
        </p:txBody>
      </p:sp>
    </p:spTree>
    <p:extLst>
      <p:ext uri="{BB962C8B-B14F-4D97-AF65-F5344CB8AC3E}">
        <p14:creationId xmlns:p14="http://schemas.microsoft.com/office/powerpoint/2010/main" val="6479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4704"/>
            <a:ext cx="10515600" cy="5082259"/>
          </a:xfrm>
        </p:spPr>
        <p:txBody>
          <a:bodyPr/>
          <a:lstStyle/>
          <a:p>
            <a:r>
              <a:rPr lang="en-IN" b="1" dirty="0"/>
              <a:t>rm (remove):</a:t>
            </a:r>
          </a:p>
          <a:p>
            <a:pPr marL="0" indent="0">
              <a:buNone/>
            </a:pPr>
            <a:r>
              <a:rPr lang="en-IN" dirty="0"/>
              <a:t>              </a:t>
            </a:r>
            <a:r>
              <a:rPr lang="en-IN" b="1" dirty="0"/>
              <a:t>rm&lt;file-name&gt;  </a:t>
            </a:r>
            <a:r>
              <a:rPr lang="en-IN" dirty="0"/>
              <a:t>removes the given file or folder. you can use “</a:t>
            </a:r>
            <a:r>
              <a:rPr lang="en-IN" b="1" dirty="0" err="1"/>
              <a:t>rm</a:t>
            </a:r>
            <a:r>
              <a:rPr lang="en-IN" b="1" dirty="0"/>
              <a:t> –r”</a:t>
            </a:r>
            <a:r>
              <a:rPr lang="en-IN" dirty="0"/>
              <a:t> &lt;directory-name&gt; to delete folders recursively.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318" y="2936383"/>
            <a:ext cx="6671257" cy="2189408"/>
          </a:xfrm>
          <a:prstGeom prst="rect">
            <a:avLst/>
          </a:prstGeom>
        </p:spPr>
      </p:pic>
    </p:spTree>
    <p:extLst>
      <p:ext uri="{BB962C8B-B14F-4D97-AF65-F5344CB8AC3E}">
        <p14:creationId xmlns:p14="http://schemas.microsoft.com/office/powerpoint/2010/main" val="190977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1825"/>
            <a:ext cx="10515600" cy="5095138"/>
          </a:xfrm>
        </p:spPr>
        <p:txBody>
          <a:bodyPr/>
          <a:lstStyle/>
          <a:p>
            <a:r>
              <a:rPr lang="en-IN" b="1" dirty="0"/>
              <a:t>cp (copy):</a:t>
            </a:r>
          </a:p>
          <a:p>
            <a:pPr marL="0" indent="0">
              <a:buNone/>
            </a:pPr>
            <a:r>
              <a:rPr lang="en-IN" b="1" dirty="0"/>
              <a:t>          cp &lt;source-file&gt; &lt;destination-file&gt; </a:t>
            </a:r>
            <a:r>
              <a:rPr lang="en-IN" dirty="0"/>
              <a:t>copies the file or folder  from one location to another location. you can use its </a:t>
            </a:r>
            <a:r>
              <a:rPr lang="en-IN" b="1" dirty="0" err="1"/>
              <a:t>cp</a:t>
            </a:r>
            <a:r>
              <a:rPr lang="en-IN" b="1" dirty="0"/>
              <a:t> –r &lt;source-folder &gt; &lt;destination-file&gt; </a:t>
            </a:r>
            <a:r>
              <a:rPr lang="en-IN" dirty="0"/>
              <a:t>option to copy  folder recursively.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92" y="3059024"/>
            <a:ext cx="6838682" cy="2718694"/>
          </a:xfrm>
          <a:prstGeom prst="rect">
            <a:avLst/>
          </a:prstGeom>
        </p:spPr>
      </p:pic>
    </p:spTree>
    <p:extLst>
      <p:ext uri="{BB962C8B-B14F-4D97-AF65-F5344CB8AC3E}">
        <p14:creationId xmlns:p14="http://schemas.microsoft.com/office/powerpoint/2010/main" val="100754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0"/>
            <a:ext cx="10515600" cy="5378473"/>
          </a:xfrm>
        </p:spPr>
        <p:txBody>
          <a:bodyPr/>
          <a:lstStyle/>
          <a:p>
            <a:r>
              <a:rPr lang="en-IN" b="1" dirty="0"/>
              <a:t>mv(move):</a:t>
            </a:r>
          </a:p>
          <a:p>
            <a:pPr marL="0" indent="0">
              <a:buNone/>
            </a:pPr>
            <a:r>
              <a:rPr lang="en-IN" b="1" dirty="0"/>
              <a:t>             mv&lt;source-file&gt; &lt;destination-file&gt;moves </a:t>
            </a:r>
            <a:r>
              <a:rPr lang="en-IN" dirty="0"/>
              <a:t>the files or folder from one location to another location. we can  also  use the  mv command to rename 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560" y="2891050"/>
            <a:ext cx="9156879" cy="3124636"/>
          </a:xfrm>
          <a:prstGeom prst="rect">
            <a:avLst/>
          </a:prstGeom>
        </p:spPr>
      </p:pic>
    </p:spTree>
    <p:extLst>
      <p:ext uri="{BB962C8B-B14F-4D97-AF65-F5344CB8AC3E}">
        <p14:creationId xmlns:p14="http://schemas.microsoft.com/office/powerpoint/2010/main" val="11031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795315"/>
            <a:ext cx="10515600" cy="4351338"/>
          </a:xfrm>
        </p:spPr>
        <p:txBody>
          <a:bodyPr/>
          <a:lstStyle/>
          <a:p>
            <a:r>
              <a:rPr lang="en-IN" b="1" dirty="0"/>
              <a:t>tail(from last):</a:t>
            </a:r>
          </a:p>
          <a:p>
            <a:pPr marL="0" indent="0">
              <a:buNone/>
            </a:pPr>
            <a:r>
              <a:rPr lang="en-IN" b="1" dirty="0"/>
              <a:t>                 tail&lt;file-name&gt; </a:t>
            </a:r>
            <a:r>
              <a:rPr lang="en-IN" dirty="0"/>
              <a:t>print the last 10 lines of the given file on the standard          output. you can use </a:t>
            </a:r>
            <a:r>
              <a:rPr lang="en-IN" b="1" dirty="0"/>
              <a:t>tail –n</a:t>
            </a:r>
            <a:r>
              <a:rPr lang="en-IN" dirty="0"/>
              <a:t>  N&lt;file-name&gt; to the last   N number of lines  to print on the  screen.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409" y="3089699"/>
            <a:ext cx="9517488" cy="2572109"/>
          </a:xfrm>
          <a:prstGeom prst="rect">
            <a:avLst/>
          </a:prstGeom>
        </p:spPr>
      </p:pic>
    </p:spTree>
    <p:extLst>
      <p:ext uri="{BB962C8B-B14F-4D97-AF65-F5344CB8AC3E}">
        <p14:creationId xmlns:p14="http://schemas.microsoft.com/office/powerpoint/2010/main" val="1704579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2732"/>
            <a:ext cx="10515600" cy="5404231"/>
          </a:xfrm>
        </p:spPr>
        <p:txBody>
          <a:bodyPr/>
          <a:lstStyle/>
          <a:p>
            <a:r>
              <a:rPr lang="en-IN" b="1" dirty="0"/>
              <a:t>grep :</a:t>
            </a:r>
          </a:p>
          <a:p>
            <a:pPr marL="0" indent="0">
              <a:buNone/>
            </a:pPr>
            <a:r>
              <a:rPr lang="en-IN" b="1" dirty="0"/>
              <a:t>         </a:t>
            </a:r>
            <a:r>
              <a:rPr lang="en-IN" dirty="0"/>
              <a:t> </a:t>
            </a:r>
            <a:r>
              <a:rPr lang="en-IN" b="1" dirty="0"/>
              <a:t>grep&lt;string&gt; &lt;file-name&gt; </a:t>
            </a:r>
            <a:r>
              <a:rPr lang="en-IN" dirty="0"/>
              <a:t>searches for a given string in a given file. you can use </a:t>
            </a:r>
            <a:r>
              <a:rPr lang="en-IN" b="1" dirty="0"/>
              <a:t>grep -</a:t>
            </a:r>
            <a:r>
              <a:rPr lang="en-IN" b="1" dirty="0" err="1"/>
              <a:t>i</a:t>
            </a:r>
            <a:r>
              <a:rPr lang="en-IN" b="1" dirty="0"/>
              <a:t> &lt;string&gt; &lt;file-name&gt; </a:t>
            </a:r>
            <a:r>
              <a:rPr lang="en-IN" dirty="0"/>
              <a:t>to make a case insensitive search and   </a:t>
            </a:r>
            <a:r>
              <a:rPr lang="en-IN" b="1" dirty="0"/>
              <a:t>grep -r   &lt;string&gt; &lt;file-name&gt;</a:t>
            </a:r>
            <a:r>
              <a:rPr lang="en-IN" dirty="0"/>
              <a:t> to search the given string in files recursively in the current 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8" y="3178633"/>
            <a:ext cx="9942490" cy="1777283"/>
          </a:xfrm>
          <a:prstGeom prst="rect">
            <a:avLst/>
          </a:prstGeom>
        </p:spPr>
      </p:pic>
    </p:spTree>
    <p:extLst>
      <p:ext uri="{BB962C8B-B14F-4D97-AF65-F5344CB8AC3E}">
        <p14:creationId xmlns:p14="http://schemas.microsoft.com/office/powerpoint/2010/main" val="81606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38504"/>
            <a:ext cx="10515600" cy="4351338"/>
          </a:xfrm>
        </p:spPr>
        <p:txBody>
          <a:bodyPr/>
          <a:lstStyle/>
          <a:p>
            <a:r>
              <a:rPr lang="en-IN" b="1" dirty="0"/>
              <a:t>Cat : </a:t>
            </a:r>
          </a:p>
          <a:p>
            <a:pPr marL="0" indent="0">
              <a:buNone/>
            </a:pPr>
            <a:r>
              <a:rPr lang="en-IN" dirty="0"/>
              <a:t>           </a:t>
            </a:r>
            <a:r>
              <a:rPr lang="en-IN" b="1" dirty="0"/>
              <a:t>cat&lt;file-name&gt;</a:t>
            </a:r>
            <a:r>
              <a:rPr lang="en-IN" dirty="0"/>
              <a:t> use the cat command .display the content of file.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16" y="3434660"/>
            <a:ext cx="7894749" cy="1433553"/>
          </a:xfrm>
          <a:prstGeom prst="rect">
            <a:avLst/>
          </a:prstGeom>
        </p:spPr>
      </p:pic>
    </p:spTree>
    <p:extLst>
      <p:ext uri="{BB962C8B-B14F-4D97-AF65-F5344CB8AC3E}">
        <p14:creationId xmlns:p14="http://schemas.microsoft.com/office/powerpoint/2010/main" val="407706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04408"/>
            <a:ext cx="10515600" cy="4351338"/>
          </a:xfrm>
        </p:spPr>
        <p:txBody>
          <a:bodyPr/>
          <a:lstStyle/>
          <a:p>
            <a:r>
              <a:rPr lang="en-IN" b="1" dirty="0"/>
              <a:t>Man:</a:t>
            </a:r>
          </a:p>
          <a:p>
            <a:pPr marL="0" indent="0">
              <a:buNone/>
            </a:pPr>
            <a:r>
              <a:rPr lang="en-IN" dirty="0"/>
              <a:t>          </a:t>
            </a:r>
            <a:r>
              <a:rPr lang="en-IN" b="1" dirty="0"/>
              <a:t>man&lt;common-name&gt; </a:t>
            </a:r>
            <a:r>
              <a:rPr lang="en-IN" dirty="0"/>
              <a:t>shows the manual pages  of the command.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942" b="-11"/>
          <a:stretch/>
        </p:blipFill>
        <p:spPr>
          <a:xfrm>
            <a:off x="1635616" y="2363680"/>
            <a:ext cx="8500057" cy="3753783"/>
          </a:xfrm>
          <a:prstGeom prst="rect">
            <a:avLst/>
          </a:prstGeom>
        </p:spPr>
      </p:pic>
    </p:spTree>
    <p:extLst>
      <p:ext uri="{BB962C8B-B14F-4D97-AF65-F5344CB8AC3E}">
        <p14:creationId xmlns:p14="http://schemas.microsoft.com/office/powerpoint/2010/main" val="67522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0006"/>
            <a:ext cx="10515600" cy="5326957"/>
          </a:xfrm>
        </p:spPr>
        <p:txBody>
          <a:bodyPr/>
          <a:lstStyle/>
          <a:p>
            <a:r>
              <a:rPr lang="en-IN" b="1" dirty="0"/>
              <a:t>help :</a:t>
            </a:r>
          </a:p>
          <a:p>
            <a:pPr marL="0" indent="0">
              <a:buNone/>
            </a:pPr>
            <a:r>
              <a:rPr lang="en-IN" b="1" dirty="0"/>
              <a:t>        &lt;command&gt; -- help  </a:t>
            </a:r>
            <a:r>
              <a:rPr lang="en-IN" dirty="0"/>
              <a:t>lists all the available commands in the terminal. you can use “</a:t>
            </a:r>
            <a:r>
              <a:rPr lang="en-IN" b="1" dirty="0"/>
              <a:t>-h “ </a:t>
            </a:r>
            <a:r>
              <a:rPr lang="en-IN" dirty="0"/>
              <a:t>or</a:t>
            </a:r>
            <a:r>
              <a:rPr lang="en-IN" b="1" dirty="0"/>
              <a:t>“-help</a:t>
            </a:r>
            <a:r>
              <a:rPr lang="en-IN" dirty="0"/>
              <a:t>” option with any command to get help for that  specific command.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282" y="2857878"/>
            <a:ext cx="9066727" cy="2810077"/>
          </a:xfrm>
          <a:prstGeom prst="rect">
            <a:avLst/>
          </a:prstGeom>
        </p:spPr>
      </p:pic>
    </p:spTree>
    <p:extLst>
      <p:ext uri="{BB962C8B-B14F-4D97-AF65-F5344CB8AC3E}">
        <p14:creationId xmlns:p14="http://schemas.microsoft.com/office/powerpoint/2010/main" val="53673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3189"/>
            <a:ext cx="10515600" cy="5133774"/>
          </a:xfrm>
        </p:spPr>
        <p:txBody>
          <a:bodyPr/>
          <a:lstStyle/>
          <a:p>
            <a:r>
              <a:rPr lang="en-IN" b="1" dirty="0"/>
              <a:t>Whatis: </a:t>
            </a:r>
          </a:p>
          <a:p>
            <a:pPr marL="0" indent="0">
              <a:buNone/>
            </a:pPr>
            <a:r>
              <a:rPr lang="en-IN" b="1" dirty="0"/>
              <a:t>    whatis &lt;command-name&gt; </a:t>
            </a:r>
            <a:r>
              <a:rPr lang="en-IN" dirty="0"/>
              <a:t>shows a single line description for the given command.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3065173"/>
            <a:ext cx="6567479" cy="1444837"/>
          </a:xfrm>
          <a:prstGeom prst="rect">
            <a:avLst/>
          </a:prstGeom>
        </p:spPr>
      </p:pic>
    </p:spTree>
    <p:extLst>
      <p:ext uri="{BB962C8B-B14F-4D97-AF65-F5344CB8AC3E}">
        <p14:creationId xmlns:p14="http://schemas.microsoft.com/office/powerpoint/2010/main" val="57211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3189"/>
            <a:ext cx="10515600" cy="5133774"/>
          </a:xfrm>
        </p:spPr>
        <p:txBody>
          <a:bodyPr/>
          <a:lstStyle/>
          <a:p>
            <a:r>
              <a:rPr lang="en-IN" b="1" dirty="0"/>
              <a:t>man: </a:t>
            </a:r>
          </a:p>
          <a:p>
            <a:pPr marL="0" indent="0">
              <a:buNone/>
            </a:pPr>
            <a:r>
              <a:rPr lang="en-IN" dirty="0"/>
              <a:t>            </a:t>
            </a:r>
            <a:r>
              <a:rPr lang="en-IN" b="1" dirty="0"/>
              <a:t>man&lt;command-name&gt; </a:t>
            </a:r>
            <a:r>
              <a:rPr lang="en-IN" dirty="0"/>
              <a:t>shows the manual page for the given command.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044"/>
          <a:stretch/>
        </p:blipFill>
        <p:spPr>
          <a:xfrm>
            <a:off x="2661391" y="2423589"/>
            <a:ext cx="6160636" cy="3753374"/>
          </a:xfrm>
          <a:prstGeom prst="rect">
            <a:avLst/>
          </a:prstGeom>
        </p:spPr>
      </p:pic>
    </p:spTree>
    <p:extLst>
      <p:ext uri="{BB962C8B-B14F-4D97-AF65-F5344CB8AC3E}">
        <p14:creationId xmlns:p14="http://schemas.microsoft.com/office/powerpoint/2010/main" val="111424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Linux is Mainly used in servers. </a:t>
            </a:r>
          </a:p>
          <a:p>
            <a:r>
              <a:rPr lang="en-IN" dirty="0"/>
              <a:t> Linux is fast, secure, and free</a:t>
            </a:r>
          </a:p>
          <a:p>
            <a:r>
              <a:rPr lang="en-IN" dirty="0"/>
              <a:t> The OS that runs in about 80% of the smartphones in the world, Android, is also made from the Linux kernel.</a:t>
            </a:r>
          </a:p>
          <a:p>
            <a:r>
              <a:rPr lang="en-IN" dirty="0"/>
              <a:t> Most of the viruses in the world run on Windows, but not on Linux!</a:t>
            </a:r>
          </a:p>
        </p:txBody>
      </p:sp>
    </p:spTree>
    <p:extLst>
      <p:ext uri="{BB962C8B-B14F-4D97-AF65-F5344CB8AC3E}">
        <p14:creationId xmlns:p14="http://schemas.microsoft.com/office/powerpoint/2010/main" val="209272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r>
              <a:rPr lang="en-IN" b="1" dirty="0"/>
              <a:t>Who :</a:t>
            </a:r>
          </a:p>
          <a:p>
            <a:pPr marL="0" indent="0">
              <a:buNone/>
            </a:pPr>
            <a:r>
              <a:rPr lang="en-IN" dirty="0"/>
              <a:t>     shows the list of currently logged in users.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498" y="2834953"/>
            <a:ext cx="5125906" cy="1456920"/>
          </a:xfrm>
          <a:prstGeom prst="rect">
            <a:avLst/>
          </a:prstGeom>
        </p:spPr>
      </p:pic>
    </p:spTree>
    <p:extLst>
      <p:ext uri="{BB962C8B-B14F-4D97-AF65-F5344CB8AC3E}">
        <p14:creationId xmlns:p14="http://schemas.microsoft.com/office/powerpoint/2010/main" val="233984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6068"/>
            <a:ext cx="10515600" cy="5120895"/>
          </a:xfrm>
        </p:spPr>
        <p:txBody>
          <a:bodyPr/>
          <a:lstStyle/>
          <a:p>
            <a:r>
              <a:rPr lang="en-IN" b="1" dirty="0"/>
              <a:t>gzip: </a:t>
            </a:r>
          </a:p>
          <a:p>
            <a:pPr marL="0" indent="0">
              <a:buNone/>
            </a:pPr>
            <a:r>
              <a:rPr lang="en-IN" b="1" dirty="0"/>
              <a:t>         gzip &lt;filename&gt; </a:t>
            </a:r>
            <a:r>
              <a:rPr lang="en-IN" dirty="0"/>
              <a:t>creates and extracts gzip archives. you can use its </a:t>
            </a:r>
            <a:r>
              <a:rPr lang="en-IN" b="1" dirty="0" err="1"/>
              <a:t>gzip</a:t>
            </a:r>
            <a:r>
              <a:rPr lang="en-IN" b="1" dirty="0"/>
              <a:t> –d &lt;filename&gt; </a:t>
            </a:r>
            <a:r>
              <a:rPr lang="en-IN" dirty="0"/>
              <a:t>to extract gzip archives.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704" y="2879972"/>
            <a:ext cx="9543245" cy="3296991"/>
          </a:xfrm>
          <a:prstGeom prst="rect">
            <a:avLst/>
          </a:prstGeom>
        </p:spPr>
      </p:pic>
    </p:spTree>
    <p:extLst>
      <p:ext uri="{BB962C8B-B14F-4D97-AF65-F5344CB8AC3E}">
        <p14:creationId xmlns:p14="http://schemas.microsoft.com/office/powerpoint/2010/main" val="351932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7431"/>
            <a:ext cx="10515600" cy="5159532"/>
          </a:xfrm>
        </p:spPr>
        <p:txBody>
          <a:bodyPr/>
          <a:lstStyle/>
          <a:p>
            <a:r>
              <a:rPr lang="en-IN" b="1" dirty="0"/>
              <a:t>unzip:</a:t>
            </a:r>
          </a:p>
          <a:p>
            <a:pPr marL="0" indent="0">
              <a:buNone/>
            </a:pPr>
            <a:r>
              <a:rPr lang="en-IN" dirty="0"/>
              <a:t>          </a:t>
            </a:r>
            <a:r>
              <a:rPr lang="en-IN" b="1" dirty="0"/>
              <a:t>unzip&lt;archive-to-extract.zip&gt; </a:t>
            </a:r>
            <a:r>
              <a:rPr lang="en-IN" dirty="0"/>
              <a:t>unzip a given zip archive. you can use </a:t>
            </a:r>
            <a:r>
              <a:rPr lang="en-IN" b="1" dirty="0"/>
              <a:t>unzip –l &lt;archive-to-extract.zip&gt;</a:t>
            </a:r>
            <a:r>
              <a:rPr lang="en-IN" dirty="0"/>
              <a:t> to view the content of the zip file without extracting.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313" y="3225076"/>
            <a:ext cx="9015211" cy="2346580"/>
          </a:xfrm>
          <a:prstGeom prst="rect">
            <a:avLst/>
          </a:prstGeom>
        </p:spPr>
      </p:pic>
    </p:spTree>
    <p:extLst>
      <p:ext uri="{BB962C8B-B14F-4D97-AF65-F5344CB8AC3E}">
        <p14:creationId xmlns:p14="http://schemas.microsoft.com/office/powerpoint/2010/main" val="2555487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611"/>
            <a:ext cx="10515600" cy="5391352"/>
          </a:xfrm>
        </p:spPr>
        <p:txBody>
          <a:bodyPr/>
          <a:lstStyle/>
          <a:p>
            <a:r>
              <a:rPr lang="en-IN" b="1" dirty="0"/>
              <a:t>uname:</a:t>
            </a:r>
          </a:p>
          <a:p>
            <a:pPr marL="0" indent="0">
              <a:buNone/>
            </a:pPr>
            <a:r>
              <a:rPr lang="en-IN" dirty="0"/>
              <a:t>        shows  important information  about  your system such as a kernel name ,host name ,kernel release number, process type and various. you can use </a:t>
            </a:r>
            <a:r>
              <a:rPr lang="en-IN" b="1" dirty="0"/>
              <a:t>“uname –a” </a:t>
            </a:r>
            <a:r>
              <a:rPr lang="en-IN" dirty="0"/>
              <a:t>to view all information.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926"/>
          <a:stretch/>
        </p:blipFill>
        <p:spPr>
          <a:xfrm>
            <a:off x="1433848" y="2975020"/>
            <a:ext cx="9736428" cy="2202287"/>
          </a:xfrm>
          <a:prstGeom prst="rect">
            <a:avLst/>
          </a:prstGeom>
        </p:spPr>
      </p:pic>
    </p:spTree>
    <p:extLst>
      <p:ext uri="{BB962C8B-B14F-4D97-AF65-F5344CB8AC3E}">
        <p14:creationId xmlns:p14="http://schemas.microsoft.com/office/powerpoint/2010/main" val="2812804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0"/>
            <a:ext cx="10515600" cy="5146653"/>
          </a:xfrm>
        </p:spPr>
        <p:txBody>
          <a:bodyPr/>
          <a:lstStyle/>
          <a:p>
            <a:r>
              <a:rPr lang="en-IN" b="1" dirty="0"/>
              <a:t>ping:</a:t>
            </a:r>
            <a:r>
              <a:rPr lang="en-IN" dirty="0"/>
              <a:t> </a:t>
            </a:r>
          </a:p>
          <a:p>
            <a:pPr marL="0" indent="0">
              <a:buNone/>
            </a:pPr>
            <a:r>
              <a:rPr lang="en-IN" dirty="0"/>
              <a:t>     </a:t>
            </a:r>
            <a:r>
              <a:rPr lang="en-IN" b="1" dirty="0"/>
              <a:t>ping&lt;remote-host-address&gt;</a:t>
            </a:r>
            <a:r>
              <a:rPr lang="en-IN" dirty="0"/>
              <a:t> pings a remote host(server) by sending  ping packets.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315" b="1195"/>
          <a:stretch/>
        </p:blipFill>
        <p:spPr>
          <a:xfrm>
            <a:off x="1437066" y="2449613"/>
            <a:ext cx="9020579" cy="3727350"/>
          </a:xfrm>
          <a:prstGeom prst="rect">
            <a:avLst/>
          </a:prstGeom>
        </p:spPr>
      </p:pic>
    </p:spTree>
    <p:extLst>
      <p:ext uri="{BB962C8B-B14F-4D97-AF65-F5344CB8AC3E}">
        <p14:creationId xmlns:p14="http://schemas.microsoft.com/office/powerpoint/2010/main" val="1616781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611"/>
            <a:ext cx="10515600" cy="5391352"/>
          </a:xfrm>
        </p:spPr>
        <p:txBody>
          <a:bodyPr/>
          <a:lstStyle/>
          <a:p>
            <a:r>
              <a:rPr lang="en-IN" b="1" dirty="0"/>
              <a:t>free (free memory):</a:t>
            </a:r>
          </a:p>
          <a:p>
            <a:pPr marL="0" indent="0">
              <a:buNone/>
            </a:pPr>
            <a:r>
              <a:rPr lang="en-IN" dirty="0"/>
              <a:t>         shows the information about the free ,used, swap memory available in your system. You can use </a:t>
            </a:r>
            <a:r>
              <a:rPr lang="en-IN" b="1" dirty="0"/>
              <a:t>free –m</a:t>
            </a:r>
            <a:r>
              <a:rPr lang="en-IN" dirty="0"/>
              <a:t> to view memory in KBs  and you can use </a:t>
            </a:r>
            <a:r>
              <a:rPr lang="en-IN" b="1" dirty="0"/>
              <a:t>free -g  </a:t>
            </a:r>
            <a:r>
              <a:rPr lang="en-IN" dirty="0"/>
              <a:t>to view memory in GBs.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400" b="8898"/>
          <a:stretch/>
        </p:blipFill>
        <p:spPr>
          <a:xfrm>
            <a:off x="1815921" y="2878137"/>
            <a:ext cx="7804597" cy="2841335"/>
          </a:xfrm>
          <a:prstGeom prst="rect">
            <a:avLst/>
          </a:prstGeom>
        </p:spPr>
      </p:pic>
    </p:spTree>
    <p:extLst>
      <p:ext uri="{BB962C8B-B14F-4D97-AF65-F5344CB8AC3E}">
        <p14:creationId xmlns:p14="http://schemas.microsoft.com/office/powerpoint/2010/main" val="3937376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5842112"/>
          </a:xfrm>
        </p:spPr>
        <p:txBody>
          <a:bodyPr/>
          <a:lstStyle/>
          <a:p>
            <a:r>
              <a:rPr lang="en-IN" b="1" dirty="0"/>
              <a:t>Df(disk space free):  </a:t>
            </a:r>
          </a:p>
          <a:p>
            <a:pPr marL="0" indent="0">
              <a:buNone/>
            </a:pPr>
            <a:r>
              <a:rPr lang="en-IN" dirty="0"/>
              <a:t>         df shows the information about the file system’s  disk spaces usages. You can use </a:t>
            </a:r>
            <a:r>
              <a:rPr lang="en-IN" b="1" dirty="0"/>
              <a:t>df –h</a:t>
            </a:r>
            <a:r>
              <a:rPr lang="en-IN" dirty="0"/>
              <a:t>  to view the space usages in human readable form(memory in GBs)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343" y="2182486"/>
            <a:ext cx="6335009" cy="3994477"/>
          </a:xfrm>
          <a:prstGeom prst="rect">
            <a:avLst/>
          </a:prstGeom>
        </p:spPr>
      </p:pic>
    </p:spTree>
    <p:extLst>
      <p:ext uri="{BB962C8B-B14F-4D97-AF65-F5344CB8AC3E}">
        <p14:creationId xmlns:p14="http://schemas.microsoft.com/office/powerpoint/2010/main" val="211692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6068"/>
            <a:ext cx="10515600" cy="5120895"/>
          </a:xfrm>
        </p:spPr>
        <p:txBody>
          <a:bodyPr/>
          <a:lstStyle/>
          <a:p>
            <a:r>
              <a:rPr lang="en-IN" b="1" dirty="0"/>
              <a:t>PS(process): </a:t>
            </a:r>
          </a:p>
          <a:p>
            <a:pPr marL="0" indent="0">
              <a:buNone/>
            </a:pPr>
            <a:r>
              <a:rPr lang="en-IN" dirty="0"/>
              <a:t>             </a:t>
            </a:r>
            <a:r>
              <a:rPr lang="en-IN" b="1" dirty="0"/>
              <a:t> ps </a:t>
            </a:r>
            <a:r>
              <a:rPr lang="en-IN" dirty="0"/>
              <a:t>shows the information about the running process of the system.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1" y="2681916"/>
            <a:ext cx="6632620" cy="2688574"/>
          </a:xfrm>
          <a:prstGeom prst="rect">
            <a:avLst/>
          </a:prstGeom>
        </p:spPr>
      </p:pic>
    </p:spTree>
    <p:extLst>
      <p:ext uri="{BB962C8B-B14F-4D97-AF65-F5344CB8AC3E}">
        <p14:creationId xmlns:p14="http://schemas.microsoft.com/office/powerpoint/2010/main" val="896306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6670"/>
            <a:ext cx="10515600" cy="5610293"/>
          </a:xfrm>
        </p:spPr>
        <p:txBody>
          <a:bodyPr/>
          <a:lstStyle/>
          <a:p>
            <a:r>
              <a:rPr lang="en-IN" b="1" dirty="0"/>
              <a:t>top(top process): </a:t>
            </a:r>
          </a:p>
          <a:p>
            <a:pPr marL="0" indent="0">
              <a:buNone/>
            </a:pPr>
            <a:r>
              <a:rPr lang="en-IN" dirty="0"/>
              <a:t>            top shows  information about the top process in the system .you can use </a:t>
            </a:r>
            <a:r>
              <a:rPr lang="en-IN" b="1" dirty="0"/>
              <a:t>top –u &lt;user-name&gt; </a:t>
            </a:r>
            <a:r>
              <a:rPr lang="en-IN" dirty="0"/>
              <a:t>to view the top process  of a single user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432" b="12361"/>
          <a:stretch/>
        </p:blipFill>
        <p:spPr>
          <a:xfrm>
            <a:off x="1170904" y="2370043"/>
            <a:ext cx="10182896" cy="3835291"/>
          </a:xfrm>
          <a:prstGeom prst="rect">
            <a:avLst/>
          </a:prstGeom>
        </p:spPr>
      </p:pic>
    </p:spTree>
    <p:extLst>
      <p:ext uri="{BB962C8B-B14F-4D97-AF65-F5344CB8AC3E}">
        <p14:creationId xmlns:p14="http://schemas.microsoft.com/office/powerpoint/2010/main" val="136655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65797"/>
            <a:ext cx="8946541" cy="4195481"/>
          </a:xfrm>
        </p:spPr>
        <p:txBody>
          <a:bodyPr/>
          <a:lstStyle/>
          <a:p>
            <a:r>
              <a:rPr lang="en-IN" b="1" dirty="0"/>
              <a:t>Shutdown:</a:t>
            </a:r>
          </a:p>
          <a:p>
            <a:pPr marL="0" indent="0">
              <a:buNone/>
            </a:pPr>
            <a:r>
              <a:rPr lang="en-IN" dirty="0"/>
              <a:t>          shutdown your  computer. you can use </a:t>
            </a:r>
            <a:r>
              <a:rPr lang="en-IN" b="1" dirty="0"/>
              <a:t>shutdown  -r  </a:t>
            </a:r>
            <a:r>
              <a:rPr lang="en-IN" dirty="0"/>
              <a:t>to</a:t>
            </a:r>
            <a:r>
              <a:rPr lang="en-IN" b="1" dirty="0"/>
              <a:t> </a:t>
            </a:r>
            <a:r>
              <a:rPr lang="en-IN" dirty="0"/>
              <a:t>restart your computer.</a:t>
            </a:r>
          </a:p>
          <a:p>
            <a:r>
              <a:rPr lang="en-IN" dirty="0"/>
              <a:t>We don’t need to shutdown . You can use  command  </a:t>
            </a:r>
            <a:r>
              <a:rPr lang="en-IN" b="1" dirty="0"/>
              <a:t>shutdown –c </a:t>
            </a:r>
          </a:p>
        </p:txBody>
      </p:sp>
    </p:spTree>
    <p:extLst>
      <p:ext uri="{BB962C8B-B14F-4D97-AF65-F5344CB8AC3E}">
        <p14:creationId xmlns:p14="http://schemas.microsoft.com/office/powerpoint/2010/main" val="294999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54" y="505296"/>
            <a:ext cx="9404723" cy="901522"/>
          </a:xfrm>
        </p:spPr>
        <p:txBody>
          <a:bodyPr/>
          <a:lstStyle/>
          <a:p>
            <a:pPr algn="ctr"/>
            <a:r>
              <a:rPr lang="en-IN" dirty="0"/>
              <a:t>Linux shell or terminal?</a:t>
            </a:r>
          </a:p>
        </p:txBody>
      </p:sp>
      <p:sp>
        <p:nvSpPr>
          <p:cNvPr id="4" name="Content Placeholder 3"/>
          <p:cNvSpPr>
            <a:spLocks noGrp="1"/>
          </p:cNvSpPr>
          <p:nvPr>
            <p:ph idx="1"/>
          </p:nvPr>
        </p:nvSpPr>
        <p:spPr>
          <a:xfrm>
            <a:off x="838200" y="1690688"/>
            <a:ext cx="10515600" cy="4486275"/>
          </a:xfrm>
        </p:spPr>
        <p:txBody>
          <a:bodyPr/>
          <a:lstStyle/>
          <a:p>
            <a:r>
              <a:rPr lang="en-IN" dirty="0"/>
              <a:t> Shell is a program that receives commands from the user and gives it  to the  os to process, and it shows the output</a:t>
            </a:r>
          </a:p>
          <a:p>
            <a:r>
              <a:rPr lang="en-IN" dirty="0"/>
              <a:t> Linux's shell is its main part.</a:t>
            </a:r>
          </a:p>
          <a:p>
            <a:r>
              <a:rPr lang="en-IN" dirty="0"/>
              <a:t> Linux has a CLI (command line interface).</a:t>
            </a:r>
          </a:p>
        </p:txBody>
      </p:sp>
      <p:sp>
        <p:nvSpPr>
          <p:cNvPr id="9" name="Rectangle 8"/>
          <p:cNvSpPr/>
          <p:nvPr/>
        </p:nvSpPr>
        <p:spPr>
          <a:xfrm>
            <a:off x="4018208" y="4237149"/>
            <a:ext cx="2434107" cy="159698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4224270" y="4365938"/>
            <a:ext cx="360609" cy="115910"/>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4224270" y="4481849"/>
            <a:ext cx="360609" cy="128788"/>
          </a:xfrm>
          <a:prstGeom prst="line">
            <a:avLst/>
          </a:prstGeom>
          <a:ln/>
        </p:spPr>
        <p:style>
          <a:lnRef idx="3">
            <a:schemeClr val="dk1"/>
          </a:lnRef>
          <a:fillRef idx="0">
            <a:schemeClr val="dk1"/>
          </a:fillRef>
          <a:effectRef idx="2">
            <a:schemeClr val="dk1"/>
          </a:effectRef>
          <a:fontRef idx="minor">
            <a:schemeClr val="tx1"/>
          </a:fontRef>
        </p:style>
      </p:cxnSp>
      <p:pic>
        <p:nvPicPr>
          <p:cNvPr id="2052" name="Picture 4" descr="https://maker.pro/storage/CgR0cNL/CgR0cNLK77aJYQHyxQYBKNy1mUv1FN5vBEeGCerZ.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511" y="360688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35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990" y="855184"/>
            <a:ext cx="9404723" cy="4167578"/>
          </a:xfrm>
        </p:spPr>
        <p:txBody>
          <a:bodyPr/>
          <a:lstStyle/>
          <a:p>
            <a:r>
              <a:rPr lang="en-IN" b="1" dirty="0"/>
              <a:t>ifconfig (interface configurator):</a:t>
            </a:r>
          </a:p>
          <a:p>
            <a:pPr marL="0" indent="0">
              <a:buNone/>
            </a:pPr>
            <a:r>
              <a:rPr lang="en-IN" dirty="0"/>
              <a:t>                     command is use to initialize   an interface, assign IP Address to  interface and enable or disable interface on demand. With this command you can view IP Address and Hardware / MAC address assign to interface and also MTU (Maximum transmission unit) size.</a:t>
            </a:r>
          </a:p>
        </p:txBody>
      </p:sp>
      <p:pic>
        <p:nvPicPr>
          <p:cNvPr id="6" name="Picture 5" descr="A screenshot of a computer&#10;&#10;Description automatically generated">
            <a:extLst>
              <a:ext uri="{FF2B5EF4-FFF2-40B4-BE49-F238E27FC236}">
                <a16:creationId xmlns:a16="http://schemas.microsoft.com/office/drawing/2014/main" id="{F6B83CBD-8FE8-4CA7-B409-2426BF135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2938973"/>
            <a:ext cx="7182342" cy="3267473"/>
          </a:xfrm>
          <a:prstGeom prst="rect">
            <a:avLst/>
          </a:prstGeom>
        </p:spPr>
      </p:pic>
    </p:spTree>
    <p:extLst>
      <p:ext uri="{BB962C8B-B14F-4D97-AF65-F5344CB8AC3E}">
        <p14:creationId xmlns:p14="http://schemas.microsoft.com/office/powerpoint/2010/main" val="760122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747" y="661999"/>
            <a:ext cx="9403742" cy="4195481"/>
          </a:xfrm>
        </p:spPr>
        <p:txBody>
          <a:bodyPr/>
          <a:lstStyle/>
          <a:p>
            <a:r>
              <a:rPr lang="en-IN" b="1" dirty="0"/>
              <a:t>PING (Packet Internet Groper): </a:t>
            </a:r>
            <a:r>
              <a:rPr lang="en-US" dirty="0"/>
              <a:t>Checks connectivity to a host.</a:t>
            </a:r>
            <a:endParaRPr lang="en-IN" b="1" dirty="0"/>
          </a:p>
          <a:p>
            <a:pPr marL="0" indent="0">
              <a:buNone/>
            </a:pPr>
            <a:r>
              <a:rPr lang="en-IN" dirty="0"/>
              <a:t>              command is the best way to test connectivity between two nodes.      Whether it is Local Area Network (LAN) or Wide Area Network (WAN). ping use ICMP (Internet Control Message Protocol) to communicate to other devices. You can ping host name of ip address using below command.</a:t>
            </a:r>
          </a:p>
          <a:p>
            <a:pPr marL="0" indent="0">
              <a:buNone/>
            </a:pPr>
            <a:r>
              <a:rPr lang="en-IN" dirty="0"/>
              <a:t>#</a:t>
            </a:r>
            <a:r>
              <a:rPr lang="en-IN" b="1" dirty="0"/>
              <a:t>ping 192.168.0.18(ip address)</a:t>
            </a:r>
          </a:p>
          <a:p>
            <a:pPr marL="0" indent="0">
              <a:buNone/>
            </a:pPr>
            <a:endParaRPr lang="en-IN" dirty="0"/>
          </a:p>
        </p:txBody>
      </p:sp>
      <p:pic>
        <p:nvPicPr>
          <p:cNvPr id="2" name="Picture 1">
            <a:extLst>
              <a:ext uri="{FF2B5EF4-FFF2-40B4-BE49-F238E27FC236}">
                <a16:creationId xmlns:a16="http://schemas.microsoft.com/office/drawing/2014/main" id="{32040D3E-F20C-4CBE-B106-23819280CFAF}"/>
              </a:ext>
            </a:extLst>
          </p:cNvPr>
          <p:cNvPicPr>
            <a:picLocks noChangeAspect="1"/>
          </p:cNvPicPr>
          <p:nvPr/>
        </p:nvPicPr>
        <p:blipFill>
          <a:blip r:embed="rId2"/>
          <a:stretch>
            <a:fillRect/>
          </a:stretch>
        </p:blipFill>
        <p:spPr>
          <a:xfrm>
            <a:off x="886265" y="3157868"/>
            <a:ext cx="9031458" cy="2764629"/>
          </a:xfrm>
          <a:prstGeom prst="rect">
            <a:avLst/>
          </a:prstGeom>
        </p:spPr>
      </p:pic>
    </p:spTree>
    <p:extLst>
      <p:ext uri="{BB962C8B-B14F-4D97-AF65-F5344CB8AC3E}">
        <p14:creationId xmlns:p14="http://schemas.microsoft.com/office/powerpoint/2010/main" val="1456569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D7651-9367-4F21-B9DB-AEA407F49C73}"/>
              </a:ext>
            </a:extLst>
          </p:cNvPr>
          <p:cNvSpPr>
            <a:spLocks noGrp="1"/>
          </p:cNvSpPr>
          <p:nvPr>
            <p:ph idx="1"/>
          </p:nvPr>
        </p:nvSpPr>
        <p:spPr>
          <a:xfrm>
            <a:off x="606585" y="231647"/>
            <a:ext cx="8601809" cy="4195481"/>
          </a:xfrm>
        </p:spPr>
        <p:txBody>
          <a:bodyPr>
            <a:normAutofit/>
          </a:bodyPr>
          <a:lstStyle/>
          <a:p>
            <a:r>
              <a:rPr lang="en-IN" b="1" dirty="0"/>
              <a:t>ping </a:t>
            </a:r>
            <a:r>
              <a:rPr lang="en-IN" b="1" dirty="0">
                <a:hlinkClick r:id="rId2"/>
              </a:rPr>
              <a:t>www.google.com</a:t>
            </a:r>
            <a:r>
              <a:rPr lang="en-IN" b="1" dirty="0"/>
              <a:t> </a:t>
            </a:r>
          </a:p>
          <a:p>
            <a:endParaRPr lang="en-IN" dirty="0"/>
          </a:p>
          <a:p>
            <a:endParaRPr lang="en-IN" dirty="0"/>
          </a:p>
          <a:p>
            <a:endParaRPr lang="en-IN" dirty="0"/>
          </a:p>
          <a:p>
            <a:pPr marL="0" indent="0">
              <a:buNone/>
            </a:pPr>
            <a:endParaRPr lang="en-IN" dirty="0"/>
          </a:p>
          <a:p>
            <a:pPr marL="0" indent="0">
              <a:buNone/>
            </a:pPr>
            <a:endParaRPr lang="en-IN" dirty="0"/>
          </a:p>
          <a:p>
            <a:r>
              <a:rPr lang="en-IN" dirty="0"/>
              <a:t> In Linux ping command keep executing until you interrupt. Ping with -c option exit after N number of request (success or error respond).  </a:t>
            </a:r>
          </a:p>
          <a:p>
            <a:r>
              <a:rPr lang="en-IN" b="1" dirty="0"/>
              <a:t>ping  -c 5 </a:t>
            </a:r>
            <a:r>
              <a:rPr lang="en-IN" b="1" dirty="0">
                <a:hlinkClick r:id="rId2"/>
              </a:rPr>
              <a:t>www.google.com</a:t>
            </a:r>
            <a:endParaRPr lang="en-IN" b="1" dirty="0"/>
          </a:p>
          <a:p>
            <a:endParaRPr lang="en-IN" dirty="0"/>
          </a:p>
        </p:txBody>
      </p:sp>
      <p:pic>
        <p:nvPicPr>
          <p:cNvPr id="6" name="Picture 5">
            <a:extLst>
              <a:ext uri="{FF2B5EF4-FFF2-40B4-BE49-F238E27FC236}">
                <a16:creationId xmlns:a16="http://schemas.microsoft.com/office/drawing/2014/main" id="{0D37F69B-6B1B-4300-B4C3-750070FBB6F2}"/>
              </a:ext>
            </a:extLst>
          </p:cNvPr>
          <p:cNvPicPr>
            <a:picLocks noChangeAspect="1"/>
          </p:cNvPicPr>
          <p:nvPr/>
        </p:nvPicPr>
        <p:blipFill>
          <a:blip r:embed="rId3"/>
          <a:stretch>
            <a:fillRect/>
          </a:stretch>
        </p:blipFill>
        <p:spPr>
          <a:xfrm>
            <a:off x="1055076" y="656822"/>
            <a:ext cx="7779831" cy="1906074"/>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545E3F23-CF4C-41D9-B365-0876B8474E8D}"/>
              </a:ext>
            </a:extLst>
          </p:cNvPr>
          <p:cNvPicPr>
            <a:picLocks noChangeAspect="1"/>
          </p:cNvPicPr>
          <p:nvPr/>
        </p:nvPicPr>
        <p:blipFill rotWithShape="1">
          <a:blip r:embed="rId4">
            <a:extLst>
              <a:ext uri="{28A0092B-C50C-407E-A947-70E740481C1C}">
                <a14:useLocalDpi xmlns:a14="http://schemas.microsoft.com/office/drawing/2010/main" val="0"/>
              </a:ext>
            </a:extLst>
          </a:blip>
          <a:srcRect t="14514"/>
          <a:stretch/>
        </p:blipFill>
        <p:spPr>
          <a:xfrm>
            <a:off x="1055076" y="4427127"/>
            <a:ext cx="7779831" cy="2199225"/>
          </a:xfrm>
          <a:prstGeom prst="rect">
            <a:avLst/>
          </a:prstGeom>
        </p:spPr>
      </p:pic>
    </p:spTree>
    <p:extLst>
      <p:ext uri="{BB962C8B-B14F-4D97-AF65-F5344CB8AC3E}">
        <p14:creationId xmlns:p14="http://schemas.microsoft.com/office/powerpoint/2010/main" val="152395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468817"/>
            <a:ext cx="9403742" cy="4195481"/>
          </a:xfrm>
        </p:spPr>
        <p:txBody>
          <a:bodyPr>
            <a:normAutofit/>
          </a:bodyPr>
          <a:lstStyle/>
          <a:p>
            <a:r>
              <a:rPr lang="en-IN" b="1" dirty="0"/>
              <a:t>Netstat (Network Statistic):</a:t>
            </a:r>
          </a:p>
          <a:p>
            <a:pPr marL="0" indent="0">
              <a:buNone/>
            </a:pPr>
            <a:r>
              <a:rPr lang="en-IN" dirty="0"/>
              <a:t>           command display connection info, routing table information etc. To displays routing table information use </a:t>
            </a:r>
            <a:r>
              <a:rPr lang="en-IN" b="1" dirty="0"/>
              <a:t>netstat -r.</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IN" b="1" dirty="0"/>
              <a:t>  netstat –r</a:t>
            </a:r>
          </a:p>
          <a:p>
            <a:pPr marL="0" indent="0">
              <a:buNone/>
            </a:pPr>
            <a:endParaRPr lang="en-IN" b="1" dirty="0"/>
          </a:p>
        </p:txBody>
      </p:sp>
      <p:pic>
        <p:nvPicPr>
          <p:cNvPr id="4" name="Picture 3" descr="A screenshot of a computer&#10;&#10;Description automatically generated">
            <a:extLst>
              <a:ext uri="{FF2B5EF4-FFF2-40B4-BE49-F238E27FC236}">
                <a16:creationId xmlns:a16="http://schemas.microsoft.com/office/drawing/2014/main" id="{DEEACEA2-8C2F-4C27-8D01-45C138BBAF18}"/>
              </a:ext>
            </a:extLst>
          </p:cNvPr>
          <p:cNvPicPr>
            <a:picLocks noChangeAspect="1"/>
          </p:cNvPicPr>
          <p:nvPr/>
        </p:nvPicPr>
        <p:blipFill rotWithShape="1">
          <a:blip r:embed="rId2">
            <a:extLst>
              <a:ext uri="{28A0092B-C50C-407E-A947-70E740481C1C}">
                <a14:useLocalDpi xmlns:a14="http://schemas.microsoft.com/office/drawing/2010/main" val="0"/>
              </a:ext>
            </a:extLst>
          </a:blip>
          <a:srcRect b="2080"/>
          <a:stretch/>
        </p:blipFill>
        <p:spPr>
          <a:xfrm>
            <a:off x="1026940" y="1893265"/>
            <a:ext cx="9247996" cy="2312976"/>
          </a:xfrm>
          <a:prstGeom prst="rect">
            <a:avLst/>
          </a:prstGeom>
        </p:spPr>
      </p:pic>
      <p:pic>
        <p:nvPicPr>
          <p:cNvPr id="6" name="Picture 5" descr="A picture containing black, monitor, screen, sitting&#10;&#10;Description automatically generated">
            <a:extLst>
              <a:ext uri="{FF2B5EF4-FFF2-40B4-BE49-F238E27FC236}">
                <a16:creationId xmlns:a16="http://schemas.microsoft.com/office/drawing/2014/main" id="{B892ECDE-1655-46F1-8EC1-93689BFF3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0" y="4783639"/>
            <a:ext cx="9247996" cy="1305107"/>
          </a:xfrm>
          <a:prstGeom prst="rect">
            <a:avLst/>
          </a:prstGeom>
        </p:spPr>
      </p:pic>
    </p:spTree>
    <p:extLst>
      <p:ext uri="{BB962C8B-B14F-4D97-AF65-F5344CB8AC3E}">
        <p14:creationId xmlns:p14="http://schemas.microsoft.com/office/powerpoint/2010/main" val="1680106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092" y="855183"/>
            <a:ext cx="9403742" cy="4195481"/>
          </a:xfrm>
        </p:spPr>
        <p:txBody>
          <a:bodyPr/>
          <a:lstStyle/>
          <a:p>
            <a:r>
              <a:rPr lang="en-IN" b="1" dirty="0"/>
              <a:t>Dig (domain information groper) :</a:t>
            </a:r>
          </a:p>
          <a:p>
            <a:pPr marL="0" indent="0">
              <a:buNone/>
            </a:pPr>
            <a:r>
              <a:rPr lang="en-IN" dirty="0"/>
              <a:t>  query DNS related information like A Record, CNAME, MX Record etc. This command mainly use to troubleshoot DNS related query.</a:t>
            </a:r>
          </a:p>
        </p:txBody>
      </p:sp>
      <p:pic>
        <p:nvPicPr>
          <p:cNvPr id="4" name="Picture 3" descr="A screen shot of a computer&#10;&#10;Description automatically generated">
            <a:extLst>
              <a:ext uri="{FF2B5EF4-FFF2-40B4-BE49-F238E27FC236}">
                <a16:creationId xmlns:a16="http://schemas.microsoft.com/office/drawing/2014/main" id="{EA662423-E4D1-4AF5-B17F-B02E7732B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92" y="2070101"/>
            <a:ext cx="9403741" cy="1587500"/>
          </a:xfrm>
          <a:prstGeom prst="rect">
            <a:avLst/>
          </a:prstGeom>
        </p:spPr>
      </p:pic>
      <p:pic>
        <p:nvPicPr>
          <p:cNvPr id="6" name="Picture 5" descr="A screen shot showing a black background&#10;&#10;Description automatically generated">
            <a:extLst>
              <a:ext uri="{FF2B5EF4-FFF2-40B4-BE49-F238E27FC236}">
                <a16:creationId xmlns:a16="http://schemas.microsoft.com/office/drawing/2014/main" id="{10C3773B-A6A0-433D-A969-FD73D5FB7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92" y="3910098"/>
            <a:ext cx="9403741" cy="2350025"/>
          </a:xfrm>
          <a:prstGeom prst="rect">
            <a:avLst/>
          </a:prstGeom>
        </p:spPr>
      </p:pic>
    </p:spTree>
    <p:extLst>
      <p:ext uri="{BB962C8B-B14F-4D97-AF65-F5344CB8AC3E}">
        <p14:creationId xmlns:p14="http://schemas.microsoft.com/office/powerpoint/2010/main" val="2400284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295" y="1152983"/>
            <a:ext cx="9403742" cy="4195481"/>
          </a:xfrm>
        </p:spPr>
        <p:txBody>
          <a:bodyPr/>
          <a:lstStyle/>
          <a:p>
            <a:r>
              <a:rPr lang="en-IN" b="1" dirty="0"/>
              <a:t>Nslookup:</a:t>
            </a:r>
          </a:p>
          <a:p>
            <a:pPr marL="0" indent="0">
              <a:buNone/>
            </a:pPr>
            <a:r>
              <a:rPr lang="en-IN" dirty="0"/>
              <a:t>   command also use to find out DNS related query. The following examples shows A Record (IP Address) of tecmint.com.</a:t>
            </a:r>
          </a:p>
        </p:txBody>
      </p:sp>
      <p:pic>
        <p:nvPicPr>
          <p:cNvPr id="4" name="Picture 3" descr="A screen shot of a computer&#10;&#10;Description automatically generated">
            <a:extLst>
              <a:ext uri="{FF2B5EF4-FFF2-40B4-BE49-F238E27FC236}">
                <a16:creationId xmlns:a16="http://schemas.microsoft.com/office/drawing/2014/main" id="{2C65E5EF-1D69-4108-A488-ED03C3F1D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95" y="2597326"/>
            <a:ext cx="9403742" cy="2029108"/>
          </a:xfrm>
          <a:prstGeom prst="rect">
            <a:avLst/>
          </a:prstGeom>
        </p:spPr>
      </p:pic>
    </p:spTree>
    <p:extLst>
      <p:ext uri="{BB962C8B-B14F-4D97-AF65-F5344CB8AC3E}">
        <p14:creationId xmlns:p14="http://schemas.microsoft.com/office/powerpoint/2010/main" val="719200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977" y="288512"/>
            <a:ext cx="8946541" cy="6460018"/>
          </a:xfrm>
        </p:spPr>
        <p:txBody>
          <a:bodyPr>
            <a:normAutofit lnSpcReduction="10000"/>
          </a:bodyPr>
          <a:lstStyle/>
          <a:p>
            <a:r>
              <a:rPr lang="en-IN" b="1" dirty="0"/>
              <a:t>Route: </a:t>
            </a:r>
          </a:p>
          <a:p>
            <a:pPr marL="0" indent="0">
              <a:buNone/>
            </a:pPr>
            <a:r>
              <a:rPr lang="en-IN" dirty="0"/>
              <a:t>                command also shows and manipulate ip routing table. To see    default routing table in Linux, type the following command.</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Route adding </a:t>
            </a:r>
          </a:p>
          <a:p>
            <a:pPr marL="0" indent="0">
              <a:buNone/>
            </a:pPr>
            <a:r>
              <a:rPr lang="en-IN" dirty="0"/>
              <a:t>     route add –net 10.10.10.1/24 gw 192.168.0.19</a:t>
            </a:r>
          </a:p>
          <a:p>
            <a:r>
              <a:rPr lang="en-IN" dirty="0"/>
              <a:t>Route  deleting</a:t>
            </a:r>
          </a:p>
          <a:p>
            <a:pPr marL="0" indent="0">
              <a:buNone/>
            </a:pPr>
            <a:r>
              <a:rPr lang="en-IN" dirty="0"/>
              <a:t>     route  del  –net 10.10.10.0/24 gw 192.168.0.18</a:t>
            </a:r>
          </a:p>
          <a:p>
            <a:r>
              <a:rPr lang="en-IN" dirty="0"/>
              <a:t>adding default gateway</a:t>
            </a:r>
          </a:p>
          <a:p>
            <a:pPr marL="0" indent="0">
              <a:buNone/>
            </a:pPr>
            <a:r>
              <a:rPr lang="en-IN" dirty="0"/>
              <a:t>Route add default gw 192.168.0.18</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descr="A picture containing black, screen, monitor, clock&#10;&#10;Description automatically generated">
            <a:extLst>
              <a:ext uri="{FF2B5EF4-FFF2-40B4-BE49-F238E27FC236}">
                <a16:creationId xmlns:a16="http://schemas.microsoft.com/office/drawing/2014/main" id="{D182AD7E-E3DA-4CA0-929A-ACA9314E4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77" y="1463040"/>
            <a:ext cx="8946541" cy="2612990"/>
          </a:xfrm>
          <a:prstGeom prst="rect">
            <a:avLst/>
          </a:prstGeom>
        </p:spPr>
      </p:pic>
    </p:spTree>
    <p:extLst>
      <p:ext uri="{BB962C8B-B14F-4D97-AF65-F5344CB8AC3E}">
        <p14:creationId xmlns:p14="http://schemas.microsoft.com/office/powerpoint/2010/main" val="2651414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281" y="663967"/>
            <a:ext cx="8946541" cy="5262282"/>
          </a:xfrm>
        </p:spPr>
        <p:txBody>
          <a:bodyPr/>
          <a:lstStyle/>
          <a:p>
            <a:r>
              <a:rPr lang="en-IN" b="1" dirty="0"/>
              <a:t>host command :</a:t>
            </a:r>
          </a:p>
          <a:p>
            <a:pPr marL="0" indent="0">
              <a:buNone/>
            </a:pPr>
            <a:r>
              <a:rPr lang="en-IN" dirty="0"/>
              <a:t>       Host command to find name to IP or IP to name in IPv4 or IPv6 and   also query DNS records.</a:t>
            </a:r>
          </a:p>
          <a:p>
            <a:r>
              <a:rPr lang="en-IN" dirty="0"/>
              <a:t>   </a:t>
            </a:r>
            <a:r>
              <a:rPr lang="en-IN" b="1" dirty="0"/>
              <a:t>host www .google.com</a:t>
            </a:r>
          </a:p>
          <a:p>
            <a:endParaRPr lang="en-IN" b="1" dirty="0"/>
          </a:p>
          <a:p>
            <a:endParaRPr lang="en-IN" dirty="0"/>
          </a:p>
          <a:p>
            <a:endParaRPr lang="en-IN" dirty="0"/>
          </a:p>
          <a:p>
            <a:endParaRPr lang="en-IN" dirty="0"/>
          </a:p>
          <a:p>
            <a:endParaRPr lang="en-IN" dirty="0"/>
          </a:p>
          <a:p>
            <a:r>
              <a:rPr lang="en-IN" dirty="0"/>
              <a:t>We can find out DNS resource records  like  CNAME ,NS,MX,SOA etc</a:t>
            </a:r>
          </a:p>
          <a:p>
            <a:pPr marL="0" indent="0">
              <a:buNone/>
            </a:pPr>
            <a:r>
              <a:rPr lang="en-IN" b="1" dirty="0"/>
              <a:t>      host  -t CNAME </a:t>
            </a:r>
            <a:r>
              <a:rPr lang="en-IN" b="1" dirty="0">
                <a:hlinkClick r:id="rId2"/>
              </a:rPr>
              <a:t>www.redhat.com</a:t>
            </a:r>
            <a:endParaRPr lang="en-IN" b="1" dirty="0"/>
          </a:p>
          <a:p>
            <a:pPr marL="0" indent="0">
              <a:buNone/>
            </a:pPr>
            <a:endParaRPr lang="en-IN" b="1" dirty="0"/>
          </a:p>
          <a:p>
            <a:pPr marL="0" indent="0">
              <a:buNone/>
            </a:pPr>
            <a:endParaRPr lang="en-IN" dirty="0"/>
          </a:p>
        </p:txBody>
      </p:sp>
      <p:pic>
        <p:nvPicPr>
          <p:cNvPr id="4" name="Picture 3" descr="A close up of a screen&#10;&#10;Description automatically generated">
            <a:extLst>
              <a:ext uri="{FF2B5EF4-FFF2-40B4-BE49-F238E27FC236}">
                <a16:creationId xmlns:a16="http://schemas.microsoft.com/office/drawing/2014/main" id="{912B8A2D-4217-449D-983F-E9DC3BCB7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281" y="2437326"/>
            <a:ext cx="8946541" cy="1712891"/>
          </a:xfrm>
          <a:prstGeom prst="rect">
            <a:avLst/>
          </a:prstGeom>
        </p:spPr>
      </p:pic>
      <p:pic>
        <p:nvPicPr>
          <p:cNvPr id="6" name="Picture 5" descr="A close up of a screen&#10;&#10;Description automatically generated">
            <a:extLst>
              <a:ext uri="{FF2B5EF4-FFF2-40B4-BE49-F238E27FC236}">
                <a16:creationId xmlns:a16="http://schemas.microsoft.com/office/drawing/2014/main" id="{DE028798-1FBF-4851-A33E-1116FB15B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280" y="5326755"/>
            <a:ext cx="8946541" cy="991673"/>
          </a:xfrm>
          <a:prstGeom prst="rect">
            <a:avLst/>
          </a:prstGeom>
        </p:spPr>
      </p:pic>
    </p:spTree>
    <p:extLst>
      <p:ext uri="{BB962C8B-B14F-4D97-AF65-F5344CB8AC3E}">
        <p14:creationId xmlns:p14="http://schemas.microsoft.com/office/powerpoint/2010/main" val="3916163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717" y="1196475"/>
            <a:ext cx="10339567" cy="3768332"/>
          </a:xfrm>
        </p:spPr>
        <p:txBody>
          <a:bodyPr/>
          <a:lstStyle/>
          <a:p>
            <a:r>
              <a:rPr lang="en-IN" b="1" dirty="0"/>
              <a:t>Hostname</a:t>
            </a:r>
          </a:p>
          <a:p>
            <a:pPr marL="0" indent="0">
              <a:buNone/>
            </a:pPr>
            <a:r>
              <a:rPr lang="en-IN" dirty="0"/>
              <a:t>         is to identify in a network. Execute hostname command to see the hostname of your box. You can set hostname permanently in /etc/sysconfig/network. Need to reboot box once set a proper hostname.</a:t>
            </a:r>
          </a:p>
        </p:txBody>
      </p:sp>
      <p:pic>
        <p:nvPicPr>
          <p:cNvPr id="4" name="Picture 3" descr="A screenshot of a cell phone&#10;&#10;Description automatically generated">
            <a:extLst>
              <a:ext uri="{FF2B5EF4-FFF2-40B4-BE49-F238E27FC236}">
                <a16:creationId xmlns:a16="http://schemas.microsoft.com/office/drawing/2014/main" id="{A36A8D24-BA11-4B8D-BBAA-B3C664AA6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142" y="3429000"/>
            <a:ext cx="6566058" cy="885949"/>
          </a:xfrm>
          <a:prstGeom prst="rect">
            <a:avLst/>
          </a:prstGeom>
        </p:spPr>
      </p:pic>
    </p:spTree>
    <p:extLst>
      <p:ext uri="{BB962C8B-B14F-4D97-AF65-F5344CB8AC3E}">
        <p14:creationId xmlns:p14="http://schemas.microsoft.com/office/powerpoint/2010/main" val="1342779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642" y="863232"/>
            <a:ext cx="8946541" cy="4195481"/>
          </a:xfrm>
        </p:spPr>
        <p:txBody>
          <a:bodyPr/>
          <a:lstStyle/>
          <a:p>
            <a:r>
              <a:rPr lang="en-IN" b="1" dirty="0"/>
              <a:t>ARP (Address Resolution Protocol):</a:t>
            </a:r>
          </a:p>
          <a:p>
            <a:pPr marL="0" indent="0">
              <a:buNone/>
            </a:pPr>
            <a:r>
              <a:rPr lang="en-IN" dirty="0"/>
              <a:t>     is useful to view / add the contents of the kernel’s ARP tables. To see default table use the command as.</a:t>
            </a:r>
          </a:p>
          <a:p>
            <a:pPr marL="0" indent="0">
              <a:buNone/>
            </a:pPr>
            <a:r>
              <a:rPr lang="en-IN" dirty="0"/>
              <a:t>  </a:t>
            </a:r>
            <a:r>
              <a:rPr lang="en-IN" b="1" dirty="0"/>
              <a:t>arp -e</a:t>
            </a:r>
          </a:p>
        </p:txBody>
      </p:sp>
      <p:pic>
        <p:nvPicPr>
          <p:cNvPr id="4" name="Picture 3" descr="A close up of a screen&#10;&#10;Description automatically generated">
            <a:extLst>
              <a:ext uri="{FF2B5EF4-FFF2-40B4-BE49-F238E27FC236}">
                <a16:creationId xmlns:a16="http://schemas.microsoft.com/office/drawing/2014/main" id="{DB6DC4FA-7CDA-4B0E-A271-CAC327799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853" y="2824896"/>
            <a:ext cx="8002117" cy="1555845"/>
          </a:xfrm>
          <a:prstGeom prst="rect">
            <a:avLst/>
          </a:prstGeom>
        </p:spPr>
      </p:pic>
    </p:spTree>
    <p:extLst>
      <p:ext uri="{BB962C8B-B14F-4D97-AF65-F5344CB8AC3E}">
        <p14:creationId xmlns:p14="http://schemas.microsoft.com/office/powerpoint/2010/main" val="82891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565" y="1045146"/>
            <a:ext cx="9404723" cy="1400530"/>
          </a:xfrm>
        </p:spPr>
        <p:txBody>
          <a:bodyPr/>
          <a:lstStyle/>
          <a:p>
            <a:r>
              <a:rPr lang="en-IN" dirty="0"/>
              <a:t>What is command?</a:t>
            </a:r>
          </a:p>
        </p:txBody>
      </p:sp>
      <p:sp>
        <p:nvSpPr>
          <p:cNvPr id="3" name="Content Placeholder 2"/>
          <p:cNvSpPr>
            <a:spLocks noGrp="1"/>
          </p:cNvSpPr>
          <p:nvPr>
            <p:ph idx="1"/>
          </p:nvPr>
        </p:nvSpPr>
        <p:spPr>
          <a:xfrm>
            <a:off x="1103312" y="2061883"/>
            <a:ext cx="8946541" cy="4195481"/>
          </a:xfrm>
        </p:spPr>
        <p:txBody>
          <a:bodyPr/>
          <a:lstStyle/>
          <a:p>
            <a:r>
              <a:rPr lang="en-IN" dirty="0"/>
              <a:t>In computers, a command is a specific order from a user to the computer's operating system  or to an application to perform a service, such as "Show me all my files" or "Run this program for me. </a:t>
            </a:r>
          </a:p>
        </p:txBody>
      </p:sp>
    </p:spTree>
    <p:extLst>
      <p:ext uri="{BB962C8B-B14F-4D97-AF65-F5344CB8AC3E}">
        <p14:creationId xmlns:p14="http://schemas.microsoft.com/office/powerpoint/2010/main" val="24141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23" y="1048366"/>
            <a:ext cx="9403742" cy="4195481"/>
          </a:xfrm>
        </p:spPr>
        <p:txBody>
          <a:bodyPr/>
          <a:lstStyle/>
          <a:p>
            <a:r>
              <a:rPr lang="en-IN" b="1" dirty="0"/>
              <a:t>iwconfig :</a:t>
            </a:r>
          </a:p>
          <a:p>
            <a:pPr marL="0" indent="0">
              <a:buNone/>
            </a:pPr>
            <a:r>
              <a:rPr lang="en-IN" dirty="0"/>
              <a:t>        command in Linux is use to configure a wireless network interface. You       can see and set the basic Wi-Fi details like SSID channel and encryption.  You can refer man page of iwconfig to know more.</a:t>
            </a:r>
          </a:p>
        </p:txBody>
      </p:sp>
      <p:pic>
        <p:nvPicPr>
          <p:cNvPr id="6" name="Picture 5" descr="A close up of a screen&#10;&#10;Description automatically generated">
            <a:extLst>
              <a:ext uri="{FF2B5EF4-FFF2-40B4-BE49-F238E27FC236}">
                <a16:creationId xmlns:a16="http://schemas.microsoft.com/office/drawing/2014/main" id="{6D3B5391-6657-46FA-B3AA-8840FBBDF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01" y="3028131"/>
            <a:ext cx="4025899" cy="801737"/>
          </a:xfrm>
          <a:prstGeom prst="rect">
            <a:avLst/>
          </a:prstGeom>
        </p:spPr>
      </p:pic>
    </p:spTree>
    <p:extLst>
      <p:ext uri="{BB962C8B-B14F-4D97-AF65-F5344CB8AC3E}">
        <p14:creationId xmlns:p14="http://schemas.microsoft.com/office/powerpoint/2010/main" val="2930422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33506" cy="1400530"/>
          </a:xfrm>
        </p:spPr>
        <p:txBody>
          <a:bodyPr/>
          <a:lstStyle/>
          <a:p>
            <a:r>
              <a:rPr lang="en-IN" b="1" i="1" dirty="0"/>
              <a:t>Tips and Tricks for Using linux Command Line</a:t>
            </a:r>
            <a:br>
              <a:rPr lang="en-IN" dirty="0"/>
            </a:br>
            <a:endParaRPr lang="en-IN" dirty="0"/>
          </a:p>
        </p:txBody>
      </p:sp>
      <p:sp>
        <p:nvSpPr>
          <p:cNvPr id="3" name="Content Placeholder 2"/>
          <p:cNvSpPr>
            <a:spLocks noGrp="1"/>
          </p:cNvSpPr>
          <p:nvPr>
            <p:ph idx="1"/>
          </p:nvPr>
        </p:nvSpPr>
        <p:spPr>
          <a:xfrm>
            <a:off x="646111" y="2014282"/>
            <a:ext cx="9373652" cy="4195481"/>
          </a:xfrm>
        </p:spPr>
        <p:txBody>
          <a:bodyPr>
            <a:normAutofit fontScale="92500" lnSpcReduction="20000"/>
          </a:bodyPr>
          <a:lstStyle/>
          <a:p>
            <a:r>
              <a:rPr lang="en-IN" dirty="0"/>
              <a:t>You can use the </a:t>
            </a:r>
            <a:r>
              <a:rPr lang="en-IN" b="1" dirty="0"/>
              <a:t>clear</a:t>
            </a:r>
            <a:r>
              <a:rPr lang="en-IN" dirty="0"/>
              <a:t> command to clear the terminal if it gets filled up with too many commands.</a:t>
            </a:r>
            <a:br>
              <a:rPr lang="en-IN" dirty="0"/>
            </a:br>
            <a:endParaRPr lang="en-IN" dirty="0"/>
          </a:p>
          <a:p>
            <a:r>
              <a:rPr lang="en-IN" b="1" dirty="0"/>
              <a:t> TAB</a:t>
            </a:r>
            <a:r>
              <a:rPr lang="en-IN" dirty="0"/>
              <a:t> can be used to fill up in terminal. For example, You just need to type “</a:t>
            </a:r>
            <a:r>
              <a:rPr lang="en-IN" b="1" dirty="0"/>
              <a:t>cd Doc</a:t>
            </a:r>
            <a:r>
              <a:rPr lang="en-IN" dirty="0"/>
              <a:t>” and then </a:t>
            </a:r>
            <a:r>
              <a:rPr lang="en-IN" b="1" dirty="0"/>
              <a:t>TAB</a:t>
            </a:r>
            <a:r>
              <a:rPr lang="en-IN" dirty="0"/>
              <a:t> and the terminal fills the rest up and makes it “</a:t>
            </a:r>
            <a:r>
              <a:rPr lang="en-IN" b="1" dirty="0"/>
              <a:t>cd Documents</a:t>
            </a:r>
            <a:r>
              <a:rPr lang="en-IN" dirty="0"/>
              <a:t>”.</a:t>
            </a:r>
            <a:br>
              <a:rPr lang="en-IN" dirty="0"/>
            </a:br>
            <a:endParaRPr lang="en-IN" dirty="0"/>
          </a:p>
          <a:p>
            <a:r>
              <a:rPr lang="en-IN" b="1" dirty="0"/>
              <a:t> Ctrl+C</a:t>
            </a:r>
            <a:r>
              <a:rPr lang="en-IN" dirty="0"/>
              <a:t> can be used to stop any command in terminal safely. If it doesn't stop with that, then </a:t>
            </a:r>
            <a:r>
              <a:rPr lang="en-IN" b="1" dirty="0"/>
              <a:t>Ctrl+Z</a:t>
            </a:r>
            <a:r>
              <a:rPr lang="en-IN" dirty="0"/>
              <a:t> can be used to force stop it.</a:t>
            </a:r>
            <a:br>
              <a:rPr lang="en-IN" dirty="0"/>
            </a:br>
            <a:endParaRPr lang="en-IN" dirty="0"/>
          </a:p>
          <a:p>
            <a:r>
              <a:rPr lang="en-IN" dirty="0"/>
              <a:t> You can exit from the terminal by using the </a:t>
            </a:r>
            <a:r>
              <a:rPr lang="en-IN" b="1" dirty="0"/>
              <a:t>exit</a:t>
            </a:r>
            <a:r>
              <a:rPr lang="en-IN" dirty="0"/>
              <a:t> command.</a:t>
            </a:r>
            <a:br>
              <a:rPr lang="en-IN" dirty="0"/>
            </a:br>
            <a:endParaRPr lang="en-IN" dirty="0"/>
          </a:p>
          <a:p>
            <a:r>
              <a:rPr lang="en-IN" dirty="0"/>
              <a:t> You can power off or reboot the computer by using the command </a:t>
            </a:r>
            <a:r>
              <a:rPr lang="en-IN" b="1" dirty="0"/>
              <a:t>sudo halt</a:t>
            </a:r>
            <a:r>
              <a:rPr lang="en-IN" dirty="0"/>
              <a:t> and </a:t>
            </a:r>
            <a:r>
              <a:rPr lang="en-IN" b="1" dirty="0"/>
              <a:t>sudo reboot</a:t>
            </a:r>
            <a:r>
              <a:rPr lang="en-IN" dirty="0"/>
              <a:t>.</a:t>
            </a:r>
          </a:p>
          <a:p>
            <a:endParaRPr lang="en-IN" dirty="0"/>
          </a:p>
        </p:txBody>
      </p:sp>
    </p:spTree>
    <p:extLst>
      <p:ext uri="{BB962C8B-B14F-4D97-AF65-F5344CB8AC3E}">
        <p14:creationId xmlns:p14="http://schemas.microsoft.com/office/powerpoint/2010/main" val="398146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05FE-4661-17C8-1686-0499BA43C144}"/>
              </a:ext>
            </a:extLst>
          </p:cNvPr>
          <p:cNvSpPr>
            <a:spLocks noGrp="1"/>
          </p:cNvSpPr>
          <p:nvPr>
            <p:ph type="title"/>
          </p:nvPr>
        </p:nvSpPr>
        <p:spPr/>
        <p:txBody>
          <a:bodyPr/>
          <a:lstStyle/>
          <a:p>
            <a:r>
              <a:rPr lang="en-IN" dirty="0" err="1"/>
              <a:t>Extraa</a:t>
            </a:r>
            <a:r>
              <a:rPr lang="en-IN" dirty="0"/>
              <a:t> commands</a:t>
            </a:r>
          </a:p>
        </p:txBody>
      </p:sp>
      <p:sp>
        <p:nvSpPr>
          <p:cNvPr id="3" name="Content Placeholder 2">
            <a:extLst>
              <a:ext uri="{FF2B5EF4-FFF2-40B4-BE49-F238E27FC236}">
                <a16:creationId xmlns:a16="http://schemas.microsoft.com/office/drawing/2014/main" id="{8007219B-5072-0178-179C-B6CCA0DD3154}"/>
              </a:ext>
            </a:extLst>
          </p:cNvPr>
          <p:cNvSpPr>
            <a:spLocks noGrp="1"/>
          </p:cNvSpPr>
          <p:nvPr>
            <p:ph idx="1"/>
          </p:nvPr>
        </p:nvSpPr>
        <p:spPr>
          <a:xfrm>
            <a:off x="1103312" y="1314450"/>
            <a:ext cx="8946541" cy="4933949"/>
          </a:xfrm>
        </p:spPr>
        <p:txBody>
          <a:bodyPr>
            <a:normAutofit fontScale="92500" lnSpcReduction="20000"/>
          </a:bodyPr>
          <a:lstStyle/>
          <a:p>
            <a:r>
              <a:rPr lang="en-IN" sz="1400" dirty="0"/>
              <a:t>Find: It is used for find the file in system</a:t>
            </a:r>
          </a:p>
          <a:p>
            <a:r>
              <a:rPr lang="en-IN" sz="1400" dirty="0"/>
              <a:t>Syntax: find ./</a:t>
            </a:r>
            <a:r>
              <a:rPr lang="en-IN" sz="1400" dirty="0" err="1"/>
              <a:t>gfg</a:t>
            </a:r>
            <a:r>
              <a:rPr lang="en-IN" sz="1400" dirty="0"/>
              <a:t> –name “filename” #specific file name</a:t>
            </a:r>
          </a:p>
          <a:p>
            <a:r>
              <a:rPr lang="en-IN" sz="1400" dirty="0"/>
              <a:t>Find ./</a:t>
            </a:r>
            <a:r>
              <a:rPr lang="en-IN" sz="1400" dirty="0" err="1"/>
              <a:t>gfg</a:t>
            </a:r>
            <a:r>
              <a:rPr lang="en-IN" sz="1400" dirty="0"/>
              <a:t> –name “*txt” file   # it gives the all txt file</a:t>
            </a:r>
          </a:p>
          <a:p>
            <a:endParaRPr lang="en-IN" sz="1400" dirty="0"/>
          </a:p>
          <a:p>
            <a:pPr marL="0" indent="0">
              <a:buNone/>
            </a:pPr>
            <a:r>
              <a:rPr lang="en-IN" sz="1400" dirty="0"/>
              <a:t>Vim or VI: it is use for to create the file</a:t>
            </a:r>
          </a:p>
          <a:p>
            <a:pPr marL="0" indent="0">
              <a:buNone/>
            </a:pPr>
            <a:r>
              <a:rPr lang="en-IN" sz="1400" dirty="0"/>
              <a:t>Touch : it is used for to create the empty file.</a:t>
            </a:r>
          </a:p>
          <a:p>
            <a:pPr marL="0" indent="0">
              <a:buNone/>
            </a:pPr>
            <a:endParaRPr lang="en-IN" sz="1400" dirty="0"/>
          </a:p>
          <a:p>
            <a:pPr marL="0" indent="0">
              <a:buNone/>
            </a:pPr>
            <a:r>
              <a:rPr lang="en-IN" sz="1400" dirty="0" err="1"/>
              <a:t>Chmod</a:t>
            </a:r>
            <a:r>
              <a:rPr lang="en-IN" sz="1400" dirty="0"/>
              <a:t> </a:t>
            </a:r>
            <a:r>
              <a:rPr lang="en-IN" sz="1400" dirty="0" err="1"/>
              <a:t>u+x</a:t>
            </a:r>
            <a:r>
              <a:rPr lang="en-IN" sz="1400" dirty="0"/>
              <a:t> filename</a:t>
            </a:r>
          </a:p>
          <a:p>
            <a:pPr marL="0" indent="0">
              <a:buNone/>
            </a:pPr>
            <a:r>
              <a:rPr lang="en-IN" sz="1400" dirty="0" err="1"/>
              <a:t>Chmod</a:t>
            </a:r>
            <a:r>
              <a:rPr lang="en-IN" sz="1400" dirty="0"/>
              <a:t> </a:t>
            </a:r>
            <a:r>
              <a:rPr lang="en-IN" sz="1400" dirty="0" err="1"/>
              <a:t>guo</a:t>
            </a:r>
            <a:r>
              <a:rPr lang="en-IN" sz="1400" dirty="0"/>
              <a:t> +x filename</a:t>
            </a:r>
          </a:p>
          <a:p>
            <a:pPr marL="0" indent="0">
              <a:buNone/>
            </a:pPr>
            <a:r>
              <a:rPr lang="en-IN" sz="1400" dirty="0" err="1"/>
              <a:t>Chmod</a:t>
            </a:r>
            <a:r>
              <a:rPr lang="en-IN" sz="1400" dirty="0"/>
              <a:t> </a:t>
            </a:r>
            <a:r>
              <a:rPr lang="en-IN" sz="1400" dirty="0" err="1"/>
              <a:t>guo</a:t>
            </a:r>
            <a:r>
              <a:rPr lang="en-IN" sz="1400" dirty="0"/>
              <a:t> +</a:t>
            </a:r>
            <a:r>
              <a:rPr lang="en-IN" sz="1400" dirty="0" err="1"/>
              <a:t>rwx</a:t>
            </a:r>
            <a:r>
              <a:rPr lang="en-IN" sz="1400" dirty="0"/>
              <a:t> filename</a:t>
            </a:r>
          </a:p>
          <a:p>
            <a:pPr marL="0" indent="0">
              <a:buNone/>
            </a:pPr>
            <a:endParaRPr lang="en-IN" sz="1400" dirty="0"/>
          </a:p>
          <a:p>
            <a:pPr marL="0" indent="0">
              <a:buNone/>
            </a:pPr>
            <a:r>
              <a:rPr lang="en-IN" sz="1400" dirty="0" err="1"/>
              <a:t>Sudo</a:t>
            </a:r>
            <a:r>
              <a:rPr lang="en-IN" sz="1400" dirty="0"/>
              <a:t> apt install “</a:t>
            </a:r>
            <a:r>
              <a:rPr lang="en-IN" sz="1400" dirty="0" err="1"/>
              <a:t>librry</a:t>
            </a:r>
            <a:r>
              <a:rPr lang="en-IN" sz="1400" dirty="0"/>
              <a:t> name”</a:t>
            </a:r>
          </a:p>
          <a:p>
            <a:pPr marL="0" indent="0">
              <a:buNone/>
            </a:pPr>
            <a:r>
              <a:rPr lang="en-IN" sz="1400" dirty="0" err="1"/>
              <a:t>Sudo</a:t>
            </a:r>
            <a:r>
              <a:rPr lang="en-IN" sz="1400" dirty="0"/>
              <a:t> </a:t>
            </a:r>
            <a:r>
              <a:rPr lang="en-IN" sz="1400" dirty="0" err="1"/>
              <a:t>systemctl</a:t>
            </a:r>
            <a:r>
              <a:rPr lang="en-IN" sz="1400" dirty="0"/>
              <a:t> start</a:t>
            </a:r>
          </a:p>
          <a:p>
            <a:pPr marL="0" indent="0">
              <a:buNone/>
            </a:pPr>
            <a:r>
              <a:rPr lang="en-IN" sz="1400" dirty="0" err="1"/>
              <a:t>Sudo</a:t>
            </a:r>
            <a:r>
              <a:rPr lang="en-IN" sz="1400" dirty="0"/>
              <a:t> </a:t>
            </a:r>
            <a:r>
              <a:rPr lang="en-IN" sz="1400" dirty="0" err="1"/>
              <a:t>systemctl</a:t>
            </a:r>
            <a:r>
              <a:rPr lang="en-IN" sz="1400" dirty="0"/>
              <a:t> stop</a:t>
            </a:r>
          </a:p>
          <a:p>
            <a:pPr marL="0" indent="0">
              <a:buNone/>
            </a:pPr>
            <a:r>
              <a:rPr lang="en-IN" sz="1400" dirty="0" err="1"/>
              <a:t>Sudo</a:t>
            </a:r>
            <a:r>
              <a:rPr lang="en-IN" sz="1400" dirty="0"/>
              <a:t> </a:t>
            </a:r>
            <a:r>
              <a:rPr lang="en-IN" sz="1400" dirty="0" err="1"/>
              <a:t>systemctl</a:t>
            </a:r>
            <a:r>
              <a:rPr lang="en-IN" sz="1400" dirty="0"/>
              <a:t> restart</a:t>
            </a:r>
          </a:p>
          <a:p>
            <a:pPr marL="0" indent="0">
              <a:buNone/>
            </a:pPr>
            <a:r>
              <a:rPr lang="en-IN" sz="1400" dirty="0"/>
              <a:t>Ps kill –</a:t>
            </a:r>
            <a:r>
              <a:rPr lang="en-IN" sz="1400" dirty="0" err="1"/>
              <a:t>pid</a:t>
            </a:r>
            <a:endParaRPr lang="en-IN" sz="1400" dirty="0"/>
          </a:p>
          <a:p>
            <a:pPr marL="0" indent="0">
              <a:buNone/>
            </a:pPr>
            <a:r>
              <a:rPr lang="en-IN" sz="1400" dirty="0"/>
              <a:t>Ps –aux |-</a:t>
            </a:r>
            <a:r>
              <a:rPr lang="en-IN" sz="1400" dirty="0" err="1"/>
              <a:t>grep|ls</a:t>
            </a:r>
            <a:r>
              <a:rPr lang="en-IN" sz="1400" dirty="0"/>
              <a:t> -</a:t>
            </a:r>
            <a:r>
              <a:rPr lang="en-IN" sz="1400" dirty="0" err="1"/>
              <a:t>lrt</a:t>
            </a:r>
            <a:endParaRPr lang="en-IN" sz="1400" dirty="0"/>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200147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D259-C704-9445-E542-F0A9D932D5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6CF712-51A7-93F3-ED6D-AD89C4732EE8}"/>
              </a:ext>
            </a:extLst>
          </p:cNvPr>
          <p:cNvSpPr>
            <a:spLocks noGrp="1"/>
          </p:cNvSpPr>
          <p:nvPr>
            <p:ph idx="1"/>
          </p:nvPr>
        </p:nvSpPr>
        <p:spPr>
          <a:xfrm>
            <a:off x="1103312" y="2043953"/>
            <a:ext cx="8946541" cy="4195481"/>
          </a:xfrm>
        </p:spPr>
        <p:txBody>
          <a:bodyPr/>
          <a:lstStyle/>
          <a:p>
            <a:r>
              <a:rPr lang="en-US" dirty="0"/>
              <a:t>NS </a:t>
            </a:r>
            <a:r>
              <a:rPr lang="en-US" dirty="0" err="1"/>
              <a:t>lookup:Queries</a:t>
            </a:r>
            <a:r>
              <a:rPr lang="en-US" dirty="0"/>
              <a:t> DNS servers for information about host addresses, mail exchanges, name servers, and related information.</a:t>
            </a:r>
          </a:p>
          <a:p>
            <a:r>
              <a:rPr lang="en-US" dirty="0" err="1"/>
              <a:t>Chown:it</a:t>
            </a:r>
            <a:r>
              <a:rPr lang="en-US" dirty="0"/>
              <a:t> command is used for change the owner of file or folder</a:t>
            </a:r>
          </a:p>
          <a:p>
            <a:r>
              <a:rPr lang="en-US" dirty="0" err="1"/>
              <a:t>EX:chown</a:t>
            </a:r>
            <a:r>
              <a:rPr lang="en-US" dirty="0"/>
              <a:t> </a:t>
            </a:r>
            <a:r>
              <a:rPr lang="en-US" dirty="0" err="1"/>
              <a:t>gopi</a:t>
            </a:r>
            <a:r>
              <a:rPr lang="en-US" dirty="0"/>
              <a:t>  fruit.txt</a:t>
            </a:r>
          </a:p>
          <a:p>
            <a:r>
              <a:rPr lang="en-US" dirty="0" err="1"/>
              <a:t>chown</a:t>
            </a:r>
            <a:r>
              <a:rPr lang="en-US" dirty="0"/>
              <a:t> </a:t>
            </a:r>
            <a:r>
              <a:rPr lang="en-US" dirty="0" err="1"/>
              <a:t>flavio:users</a:t>
            </a:r>
            <a:r>
              <a:rPr lang="en-US" dirty="0"/>
              <a:t> test.txt ---for group</a:t>
            </a:r>
          </a:p>
          <a:p>
            <a:endParaRPr lang="en-IN" dirty="0"/>
          </a:p>
        </p:txBody>
      </p:sp>
    </p:spTree>
    <p:extLst>
      <p:ext uri="{BB962C8B-B14F-4D97-AF65-F5344CB8AC3E}">
        <p14:creationId xmlns:p14="http://schemas.microsoft.com/office/powerpoint/2010/main" val="2777371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40EA-318C-F2E7-9F18-54E8229499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B7BA35-E3E6-0952-A824-71F9834BFA42}"/>
              </a:ext>
            </a:extLst>
          </p:cNvPr>
          <p:cNvSpPr>
            <a:spLocks noGrp="1"/>
          </p:cNvSpPr>
          <p:nvPr>
            <p:ph idx="1"/>
          </p:nvPr>
        </p:nvSpPr>
        <p:spPr/>
        <p:txBody>
          <a:bodyPr/>
          <a:lstStyle/>
          <a:p>
            <a:r>
              <a:rPr lang="en-IN" dirty="0"/>
              <a:t>Change the permissions</a:t>
            </a:r>
          </a:p>
          <a:p>
            <a:r>
              <a:rPr lang="en-IN" dirty="0" err="1"/>
              <a:t>Chmod</a:t>
            </a:r>
            <a:r>
              <a:rPr lang="en-IN" dirty="0"/>
              <a:t> :it is used for to change the permission for </a:t>
            </a:r>
            <a:r>
              <a:rPr lang="en-IN" dirty="0" err="1"/>
              <a:t>specificfile</a:t>
            </a:r>
            <a:endParaRPr lang="en-IN" dirty="0"/>
          </a:p>
          <a:p>
            <a:r>
              <a:rPr lang="en-IN" dirty="0" err="1"/>
              <a:t>Chmod</a:t>
            </a:r>
            <a:r>
              <a:rPr lang="en-IN" dirty="0"/>
              <a:t> is can be two way one is </a:t>
            </a:r>
            <a:r>
              <a:rPr lang="en-IN" dirty="0" err="1"/>
              <a:t>sysmbloci</a:t>
            </a:r>
            <a:r>
              <a:rPr lang="en-IN" dirty="0"/>
              <a:t> and </a:t>
            </a:r>
            <a:r>
              <a:rPr lang="en-IN" dirty="0" err="1"/>
              <a:t>numric</a:t>
            </a:r>
            <a:endParaRPr lang="en-IN" dirty="0"/>
          </a:p>
          <a:p>
            <a:r>
              <a:rPr lang="en-IN" dirty="0"/>
              <a:t>We can add “+” or “-” for add permission and remove</a:t>
            </a:r>
          </a:p>
          <a:p>
            <a:r>
              <a:rPr lang="en-IN" dirty="0"/>
              <a:t>EX: </a:t>
            </a:r>
            <a:r>
              <a:rPr lang="en-IN" dirty="0" err="1"/>
              <a:t>chmod</a:t>
            </a:r>
            <a:r>
              <a:rPr lang="en-IN" dirty="0"/>
              <a:t> </a:t>
            </a:r>
            <a:r>
              <a:rPr lang="en-IN" dirty="0" err="1"/>
              <a:t>a+r</a:t>
            </a:r>
            <a:r>
              <a:rPr lang="en-IN" dirty="0"/>
              <a:t> #everyone can read</a:t>
            </a:r>
          </a:p>
          <a:p>
            <a:r>
              <a:rPr lang="en-IN" dirty="0" err="1"/>
              <a:t>Chmod</a:t>
            </a:r>
            <a:r>
              <a:rPr lang="en-IN" dirty="0"/>
              <a:t> </a:t>
            </a:r>
            <a:r>
              <a:rPr lang="en-IN" dirty="0" err="1"/>
              <a:t>a+rw</a:t>
            </a:r>
            <a:r>
              <a:rPr lang="en-IN" dirty="0"/>
              <a:t> #everyon can read and write</a:t>
            </a:r>
          </a:p>
          <a:p>
            <a:r>
              <a:rPr lang="en-IN" dirty="0" err="1"/>
              <a:t>Chmod</a:t>
            </a:r>
            <a:r>
              <a:rPr lang="en-IN" dirty="0"/>
              <a:t> a-</a:t>
            </a:r>
            <a:r>
              <a:rPr lang="en-IN" dirty="0" err="1"/>
              <a:t>rwx</a:t>
            </a:r>
            <a:r>
              <a:rPr lang="en-IN" dirty="0"/>
              <a:t># not everyone can not read</a:t>
            </a:r>
          </a:p>
          <a:p>
            <a:r>
              <a:rPr lang="en-IN" dirty="0"/>
              <a:t># for group</a:t>
            </a:r>
          </a:p>
          <a:p>
            <a:r>
              <a:rPr lang="en-IN" dirty="0" err="1"/>
              <a:t>Chmod</a:t>
            </a:r>
            <a:r>
              <a:rPr lang="en-IN" dirty="0"/>
              <a:t> g-r# group cannot read</a:t>
            </a:r>
          </a:p>
        </p:txBody>
      </p:sp>
    </p:spTree>
    <p:extLst>
      <p:ext uri="{BB962C8B-B14F-4D97-AF65-F5344CB8AC3E}">
        <p14:creationId xmlns:p14="http://schemas.microsoft.com/office/powerpoint/2010/main" val="4078028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77C9-2985-17CA-27C4-0019854578E8}"/>
              </a:ext>
            </a:extLst>
          </p:cNvPr>
          <p:cNvSpPr>
            <a:spLocks noGrp="1"/>
          </p:cNvSpPr>
          <p:nvPr>
            <p:ph type="title"/>
          </p:nvPr>
        </p:nvSpPr>
        <p:spPr>
          <a:xfrm>
            <a:off x="646111" y="-1"/>
            <a:ext cx="9404723" cy="188259"/>
          </a:xfrm>
        </p:spPr>
        <p:txBody>
          <a:bodyPr/>
          <a:lstStyle/>
          <a:p>
            <a:endParaRPr lang="en-IN" dirty="0"/>
          </a:p>
        </p:txBody>
      </p:sp>
      <p:sp>
        <p:nvSpPr>
          <p:cNvPr id="3" name="Content Placeholder 2">
            <a:extLst>
              <a:ext uri="{FF2B5EF4-FFF2-40B4-BE49-F238E27FC236}">
                <a16:creationId xmlns:a16="http://schemas.microsoft.com/office/drawing/2014/main" id="{76ECECD6-582B-F321-9B46-863ACBCC482C}"/>
              </a:ext>
            </a:extLst>
          </p:cNvPr>
          <p:cNvSpPr>
            <a:spLocks noGrp="1"/>
          </p:cNvSpPr>
          <p:nvPr>
            <p:ph idx="1"/>
          </p:nvPr>
        </p:nvSpPr>
        <p:spPr>
          <a:xfrm>
            <a:off x="313766" y="313766"/>
            <a:ext cx="11806516" cy="5934634"/>
          </a:xfrm>
        </p:spPr>
        <p:txBody>
          <a:bodyPr/>
          <a:lstStyle/>
          <a:p>
            <a:endParaRPr lang="en-IN" dirty="0"/>
          </a:p>
          <a:p>
            <a:r>
              <a:rPr lang="en-US"/>
              <a:t>1 if has execution permission 2 if has write permission 4 if has read permission </a:t>
            </a:r>
            <a:endParaRPr lang="en-IN" dirty="0"/>
          </a:p>
        </p:txBody>
      </p:sp>
    </p:spTree>
    <p:extLst>
      <p:ext uri="{BB962C8B-B14F-4D97-AF65-F5344CB8AC3E}">
        <p14:creationId xmlns:p14="http://schemas.microsoft.com/office/powerpoint/2010/main" val="493148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48152"/>
          </a:xfrm>
          <a:prstGeom prst="rect">
            <a:avLst/>
          </a:prstGeom>
        </p:spPr>
      </p:pic>
    </p:spTree>
    <p:extLst>
      <p:ext uri="{BB962C8B-B14F-4D97-AF65-F5344CB8AC3E}">
        <p14:creationId xmlns:p14="http://schemas.microsoft.com/office/powerpoint/2010/main" val="287230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Pwd(present working directory): </a:t>
            </a:r>
          </a:p>
          <a:p>
            <a:pPr marL="0" indent="0">
              <a:buNone/>
            </a:pPr>
            <a:r>
              <a:rPr lang="en-IN" dirty="0"/>
              <a:t>           </a:t>
            </a:r>
            <a:r>
              <a:rPr lang="en-IN" b="1" dirty="0"/>
              <a:t> pwd   </a:t>
            </a:r>
            <a:r>
              <a:rPr lang="en-IN" dirty="0"/>
              <a:t>prints the current working  directory.</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194" y="3570685"/>
            <a:ext cx="5497159" cy="1567985"/>
          </a:xfrm>
          <a:prstGeom prst="rect">
            <a:avLst/>
          </a:prstGeom>
        </p:spPr>
      </p:pic>
      <p:sp>
        <p:nvSpPr>
          <p:cNvPr id="5" name="Title 4"/>
          <p:cNvSpPr>
            <a:spLocks noGrp="1"/>
          </p:cNvSpPr>
          <p:nvPr>
            <p:ph type="title"/>
          </p:nvPr>
        </p:nvSpPr>
        <p:spPr>
          <a:xfrm>
            <a:off x="394319" y="1060426"/>
            <a:ext cx="9404723" cy="1400530"/>
          </a:xfrm>
        </p:spPr>
        <p:txBody>
          <a:bodyPr/>
          <a:lstStyle/>
          <a:p>
            <a:r>
              <a:rPr lang="en-IN" dirty="0"/>
              <a:t>Linux commands</a:t>
            </a:r>
          </a:p>
        </p:txBody>
      </p:sp>
    </p:spTree>
    <p:extLst>
      <p:ext uri="{BB962C8B-B14F-4D97-AF65-F5344CB8AC3E}">
        <p14:creationId xmlns:p14="http://schemas.microsoft.com/office/powerpoint/2010/main" val="266675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574" y="949861"/>
            <a:ext cx="10515600" cy="4351338"/>
          </a:xfrm>
        </p:spPr>
        <p:txBody>
          <a:bodyPr/>
          <a:lstStyle/>
          <a:p>
            <a:r>
              <a:rPr lang="en-IN" b="1" dirty="0"/>
              <a:t>Ls(listing file):</a:t>
            </a:r>
          </a:p>
          <a:p>
            <a:pPr marL="0" indent="0">
              <a:buNone/>
            </a:pPr>
            <a:r>
              <a:rPr lang="en-IN" b="1" dirty="0"/>
              <a:t>             list </a:t>
            </a:r>
            <a:r>
              <a:rPr lang="en-IN" dirty="0"/>
              <a:t>the contents (files and folders)of the current working  directory. you can use  </a:t>
            </a:r>
            <a:r>
              <a:rPr lang="en-IN" b="1" dirty="0"/>
              <a:t>“ls –a” </a:t>
            </a:r>
            <a:r>
              <a:rPr lang="en-IN" dirty="0"/>
              <a:t>to view the hidden files. you can use </a:t>
            </a:r>
            <a:r>
              <a:rPr lang="en-IN" b="1" dirty="0"/>
              <a:t>” ls -R “ </a:t>
            </a:r>
            <a:r>
              <a:rPr lang="en-IN" dirty="0"/>
              <a:t>to view  the subdirectory.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413" y="2768958"/>
            <a:ext cx="5773370" cy="2989151"/>
          </a:xfrm>
          <a:prstGeom prst="rect">
            <a:avLst/>
          </a:prstGeom>
        </p:spPr>
      </p:pic>
    </p:spTree>
    <p:extLst>
      <p:ext uri="{BB962C8B-B14F-4D97-AF65-F5344CB8AC3E}">
        <p14:creationId xmlns:p14="http://schemas.microsoft.com/office/powerpoint/2010/main" val="384404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lstStyle/>
          <a:p>
            <a:r>
              <a:rPr lang="en-IN" b="1" dirty="0"/>
              <a:t>Cd (change directory): </a:t>
            </a:r>
          </a:p>
          <a:p>
            <a:pPr marL="0" indent="0">
              <a:buNone/>
            </a:pPr>
            <a:r>
              <a:rPr lang="en-IN" dirty="0"/>
              <a:t>         </a:t>
            </a:r>
            <a:r>
              <a:rPr lang="en-IN" b="1" dirty="0"/>
              <a:t>cd&lt;directory&gt;</a:t>
            </a:r>
            <a:r>
              <a:rPr lang="en-IN" dirty="0"/>
              <a:t> set the given folder (or directory)as the current working directory for the current running session of the terminal. You can use </a:t>
            </a:r>
            <a:r>
              <a:rPr lang="en-IN" b="1" dirty="0"/>
              <a:t>“cd .. “ </a:t>
            </a:r>
            <a:r>
              <a:rPr lang="en-IN" dirty="0"/>
              <a:t>To go back from folder to folder.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955" y="3232598"/>
            <a:ext cx="6310647" cy="2421228"/>
          </a:xfrm>
          <a:prstGeom prst="rect">
            <a:avLst/>
          </a:prstGeom>
        </p:spPr>
      </p:pic>
    </p:spTree>
    <p:extLst>
      <p:ext uri="{BB962C8B-B14F-4D97-AF65-F5344CB8AC3E}">
        <p14:creationId xmlns:p14="http://schemas.microsoft.com/office/powerpoint/2010/main" val="22641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78676"/>
            <a:ext cx="8946541" cy="4195481"/>
          </a:xfrm>
        </p:spPr>
        <p:txBody>
          <a:bodyPr/>
          <a:lstStyle/>
          <a:p>
            <a:r>
              <a:rPr lang="en-IN" b="1" dirty="0"/>
              <a:t>Mkdir (make directory):</a:t>
            </a:r>
          </a:p>
          <a:p>
            <a:pPr marL="0" indent="0">
              <a:buNone/>
            </a:pPr>
            <a:r>
              <a:rPr lang="en-IN" dirty="0"/>
              <a:t>        </a:t>
            </a:r>
            <a:r>
              <a:rPr lang="en-IN" b="1" dirty="0"/>
              <a:t>mkdir  &lt;new-directory-name&gt;  </a:t>
            </a:r>
            <a:r>
              <a:rPr lang="en-IN" dirty="0"/>
              <a:t>makes a new/create 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38" y="3567448"/>
            <a:ext cx="7907628" cy="1622738"/>
          </a:xfrm>
          <a:prstGeom prst="rect">
            <a:avLst/>
          </a:prstGeom>
        </p:spPr>
      </p:pic>
    </p:spTree>
    <p:extLst>
      <p:ext uri="{BB962C8B-B14F-4D97-AF65-F5344CB8AC3E}">
        <p14:creationId xmlns:p14="http://schemas.microsoft.com/office/powerpoint/2010/main" val="3006617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4"/>
            <a:ext cx="10515600" cy="5198169"/>
          </a:xfrm>
        </p:spPr>
        <p:txBody>
          <a:bodyPr/>
          <a:lstStyle/>
          <a:p>
            <a:r>
              <a:rPr lang="en-IN" b="1" dirty="0"/>
              <a:t>rmdir  (remove directory): </a:t>
            </a:r>
          </a:p>
          <a:p>
            <a:pPr marL="0" indent="0">
              <a:buNone/>
            </a:pPr>
            <a:r>
              <a:rPr lang="en-IN" b="1" dirty="0"/>
              <a:t>        rmdir  </a:t>
            </a:r>
            <a:r>
              <a:rPr lang="en-IN" dirty="0"/>
              <a:t>&lt;directory-name&gt; removes(or deletes)the given directory.</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073" y="2871989"/>
            <a:ext cx="6993228" cy="1970468"/>
          </a:xfrm>
          <a:prstGeom prst="rect">
            <a:avLst/>
          </a:prstGeom>
        </p:spPr>
      </p:pic>
    </p:spTree>
    <p:extLst>
      <p:ext uri="{BB962C8B-B14F-4D97-AF65-F5344CB8AC3E}">
        <p14:creationId xmlns:p14="http://schemas.microsoft.com/office/powerpoint/2010/main" val="4150894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1768</TotalTime>
  <Words>1880</Words>
  <Application>Microsoft Office PowerPoint</Application>
  <PresentationFormat>Widescreen</PresentationFormat>
  <Paragraphs>173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Century Gothic</vt:lpstr>
      <vt:lpstr>Wingdings</vt:lpstr>
      <vt:lpstr>Wingdings 3</vt:lpstr>
      <vt:lpstr>Ion</vt:lpstr>
      <vt:lpstr>What is Linux?</vt:lpstr>
      <vt:lpstr>PowerPoint Presentation</vt:lpstr>
      <vt:lpstr>Linux shell or terminal?</vt:lpstr>
      <vt:lpstr>What is command?</vt:lpstr>
      <vt:lpstr>Linux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Tips and Tricks for Using linux Command Line </vt:lpstr>
      <vt:lpstr>Extraa commands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jsm</dc:creator>
  <cp:lastModifiedBy>Gopi Bhagam</cp:lastModifiedBy>
  <cp:revision>115</cp:revision>
  <dcterms:created xsi:type="dcterms:W3CDTF">2020-03-08T09:20:11Z</dcterms:created>
  <dcterms:modified xsi:type="dcterms:W3CDTF">2024-08-11T18:22:34Z</dcterms:modified>
</cp:coreProperties>
</file>