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sldIdLst>
    <p:sldId id="276" r:id="rId5"/>
    <p:sldId id="273" r:id="rId6"/>
    <p:sldId id="266" r:id="rId7"/>
    <p:sldId id="267" r:id="rId8"/>
    <p:sldId id="257" r:id="rId9"/>
    <p:sldId id="268" r:id="rId10"/>
    <p:sldId id="258" r:id="rId11"/>
    <p:sldId id="260" r:id="rId12"/>
    <p:sldId id="261" r:id="rId13"/>
    <p:sldId id="272" r:id="rId14"/>
    <p:sldId id="270" r:id="rId15"/>
    <p:sldId id="271" r:id="rId16"/>
    <p:sldId id="263" r:id="rId17"/>
    <p:sldId id="264" r:id="rId18"/>
    <p:sldId id="265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83209" autoAdjust="0"/>
  </p:normalViewPr>
  <p:slideViewPr>
    <p:cSldViewPr snapToGrid="0">
      <p:cViewPr>
        <p:scale>
          <a:sx n="70" d="100"/>
          <a:sy n="70" d="100"/>
        </p:scale>
        <p:origin x="86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9B81A-C411-4C25-A83B-68F602D218F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94EC-38F3-4900-830E-33F170CC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2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E3E2-2949-4478-9BDF-39858FCD862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453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00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Utilizzando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embedded</a:t>
            </a:r>
            <a:r>
              <a:rPr lang="en-US" baseline="0" dirty="0" smtClean="0"/>
              <a:t> document le JOIN non </a:t>
            </a:r>
            <a:r>
              <a:rPr lang="en-US" baseline="0" dirty="0" err="1" smtClean="0"/>
              <a:t>occorrono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0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6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6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https://infocus.emc.com/april_reeve/big-data-and-nosql-the-problem-with-relational-databases/</a:t>
            </a:r>
          </a:p>
          <a:p>
            <a:r>
              <a:rPr lang="en-US" dirty="0" smtClean="0"/>
              <a:t>1</a:t>
            </a:r>
            <a:r>
              <a:rPr lang="en-US" baseline="0" dirty="0" smtClean="0"/>
              <a:t>min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Cosa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formato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dinamico</a:t>
            </a:r>
            <a:r>
              <a:rPr lang="en-US" baseline="0" dirty="0" smtClean="0"/>
              <a:t>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2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</a:t>
            </a:r>
            <a:r>
              <a:rPr lang="en-US" baseline="0" dirty="0" smtClean="0"/>
              <a:t> schema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documenti</a:t>
            </a:r>
            <a:r>
              <a:rPr lang="en-US" baseline="0" dirty="0" smtClean="0"/>
              <a:t> è </a:t>
            </a:r>
            <a:r>
              <a:rPr lang="en-US" baseline="0" dirty="0" err="1" smtClean="0"/>
              <a:t>flessibile</a:t>
            </a:r>
            <a:r>
              <a:rPr lang="en-US" baseline="0" dirty="0" smtClean="0"/>
              <a:t>, ed </a:t>
            </a:r>
            <a:r>
              <a:rPr lang="en-US" baseline="0" dirty="0" err="1" smtClean="0"/>
              <a:t>ogni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992B-D2BC-4B4A-9103-8833C70EC3A8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5A8C-9DFF-4928-A6E4-04051F50C8F1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9204-C074-44E1-B293-CABB5F80EB53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A0F3-5F77-4DC2-9CCB-B3977FA0AAB1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59C1-A5FA-4ACD-AC3D-D60FD153C862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8E7-E111-4F36-BB1E-4C67C3296AFA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DF11-0213-424A-AA45-039CCBBE925F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BF1-D95A-4C62-B6FC-41CA662E51D8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1499-D3DA-478B-981C-22B76F005B50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borrosa de una persona&#10;&#10;Descripción generada automáticamente con confianza baja">
            <a:extLst>
              <a:ext uri="{FF2B5EF4-FFF2-40B4-BE49-F238E27FC236}">
                <a16:creationId xmlns:a16="http://schemas.microsoft.com/office/drawing/2014/main" id="{315E7D82-45B3-4584-A2CA-B8AF125911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Marcador de texto 15">
            <a:extLst>
              <a:ext uri="{FF2B5EF4-FFF2-40B4-BE49-F238E27FC236}">
                <a16:creationId xmlns:a16="http://schemas.microsoft.com/office/drawing/2014/main" id="{6E85101A-A813-46AD-8272-8E594617E9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400" y="2300400"/>
            <a:ext cx="10904400" cy="1324800"/>
          </a:xfrm>
          <a:prstGeom prst="rect">
            <a:avLst/>
          </a:prstGeom>
        </p:spPr>
        <p:txBody>
          <a:bodyPr/>
          <a:lstStyle>
            <a:lvl1pPr>
              <a:defRPr lang="es-ES" sz="4400" b="0" i="0" dirty="0">
                <a:solidFill>
                  <a:schemeClr val="bg1"/>
                </a:solidFill>
                <a:latin typeface="+mj-lt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marL="0" marR="0" lvl="0" indent="0" fontAlgn="auto">
              <a:lnSpc>
                <a:spcPct val="11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GB" noProof="0" dirty="0"/>
              <a:t>Title 44pt size, x0.9 line spacing</a:t>
            </a:r>
            <a:br>
              <a:rPr lang="en-GB" noProof="0" dirty="0"/>
            </a:br>
            <a:endParaRPr lang="es-ES" dirty="0"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64A04134-AD85-4422-A1B1-EFA77856933E}"/>
              </a:ext>
            </a:extLst>
          </p:cNvPr>
          <p:cNvSpPr/>
          <p:nvPr userDrawn="1"/>
        </p:nvSpPr>
        <p:spPr>
          <a:xfrm>
            <a:off x="600672" y="6453966"/>
            <a:ext cx="10928298" cy="164978"/>
          </a:xfrm>
          <a:custGeom>
            <a:avLst/>
            <a:gdLst/>
            <a:ahLst/>
            <a:cxnLst/>
            <a:rect l="l" t="t" r="r" b="b"/>
            <a:pathLst>
              <a:path w="18470245">
                <a:moveTo>
                  <a:pt x="18469845" y="0"/>
                </a:moveTo>
                <a:lnTo>
                  <a:pt x="0" y="0"/>
                </a:lnTo>
              </a:path>
            </a:pathLst>
          </a:custGeom>
          <a:ln w="52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4D6BDD28-27B3-FD4A-9187-BD3C5F36B3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136" y="5674936"/>
            <a:ext cx="7204783" cy="221599"/>
          </a:xfrm>
          <a:prstGeom prst="rect">
            <a:avLst/>
          </a:prstGeom>
        </p:spPr>
        <p:txBody>
          <a:bodyPr lIns="90000" tIns="0" rIns="90000" bIns="0">
            <a:sp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Presenter name 16pt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971B7EF-2251-8B4D-9EE3-3AA9DB2847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5136" y="5972485"/>
            <a:ext cx="2120572" cy="152349"/>
          </a:xfrm>
          <a:prstGeom prst="rect">
            <a:avLst/>
          </a:prstGeom>
        </p:spPr>
        <p:txBody>
          <a:bodyPr wrap="square" lIns="90000" tIns="0" rIns="90000" bIns="0">
            <a:spAutoFit/>
          </a:bodyPr>
          <a:lstStyle>
            <a:lvl1pPr marL="0" indent="0">
              <a:buNone/>
              <a:defRPr sz="1100" b="0" i="0" baseline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Date 11pt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B80B8CE-0EC1-F642-BF74-9DCAA3C1918D}"/>
              </a:ext>
            </a:extLst>
          </p:cNvPr>
          <p:cNvSpPr txBox="1">
            <a:spLocks/>
          </p:cNvSpPr>
          <p:nvPr userDrawn="1"/>
        </p:nvSpPr>
        <p:spPr>
          <a:xfrm>
            <a:off x="125926" y="59535"/>
            <a:ext cx="2185987" cy="49850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txBody>
          <a:bodyPr tIns="72000" rIns="1260000" bIns="90000"/>
          <a:lstStyle>
            <a:lvl1pPr marL="0" marR="0" indent="0" algn="l" defTabSz="432000" rtl="0" eaLnBrk="0" fontAlgn="base" latinLnBrk="0" hangingPunct="0">
              <a:lnSpc>
                <a:spcPct val="100000"/>
              </a:lnSpc>
              <a:spcBef>
                <a:spcPts val="120"/>
              </a:spcBef>
              <a:spcAft>
                <a:spcPct val="0"/>
              </a:spcAft>
              <a:buClrTx/>
              <a:buSzTx/>
              <a:buFont typeface="+mj-lt"/>
              <a:buNone/>
              <a:tabLst>
                <a:tab pos="842963" algn="l"/>
              </a:tabLst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en-US" altLang="ja-JP" sz="700" dirty="0">
                <a:solidFill>
                  <a:schemeClr val="bg1"/>
                </a:solidFill>
                <a:ea typeface="MS PGothic" charset="-128"/>
              </a:rPr>
              <a:t>Information Type :</a:t>
            </a:r>
          </a:p>
          <a:p>
            <a:pPr algn="r"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en-US" altLang="ja-JP" sz="700" dirty="0">
                <a:solidFill>
                  <a:schemeClr val="bg1"/>
                </a:solidFill>
                <a:ea typeface="MS PGothic" charset="-128"/>
              </a:rPr>
              <a:t>Company Name :</a:t>
            </a:r>
            <a:endParaRPr kumimoji="1" lang="en-GB" altLang="ja-JP" sz="700" dirty="0">
              <a:solidFill>
                <a:schemeClr val="bg1"/>
              </a:solidFill>
              <a:ea typeface="MS PGothic" charset="-128"/>
            </a:endParaRPr>
          </a:p>
          <a:p>
            <a:pPr algn="r"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en-US" altLang="ja-JP" sz="700" dirty="0">
                <a:solidFill>
                  <a:schemeClr val="bg1"/>
                </a:solidFill>
                <a:ea typeface="MS PGothic" charset="-128"/>
              </a:rPr>
              <a:t>Information Owner :</a:t>
            </a:r>
            <a:endParaRPr kumimoji="1" lang="ja-JP" altLang="en-US" sz="700" dirty="0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D6BDD28-27B3-FD4A-9187-BD3C5F36B31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36" y="829749"/>
            <a:ext cx="1406864" cy="793038"/>
          </a:xfrm>
          <a:prstGeom prst="rect">
            <a:avLst/>
          </a:prstGeom>
        </p:spPr>
        <p:txBody>
          <a:bodyPr wrap="square" lIns="90000" tIns="0" rIns="90000" bIns="0">
            <a:sp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Client logo </a:t>
            </a:r>
            <a:r>
              <a:rPr lang="en-GB" noProof="0" dirty="0" err="1"/>
              <a:t>trasparent</a:t>
            </a:r>
            <a:endParaRPr lang="en-GB" noProof="0" dirty="0"/>
          </a:p>
          <a:p>
            <a:pPr lvl="0"/>
            <a:endParaRPr lang="en-GB" noProof="0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136" y="3941762"/>
            <a:ext cx="10904400" cy="13248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kern="1200" dirty="0" smtClean="0">
                <a:solidFill>
                  <a:schemeClr val="bg1"/>
                </a:solidFill>
                <a:latin typeface="+mj-lt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Sub-heading 28pt, </a:t>
            </a:r>
            <a:r>
              <a:rPr lang="en-GB" noProof="0" dirty="0"/>
              <a:t>x1.1 line spacing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551CD-DDD1-FF4E-9ADC-7BF2F055772B}"/>
              </a:ext>
            </a:extLst>
          </p:cNvPr>
          <p:cNvSpPr txBox="1"/>
          <p:nvPr userDrawn="1"/>
        </p:nvSpPr>
        <p:spPr>
          <a:xfrm>
            <a:off x="715761" y="6619518"/>
            <a:ext cx="7430703" cy="116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700" dirty="0">
                <a:solidFill>
                  <a:schemeClr val="bg1"/>
                </a:solidFill>
                <a:latin typeface="+mn-lt"/>
                <a:ea typeface="Helvetica Neue Light" panose="02000403000000020004" pitchFamily="2" charset="0"/>
              </a:rPr>
              <a:t>© 2022 NTT DATA. All Rights Reserved.</a:t>
            </a:r>
            <a:endParaRPr lang="en-US" sz="700" dirty="0">
              <a:solidFill>
                <a:schemeClr val="bg1"/>
              </a:solidFill>
              <a:latin typeface="+mn-lt"/>
              <a:ea typeface="Helvetica Neue Light" panose="02000403000000020004" pitchFamily="2" charset="0"/>
            </a:endParaRPr>
          </a:p>
        </p:txBody>
      </p:sp>
      <p:pic>
        <p:nvPicPr>
          <p:cNvPr id="17" name="Imagen 15">
            <a:extLst>
              <a:ext uri="{FF2B5EF4-FFF2-40B4-BE49-F238E27FC236}">
                <a16:creationId xmlns:a16="http://schemas.microsoft.com/office/drawing/2014/main" id="{FB51FBD0-4D4F-45BF-AB9E-6F25150E25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4605" y="5331010"/>
            <a:ext cx="1570302" cy="713773"/>
          </a:xfrm>
          <a:prstGeom prst="rect">
            <a:avLst/>
          </a:prstGeom>
        </p:spPr>
      </p:pic>
      <p:pic>
        <p:nvPicPr>
          <p:cNvPr id="18" name="Graphic 15">
            <a:extLst>
              <a:ext uri="{FF2B5EF4-FFF2-40B4-BE49-F238E27FC236}">
                <a16:creationId xmlns:a16="http://schemas.microsoft.com/office/drawing/2014/main" id="{564839E1-65C8-3341-A0AD-DCE86A5E95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6203" y="513593"/>
            <a:ext cx="2190225" cy="3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7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9B6C-E08D-47EE-896C-192ECAE839F6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2F6-AB4C-4157-B380-9D641F7766BF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733B-54C6-4A6E-827E-DD1C3F9CE873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007A-2620-465A-B45E-DE7041884AFA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B893-BBFC-4DE0-B374-3860F9650844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1ECB-3731-47CE-AEFD-5FF28C66873D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578F-7EF4-47FE-9EB9-E2BE3AAEB459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97FF-FD26-430C-9695-8B5F9B745B67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14683C-E14C-462C-BAA2-833014B0A3E0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compass" TargetMode="External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52472" y="2096617"/>
            <a:ext cx="5724503" cy="1324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Application Services</a:t>
            </a:r>
          </a:p>
          <a:p>
            <a:pPr marL="0" indent="0">
              <a:buNone/>
            </a:pPr>
            <a:r>
              <a:rPr lang="it-IT" sz="2800" i="1" dirty="0">
                <a:solidFill>
                  <a:schemeClr val="tx1"/>
                </a:solidFill>
              </a:rPr>
              <a:t>Application Development Centro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25136" y="5674936"/>
            <a:ext cx="6548021" cy="24622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Pasquale La </a:t>
            </a:r>
            <a:r>
              <a:rPr lang="it-IT" dirty="0" smtClean="0">
                <a:solidFill>
                  <a:schemeClr val="tx1"/>
                </a:solidFill>
              </a:rPr>
              <a:t>Mura - </a:t>
            </a:r>
            <a:r>
              <a:rPr lang="it-IT" dirty="0" err="1" smtClean="0">
                <a:solidFill>
                  <a:schemeClr val="tx1"/>
                </a:solidFill>
              </a:rPr>
              <a:t>Cloud</a:t>
            </a:r>
            <a:r>
              <a:rPr lang="it-IT" dirty="0" smtClean="0">
                <a:solidFill>
                  <a:schemeClr val="tx1"/>
                </a:solidFill>
              </a:rPr>
              <a:t> Solution Architect </a:t>
            </a:r>
            <a:r>
              <a:rPr lang="it-IT" dirty="0">
                <a:solidFill>
                  <a:schemeClr val="tx1"/>
                </a:solidFill>
              </a:rPr>
              <a:t>- Application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D3B2DACD-9898-C447-ABEE-A9B84DB3D932}"/>
              </a:ext>
            </a:extLst>
          </p:cNvPr>
          <p:cNvSpPr txBox="1">
            <a:spLocks/>
          </p:cNvSpPr>
          <p:nvPr/>
        </p:nvSpPr>
        <p:spPr>
          <a:xfrm>
            <a:off x="1074658" y="133959"/>
            <a:ext cx="1221528" cy="355482"/>
          </a:xfrm>
          <a:prstGeom prst="rect">
            <a:avLst/>
          </a:prstGeom>
        </p:spPr>
        <p:txBody>
          <a:bodyPr wrap="square" lIns="0" tIns="0" rIns="90000" bIns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700" b="0" i="0" kern="120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Restricted</a:t>
            </a:r>
          </a:p>
          <a:p>
            <a:pPr marL="0" indent="0">
              <a:buNone/>
            </a:pPr>
            <a:r>
              <a:rPr lang="en-GB" dirty="0"/>
              <a:t>NTT DATA Italia S.p.A </a:t>
            </a:r>
          </a:p>
          <a:p>
            <a:pPr marL="0" indent="0">
              <a:buNone/>
            </a:pPr>
            <a:r>
              <a:rPr lang="en-GB" dirty="0"/>
              <a:t>NTT DATA Italia S.p.A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52472" y="4459266"/>
            <a:ext cx="8566477" cy="499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i="1" dirty="0" smtClean="0">
                <a:solidFill>
                  <a:schemeClr val="tx1"/>
                </a:solidFill>
              </a:rPr>
              <a:t>Introduzione a </a:t>
            </a:r>
            <a:r>
              <a:rPr lang="it-IT" sz="2400" i="1" dirty="0" err="1" smtClean="0">
                <a:solidFill>
                  <a:schemeClr val="tx1"/>
                </a:solidFill>
              </a:rPr>
              <a:t>Mongo</a:t>
            </a:r>
            <a:r>
              <a:rPr lang="it-IT" sz="2400" i="1" dirty="0" smtClean="0">
                <a:solidFill>
                  <a:schemeClr val="tx1"/>
                </a:solidFill>
              </a:rPr>
              <a:t> DB</a:t>
            </a:r>
            <a:endParaRPr lang="it-IT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7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683" y="1506071"/>
            <a:ext cx="4253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Structura</a:t>
            </a:r>
            <a:r>
              <a:rPr lang="en-US" sz="2000" dirty="0" smtClean="0"/>
              <a:t> di un document JSON: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842682" y="1965047"/>
            <a:ext cx="7189693" cy="3413774"/>
            <a:chOff x="2501153" y="1201271"/>
            <a:chExt cx="6149788" cy="2133600"/>
          </a:xfrm>
        </p:grpSpPr>
        <p:sp>
          <p:nvSpPr>
            <p:cNvPr id="6" name="Flowchart: Process 5"/>
            <p:cNvSpPr/>
            <p:nvPr/>
          </p:nvSpPr>
          <p:spPr>
            <a:xfrm>
              <a:off x="2501153" y="1201271"/>
              <a:ext cx="6149788" cy="213360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1" name="Picture 3" descr="C:\Users\frog\Desktop\crud-annotated-documen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447" y="1415675"/>
              <a:ext cx="5791200" cy="172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8247529" y="1973222"/>
            <a:ext cx="37293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</a:t>
            </a:r>
            <a:r>
              <a:rPr lang="en-US" sz="2000" b="1" dirty="0" err="1" smtClean="0"/>
              <a:t>campi</a:t>
            </a:r>
            <a:r>
              <a:rPr lang="en-US" sz="2000" dirty="0" smtClean="0"/>
              <a:t> </a:t>
            </a:r>
            <a:r>
              <a:rPr lang="en-US" sz="2000" dirty="0" err="1" smtClean="0"/>
              <a:t>dei</a:t>
            </a:r>
            <a:r>
              <a:rPr lang="en-US" sz="2000" dirty="0" smtClean="0"/>
              <a:t> </a:t>
            </a:r>
            <a:r>
              <a:rPr lang="en-US" sz="2000" dirty="0" err="1" smtClean="0"/>
              <a:t>documenti</a:t>
            </a:r>
            <a:r>
              <a:rPr lang="en-US" sz="2000" dirty="0" smtClean="0"/>
              <a:t> </a:t>
            </a:r>
            <a:r>
              <a:rPr lang="en-US" sz="2000" dirty="0" err="1" smtClean="0"/>
              <a:t>possono</a:t>
            </a:r>
            <a:r>
              <a:rPr lang="en-US" sz="2000" dirty="0" smtClean="0"/>
              <a:t> </a:t>
            </a:r>
            <a:r>
              <a:rPr lang="en-US" sz="2000" dirty="0" err="1" smtClean="0"/>
              <a:t>valere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Tipi </a:t>
            </a:r>
            <a:r>
              <a:rPr lang="en-US" sz="2000" dirty="0" err="1" smtClean="0"/>
              <a:t>Nativi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Array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 smtClean="0"/>
              <a:t>Altri</a:t>
            </a:r>
            <a:r>
              <a:rPr lang="en-US" sz="2000" dirty="0" smtClean="0"/>
              <a:t> </a:t>
            </a:r>
            <a:r>
              <a:rPr lang="en-US" sz="2000" dirty="0" err="1" smtClean="0"/>
              <a:t>documenti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33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683" y="1353169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Embedded documents: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717177" y="1798311"/>
            <a:ext cx="10291482" cy="4696797"/>
            <a:chOff x="717177" y="1762453"/>
            <a:chExt cx="10291482" cy="4696797"/>
          </a:xfrm>
        </p:grpSpPr>
        <p:sp>
          <p:nvSpPr>
            <p:cNvPr id="6" name="Flowchart: Process 5"/>
            <p:cNvSpPr/>
            <p:nvPr/>
          </p:nvSpPr>
          <p:spPr>
            <a:xfrm>
              <a:off x="842683" y="1875402"/>
              <a:ext cx="10165976" cy="4435751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frog\Desktop\data-model-denormaliz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77" y="1762453"/>
              <a:ext cx="9574305" cy="4696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1257300" y="2269671"/>
            <a:ext cx="33399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80887" y="231360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la </a:t>
            </a:r>
            <a:r>
              <a:rPr lang="en-US" dirty="0" smtClean="0">
                <a:solidFill>
                  <a:schemeClr val="accent1"/>
                </a:solidFill>
              </a:rPr>
              <a:t>primary key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3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683" y="1353169"/>
            <a:ext cx="6519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Linking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documenti</a:t>
            </a:r>
            <a:r>
              <a:rPr lang="en-US" sz="2400" dirty="0" smtClean="0"/>
              <a:t> </a:t>
            </a:r>
            <a:r>
              <a:rPr lang="en-US" sz="2400" dirty="0" err="1" smtClean="0"/>
              <a:t>usando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campo </a:t>
            </a:r>
            <a:r>
              <a:rPr lang="en-US" sz="2400" b="1" dirty="0" smtClean="0"/>
              <a:t>_id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947046" y="1835117"/>
            <a:ext cx="7707087" cy="4749252"/>
            <a:chOff x="1322613" y="1639169"/>
            <a:chExt cx="7707087" cy="4749252"/>
          </a:xfrm>
        </p:grpSpPr>
        <p:sp>
          <p:nvSpPr>
            <p:cNvPr id="7" name="Rectangle 6"/>
            <p:cNvSpPr/>
            <p:nvPr/>
          </p:nvSpPr>
          <p:spPr>
            <a:xfrm>
              <a:off x="1322613" y="1639169"/>
              <a:ext cx="7707087" cy="47492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8" name="Picture 2" descr="C:\Users\frog\Desktop\data-model-normaliz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613" y="1727001"/>
              <a:ext cx="7516813" cy="4573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2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Queries: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 (</a:t>
            </a:r>
            <a:r>
              <a:rPr lang="en-US" dirty="0" smtClean="0">
                <a:solidFill>
                  <a:srgbClr val="FFFF00"/>
                </a:solidFill>
              </a:rPr>
              <a:t>Create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– Update – Delete)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Creare</a:t>
            </a:r>
            <a:r>
              <a:rPr lang="en-US" dirty="0" smtClean="0"/>
              <a:t> un </a:t>
            </a:r>
            <a:r>
              <a:rPr lang="en-US" dirty="0" smtClean="0"/>
              <a:t>database: use </a:t>
            </a:r>
            <a:r>
              <a:rPr lang="en-US" dirty="0" err="1" smtClean="0"/>
              <a:t>database_name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smtClean="0"/>
              <a:t>collection: </a:t>
            </a:r>
            <a:r>
              <a:rPr lang="en-US" dirty="0" err="1" smtClean="0"/>
              <a:t>db.createCollection</a:t>
            </a:r>
            <a:r>
              <a:rPr lang="en-US" dirty="0" smtClean="0"/>
              <a:t>(</a:t>
            </a:r>
            <a:r>
              <a:rPr lang="en-US" dirty="0" err="1" smtClean="0"/>
              <a:t>nome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opzioni</a:t>
            </a:r>
            <a:r>
              <a:rPr lang="en-US" dirty="0" smtClean="0"/>
              <a:t>)</a:t>
            </a:r>
            <a:r>
              <a:rPr lang="en-US" dirty="0"/>
              <a:t> 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opzioni</a:t>
            </a:r>
            <a:r>
              <a:rPr lang="en-US" dirty="0" smtClean="0"/>
              <a:t>: 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specificare</a:t>
            </a:r>
            <a:r>
              <a:rPr lang="en-US" dirty="0" smtClean="0"/>
              <a:t> la </a:t>
            </a:r>
            <a:r>
              <a:rPr lang="en-US" dirty="0" err="1" smtClean="0"/>
              <a:t>tipologia</a:t>
            </a:r>
            <a:r>
              <a:rPr lang="en-US" dirty="0" smtClean="0"/>
              <a:t> di collection (capped,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Inserire</a:t>
            </a:r>
            <a:r>
              <a:rPr lang="en-US" dirty="0" smtClean="0"/>
              <a:t> un </a:t>
            </a:r>
            <a:r>
              <a:rPr lang="en-US" dirty="0" err="1" smtClean="0"/>
              <a:t>documento</a:t>
            </a:r>
            <a:r>
              <a:rPr lang="en-US" dirty="0" smtClean="0"/>
              <a:t>: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db.&lt;</a:t>
            </a:r>
            <a:r>
              <a:rPr lang="en-US" dirty="0" err="1"/>
              <a:t>collection_name</a:t>
            </a:r>
            <a:r>
              <a:rPr lang="en-US" dirty="0"/>
              <a:t>&gt;.insert({“name”: “</a:t>
            </a:r>
            <a:r>
              <a:rPr lang="en-US" dirty="0" err="1"/>
              <a:t>nguyen</a:t>
            </a:r>
            <a:r>
              <a:rPr lang="en-US" dirty="0"/>
              <a:t>”, “age”: 24, “gender”: “male”})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Query [e.g. select all]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db.&lt;</a:t>
            </a:r>
            <a:r>
              <a:rPr lang="en-US" dirty="0" err="1"/>
              <a:t>collection_name</a:t>
            </a:r>
            <a:r>
              <a:rPr lang="en-US" dirty="0"/>
              <a:t>&gt;.find().pretty()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Query </a:t>
            </a:r>
            <a:r>
              <a:rPr lang="en-US" dirty="0" smtClean="0"/>
              <a:t>con </a:t>
            </a:r>
            <a:r>
              <a:rPr lang="en-US" dirty="0" err="1" smtClean="0"/>
              <a:t>filtri</a:t>
            </a:r>
            <a:r>
              <a:rPr lang="en-US" dirty="0" smtClean="0"/>
              <a:t>: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db.&lt;</a:t>
            </a:r>
            <a:r>
              <a:rPr lang="en-US" dirty="0" err="1"/>
              <a:t>collection_name</a:t>
            </a:r>
            <a:r>
              <a:rPr lang="en-US" dirty="0"/>
              <a:t>&gt;.find( </a:t>
            </a:r>
            <a:r>
              <a:rPr lang="en-US" dirty="0">
                <a:solidFill>
                  <a:srgbClr val="FFC000"/>
                </a:solidFill>
              </a:rPr>
              <a:t>{</a:t>
            </a:r>
            <a:r>
              <a:rPr lang="en-US" dirty="0"/>
              <a:t> “gender”: “female”, “age”: {$lte:20} </a:t>
            </a:r>
            <a:r>
              <a:rPr lang="en-US" dirty="0">
                <a:solidFill>
                  <a:srgbClr val="FFC000"/>
                </a:solidFill>
              </a:rPr>
              <a:t>}</a:t>
            </a:r>
            <a:r>
              <a:rPr lang="en-US" dirty="0"/>
              <a:t>).pretty()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Queries: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(Create – </a:t>
            </a:r>
            <a:r>
              <a:rPr lang="en-US" dirty="0" smtClean="0">
                <a:solidFill>
                  <a:srgbClr val="FFFF00"/>
                </a:solidFill>
              </a:rPr>
              <a:t>Update</a:t>
            </a:r>
            <a:r>
              <a:rPr lang="en-US" dirty="0" smtClean="0"/>
              <a:t> – Delete)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db</a:t>
            </a:r>
            <a:r>
              <a:rPr lang="en-US" sz="1600" dirty="0" smtClean="0"/>
              <a:t>.&lt;</a:t>
            </a:r>
            <a:r>
              <a:rPr lang="en-US" sz="1600" dirty="0" err="1" smtClean="0"/>
              <a:t>collection_name</a:t>
            </a:r>
            <a:r>
              <a:rPr lang="en-US" sz="1600" dirty="0" smtClean="0"/>
              <a:t>&gt;.</a:t>
            </a:r>
            <a:r>
              <a:rPr lang="en-US" sz="1600" dirty="0"/>
              <a:t>update</a:t>
            </a:r>
            <a:r>
              <a:rPr lang="en-US" sz="1600" dirty="0" smtClean="0"/>
              <a:t>(&lt;</a:t>
            </a:r>
            <a:r>
              <a:rPr lang="en-US" sz="1600" dirty="0" err="1" smtClean="0"/>
              <a:t>select_criteria</a:t>
            </a:r>
            <a:r>
              <a:rPr lang="en-US" sz="1600" dirty="0" smtClean="0"/>
              <a:t>&gt;,&lt;</a:t>
            </a:r>
            <a:r>
              <a:rPr lang="en-US" sz="1600" dirty="0" err="1" smtClean="0"/>
              <a:t>updated_data</a:t>
            </a:r>
            <a:r>
              <a:rPr lang="en-US" sz="1600" dirty="0" smtClean="0"/>
              <a:t>&gt;)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 smtClean="0"/>
              <a:t>db.students.update</a:t>
            </a:r>
            <a:r>
              <a:rPr lang="en-US" sz="1600" dirty="0" smtClean="0"/>
              <a:t>({‘name':‘</a:t>
            </a:r>
            <a:r>
              <a:rPr lang="en-US" sz="1600" dirty="0" err="1" smtClean="0"/>
              <a:t>nguyen</a:t>
            </a:r>
            <a:r>
              <a:rPr lang="en-US" sz="1600" dirty="0" smtClean="0"/>
              <a:t>'}, { $</a:t>
            </a:r>
            <a:r>
              <a:rPr lang="en-US" sz="1600" dirty="0"/>
              <a:t>set</a:t>
            </a:r>
            <a:r>
              <a:rPr lang="en-US" sz="1600" dirty="0" smtClean="0"/>
              <a:t>:{‘age': 20 } }  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 smtClean="0"/>
              <a:t>Sovrascrivere</a:t>
            </a:r>
            <a:r>
              <a:rPr lang="en-US" sz="1600" dirty="0" smtClean="0"/>
              <a:t> un document </a:t>
            </a:r>
            <a:r>
              <a:rPr lang="en-US" sz="1600" dirty="0" err="1" smtClean="0"/>
              <a:t>esistente</a:t>
            </a:r>
            <a:r>
              <a:rPr lang="en-US" sz="1600" dirty="0" smtClean="0"/>
              <a:t> con un </a:t>
            </a:r>
            <a:r>
              <a:rPr lang="en-US" sz="1600" dirty="0" err="1" smtClean="0"/>
              <a:t>nuovo</a:t>
            </a:r>
            <a:r>
              <a:rPr lang="en-US" sz="1600" dirty="0" smtClean="0"/>
              <a:t> </a:t>
            </a:r>
            <a:r>
              <a:rPr lang="en-US" sz="1600" dirty="0" err="1" smtClean="0"/>
              <a:t>documento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FF00"/>
                </a:solidFill>
              </a:rPr>
              <a:t>save</a:t>
            </a:r>
            <a:r>
              <a:rPr lang="en-US" sz="1600" dirty="0" smtClean="0"/>
              <a:t> method: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err="1" smtClean="0"/>
              <a:t>db.students.save</a:t>
            </a:r>
            <a:r>
              <a:rPr lang="en-US" sz="1400" dirty="0" smtClean="0"/>
              <a:t>({_</a:t>
            </a:r>
            <a:r>
              <a:rPr lang="en-US" sz="1400" dirty="0" err="1" smtClean="0"/>
              <a:t>id:ObjectId</a:t>
            </a:r>
            <a:r>
              <a:rPr lang="en-US" sz="1400" dirty="0" smtClean="0"/>
              <a:t>(‘</a:t>
            </a:r>
            <a:r>
              <a:rPr lang="en-US" sz="1400" dirty="0" err="1" smtClean="0"/>
              <a:t>string_id</a:t>
            </a:r>
            <a:r>
              <a:rPr lang="en-US" sz="1400" dirty="0" smtClean="0"/>
              <a:t>’), “name”: “ben”, “age”: 23, “gender”: “male”}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Queries: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(Create – Update – </a:t>
            </a:r>
            <a:r>
              <a:rPr lang="en-US" dirty="0" smtClean="0">
                <a:solidFill>
                  <a:srgbClr val="FFFF00"/>
                </a:solidFill>
              </a:rPr>
              <a:t>Delete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Drop </a:t>
            </a:r>
            <a:r>
              <a:rPr lang="en-US" dirty="0" smtClean="0"/>
              <a:t>di un </a:t>
            </a:r>
            <a:r>
              <a:rPr lang="en-US" dirty="0"/>
              <a:t>database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Show database:	show </a:t>
            </a:r>
            <a:r>
              <a:rPr lang="en-US" dirty="0" err="1" smtClean="0"/>
              <a:t>dbs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Use a database: use &lt;</a:t>
            </a:r>
            <a:r>
              <a:rPr lang="en-US" dirty="0" err="1" smtClean="0"/>
              <a:t>db_name</a:t>
            </a:r>
            <a:r>
              <a:rPr lang="en-US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Drop it: </a:t>
            </a:r>
            <a:r>
              <a:rPr lang="en-US" dirty="0" err="1" smtClean="0"/>
              <a:t>db.dropDatabase</a:t>
            </a:r>
            <a:r>
              <a:rPr lang="en-U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Drop </a:t>
            </a:r>
            <a:r>
              <a:rPr lang="en-US" dirty="0" smtClean="0"/>
              <a:t>di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/>
              <a:t>collection: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db.&lt;</a:t>
            </a:r>
            <a:r>
              <a:rPr lang="en-US" dirty="0" err="1" smtClean="0"/>
              <a:t>collection_name</a:t>
            </a:r>
            <a:r>
              <a:rPr lang="en-US" dirty="0" smtClean="0"/>
              <a:t>&gt;.drop()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Delete di un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: 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db</a:t>
            </a:r>
            <a:r>
              <a:rPr lang="en-US" dirty="0" smtClean="0"/>
              <a:t>.&lt;</a:t>
            </a:r>
            <a:r>
              <a:rPr lang="en-US" dirty="0" err="1" smtClean="0"/>
              <a:t>collection_name</a:t>
            </a:r>
            <a:r>
              <a:rPr lang="en-US" dirty="0" smtClean="0"/>
              <a:t>&gt;.remove({“gender”: “male” 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Installazione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880232"/>
            <a:ext cx="8946541" cy="211631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Scaricare</a:t>
            </a:r>
            <a:r>
              <a:rPr lang="en-US" dirty="0" smtClean="0"/>
              <a:t> </a:t>
            </a:r>
            <a:r>
              <a:rPr lang="en-US" dirty="0" smtClean="0"/>
              <a:t>ed </a:t>
            </a:r>
            <a:r>
              <a:rPr lang="en-US" dirty="0" err="1" smtClean="0"/>
              <a:t>eseguire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file </a:t>
            </a:r>
            <a:r>
              <a:rPr lang="en-US" dirty="0" err="1" smtClean="0"/>
              <a:t>msi</a:t>
            </a:r>
            <a:r>
              <a:rPr lang="en-US" dirty="0" smtClean="0"/>
              <a:t> da </a:t>
            </a:r>
            <a:r>
              <a:rPr lang="en-US" dirty="0">
                <a:hlinkClick r:id="rId2"/>
              </a:rPr>
              <a:t>Download MongoDB Community Server | MongoDB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Scaricare</a:t>
            </a:r>
            <a:r>
              <a:rPr lang="en-US" dirty="0" smtClean="0"/>
              <a:t> ed </a:t>
            </a:r>
            <a:r>
              <a:rPr lang="en-US" dirty="0" err="1" smtClean="0"/>
              <a:t>installare</a:t>
            </a:r>
            <a:r>
              <a:rPr lang="en-US" dirty="0" smtClean="0"/>
              <a:t> Mongo Compass da </a:t>
            </a:r>
            <a:r>
              <a:rPr lang="it-IT" dirty="0" err="1">
                <a:hlinkClick r:id="rId3"/>
              </a:rPr>
              <a:t>MongoDB</a:t>
            </a:r>
            <a:r>
              <a:rPr lang="it-IT" dirty="0">
                <a:hlinkClick r:id="rId3"/>
              </a:rPr>
              <a:t> </a:t>
            </a:r>
            <a:r>
              <a:rPr lang="it-IT" dirty="0" err="1">
                <a:hlinkClick r:id="rId3"/>
              </a:rPr>
              <a:t>Compass</a:t>
            </a:r>
            <a:r>
              <a:rPr lang="it-IT" dirty="0">
                <a:hlinkClick r:id="rId3"/>
              </a:rPr>
              <a:t> Download | </a:t>
            </a:r>
            <a:r>
              <a:rPr lang="it-IT" dirty="0" err="1" smtClean="0">
                <a:hlinkClick r:id="rId3"/>
              </a:rPr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Domande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sz="2400" dirty="0" err="1" smtClean="0"/>
              <a:t>Introduzione</a:t>
            </a:r>
            <a:endParaRPr lang="en-US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SQL vs MongoDB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MongoDB Data Model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 smtClean="0"/>
              <a:t>MongoDB </a:t>
            </a:r>
            <a:r>
              <a:rPr lang="en-US" sz="2400" dirty="0" smtClean="0"/>
              <a:t>Queries</a:t>
            </a:r>
            <a:endParaRPr lang="en-US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400" dirty="0" err="1" smtClean="0"/>
              <a:t>Installazione</a:t>
            </a:r>
            <a:endParaRPr lang="en-US" sz="24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2400" dirty="0" err="1" smtClean="0"/>
              <a:t>Domande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Down Arrow Callout 10"/>
          <p:cNvSpPr/>
          <p:nvPr/>
        </p:nvSpPr>
        <p:spPr>
          <a:xfrm>
            <a:off x="1651380" y="1514902"/>
            <a:ext cx="8461611" cy="3166280"/>
          </a:xfrm>
          <a:prstGeom prst="downArrow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</a:t>
            </a:r>
            <a:r>
              <a:rPr lang="en-US" dirty="0" smtClean="0"/>
              <a:t>un solo </a:t>
            </a:r>
            <a:r>
              <a:rPr lang="en-US" dirty="0" err="1" smtClean="0"/>
              <a:t>giorno</a:t>
            </a:r>
            <a:r>
              <a:rPr lang="en-US" dirty="0" smtClean="0"/>
              <a:t>:</a:t>
            </a:r>
            <a:endParaRPr lang="en-US" dirty="0"/>
          </a:p>
          <a:p>
            <a:pPr algn="ctr"/>
            <a:r>
              <a:rPr lang="en-US" dirty="0"/>
              <a:t>24 </a:t>
            </a:r>
            <a:r>
              <a:rPr lang="en-US" dirty="0" err="1" smtClean="0"/>
              <a:t>milioni</a:t>
            </a:r>
            <a:r>
              <a:rPr lang="en-US" dirty="0" smtClean="0"/>
              <a:t> di </a:t>
            </a:r>
            <a:r>
              <a:rPr lang="en-US" dirty="0" err="1" smtClean="0"/>
              <a:t>transazioni</a:t>
            </a:r>
            <a:r>
              <a:rPr lang="en-US" dirty="0" smtClean="0"/>
              <a:t>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processate</a:t>
            </a:r>
            <a:r>
              <a:rPr lang="en-US" dirty="0" smtClean="0"/>
              <a:t> da </a:t>
            </a:r>
            <a:r>
              <a:rPr lang="en-US" dirty="0"/>
              <a:t>Walmart</a:t>
            </a:r>
          </a:p>
          <a:p>
            <a:pPr algn="ctr"/>
            <a:r>
              <a:rPr lang="en-US" dirty="0"/>
              <a:t>100 TB </a:t>
            </a:r>
            <a:r>
              <a:rPr lang="en-US" dirty="0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caricati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/>
              <a:t>Facebook</a:t>
            </a:r>
          </a:p>
          <a:p>
            <a:pPr algn="ctr"/>
            <a:r>
              <a:rPr lang="en-US" dirty="0"/>
              <a:t>175 </a:t>
            </a:r>
            <a:r>
              <a:rPr lang="en-US" dirty="0" err="1" smtClean="0"/>
              <a:t>milioni</a:t>
            </a:r>
            <a:r>
              <a:rPr lang="en-US" dirty="0" smtClean="0"/>
              <a:t> di tweet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smtClean="0"/>
              <a:t>Twitter</a:t>
            </a:r>
          </a:p>
          <a:p>
            <a:pPr algn="ctr"/>
            <a:r>
              <a:rPr lang="en-US" dirty="0" smtClean="0"/>
              <a:t>……….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1651381" y="4776716"/>
            <a:ext cx="8461610" cy="144666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 fare per </a:t>
            </a:r>
            <a:r>
              <a:rPr lang="en-US" b="1" dirty="0" err="1" smtClean="0">
                <a:solidFill>
                  <a:srgbClr val="FF0000"/>
                </a:solidFill>
              </a:rPr>
              <a:t>conservare</a:t>
            </a:r>
            <a:r>
              <a:rPr lang="en-US" dirty="0" smtClean="0"/>
              <a:t>,  </a:t>
            </a:r>
            <a:r>
              <a:rPr lang="en-US" dirty="0" err="1" smtClean="0"/>
              <a:t>eseguire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query</a:t>
            </a:r>
            <a:r>
              <a:rPr lang="en-US" dirty="0" smtClean="0"/>
              <a:t> e </a:t>
            </a:r>
            <a:r>
              <a:rPr lang="en-US" b="1" dirty="0" err="1" smtClean="0">
                <a:solidFill>
                  <a:srgbClr val="00B050"/>
                </a:solidFill>
              </a:rPr>
              <a:t>processare</a:t>
            </a:r>
            <a:r>
              <a:rPr lang="en-US" dirty="0" smtClean="0"/>
              <a:t> </a:t>
            </a:r>
            <a:r>
              <a:rPr lang="en-US" dirty="0" err="1" smtClean="0"/>
              <a:t>questa</a:t>
            </a:r>
            <a:r>
              <a:rPr lang="en-US" dirty="0" smtClean="0"/>
              <a:t> mole </a:t>
            </a:r>
            <a:r>
              <a:rPr lang="en-US" dirty="0" err="1" smtClean="0"/>
              <a:t>dati</a:t>
            </a:r>
            <a:r>
              <a:rPr lang="en-US" dirty="0" smtClean="0"/>
              <a:t> in </a:t>
            </a:r>
            <a:r>
              <a:rPr lang="en-US" dirty="0" err="1" smtClean="0"/>
              <a:t>maniera</a:t>
            </a:r>
            <a:r>
              <a:rPr lang="en-US" dirty="0" smtClean="0"/>
              <a:t> </a:t>
            </a:r>
            <a:r>
              <a:rPr lang="en-US" dirty="0" err="1" smtClean="0"/>
              <a:t>effieciente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1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problem da </a:t>
            </a:r>
            <a:r>
              <a:rPr lang="en-US" dirty="0" err="1" smtClean="0"/>
              <a:t>affrontare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usano</a:t>
            </a:r>
            <a:r>
              <a:rPr lang="en-US" dirty="0" smtClean="0"/>
              <a:t> Database </a:t>
            </a:r>
            <a:r>
              <a:rPr lang="en-US" dirty="0" err="1" smtClean="0"/>
              <a:t>Realzionali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</a:t>
            </a:r>
            <a:r>
              <a:rPr lang="en-US" dirty="0" smtClean="0"/>
              <a:t>verhead </a:t>
            </a:r>
            <a:r>
              <a:rPr lang="en-US" dirty="0" smtClean="0"/>
              <a:t>per le </a:t>
            </a:r>
            <a:r>
              <a:rPr lang="en-US" dirty="0" err="1" smtClean="0"/>
              <a:t>operazioni</a:t>
            </a:r>
            <a:r>
              <a:rPr lang="en-US" dirty="0" smtClean="0"/>
              <a:t> di select</a:t>
            </a:r>
            <a:r>
              <a:rPr lang="en-US" dirty="0" smtClean="0"/>
              <a:t>,  </a:t>
            </a:r>
            <a:r>
              <a:rPr lang="en-US" dirty="0" smtClean="0"/>
              <a:t>update e delete 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Select</a:t>
            </a:r>
            <a:r>
              <a:rPr lang="en-US" dirty="0" smtClean="0"/>
              <a:t>: </a:t>
            </a:r>
            <a:r>
              <a:rPr lang="en-US" dirty="0" err="1" smtClean="0"/>
              <a:t>Nelle</a:t>
            </a:r>
            <a:r>
              <a:rPr lang="en-US" dirty="0" smtClean="0"/>
              <a:t> query di Select </a:t>
            </a:r>
            <a:r>
              <a:rPr lang="en-US" dirty="0" err="1" smtClean="0"/>
              <a:t>l’utilizzo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JOIN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portare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creazione</a:t>
            </a:r>
            <a:r>
              <a:rPr lang="en-US" dirty="0" smtClean="0"/>
              <a:t> di </a:t>
            </a:r>
            <a:r>
              <a:rPr lang="en-US" dirty="0" err="1" smtClean="0"/>
              <a:t>tabelle</a:t>
            </a:r>
            <a:r>
              <a:rPr lang="en-US" dirty="0" smtClean="0"/>
              <a:t> molto </a:t>
            </a:r>
            <a:r>
              <a:rPr lang="en-US" dirty="0" err="1" smtClean="0"/>
              <a:t>grandi</a:t>
            </a:r>
            <a:r>
              <a:rPr lang="en-US" dirty="0" smtClean="0"/>
              <a:t>.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Update: </a:t>
            </a:r>
            <a:r>
              <a:rPr lang="en-US" dirty="0" err="1" smtClean="0"/>
              <a:t>Ogni</a:t>
            </a:r>
            <a:r>
              <a:rPr lang="en-US" dirty="0" smtClean="0"/>
              <a:t> update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influire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r>
              <a:rPr lang="en-US" dirty="0" smtClean="0"/>
              <a:t>.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Delete: 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garantire</a:t>
            </a:r>
            <a:r>
              <a:rPr lang="en-US" dirty="0" smtClean="0"/>
              <a:t> la </a:t>
            </a:r>
            <a:r>
              <a:rPr lang="en-US" dirty="0" err="1" smtClean="0"/>
              <a:t>consistenza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 </a:t>
            </a:r>
            <a:r>
              <a:rPr lang="en-US" dirty="0" err="1" smtClean="0"/>
              <a:t>dati</a:t>
            </a:r>
            <a:r>
              <a:rPr lang="en-US" dirty="0" smtClean="0"/>
              <a:t> non </a:t>
            </a:r>
            <a:r>
              <a:rPr lang="en-US" dirty="0" err="1" smtClean="0"/>
              <a:t>strutturati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parzialmente</a:t>
            </a:r>
            <a:r>
              <a:rPr lang="en-US" dirty="0" smtClean="0"/>
              <a:t> </a:t>
            </a:r>
            <a:r>
              <a:rPr lang="en-US" dirty="0" err="1" smtClean="0"/>
              <a:t>supportati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 scaling </a:t>
            </a:r>
            <a:r>
              <a:rPr lang="en-US" dirty="0" err="1" smtClean="0"/>
              <a:t>orizzontale</a:t>
            </a:r>
            <a:r>
              <a:rPr lang="en-US" dirty="0" smtClean="0"/>
              <a:t> non </a:t>
            </a:r>
            <a:r>
              <a:rPr lang="en-US" dirty="0" err="1" smtClean="0"/>
              <a:t>funziona</a:t>
            </a:r>
            <a:r>
              <a:rPr lang="en-US" dirty="0" smtClean="0"/>
              <a:t> bene 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6537" y="4995078"/>
            <a:ext cx="8557146" cy="11737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Il NoSQL </a:t>
            </a:r>
            <a:r>
              <a:rPr lang="en-US" dirty="0" err="1" smtClean="0"/>
              <a:t>rappresenta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efficente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problem </a:t>
            </a:r>
            <a:r>
              <a:rPr lang="en-US" dirty="0" err="1" smtClean="0"/>
              <a:t>elencati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Cosa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smtClean="0"/>
              <a:t>NoSQL: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NoSQL = </a:t>
            </a:r>
            <a:r>
              <a:rPr lang="en-US" dirty="0" smtClean="0">
                <a:solidFill>
                  <a:srgbClr val="FFC000"/>
                </a:solidFill>
              </a:rPr>
              <a:t>Non SQL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C000"/>
                </a:solidFill>
              </a:rPr>
              <a:t>Not only 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Da Wikipedia: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4737" y="3432409"/>
            <a:ext cx="9704777" cy="23152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200" dirty="0" smtClean="0"/>
              <a:t>A </a:t>
            </a:r>
            <a:r>
              <a:rPr lang="en-US" sz="2200" b="1" dirty="0" smtClean="0"/>
              <a:t>NoSQL</a:t>
            </a:r>
            <a:r>
              <a:rPr lang="en-US" sz="2200" dirty="0"/>
              <a:t> database provides a mechanism for storage and retrieval of data that is modeled in </a:t>
            </a:r>
            <a:r>
              <a:rPr lang="en-US" sz="2200" dirty="0">
                <a:solidFill>
                  <a:srgbClr val="FFFF00"/>
                </a:solidFill>
              </a:rPr>
              <a:t>means other than </a:t>
            </a:r>
            <a:r>
              <a:rPr lang="en-US" sz="2200" dirty="0"/>
              <a:t>the </a:t>
            </a:r>
            <a:r>
              <a:rPr lang="en-US" sz="2200" dirty="0">
                <a:solidFill>
                  <a:srgbClr val="FFFF00"/>
                </a:solidFill>
              </a:rPr>
              <a:t>tabular relations </a:t>
            </a:r>
            <a:r>
              <a:rPr lang="en-US" sz="2200" dirty="0"/>
              <a:t>used in relational databases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805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172"/>
          </a:xfrm>
        </p:spPr>
        <p:txBody>
          <a:bodyPr/>
          <a:lstStyle/>
          <a:p>
            <a:r>
              <a:rPr lang="en-US" dirty="0" err="1" smtClean="0"/>
              <a:t>Introduzione</a:t>
            </a:r>
            <a:r>
              <a:rPr lang="en-US" dirty="0" smtClean="0"/>
              <a:t> </a:t>
            </a:r>
            <a:r>
              <a:rPr lang="en-US" dirty="0" smtClean="0"/>
              <a:t>– NoSQL 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32915" y="1353123"/>
            <a:ext cx="7103658" cy="5309984"/>
            <a:chOff x="3991971" y="1162051"/>
            <a:chExt cx="7103658" cy="5309984"/>
          </a:xfrm>
        </p:grpSpPr>
        <p:pic>
          <p:nvPicPr>
            <p:cNvPr id="1027" name="Picture 3" descr="C:\Users\frog\Desktop\Untitled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971" y="1162051"/>
              <a:ext cx="7103658" cy="5309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5619466" y="2866029"/>
              <a:ext cx="1907275" cy="9510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9683" y="1353123"/>
            <a:ext cx="3016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Esistono</a:t>
            </a:r>
            <a:r>
              <a:rPr lang="en-US" dirty="0" smtClean="0"/>
              <a:t> 4 </a:t>
            </a:r>
            <a:r>
              <a:rPr lang="en-US" dirty="0" err="1" smtClean="0"/>
              <a:t>famiglie</a:t>
            </a:r>
            <a:r>
              <a:rPr lang="en-US" dirty="0" smtClean="0"/>
              <a:t> di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Documentali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Grafi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Chiave-valore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Wide-column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r>
              <a:rPr lang="en-US" dirty="0" smtClean="0"/>
              <a:t> </a:t>
            </a:r>
            <a:r>
              <a:rPr lang="en-US" dirty="0" smtClean="0"/>
              <a:t>–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000" dirty="0" smtClean="0"/>
              <a:t>MongoDB</a:t>
            </a:r>
            <a:r>
              <a:rPr lang="en-US" sz="2000" dirty="0"/>
              <a:t> </a:t>
            </a:r>
            <a:r>
              <a:rPr lang="en-US" sz="2000" dirty="0"/>
              <a:t>è</a:t>
            </a:r>
            <a:r>
              <a:rPr lang="en-US" sz="2000" dirty="0" smtClean="0"/>
              <a:t>: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 database </a:t>
            </a:r>
            <a:r>
              <a:rPr lang="en-US" dirty="0"/>
              <a:t>open </a:t>
            </a:r>
            <a:r>
              <a:rPr lang="en-US" dirty="0" smtClean="0"/>
              <a:t>source</a:t>
            </a:r>
            <a:r>
              <a:rPr lang="en-US" dirty="0"/>
              <a:t> </a:t>
            </a:r>
            <a:r>
              <a:rPr lang="en-US" dirty="0" smtClean="0"/>
              <a:t>e document-oriented.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conservati</a:t>
            </a:r>
            <a:r>
              <a:rPr lang="en-US" dirty="0" smtClean="0"/>
              <a:t> in </a:t>
            </a:r>
            <a:r>
              <a:rPr lang="en-US" dirty="0" err="1" smtClean="0"/>
              <a:t>documenti</a:t>
            </a:r>
            <a:r>
              <a:rPr lang="en-US" dirty="0" smtClean="0"/>
              <a:t> JSON.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Disegnato</a:t>
            </a:r>
            <a:r>
              <a:rPr lang="en-US" dirty="0" smtClean="0"/>
              <a:t> per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scalabile</a:t>
            </a:r>
            <a:r>
              <a:rPr lang="en-US" dirty="0" smtClean="0"/>
              <a:t> e developer friendly.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Supporta</a:t>
            </a:r>
            <a:r>
              <a:rPr lang="en-US" dirty="0" smtClean="0"/>
              <a:t> </a:t>
            </a:r>
            <a:r>
              <a:rPr lang="en-US" dirty="0" err="1" smtClean="0"/>
              <a:t>documenti</a:t>
            </a:r>
            <a:r>
              <a:rPr lang="en-US" dirty="0" smtClean="0"/>
              <a:t> con </a:t>
            </a:r>
            <a:r>
              <a:rPr lang="en-US" dirty="0" err="1" smtClean="0"/>
              <a:t>formato</a:t>
            </a:r>
            <a:r>
              <a:rPr lang="en-US" dirty="0" smtClean="0"/>
              <a:t> </a:t>
            </a:r>
            <a:r>
              <a:rPr lang="en-US" dirty="0" err="1" smtClean="0"/>
              <a:t>dinamico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vs 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37410"/>
              </p:ext>
            </p:extLst>
          </p:nvPr>
        </p:nvGraphicFramePr>
        <p:xfrm>
          <a:off x="920374" y="1616138"/>
          <a:ext cx="10106214" cy="4730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414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Terms/Concepts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 Terms/Concepts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41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1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414"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414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414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9565">
                <a:tc>
                  <a:txBody>
                    <a:bodyPr/>
                    <a:lstStyle/>
                    <a:p>
                      <a:r>
                        <a:rPr lang="en-US" dirty="0" smtClean="0"/>
                        <a:t>table joins (</a:t>
                      </a:r>
                      <a:r>
                        <a:rPr lang="en-US" dirty="0" err="1" smtClean="0"/>
                        <a:t>es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select)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embedded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Links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414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_</a:t>
                      </a:r>
                      <a:r>
                        <a:rPr lang="en-US" b="1" dirty="0" smtClean="0"/>
                        <a:t>id </a:t>
                      </a:r>
                      <a:r>
                        <a:rPr lang="en-US" b="0" dirty="0" smtClean="0"/>
                        <a:t>è</a:t>
                      </a:r>
                      <a:r>
                        <a:rPr lang="en-US" b="0" baseline="0" dirty="0" smtClean="0"/>
                        <a:t> la </a:t>
                      </a:r>
                      <a:r>
                        <a:rPr lang="en-US" b="0" baseline="0" dirty="0" err="1" smtClean="0"/>
                        <a:t>chiave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predefinita</a:t>
                      </a:r>
                      <a:r>
                        <a:rPr lang="en-US" b="0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6414"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Aggregation 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es</a:t>
                      </a:r>
                      <a:r>
                        <a:rPr lang="en-US" baseline="0" dirty="0" smtClean="0"/>
                        <a:t>. </a:t>
                      </a:r>
                      <a:r>
                        <a:rPr lang="en-US" baseline="0" dirty="0" smtClean="0"/>
                        <a:t>group by)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aggregation pipeline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2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683" y="1506071"/>
            <a:ext cx="4921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b="1" i="1" dirty="0" smtClean="0"/>
              <a:t>collection</a:t>
            </a:r>
            <a:r>
              <a:rPr lang="en-US" sz="2000" dirty="0" smtClean="0"/>
              <a:t> </a:t>
            </a:r>
            <a:r>
              <a:rPr lang="en-US" sz="2000" dirty="0" smtClean="0"/>
              <a:t>include </a:t>
            </a:r>
            <a:r>
              <a:rPr lang="en-US" sz="2000" dirty="0" err="1" smtClean="0"/>
              <a:t>più</a:t>
            </a:r>
            <a:r>
              <a:rPr lang="en-US" sz="2000" dirty="0" smtClean="0"/>
              <a:t> </a:t>
            </a:r>
            <a:r>
              <a:rPr lang="en-US" sz="2000" b="1" i="1" dirty="0" err="1" smtClean="0"/>
              <a:t>documenti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947056" y="1906181"/>
            <a:ext cx="8180615" cy="4559933"/>
            <a:chOff x="979714" y="1906181"/>
            <a:chExt cx="8180615" cy="4559933"/>
          </a:xfrm>
        </p:grpSpPr>
        <p:sp>
          <p:nvSpPr>
            <p:cNvPr id="9" name="Rectangle 8"/>
            <p:cNvSpPr/>
            <p:nvPr/>
          </p:nvSpPr>
          <p:spPr>
            <a:xfrm>
              <a:off x="979714" y="1906181"/>
              <a:ext cx="8180615" cy="45599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C:\Users\frog\Desktop\crud-annotated-collecti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676" y="2182585"/>
              <a:ext cx="7326086" cy="366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07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20DE90A728B2459F67EA8B1E287C27" ma:contentTypeVersion="13" ma:contentTypeDescription="Create a new document." ma:contentTypeScope="" ma:versionID="1e6b0a5eba723d34e96a0a3d42384972">
  <xsd:schema xmlns:xsd="http://www.w3.org/2001/XMLSchema" xmlns:xs="http://www.w3.org/2001/XMLSchema" xmlns:p="http://schemas.microsoft.com/office/2006/metadata/properties" xmlns:ns3="01b90e78-f018-4134-b4fb-10a1a2b96f39" xmlns:ns4="088f6e18-c4eb-483a-99dc-fb6620b42847" targetNamespace="http://schemas.microsoft.com/office/2006/metadata/properties" ma:root="true" ma:fieldsID="57a9d264bb4bc2de169f028e47f0acdf" ns3:_="" ns4:_="">
    <xsd:import namespace="01b90e78-f018-4134-b4fb-10a1a2b96f39"/>
    <xsd:import namespace="088f6e18-c4eb-483a-99dc-fb6620b4284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b90e78-f018-4134-b4fb-10a1a2b96f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8f6e18-c4eb-483a-99dc-fb6620b428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9DE08D-145F-4645-91EB-B7927E45D3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b90e78-f018-4134-b4fb-10a1a2b96f39"/>
    <ds:schemaRef ds:uri="088f6e18-c4eb-483a-99dc-fb6620b428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6C13CC-9DB5-4C97-BD83-6F7327202E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56F9B0-D5EB-4C1B-9739-4EF46BF11B5A}">
  <ds:schemaRefs>
    <ds:schemaRef ds:uri="088f6e18-c4eb-483a-99dc-fb6620b4284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1b90e78-f018-4134-b4fb-10a1a2b96f39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2229</TotalTime>
  <Words>695</Words>
  <Application>Microsoft Office PowerPoint</Application>
  <PresentationFormat>Widescreen</PresentationFormat>
  <Paragraphs>146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MS PGothic</vt:lpstr>
      <vt:lpstr>Arial</vt:lpstr>
      <vt:lpstr>Calibri</vt:lpstr>
      <vt:lpstr>Century Gothic</vt:lpstr>
      <vt:lpstr>Courier New</vt:lpstr>
      <vt:lpstr>Helvetica Neue</vt:lpstr>
      <vt:lpstr>Helvetica Neue Light</vt:lpstr>
      <vt:lpstr>Wingdings</vt:lpstr>
      <vt:lpstr>Wingdings 3</vt:lpstr>
      <vt:lpstr>Ion</vt:lpstr>
      <vt:lpstr>PowerPoint Presentation</vt:lpstr>
      <vt:lpstr>Content</vt:lpstr>
      <vt:lpstr>Introduzione</vt:lpstr>
      <vt:lpstr>Introduzione</vt:lpstr>
      <vt:lpstr>Introduzione</vt:lpstr>
      <vt:lpstr>Introduzione – NoSQL Family</vt:lpstr>
      <vt:lpstr>Introduzione – MongoDB</vt:lpstr>
      <vt:lpstr>SQL vs MongoDB</vt:lpstr>
      <vt:lpstr>MongoDB Data Model</vt:lpstr>
      <vt:lpstr>MongoDB Data Model</vt:lpstr>
      <vt:lpstr>MongoDB Data Model</vt:lpstr>
      <vt:lpstr>MongoDB Data Model</vt:lpstr>
      <vt:lpstr>MongoDB Queries: </vt:lpstr>
      <vt:lpstr>MongoDB Queries: </vt:lpstr>
      <vt:lpstr>MongoDB Queries: </vt:lpstr>
      <vt:lpstr>Installazione</vt:lpstr>
      <vt:lpstr>Domande???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frog</dc:creator>
  <cp:lastModifiedBy>La Mura Pasquale</cp:lastModifiedBy>
  <cp:revision>68</cp:revision>
  <dcterms:created xsi:type="dcterms:W3CDTF">2014-09-12T17:24:29Z</dcterms:created>
  <dcterms:modified xsi:type="dcterms:W3CDTF">2022-12-18T20:54:44Z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0x0101000520DE90A728B2459F67EA8B1E287C27</vt:lpwstr>
  </property>
</Properties>
</file>