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D2CCED-CF30-441E-B6FC-F1E479E96734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B07EFD-DA07-4C83-99A8-7C03D5BF7C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3573016"/>
            <a:ext cx="6480048" cy="2301240"/>
          </a:xfrm>
        </p:spPr>
        <p:txBody>
          <a:bodyPr>
            <a:normAutofit/>
          </a:bodyPr>
          <a:lstStyle/>
          <a:p>
            <a:pPr algn="l"/>
            <a:r>
              <a:rPr lang="zh-TW" altLang="en-US" sz="3400" dirty="0" smtClean="0"/>
              <a:t>開發人員</a:t>
            </a:r>
            <a:r>
              <a:rPr lang="en-US" altLang="zh-TW" sz="3400" dirty="0" smtClean="0"/>
              <a:t>:</a:t>
            </a:r>
            <a:r>
              <a:rPr lang="zh-TW" altLang="en-US" sz="3400" dirty="0" smtClean="0"/>
              <a:t>黃國展</a:t>
            </a:r>
            <a:r>
              <a:rPr lang="en-US" altLang="zh-TW" sz="3400" dirty="0" smtClean="0"/>
              <a:t/>
            </a:r>
            <a:br>
              <a:rPr lang="en-US" altLang="zh-TW" sz="3400" dirty="0" smtClean="0"/>
            </a:br>
            <a:r>
              <a:rPr lang="zh-TW" altLang="en-US" sz="3400" dirty="0" smtClean="0"/>
              <a:t>學號</a:t>
            </a:r>
            <a:r>
              <a:rPr lang="en-US" altLang="zh-TW" sz="3400" dirty="0" smtClean="0"/>
              <a:t>:105309224</a:t>
            </a:r>
            <a:br>
              <a:rPr lang="en-US" altLang="zh-TW" sz="3400" dirty="0" smtClean="0"/>
            </a:br>
            <a:r>
              <a:rPr lang="zh-TW" altLang="en-US" sz="3400" dirty="0"/>
              <a:t>開發</a:t>
            </a:r>
            <a:r>
              <a:rPr lang="zh-TW" altLang="en-US" sz="3400" dirty="0" smtClean="0"/>
              <a:t>環境</a:t>
            </a:r>
            <a:r>
              <a:rPr lang="en-US" altLang="zh-TW" sz="3400" dirty="0" smtClean="0"/>
              <a:t>:</a:t>
            </a:r>
            <a:r>
              <a:rPr lang="en-US" altLang="zh-TW" sz="3400" dirty="0" smtClean="0">
                <a:effectLst/>
              </a:rPr>
              <a:t>p</a:t>
            </a:r>
            <a:r>
              <a:rPr lang="en-US" altLang="zh-TW" sz="3400" dirty="0" smtClean="0">
                <a:effectLst/>
                <a:latin typeface="+mn-lt"/>
              </a:rPr>
              <a:t>ython</a:t>
            </a:r>
            <a:r>
              <a:rPr lang="en-US" altLang="zh-TW" sz="3400" dirty="0" smtClean="0">
                <a:effectLst/>
              </a:rPr>
              <a:t>  3.8.8</a:t>
            </a:r>
            <a:br>
              <a:rPr lang="en-US" altLang="zh-TW" sz="3400" dirty="0" smtClean="0">
                <a:effectLst/>
              </a:rPr>
            </a:br>
            <a:r>
              <a:rPr lang="zh-TW" altLang="en-US" sz="3400" dirty="0" smtClean="0">
                <a:effectLst/>
              </a:rPr>
              <a:t>使用</a:t>
            </a:r>
            <a:r>
              <a:rPr lang="en-US" altLang="zh-TW" sz="3400" dirty="0" smtClean="0">
                <a:effectLst/>
              </a:rPr>
              <a:t>IDE:SPYDER</a:t>
            </a:r>
            <a:r>
              <a:rPr lang="zh-TW" altLang="en-US" sz="3400" dirty="0" smtClean="0">
                <a:effectLst/>
              </a:rPr>
              <a:t>、</a:t>
            </a:r>
            <a:r>
              <a:rPr lang="en-US" altLang="zh-TW" sz="3400" dirty="0" smtClean="0">
                <a:effectLst/>
              </a:rPr>
              <a:t>JUPYTER</a:t>
            </a:r>
            <a:endParaRPr lang="zh-TW" altLang="en-US" sz="3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136904" cy="1224136"/>
          </a:xfrm>
        </p:spPr>
        <p:txBody>
          <a:bodyPr>
            <a:noAutofit/>
          </a:bodyPr>
          <a:lstStyle/>
          <a:p>
            <a:r>
              <a:rPr lang="zh-TW" altLang="en-US" sz="8000" dirty="0" smtClean="0">
                <a:latin typeface="華康中特圓體" pitchFamily="49" charset="-120"/>
                <a:ea typeface="華康中特圓體" pitchFamily="49" charset="-120"/>
              </a:rPr>
              <a:t>存股</a:t>
            </a:r>
            <a:r>
              <a:rPr lang="en-US" altLang="zh-TW" sz="8000" dirty="0" smtClean="0">
                <a:latin typeface="Segoe UI Black" pitchFamily="34" charset="0"/>
                <a:ea typeface="Segoe UI Black" pitchFamily="34" charset="0"/>
              </a:rPr>
              <a:t>Searcher</a:t>
            </a:r>
            <a:endParaRPr lang="zh-TW" altLang="en-US" sz="8000" dirty="0">
              <a:latin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9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2348880"/>
            <a:ext cx="3610744" cy="3777283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按下匯出按鈕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綠框處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會將模擬試算的資料匯出成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提供投資人驗證及參考或是再分析。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若匯出成功右上會顯示提示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B59C6"/>
                </a:solidFill>
              </a:rPr>
              <a:t>紫框處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6672"/>
            <a:ext cx="4700544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467600" cy="926976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7499176" cy="1440160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匯出檔案會存至存股資料夾內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os</a:t>
            </a:r>
            <a:r>
              <a:rPr lang="zh-TW" altLang="en-US" dirty="0" smtClean="0"/>
              <a:t>套件，若沒有該資料夾也會自動創建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，顯示該股模擬買進的日期、股號、股名、單價及股數、總價。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3588987"/>
            <a:ext cx="4629796" cy="2000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4725144"/>
            <a:ext cx="4629796" cy="2160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44216"/>
            <a:ext cx="4104611" cy="33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solidFill>
                  <a:srgbClr val="FF0000"/>
                </a:solidFill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solidFill>
                  <a:srgbClr val="FF0000"/>
                </a:solidFill>
                <a:latin typeface="華康中特圓體" pitchFamily="49" charset="-120"/>
                <a:ea typeface="華康中特圓體" pitchFamily="49" charset="-120"/>
              </a:rPr>
              <a:t>注意事項說明</a:t>
            </a:r>
            <a:r>
              <a:rPr lang="en-US" altLang="zh-TW" sz="4000" b="1" dirty="0" smtClean="0">
                <a:solidFill>
                  <a:srgbClr val="FF0000"/>
                </a:solidFill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065315"/>
          </a:xfrm>
        </p:spPr>
        <p:txBody>
          <a:bodyPr/>
          <a:lstStyle/>
          <a:p>
            <a:r>
              <a:rPr lang="zh-TW" altLang="en-US" dirty="0" smtClean="0"/>
              <a:t>該應用為模擬試算，並非預測未來價格及其走向，模擬試算的數據依據皆為該股過去的價格，買進年數無法輸入超過該股發行至今的年數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畢竟沒有辦法完全預測未來的股價走勢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，僅供投資人參考該股報酬率以及股利大致會落在哪個區間。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91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800" b="1" dirty="0" smtClean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800" b="1" dirty="0" smtClean="0">
                <a:latin typeface="華康中特圓體" pitchFamily="49" charset="-120"/>
                <a:ea typeface="華康中特圓體" pitchFamily="49" charset="-120"/>
              </a:rPr>
              <a:t>爬蟲區段</a:t>
            </a:r>
            <a:r>
              <a:rPr lang="en-US" altLang="zh-TW" sz="4800" b="1" dirty="0" smtClean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網頁依據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GoodInfo</a:t>
            </a:r>
            <a:r>
              <a:rPr lang="zh-TW" altLang="en-US" dirty="0" smtClean="0"/>
              <a:t>台灣股市資訊網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://goodinfo.tw/StockInfo/index.asp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94" y="2852936"/>
            <a:ext cx="416121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7467600" cy="1143000"/>
          </a:xfrm>
        </p:spPr>
        <p:txBody>
          <a:bodyPr/>
          <a:lstStyle/>
          <a:p>
            <a:pPr algn="ctr"/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400" b="1" dirty="0">
                <a:latin typeface="華康中特圓體" pitchFamily="49" charset="-120"/>
                <a:ea typeface="華康中特圓體" pitchFamily="49" charset="-120"/>
              </a:rPr>
              <a:t>爬蟲區段</a:t>
            </a:r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4800" y="692697"/>
            <a:ext cx="7467600" cy="1152128"/>
          </a:xfrm>
        </p:spPr>
        <p:txBody>
          <a:bodyPr>
            <a:normAutofit/>
          </a:bodyPr>
          <a:lstStyle/>
          <a:p>
            <a:r>
              <a:rPr lang="zh-TW" altLang="en-US" sz="2300" dirty="0" smtClean="0"/>
              <a:t>由於該網站有</a:t>
            </a:r>
            <a:r>
              <a:rPr lang="zh-TW" altLang="en-US" sz="2300" dirty="0" smtClean="0">
                <a:solidFill>
                  <a:srgbClr val="FF0000"/>
                </a:solidFill>
              </a:rPr>
              <a:t>防爬蟲機制</a:t>
            </a:r>
            <a:r>
              <a:rPr lang="zh-TW" altLang="en-US" sz="2300" dirty="0" smtClean="0"/>
              <a:t>，故選擇使用</a:t>
            </a:r>
            <a:r>
              <a:rPr lang="en-US" altLang="zh-TW" sz="2300" dirty="0" smtClean="0">
                <a:solidFill>
                  <a:srgbClr val="FF0000"/>
                </a:solidFill>
              </a:rPr>
              <a:t>selenium</a:t>
            </a:r>
            <a:r>
              <a:rPr lang="zh-TW" altLang="en-US" sz="2300" dirty="0" smtClean="0">
                <a:solidFill>
                  <a:srgbClr val="FF0000"/>
                </a:solidFill>
              </a:rPr>
              <a:t>套件</a:t>
            </a:r>
            <a:r>
              <a:rPr lang="zh-TW" altLang="en-US" sz="2300" dirty="0" smtClean="0"/>
              <a:t>來爬取該網站資料，另配合</a:t>
            </a:r>
            <a:r>
              <a:rPr lang="en-US" altLang="zh-TW" sz="2300" dirty="0" err="1" smtClean="0">
                <a:solidFill>
                  <a:srgbClr val="FF0000"/>
                </a:solidFill>
              </a:rPr>
              <a:t>pandas_DataReader</a:t>
            </a:r>
            <a:r>
              <a:rPr lang="zh-TW" altLang="en-US" sz="2300" dirty="0" smtClean="0"/>
              <a:t>取得</a:t>
            </a:r>
            <a:r>
              <a:rPr lang="zh-TW" altLang="en-US" sz="2300" dirty="0" smtClean="0">
                <a:solidFill>
                  <a:srgbClr val="FF0000"/>
                </a:solidFill>
              </a:rPr>
              <a:t>股票資訊</a:t>
            </a:r>
            <a:r>
              <a:rPr lang="zh-TW" altLang="en-US" sz="2300" dirty="0" smtClean="0"/>
              <a:t>以及</a:t>
            </a:r>
            <a:r>
              <a:rPr lang="zh-TW" altLang="en-US" sz="2300" dirty="0" smtClean="0">
                <a:solidFill>
                  <a:srgbClr val="FF0000"/>
                </a:solidFill>
              </a:rPr>
              <a:t>股利政策</a:t>
            </a:r>
            <a:r>
              <a:rPr lang="zh-TW" altLang="en-US" sz="2300" dirty="0" smtClean="0"/>
              <a:t>。</a:t>
            </a:r>
            <a:endParaRPr lang="zh-TW" altLang="en-US" sz="23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091955" cy="23762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836988"/>
            <a:ext cx="4248471" cy="23841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18"/>
            <a:ext cx="4091955" cy="2278950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3707209" y="2276872"/>
            <a:ext cx="936104" cy="21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8300889">
            <a:off x="3531857" y="3930988"/>
            <a:ext cx="1377380" cy="21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462418"/>
            <a:ext cx="4231512" cy="227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向右箭號 20"/>
          <p:cNvSpPr/>
          <p:nvPr/>
        </p:nvSpPr>
        <p:spPr>
          <a:xfrm>
            <a:off x="3854931" y="5385870"/>
            <a:ext cx="936104" cy="219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9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爬蟲區段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7467600" cy="93610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取得</a:t>
            </a:r>
            <a:r>
              <a:rPr lang="zh-TW" altLang="en-US" dirty="0" smtClean="0">
                <a:solidFill>
                  <a:srgbClr val="FF0000"/>
                </a:solidFill>
              </a:rPr>
              <a:t>基本資料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董監持股比例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配息年數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4" y="4217916"/>
            <a:ext cx="3712177" cy="21761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17915"/>
            <a:ext cx="3689032" cy="2169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62348"/>
            <a:ext cx="4249737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向右箭號 6"/>
          <p:cNvSpPr/>
          <p:nvPr/>
        </p:nvSpPr>
        <p:spPr>
          <a:xfrm rot="8636294">
            <a:off x="3511514" y="3729103"/>
            <a:ext cx="15841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419872" y="5085184"/>
            <a:ext cx="15841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68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 smtClean="0"/>
              <a:t>資料庫存取以及自動化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68760"/>
            <a:ext cx="7467600" cy="4525963"/>
          </a:xfrm>
        </p:spPr>
        <p:txBody>
          <a:bodyPr/>
          <a:lstStyle/>
          <a:p>
            <a:r>
              <a:rPr lang="zh-TW" altLang="en-US" dirty="0" smtClean="0"/>
              <a:t>原先存取所有股票資訊需耗時</a:t>
            </a:r>
            <a:r>
              <a:rPr lang="en-US" altLang="zh-TW" dirty="0" smtClean="0">
                <a:solidFill>
                  <a:srgbClr val="FF0000"/>
                </a:solidFill>
              </a:rPr>
              <a:t>4801</a:t>
            </a:r>
            <a:r>
              <a:rPr lang="zh-TW" altLang="en-US" dirty="0" smtClean="0"/>
              <a:t>秒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小時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r>
              <a:rPr lang="zh-TW" altLang="en-US" dirty="0" smtClean="0">
                <a:solidFill>
                  <a:srgbClr val="FF0000"/>
                </a:solidFill>
              </a:rPr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393659"/>
            <a:ext cx="5040560" cy="269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78282"/>
            <a:ext cx="5472608" cy="3063086"/>
          </a:xfrm>
          <a:prstGeom prst="rect">
            <a:avLst/>
          </a:prstGeom>
        </p:spPr>
      </p:pic>
      <p:sp>
        <p:nvSpPr>
          <p:cNvPr id="9" name="弧形箭號 (下彎) 8"/>
          <p:cNvSpPr/>
          <p:nvPr/>
        </p:nvSpPr>
        <p:spPr>
          <a:xfrm rot="2994969">
            <a:off x="4859980" y="2985727"/>
            <a:ext cx="136815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4800" y="980728"/>
            <a:ext cx="7467600" cy="86409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使用多執行</a:t>
            </a:r>
            <a:r>
              <a:rPr lang="zh-TW" altLang="en-US" dirty="0" smtClean="0"/>
              <a:t>緒後將時間壓縮至</a:t>
            </a:r>
            <a:r>
              <a:rPr lang="en-US" altLang="zh-TW" dirty="0" smtClean="0">
                <a:solidFill>
                  <a:srgbClr val="FF0000"/>
                </a:solidFill>
              </a:rPr>
              <a:t>1075</a:t>
            </a:r>
            <a:r>
              <a:rPr lang="zh-TW" altLang="en-US" dirty="0" smtClean="0">
                <a:solidFill>
                  <a:srgbClr val="FF0000"/>
                </a:solidFill>
              </a:rPr>
              <a:t>秒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r>
              <a:rPr lang="zh-TW" altLang="en-US" dirty="0" smtClean="0">
                <a:solidFill>
                  <a:srgbClr val="FF0000"/>
                </a:solidFill>
              </a:rPr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1988"/>
            <a:ext cx="4295472" cy="22370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4375168"/>
            <a:ext cx="4161868" cy="23331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81" y="4375168"/>
            <a:ext cx="4147899" cy="2294192"/>
          </a:xfrm>
          <a:prstGeom prst="rect">
            <a:avLst/>
          </a:prstGeom>
        </p:spPr>
      </p:pic>
      <p:sp>
        <p:nvSpPr>
          <p:cNvPr id="7" name="弧形箭號 (上彎) 6"/>
          <p:cNvSpPr/>
          <p:nvPr/>
        </p:nvSpPr>
        <p:spPr>
          <a:xfrm rot="8265759">
            <a:off x="1082870" y="3348935"/>
            <a:ext cx="1375450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923928" y="4797152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88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052736"/>
            <a:ext cx="7467600" cy="86409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zh-TW" altLang="en-US" dirty="0" smtClean="0"/>
              <a:t>每支股票獨立為一張資料表，從</a:t>
            </a:r>
            <a:r>
              <a:rPr lang="en-US" altLang="zh-TW" dirty="0" smtClean="0">
                <a:solidFill>
                  <a:srgbClr val="FF0000"/>
                </a:solidFill>
              </a:rPr>
              <a:t>2008</a:t>
            </a:r>
            <a:r>
              <a:rPr lang="zh-TW" altLang="en-US" dirty="0" smtClean="0">
                <a:solidFill>
                  <a:srgbClr val="FF0000"/>
                </a:solidFill>
              </a:rPr>
              <a:t>年至最近時間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所有價格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數量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68345"/>
            <a:ext cx="4176464" cy="22782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365104"/>
            <a:ext cx="4281356" cy="24208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84984"/>
            <a:ext cx="4536504" cy="25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2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90264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980728"/>
            <a:ext cx="7467600" cy="4525963"/>
          </a:xfrm>
        </p:spPr>
        <p:txBody>
          <a:bodyPr/>
          <a:lstStyle/>
          <a:p>
            <a:r>
              <a:rPr lang="zh-TW" altLang="en-US" dirty="0" smtClean="0"/>
              <a:t>將程式碼宣告成函式以及使用</a:t>
            </a:r>
            <a:r>
              <a:rPr lang="en-US" altLang="zh-TW" dirty="0" err="1" smtClean="0">
                <a:solidFill>
                  <a:srgbClr val="FF0000"/>
                </a:solidFill>
              </a:rPr>
              <a:t>sched</a:t>
            </a:r>
            <a:r>
              <a:rPr lang="zh-TW" altLang="en-US" dirty="0" smtClean="0">
                <a:solidFill>
                  <a:srgbClr val="FF0000"/>
                </a:solidFill>
              </a:rPr>
              <a:t>套件</a:t>
            </a:r>
            <a:r>
              <a:rPr lang="zh-TW" altLang="en-US" dirty="0" smtClean="0"/>
              <a:t>實現</a:t>
            </a:r>
            <a:r>
              <a:rPr lang="zh-TW" altLang="en-US" dirty="0" smtClean="0">
                <a:solidFill>
                  <a:srgbClr val="FF0000"/>
                </a:solidFill>
              </a:rPr>
              <a:t>自動化更新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4864"/>
            <a:ext cx="3888432" cy="44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 smtClean="0">
                <a:latin typeface="華康中特圓體" pitchFamily="49" charset="-120"/>
                <a:ea typeface="華康中特圓體" pitchFamily="49" charset="-120"/>
              </a:rPr>
              <a:t>開發緣由</a:t>
            </a:r>
            <a:r>
              <a:rPr lang="en-US" altLang="zh-TW" sz="4000" b="1" dirty="0" smtClean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b="1" dirty="0">
              <a:latin typeface="華康中特圓體" pitchFamily="49" charset="-120"/>
              <a:ea typeface="華康中特圓體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幫助剛進入或是沒接觸過股票的投資小白以及存股投資人，模擬試算存股的效果及收益。</a:t>
            </a:r>
            <a:endParaRPr lang="en-US" altLang="zh-TW" dirty="0"/>
          </a:p>
          <a:p>
            <a:r>
              <a:rPr lang="zh-TW" altLang="en-US" dirty="0" smtClean="0"/>
              <a:t>目前</a:t>
            </a:r>
            <a:r>
              <a:rPr lang="en-US" altLang="zh-TW" dirty="0" smtClean="0"/>
              <a:t>PC</a:t>
            </a:r>
            <a:r>
              <a:rPr lang="zh-TW" altLang="en-US" dirty="0" smtClean="0"/>
              <a:t>端的看盤軟體大多沒有模擬試算的功能。</a:t>
            </a:r>
            <a:endParaRPr lang="en-US" altLang="zh-TW" dirty="0" smtClean="0"/>
          </a:p>
          <a:p>
            <a:endParaRPr lang="en-US" altLang="zh-TW" dirty="0"/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快速模擬試算股票定期定額的效果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實現未來製成看盤軟體的基礎。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88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0784" y="44624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525963"/>
          </a:xfrm>
        </p:spPr>
        <p:txBody>
          <a:bodyPr/>
          <a:lstStyle/>
          <a:p>
            <a:pPr algn="ctr"/>
            <a:r>
              <a:rPr lang="zh-TW" altLang="en-US" dirty="0" smtClean="0"/>
              <a:t>承上頁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4032448" cy="48245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4379555" cy="410445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779912" y="3429000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55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525963"/>
          </a:xfrm>
        </p:spPr>
        <p:txBody>
          <a:bodyPr/>
          <a:lstStyle/>
          <a:p>
            <a:r>
              <a:rPr lang="zh-TW" altLang="en-US" dirty="0" smtClean="0"/>
              <a:t>新增文字檔</a:t>
            </a:r>
            <a:r>
              <a:rPr lang="zh-TW" altLang="en-US" sz="2800" dirty="0" smtClean="0"/>
              <a:t>，副檔名為</a:t>
            </a:r>
            <a:r>
              <a:rPr lang="en-US" altLang="zh-TW" sz="2800" dirty="0" smtClean="0">
                <a:solidFill>
                  <a:srgbClr val="FF0000"/>
                </a:solidFill>
              </a:rPr>
              <a:t>.bat</a:t>
            </a:r>
            <a:r>
              <a:rPr lang="zh-TW" altLang="en-US" sz="2800" dirty="0" smtClean="0"/>
              <a:t>，指定路徑以及欲執行的程式檔。</a:t>
            </a:r>
            <a:endParaRPr lang="en-US" altLang="zh-TW" sz="2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68542"/>
            <a:ext cx="8544947" cy="2880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80928"/>
            <a:ext cx="4248472" cy="39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6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4525963"/>
          </a:xfrm>
        </p:spPr>
        <p:txBody>
          <a:bodyPr/>
          <a:lstStyle/>
          <a:p>
            <a:r>
              <a:rPr lang="zh-TW" altLang="en-US" dirty="0" smtClean="0"/>
              <a:t>這裡設定為每日晚上</a:t>
            </a:r>
            <a:r>
              <a:rPr lang="en-US" altLang="zh-TW" dirty="0" smtClean="0"/>
              <a:t>2100</a:t>
            </a:r>
            <a:r>
              <a:rPr lang="zh-TW" altLang="en-US" dirty="0" smtClean="0"/>
              <a:t>，時間一到</a:t>
            </a:r>
            <a:r>
              <a:rPr lang="zh-TW" altLang="en-US" dirty="0" smtClean="0">
                <a:solidFill>
                  <a:srgbClr val="FF0000"/>
                </a:solidFill>
              </a:rPr>
              <a:t>自動比對日期</a:t>
            </a:r>
            <a:r>
              <a:rPr lang="zh-TW" altLang="en-US" dirty="0" smtClean="0"/>
              <a:t>執行</a:t>
            </a:r>
            <a:r>
              <a:rPr lang="zh-TW" altLang="en-US" dirty="0" smtClean="0">
                <a:solidFill>
                  <a:srgbClr val="FF0000"/>
                </a:solidFill>
              </a:rPr>
              <a:t>更新資料庫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8430" cy="22722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09120"/>
            <a:ext cx="3087537" cy="2273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53" y="3068960"/>
            <a:ext cx="4880543" cy="252028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1763688" y="3717032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上彎箭號 7"/>
          <p:cNvSpPr/>
          <p:nvPr/>
        </p:nvSpPr>
        <p:spPr>
          <a:xfrm>
            <a:off x="3707904" y="5638308"/>
            <a:ext cx="1080120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47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7467600" cy="1143000"/>
          </a:xfrm>
        </p:spPr>
        <p:txBody>
          <a:bodyPr/>
          <a:lstStyle/>
          <a:p>
            <a:pPr algn="ctr"/>
            <a:r>
              <a:rPr lang="en-US" altLang="zh-TW" sz="48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資料庫存取以及自動化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19261"/>
            <a:ext cx="8218672" cy="10113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將第一次抓取股票的程式碼宣告成函式並製成</a:t>
            </a:r>
            <a:r>
              <a:rPr lang="en-US" altLang="zh-TW" dirty="0" smtClean="0"/>
              <a:t>.bat</a:t>
            </a:r>
            <a:r>
              <a:rPr lang="zh-TW" altLang="en-US" dirty="0" smtClean="0"/>
              <a:t>檔，若因意外導致資料庫損毀或是遺失，可直接執行該檔重新獲取資料庫。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但需要花費</a:t>
            </a:r>
            <a:r>
              <a:rPr lang="en-US" altLang="zh-TW" dirty="0" smtClean="0"/>
              <a:t>18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23464"/>
            <a:ext cx="8064896" cy="28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5" y="2893045"/>
            <a:ext cx="3259697" cy="34882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05" y="2570654"/>
            <a:ext cx="2890719" cy="25145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60" y="4032448"/>
            <a:ext cx="3106104" cy="2708920"/>
          </a:xfrm>
          <a:prstGeom prst="rect">
            <a:avLst/>
          </a:prstGeom>
        </p:spPr>
      </p:pic>
      <p:sp>
        <p:nvSpPr>
          <p:cNvPr id="8" name="弧形箭號 (上彎) 7"/>
          <p:cNvSpPr/>
          <p:nvPr/>
        </p:nvSpPr>
        <p:spPr>
          <a:xfrm rot="19662727">
            <a:off x="3323258" y="5303006"/>
            <a:ext cx="1069995" cy="4932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下彎) 8"/>
          <p:cNvSpPr/>
          <p:nvPr/>
        </p:nvSpPr>
        <p:spPr>
          <a:xfrm rot="2443492">
            <a:off x="6244402" y="3231347"/>
            <a:ext cx="1224136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1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 smtClean="0"/>
              <a:t>整合至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r>
              <a:rPr lang="zh-TW" altLang="en-US" dirty="0" smtClean="0"/>
              <a:t>主程式區段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7233"/>
            <a:ext cx="4032448" cy="4966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44824"/>
            <a:ext cx="504056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pPr algn="ctr"/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整合至</a:t>
            </a:r>
            <a:r>
              <a:rPr lang="en-US" altLang="zh-TW" dirty="0" err="1"/>
              <a:t>Tkinter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4525963"/>
          </a:xfrm>
        </p:spPr>
        <p:txBody>
          <a:bodyPr/>
          <a:lstStyle/>
          <a:p>
            <a:r>
              <a:rPr lang="zh-TW" altLang="en-US" dirty="0"/>
              <a:t>主程式</a:t>
            </a:r>
            <a:r>
              <a:rPr lang="zh-TW" altLang="en-US" dirty="0" smtClean="0"/>
              <a:t>區段</a:t>
            </a:r>
            <a:r>
              <a:rPr lang="en-US" altLang="zh-TW" dirty="0" smtClean="0"/>
              <a:t>2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4121827" cy="50851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23" y="1700808"/>
            <a:ext cx="4951181" cy="50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pPr algn="ctr"/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整合至</a:t>
            </a:r>
            <a:r>
              <a:rPr lang="en-US" altLang="zh-TW" dirty="0" err="1"/>
              <a:t>Tkinter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7467600" cy="4525963"/>
          </a:xfrm>
        </p:spPr>
        <p:txBody>
          <a:bodyPr/>
          <a:lstStyle/>
          <a:p>
            <a:r>
              <a:rPr lang="zh-TW" altLang="en-US" dirty="0"/>
              <a:t>主程式</a:t>
            </a:r>
            <a:r>
              <a:rPr lang="zh-TW" altLang="en-US" dirty="0" smtClean="0"/>
              <a:t>區段</a:t>
            </a:r>
            <a:r>
              <a:rPr lang="en-US" altLang="zh-TW" dirty="0" smtClean="0"/>
              <a:t>3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4104456" cy="5229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6793"/>
            <a:ext cx="4680520" cy="51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6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</p:spPr>
        <p:txBody>
          <a:bodyPr/>
          <a:lstStyle/>
          <a:p>
            <a:pPr algn="ctr"/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整合至</a:t>
            </a:r>
            <a:r>
              <a:rPr lang="en-US" altLang="zh-TW" dirty="0" err="1"/>
              <a:t>Tkinter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7467600" cy="4525963"/>
          </a:xfrm>
        </p:spPr>
        <p:txBody>
          <a:bodyPr/>
          <a:lstStyle/>
          <a:p>
            <a:r>
              <a:rPr lang="zh-TW" altLang="en-US" dirty="0"/>
              <a:t>主程式</a:t>
            </a:r>
            <a:r>
              <a:rPr lang="zh-TW" altLang="en-US" dirty="0" smtClean="0"/>
              <a:t>區段</a:t>
            </a:r>
            <a:r>
              <a:rPr lang="en-US" altLang="zh-TW" dirty="0" smtClean="0"/>
              <a:t>4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56184"/>
            <a:ext cx="4248472" cy="51571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656184"/>
            <a:ext cx="4824536" cy="51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</p:spPr>
        <p:txBody>
          <a:bodyPr/>
          <a:lstStyle/>
          <a:p>
            <a:pPr algn="ctr"/>
            <a:r>
              <a:rPr lang="en-US" altLang="zh-TW" sz="44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dirty="0"/>
              <a:t>整合至</a:t>
            </a:r>
            <a:r>
              <a:rPr lang="en-US" altLang="zh-TW" dirty="0" err="1"/>
              <a:t>Tkinter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19261"/>
            <a:ext cx="7467600" cy="4525963"/>
          </a:xfrm>
        </p:spPr>
        <p:txBody>
          <a:bodyPr/>
          <a:lstStyle/>
          <a:p>
            <a:r>
              <a:rPr lang="zh-TW" altLang="en-US" dirty="0"/>
              <a:t>主程式</a:t>
            </a:r>
            <a:r>
              <a:rPr lang="zh-TW" altLang="en-US" dirty="0" smtClean="0"/>
              <a:t>區段</a:t>
            </a:r>
            <a:r>
              <a:rPr lang="en-US" altLang="zh-TW" dirty="0" smtClean="0"/>
              <a:t>5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1772816"/>
            <a:ext cx="4104457" cy="50131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72816"/>
            <a:ext cx="5000152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7467600" cy="1143000"/>
          </a:xfrm>
        </p:spPr>
        <p:txBody>
          <a:bodyPr/>
          <a:lstStyle/>
          <a:p>
            <a:r>
              <a:rPr lang="en-US" altLang="zh-TW" sz="4400" b="1" dirty="0" smtClean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400" b="1" dirty="0" smtClean="0">
                <a:latin typeface="華康中特圓體" pitchFamily="49" charset="-120"/>
                <a:ea typeface="華康中特圓體" pitchFamily="49" charset="-120"/>
              </a:rPr>
              <a:t>未來期望新增方向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7467600" cy="4137323"/>
          </a:xfrm>
        </p:spPr>
        <p:txBody>
          <a:bodyPr/>
          <a:lstStyle/>
          <a:p>
            <a:r>
              <a:rPr lang="zh-TW" altLang="en-US" dirty="0" smtClean="0"/>
              <a:t>將該應用更改為遠端連線，由使用者連線至伺服器，省去更新資料的步驟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由伺服器統一更新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增加其他線圖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KD</a:t>
            </a:r>
            <a:r>
              <a:rPr lang="zh-TW" altLang="en-US" dirty="0" smtClean="0"/>
              <a:t>線、</a:t>
            </a:r>
            <a:r>
              <a:rPr lang="en-US" altLang="zh-TW" dirty="0" smtClean="0"/>
              <a:t>RSI</a:t>
            </a:r>
            <a:r>
              <a:rPr lang="zh-TW" altLang="en-US" dirty="0" smtClean="0"/>
              <a:t>線、</a:t>
            </a:r>
            <a:r>
              <a:rPr lang="en-US" altLang="zh-TW" dirty="0" smtClean="0"/>
              <a:t>MACD</a:t>
            </a:r>
            <a:r>
              <a:rPr lang="zh-TW" altLang="en-US" dirty="0" smtClean="0"/>
              <a:t>線等等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，以擴大投資者分析角度。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12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 smtClean="0">
                <a:latin typeface="華康中特圓體" pitchFamily="49" charset="-120"/>
                <a:ea typeface="華康中特圓體" pitchFamily="49" charset="-120"/>
              </a:rPr>
              <a:t>開發環境與套件</a:t>
            </a:r>
            <a:r>
              <a:rPr lang="en-US" altLang="zh-TW" sz="4000" b="1" dirty="0" smtClean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7467600" cy="532859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tkinter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dirty="0" smtClean="0"/>
              <a:t>qlite3(</a:t>
            </a:r>
            <a:r>
              <a:rPr lang="zh-TW" altLang="en-US" dirty="0" smtClean="0"/>
              <a:t>存取資料庫操作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from PIL import </a:t>
            </a:r>
            <a:r>
              <a:rPr lang="en-US" altLang="zh-TW" dirty="0" err="1"/>
              <a:t>ImageTk</a:t>
            </a:r>
            <a:r>
              <a:rPr lang="en-US" altLang="zh-TW" dirty="0"/>
              <a:t>, </a:t>
            </a:r>
            <a:r>
              <a:rPr lang="en-US" altLang="zh-TW" dirty="0" smtClean="0"/>
              <a:t>Image(</a:t>
            </a:r>
            <a:r>
              <a:rPr lang="zh-TW" altLang="en-US" dirty="0" smtClean="0"/>
              <a:t>美化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介面以及輸出線圖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en-US" altLang="zh-TW" dirty="0" smtClean="0"/>
              <a:t>andas(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atetime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取得日期時間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from bs4 import </a:t>
            </a:r>
            <a:r>
              <a:rPr lang="en-US" altLang="zh-TW" dirty="0" err="1" smtClean="0"/>
              <a:t>BeautifulSoup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網頁原始碼分析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from selenium import </a:t>
            </a:r>
            <a:r>
              <a:rPr lang="en-US" altLang="zh-TW" dirty="0" err="1" smtClean="0"/>
              <a:t>webdriver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網頁原始碼分析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from selenium.webdriver.common.by import </a:t>
            </a:r>
            <a:r>
              <a:rPr lang="en-US" altLang="zh-TW" dirty="0" smtClean="0"/>
              <a:t>By(selenium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因套件更新需另外引入才可使用指令。</a:t>
            </a:r>
            <a:endParaRPr lang="en-US" altLang="zh-TW" dirty="0"/>
          </a:p>
          <a:p>
            <a:r>
              <a:rPr lang="en-US" altLang="zh-TW" dirty="0" err="1"/>
              <a:t>o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資料夾操作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matplotlib.pyplot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線圖繪製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pandas_datareader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取得股票資訊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threading(</a:t>
            </a:r>
            <a:r>
              <a:rPr lang="zh-TW" altLang="en-US" dirty="0" smtClean="0"/>
              <a:t>多執行緒，加快執行速度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sched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自動排程更新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ime(</a:t>
            </a:r>
            <a:r>
              <a:rPr lang="zh-TW" altLang="en-US" dirty="0" smtClean="0"/>
              <a:t>延時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imedelta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日期時間操作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 smtClean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 smtClean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2420888"/>
            <a:ext cx="3960440" cy="3816424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先將資料庫開啟聯結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綠框處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，此時會顯示聯結成功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B59C6"/>
                </a:solidFill>
              </a:rPr>
              <a:t>紫框處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72" y="908720"/>
            <a:ext cx="4788024" cy="58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132856"/>
            <a:ext cx="3888432" cy="4320480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輸入欲模擬的股票編號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綠框處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並按下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B59C6"/>
                </a:solidFill>
              </a:rPr>
              <a:t>紫框處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，搜尋成功時左上會顯示搜尋完成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紅框處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，並顯示該股的基本資料。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620378"/>
            <a:ext cx="4608512" cy="61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811957"/>
            <a:ext cx="3888432" cy="4497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輸入每月投資金額、每月幾號、連續買進年數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綠框處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，並按下開始試算按鈕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B59C6"/>
                </a:solidFill>
              </a:rPr>
              <a:t>紫框處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，模擬成功左上會顯示提示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紅框處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，並在下方顯示模擬結果。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P.S.</a:t>
            </a:r>
            <a:r>
              <a:rPr lang="zh-TW" altLang="en-US" dirty="0">
                <a:solidFill>
                  <a:srgbClr val="FF0000"/>
                </a:solidFill>
              </a:rPr>
              <a:t>總</a:t>
            </a:r>
            <a:r>
              <a:rPr lang="zh-TW" altLang="en-US" dirty="0" smtClean="0">
                <a:solidFill>
                  <a:srgbClr val="FF0000"/>
                </a:solidFill>
              </a:rPr>
              <a:t>損益未包含手續費，報酬率未包含現金股利。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620688"/>
            <a:ext cx="4664055" cy="613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2420888"/>
            <a:ext cx="3754760" cy="3705275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該應用還有提供今年最新殖利率排行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實時更新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，按下綠框處按鈕會將結果顯示至</a:t>
            </a:r>
            <a:r>
              <a:rPr lang="zh-TW" altLang="en-US" dirty="0" smtClean="0">
                <a:solidFill>
                  <a:srgbClr val="FFFF00"/>
                </a:solidFill>
              </a:rPr>
              <a:t>黃框處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82271"/>
            <a:ext cx="4655650" cy="61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3682752" cy="3777283"/>
          </a:xfrm>
        </p:spPr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按下價格線圖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綠框處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，會顯示該股今年的股價走勢以及成交量，供投資人參考。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80728"/>
            <a:ext cx="40346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‧</a:t>
            </a:r>
            <a:r>
              <a:rPr lang="zh-TW" altLang="en-US" sz="4000" b="1" dirty="0">
                <a:latin typeface="華康中特圓體" pitchFamily="49" charset="-120"/>
                <a:ea typeface="華康中特圓體" pitchFamily="49" charset="-120"/>
              </a:rPr>
              <a:t>使用說明</a:t>
            </a:r>
            <a:r>
              <a:rPr lang="en-US" altLang="zh-TW" sz="4000" b="1" dirty="0">
                <a:latin typeface="華康中特圓體" pitchFamily="49" charset="-120"/>
                <a:ea typeface="華康中特圓體" pitchFamily="49" charset="-120"/>
              </a:rPr>
              <a:t>: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44530"/>
            <a:ext cx="7560840" cy="5483420"/>
          </a:xfrm>
        </p:spPr>
      </p:pic>
    </p:spTree>
    <p:extLst>
      <p:ext uri="{BB962C8B-B14F-4D97-AF65-F5344CB8AC3E}">
        <p14:creationId xmlns:p14="http://schemas.microsoft.com/office/powerpoint/2010/main" val="248458719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380</TotalTime>
  <Words>942</Words>
  <Application>Microsoft Office PowerPoint</Application>
  <PresentationFormat>如螢幕大小 (4:3)</PresentationFormat>
  <Paragraphs>81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科技</vt:lpstr>
      <vt:lpstr>開發人員:黃國展 學號:105309224 開發環境:python  3.8.8 使用IDE:SPYDER、JUPYTER</vt:lpstr>
      <vt:lpstr>‧開發緣由:</vt:lpstr>
      <vt:lpstr>‧開發環境與套件:</vt:lpstr>
      <vt:lpstr>‧使用說明:</vt:lpstr>
      <vt:lpstr>‧使用說明:</vt:lpstr>
      <vt:lpstr>‧使用說明:</vt:lpstr>
      <vt:lpstr>‧使用說明:</vt:lpstr>
      <vt:lpstr>‧使用說明:</vt:lpstr>
      <vt:lpstr>‧使用說明:</vt:lpstr>
      <vt:lpstr>‧使用說明:</vt:lpstr>
      <vt:lpstr>‧使用說明:</vt:lpstr>
      <vt:lpstr>‧注意事項說明:</vt:lpstr>
      <vt:lpstr>‧爬蟲區段:</vt:lpstr>
      <vt:lpstr>‧爬蟲區段:</vt:lpstr>
      <vt:lpstr>‧爬蟲區段:</vt:lpstr>
      <vt:lpstr>‧資料庫存取以及自動化:</vt:lpstr>
      <vt:lpstr>‧資料庫存取以及自動化:</vt:lpstr>
      <vt:lpstr>‧資料庫存取以及自動化:</vt:lpstr>
      <vt:lpstr>‧資料庫存取以及自動化:</vt:lpstr>
      <vt:lpstr>‧資料庫存取以及自動化:</vt:lpstr>
      <vt:lpstr>‧資料庫存取以及自動化:</vt:lpstr>
      <vt:lpstr>‧資料庫存取以及自動化:</vt:lpstr>
      <vt:lpstr>‧資料庫存取以及自動化:</vt:lpstr>
      <vt:lpstr>‧整合至Tkinter:</vt:lpstr>
      <vt:lpstr>‧整合至Tkinter:</vt:lpstr>
      <vt:lpstr>‧整合至Tkinter:</vt:lpstr>
      <vt:lpstr>‧整合至Tkinter:</vt:lpstr>
      <vt:lpstr>‧整合至Tkinter:</vt:lpstr>
      <vt:lpstr>‧未來期望新增方向: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開發人員:黃國展 學號:105309224 開發環境:python  3.8.8 使用IDE:SPYDER、JUPYTER</dc:title>
  <dc:creator>USER</dc:creator>
  <cp:lastModifiedBy>USER</cp:lastModifiedBy>
  <cp:revision>51</cp:revision>
  <dcterms:created xsi:type="dcterms:W3CDTF">2021-11-19T07:52:08Z</dcterms:created>
  <dcterms:modified xsi:type="dcterms:W3CDTF">2021-11-19T14:12:27Z</dcterms:modified>
</cp:coreProperties>
</file>