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Thin"/>
      <p:regular r:id="rId27"/>
      <p:bold r:id="rId28"/>
      <p:italic r:id="rId29"/>
      <p:boldItalic r:id="rId30"/>
    </p:embeddedFont>
    <p:embeddedFont>
      <p:font typeface="Roboto"/>
      <p:regular r:id="rId31"/>
      <p:bold r:id="rId32"/>
      <p:italic r:id="rId33"/>
      <p:boldItalic r:id="rId34"/>
    </p:embeddedFon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C4A227-0039-46EC-BDCB-EFB7BC0014C6}">
  <a:tblStyle styleId="{85C4A227-0039-46EC-BDCB-EFB7BC0014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Thin-bold.fntdata"/><Relationship Id="rId27" Type="http://schemas.openxmlformats.org/officeDocument/2006/relationships/font" Target="fonts/RobotoThin-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Thin-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obotoThin-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MavenPro-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32728c63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32728c63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81567e84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81567e84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81567e8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281567e8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81567e8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281567e8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81567e84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81567e84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281567e84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281567e84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81567e84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81567e84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81567e84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81567e84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81567e84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281567e84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281567e84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281567e84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281567e8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281567e8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281567e8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281567e8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32728c6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32728c6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d16e297cea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d16e297cea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1e7ce2bc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1e7ce2bc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32728c63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32728c6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32728c63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32728c63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32728c63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32728c6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81567e8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81567e8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551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Section 1: Project selection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aphicFrame>
        <p:nvGraphicFramePr>
          <p:cNvPr id="370" name="Google Shape;370;p22"/>
          <p:cNvGraphicFramePr/>
          <p:nvPr/>
        </p:nvGraphicFramePr>
        <p:xfrm>
          <a:off x="133575" y="259600"/>
          <a:ext cx="3000000" cy="3000000"/>
        </p:xfrm>
        <a:graphic>
          <a:graphicData uri="http://schemas.openxmlformats.org/drawingml/2006/table">
            <a:tbl>
              <a:tblPr>
                <a:noFill/>
                <a:tableStyleId>{85C4A227-0039-46EC-BDCB-EFB7BC0014C6}</a:tableStyleId>
              </a:tblPr>
              <a:tblGrid>
                <a:gridCol w="2407075"/>
                <a:gridCol w="3485025"/>
                <a:gridCol w="2946050"/>
              </a:tblGrid>
              <a:tr h="432800">
                <a:tc>
                  <a:txBody>
                    <a:bodyPr/>
                    <a:lstStyle/>
                    <a:p>
                      <a:pPr indent="0" lvl="0" marL="0" rtl="0" algn="ctr">
                        <a:spcBef>
                          <a:spcPts val="0"/>
                        </a:spcBef>
                        <a:spcAft>
                          <a:spcPts val="0"/>
                        </a:spcAft>
                        <a:buNone/>
                      </a:pPr>
                      <a:r>
                        <a:rPr lang="en"/>
                        <a:t>Roles</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Job Desciption</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Justification</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406500">
                <a:tc>
                  <a:txBody>
                    <a:bodyPr/>
                    <a:lstStyle/>
                    <a:p>
                      <a:pPr indent="0" lvl="0" marL="0" rtl="0" algn="l">
                        <a:spcBef>
                          <a:spcPts val="0"/>
                        </a:spcBef>
                        <a:spcAft>
                          <a:spcPts val="0"/>
                        </a:spcAft>
                        <a:buNone/>
                      </a:pPr>
                      <a:r>
                        <a:rPr lang="en"/>
                        <a:t>Hardware Developer</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responsible for designing, building, and testing the physical components of the Bluetooth audio camera system, including the camera and Bluetooth module.</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834100">
                <a:tc>
                  <a:txBody>
                    <a:bodyPr/>
                    <a:lstStyle/>
                    <a:p>
                      <a:pPr indent="0" lvl="0" marL="0" rtl="0" algn="l">
                        <a:spcBef>
                          <a:spcPts val="0"/>
                        </a:spcBef>
                        <a:spcAft>
                          <a:spcPts val="0"/>
                        </a:spcAft>
                        <a:buNone/>
                      </a:pPr>
                      <a:r>
                        <a:rPr lang="en"/>
                        <a:t>Health and Safety Lead</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021875">
                <a:tc>
                  <a:txBody>
                    <a:bodyPr/>
                    <a:lstStyle/>
                    <a:p>
                      <a:pPr indent="0" lvl="0" marL="0" rtl="0" algn="l">
                        <a:spcBef>
                          <a:spcPts val="0"/>
                        </a:spcBef>
                        <a:spcAft>
                          <a:spcPts val="0"/>
                        </a:spcAft>
                        <a:buNone/>
                      </a:pPr>
                      <a:r>
                        <a:rPr lang="en"/>
                        <a:t>Research Analyst</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responsible for conducting research on the needs and preferences of blind people when it comes to assistive technologies like the Bluetooth audio camera system, as well as analyzing the data collected during user testing.</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3"/>
          <p:cNvSpPr txBox="1"/>
          <p:nvPr>
            <p:ph type="ctrTitle"/>
          </p:nvPr>
        </p:nvSpPr>
        <p:spPr>
          <a:xfrm>
            <a:off x="373175" y="1429375"/>
            <a:ext cx="11803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100"/>
              <a:t>Section 3: Project </a:t>
            </a:r>
            <a:r>
              <a:rPr lang="en" sz="3100"/>
              <a:t>outline and</a:t>
            </a:r>
            <a:r>
              <a:rPr lang="en" sz="3100"/>
              <a:t>  </a:t>
            </a:r>
            <a:r>
              <a:rPr lang="en" sz="3100"/>
              <a:t>requirement</a:t>
            </a:r>
            <a:endParaRPr sz="3100"/>
          </a:p>
        </p:txBody>
      </p:sp>
      <p:sp>
        <p:nvSpPr>
          <p:cNvPr id="376" name="Google Shape;376;p2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82" name="Google Shape;382;p2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type="ctrTitle"/>
          </p:nvPr>
        </p:nvSpPr>
        <p:spPr>
          <a:xfrm>
            <a:off x="519375" y="2000450"/>
            <a:ext cx="79539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Section 4: Project Planning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26"/>
          <p:cNvSpPr txBox="1"/>
          <p:nvPr>
            <p:ph type="title"/>
          </p:nvPr>
        </p:nvSpPr>
        <p:spPr>
          <a:xfrm>
            <a:off x="353950" y="45525"/>
            <a:ext cx="8224800" cy="6729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2700">
              <a:highlight>
                <a:schemeClr val="accent2"/>
              </a:highlight>
            </a:endParaRPr>
          </a:p>
          <a:p>
            <a:pPr indent="0" lvl="0" marL="0" rtl="0" algn="l">
              <a:spcBef>
                <a:spcPts val="0"/>
              </a:spcBef>
              <a:spcAft>
                <a:spcPts val="0"/>
              </a:spcAft>
              <a:buSzPts val="990"/>
              <a:buNone/>
            </a:pPr>
            <a:r>
              <a:rPr lang="en" sz="2700">
                <a:highlight>
                  <a:schemeClr val="accent2"/>
                </a:highlight>
              </a:rPr>
              <a:t>Existing Projects</a:t>
            </a:r>
            <a:endParaRPr sz="2700">
              <a:highlight>
                <a:schemeClr val="accent2"/>
              </a:highlight>
            </a:endParaRPr>
          </a:p>
          <a:p>
            <a:pPr indent="0" lvl="0" marL="0" rtl="0" algn="l">
              <a:spcBef>
                <a:spcPts val="0"/>
              </a:spcBef>
              <a:spcAft>
                <a:spcPts val="0"/>
              </a:spcAft>
              <a:buSzPts val="990"/>
              <a:buNone/>
            </a:pPr>
            <a:r>
              <a:rPr lang="en" sz="2700"/>
              <a:t>E</a:t>
            </a:r>
            <a:endParaRPr sz="2700"/>
          </a:p>
        </p:txBody>
      </p:sp>
      <p:graphicFrame>
        <p:nvGraphicFramePr>
          <p:cNvPr id="393" name="Google Shape;393;p26"/>
          <p:cNvGraphicFramePr/>
          <p:nvPr/>
        </p:nvGraphicFramePr>
        <p:xfrm>
          <a:off x="163375" y="787264"/>
          <a:ext cx="3000000" cy="3000000"/>
        </p:xfrm>
        <a:graphic>
          <a:graphicData uri="http://schemas.openxmlformats.org/drawingml/2006/table">
            <a:tbl>
              <a:tblPr>
                <a:noFill/>
                <a:tableStyleId>{85C4A227-0039-46EC-BDCB-EFB7BC0014C6}</a:tableStyleId>
              </a:tblPr>
              <a:tblGrid>
                <a:gridCol w="3248150"/>
                <a:gridCol w="2834000"/>
                <a:gridCol w="2785800"/>
              </a:tblGrid>
              <a:tr h="544275">
                <a:tc>
                  <a:txBody>
                    <a:bodyPr/>
                    <a:lstStyle/>
                    <a:p>
                      <a:pPr indent="0" lvl="0" marL="0" rtl="0" algn="ctr">
                        <a:spcBef>
                          <a:spcPts val="0"/>
                        </a:spcBef>
                        <a:spcAft>
                          <a:spcPts val="0"/>
                        </a:spcAft>
                        <a:buNone/>
                      </a:pPr>
                      <a:r>
                        <a:rPr lang="en"/>
                        <a:t>The vOICe’</a:t>
                      </a:r>
                      <a:endParaRPr/>
                    </a:p>
                  </a:txBody>
                  <a:tcPr marT="91425" marB="91425" marR="91425" marL="91425"/>
                </a:tc>
                <a:tc>
                  <a:txBody>
                    <a:bodyPr/>
                    <a:lstStyle/>
                    <a:p>
                      <a:pPr indent="0" lvl="0" marL="0" rtl="0" algn="ctr">
                        <a:spcBef>
                          <a:spcPts val="0"/>
                        </a:spcBef>
                        <a:spcAft>
                          <a:spcPts val="0"/>
                        </a:spcAft>
                        <a:buNone/>
                      </a:pPr>
                      <a:r>
                        <a:rPr lang="en"/>
                        <a:t>3D sound map </a:t>
                      </a:r>
                      <a:endParaRPr/>
                    </a:p>
                  </a:txBody>
                  <a:tcPr marT="91425" marB="91425" marR="91425" marL="91425"/>
                </a:tc>
                <a:tc>
                  <a:txBody>
                    <a:bodyPr/>
                    <a:lstStyle/>
                    <a:p>
                      <a:pPr indent="0" lvl="0" marL="0" rtl="0" algn="ctr">
                        <a:lnSpc>
                          <a:spcPct val="108000"/>
                        </a:lnSpc>
                        <a:spcBef>
                          <a:spcPts val="0"/>
                        </a:spcBef>
                        <a:spcAft>
                          <a:spcPts val="2000"/>
                        </a:spcAft>
                        <a:buNone/>
                      </a:pPr>
                      <a:r>
                        <a:rPr lang="en">
                          <a:solidFill>
                            <a:srgbClr val="333333"/>
                          </a:solidFill>
                        </a:rPr>
                        <a:t>Handheld robotic guide dog</a:t>
                      </a:r>
                      <a:endParaRPr/>
                    </a:p>
                  </a:txBody>
                  <a:tcPr marT="91425" marB="91425" marR="91425" marL="91425"/>
                </a:tc>
              </a:tr>
              <a:tr h="1563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08000"/>
                        </a:lnSpc>
                        <a:spcBef>
                          <a:spcPts val="0"/>
                        </a:spcBef>
                        <a:spcAft>
                          <a:spcPts val="0"/>
                        </a:spcAft>
                        <a:buNone/>
                      </a:pPr>
                      <a:r>
                        <a:t/>
                      </a:r>
                      <a:endParaRPr b="1" sz="2300">
                        <a:solidFill>
                          <a:srgbClr val="333333"/>
                        </a:solidFill>
                        <a:highlight>
                          <a:srgbClr val="FFFFFF"/>
                        </a:highlight>
                      </a:endParaRPr>
                    </a:p>
                    <a:p>
                      <a:pPr indent="0" lvl="0" marL="0" rtl="0" algn="l">
                        <a:spcBef>
                          <a:spcPts val="2000"/>
                        </a:spcBef>
                        <a:spcAft>
                          <a:spcPts val="0"/>
                        </a:spcAft>
                        <a:buNone/>
                      </a:pPr>
                      <a:r>
                        <a:t/>
                      </a:r>
                      <a:endParaRPr/>
                    </a:p>
                  </a:txBody>
                  <a:tcPr marT="91425" marB="91425" marR="91425" marL="91425"/>
                </a:tc>
              </a:tr>
              <a:tr h="1755775">
                <a:tc>
                  <a:txBody>
                    <a:bodyPr/>
                    <a:lstStyle/>
                    <a:p>
                      <a:pPr indent="0" lvl="0" marL="0" rtl="0" algn="l">
                        <a:spcBef>
                          <a:spcPts val="0"/>
                        </a:spcBef>
                        <a:spcAft>
                          <a:spcPts val="0"/>
                        </a:spcAft>
                        <a:buNone/>
                      </a:pPr>
                      <a:r>
                        <a:rPr lang="en"/>
                        <a:t>Soundscape headset that allows blind people to ‘see’ the world. </a:t>
                      </a:r>
                      <a:r>
                        <a:rPr lang="en"/>
                        <a:t>The system uses a visor camera to convert images into intricate "soundscapes," which are then transmitted to the user through headphones.</a:t>
                      </a:r>
                      <a:endParaRPr/>
                    </a:p>
                  </a:txBody>
                  <a:tcPr marT="91425" marB="91425" marR="91425" marL="91425"/>
                </a:tc>
                <a:tc>
                  <a:txBody>
                    <a:bodyPr/>
                    <a:lstStyle/>
                    <a:p>
                      <a:pPr indent="0" lvl="0" marL="0" rtl="0" algn="l">
                        <a:spcBef>
                          <a:spcPts val="0"/>
                        </a:spcBef>
                        <a:spcAft>
                          <a:spcPts val="0"/>
                        </a:spcAft>
                        <a:buNone/>
                      </a:pPr>
                      <a:r>
                        <a:rPr lang="en"/>
                        <a:t>An AR navigation app that can guild the </a:t>
                      </a:r>
                      <a:r>
                        <a:rPr lang="en"/>
                        <a:t>blind</a:t>
                      </a:r>
                      <a:r>
                        <a:rPr lang="en"/>
                        <a:t> in the right direction. It is like a ‘complement’ to the hardware device or guide dog.</a:t>
                      </a:r>
                      <a:endParaRPr/>
                    </a:p>
                  </a:txBody>
                  <a:tcPr marT="91425" marB="91425" marR="91425" marL="91425"/>
                </a:tc>
                <a:tc>
                  <a:txBody>
                    <a:bodyPr/>
                    <a:lstStyle/>
                    <a:p>
                      <a:pPr indent="0" lvl="0" marL="0" rtl="0" algn="l">
                        <a:spcBef>
                          <a:spcPts val="0"/>
                        </a:spcBef>
                        <a:spcAft>
                          <a:spcPts val="0"/>
                        </a:spcAft>
                        <a:buNone/>
                      </a:pPr>
                      <a:r>
                        <a:rPr lang="en"/>
                        <a:t>Uses sensors, cameras, and algorithms to detect obstacles and provide real-time feedback to blind people through audio signals (voice recognition).</a:t>
                      </a:r>
                      <a:endParaRPr/>
                    </a:p>
                  </a:txBody>
                  <a:tcPr marT="91425" marB="91425" marR="91425" marL="91425"/>
                </a:tc>
              </a:tr>
            </a:tbl>
          </a:graphicData>
        </a:graphic>
      </p:graphicFrame>
      <p:pic>
        <p:nvPicPr>
          <p:cNvPr id="394" name="Google Shape;394;p26"/>
          <p:cNvPicPr preferRelativeResize="0"/>
          <p:nvPr/>
        </p:nvPicPr>
        <p:blipFill>
          <a:blip r:embed="rId3">
            <a:alphaModFix/>
          </a:blip>
          <a:stretch>
            <a:fillRect/>
          </a:stretch>
        </p:blipFill>
        <p:spPr>
          <a:xfrm>
            <a:off x="815650" y="1543675"/>
            <a:ext cx="1959974" cy="1102450"/>
          </a:xfrm>
          <a:prstGeom prst="rect">
            <a:avLst/>
          </a:prstGeom>
          <a:noFill/>
          <a:ln>
            <a:noFill/>
          </a:ln>
        </p:spPr>
      </p:pic>
      <p:pic>
        <p:nvPicPr>
          <p:cNvPr id="395" name="Google Shape;395;p26"/>
          <p:cNvPicPr preferRelativeResize="0"/>
          <p:nvPr/>
        </p:nvPicPr>
        <p:blipFill>
          <a:blip r:embed="rId4">
            <a:alphaModFix/>
          </a:blip>
          <a:stretch>
            <a:fillRect/>
          </a:stretch>
        </p:blipFill>
        <p:spPr>
          <a:xfrm>
            <a:off x="6796425" y="1514561"/>
            <a:ext cx="1740979" cy="1160675"/>
          </a:xfrm>
          <a:prstGeom prst="rect">
            <a:avLst/>
          </a:prstGeom>
          <a:noFill/>
          <a:ln>
            <a:noFill/>
          </a:ln>
        </p:spPr>
      </p:pic>
      <p:pic>
        <p:nvPicPr>
          <p:cNvPr id="396" name="Google Shape;396;p26"/>
          <p:cNvPicPr preferRelativeResize="0"/>
          <p:nvPr/>
        </p:nvPicPr>
        <p:blipFill>
          <a:blip r:embed="rId5">
            <a:alphaModFix/>
          </a:blip>
          <a:stretch>
            <a:fillRect/>
          </a:stretch>
        </p:blipFill>
        <p:spPr>
          <a:xfrm>
            <a:off x="3754773" y="1514548"/>
            <a:ext cx="2062511" cy="116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7"/>
          <p:cNvSpPr txBox="1"/>
          <p:nvPr>
            <p:ph type="title"/>
          </p:nvPr>
        </p:nvSpPr>
        <p:spPr>
          <a:xfrm>
            <a:off x="835700" y="180450"/>
            <a:ext cx="7907100" cy="99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700"/>
              <a:t>SECTION 4B: OUR DESIGN</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8"/>
          <p:cNvSpPr txBox="1"/>
          <p:nvPr>
            <p:ph type="ctrTitle"/>
          </p:nvPr>
        </p:nvSpPr>
        <p:spPr>
          <a:xfrm>
            <a:off x="824000" y="449906"/>
            <a:ext cx="7415100" cy="69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740"/>
              <a:t>SECTION 4B.1: SOFTWARE </a:t>
            </a:r>
            <a:endParaRPr sz="2740"/>
          </a:p>
        </p:txBody>
      </p:sp>
      <p:sp>
        <p:nvSpPr>
          <p:cNvPr id="407" name="Google Shape;407;p2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9"/>
          <p:cNvSpPr txBox="1"/>
          <p:nvPr>
            <p:ph type="ctrTitle"/>
          </p:nvPr>
        </p:nvSpPr>
        <p:spPr>
          <a:xfrm>
            <a:off x="824000" y="274175"/>
            <a:ext cx="7766400" cy="69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740"/>
              <a:t>SECTION 4B.2: HARDWARE</a:t>
            </a:r>
            <a:endParaRPr sz="27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0"/>
          <p:cNvSpPr txBox="1"/>
          <p:nvPr>
            <p:ph type="title"/>
          </p:nvPr>
        </p:nvSpPr>
        <p:spPr>
          <a:xfrm>
            <a:off x="718550" y="348450"/>
            <a:ext cx="7286100" cy="8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740"/>
              <a:t>SECTION 4B.3: ASSEMBLY AND TESTING</a:t>
            </a:r>
            <a:endParaRPr sz="274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23" name="Google Shape;423;p31"/>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600">
                <a:latin typeface="Maven Pro"/>
                <a:ea typeface="Maven Pro"/>
                <a:cs typeface="Maven Pro"/>
                <a:sym typeface="Maven Pro"/>
              </a:rPr>
              <a:t>network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aphicFrame>
        <p:nvGraphicFramePr>
          <p:cNvPr id="283" name="Google Shape;283;p14"/>
          <p:cNvGraphicFramePr/>
          <p:nvPr/>
        </p:nvGraphicFramePr>
        <p:xfrm>
          <a:off x="431400" y="413050"/>
          <a:ext cx="3000000" cy="3000000"/>
        </p:xfrm>
        <a:graphic>
          <a:graphicData uri="http://schemas.openxmlformats.org/drawingml/2006/table">
            <a:tbl>
              <a:tblPr>
                <a:noFill/>
                <a:tableStyleId>{85C4A227-0039-46EC-BDCB-EFB7BC0014C6}</a:tableStyleId>
              </a:tblPr>
              <a:tblGrid>
                <a:gridCol w="1883650"/>
                <a:gridCol w="447375"/>
                <a:gridCol w="1218075"/>
                <a:gridCol w="1183025"/>
                <a:gridCol w="1159600"/>
                <a:gridCol w="1206450"/>
                <a:gridCol w="1183025"/>
              </a:tblGrid>
              <a:tr h="691200">
                <a:tc>
                  <a:txBody>
                    <a:bodyPr/>
                    <a:lstStyle/>
                    <a:p>
                      <a:pPr indent="0" lvl="0" marL="0" rtl="0" algn="l">
                        <a:spcBef>
                          <a:spcPts val="0"/>
                        </a:spcBef>
                        <a:spcAft>
                          <a:spcPts val="0"/>
                        </a:spcAft>
                        <a:buNone/>
                      </a:pPr>
                      <a:r>
                        <a:rPr lang="en" sz="1500"/>
                        <a:t>Criteria</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A</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B</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C</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D</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E</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644325">
                <a:tc>
                  <a:txBody>
                    <a:bodyPr/>
                    <a:lstStyle/>
                    <a:p>
                      <a:pPr indent="0" lvl="0" marL="0" rtl="0" algn="l">
                        <a:spcBef>
                          <a:spcPts val="0"/>
                        </a:spcBef>
                        <a:spcAft>
                          <a:spcPts val="0"/>
                        </a:spcAft>
                        <a:buNone/>
                      </a:pPr>
                      <a:r>
                        <a:rPr lang="en" sz="1500"/>
                        <a:t>24 weeks to complete</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A</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B</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C</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A</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E</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644325">
                <a:tc>
                  <a:txBody>
                    <a:bodyPr/>
                    <a:lstStyle/>
                    <a:p>
                      <a:pPr indent="0" lvl="0" marL="0" rtl="0" algn="l">
                        <a:spcBef>
                          <a:spcPts val="0"/>
                        </a:spcBef>
                        <a:spcAft>
                          <a:spcPts val="0"/>
                        </a:spcAft>
                        <a:buNone/>
                      </a:pPr>
                      <a:r>
                        <a:rPr lang="en" sz="1500"/>
                        <a:t>Feasibility (budget &amp; resource)</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B</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C</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B</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E</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644325">
                <a:tc>
                  <a:txBody>
                    <a:bodyPr/>
                    <a:lstStyle/>
                    <a:p>
                      <a:pPr indent="0" lvl="0" marL="0" rtl="0" algn="l">
                        <a:spcBef>
                          <a:spcPts val="0"/>
                        </a:spcBef>
                        <a:spcAft>
                          <a:spcPts val="0"/>
                        </a:spcAft>
                        <a:buNone/>
                      </a:pPr>
                      <a:r>
                        <a:rPr lang="en" sz="1500"/>
                        <a:t>Safety ( participants &amp; protocols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C</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C</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C</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644325">
                <a:tc>
                  <a:txBody>
                    <a:bodyPr/>
                    <a:lstStyle/>
                    <a:p>
                      <a:pPr indent="0" lvl="0" marL="0" rtl="0" algn="l">
                        <a:spcBef>
                          <a:spcPts val="0"/>
                        </a:spcBef>
                        <a:spcAft>
                          <a:spcPts val="0"/>
                        </a:spcAft>
                        <a:buNone/>
                      </a:pPr>
                      <a:r>
                        <a:rPr lang="en" sz="1500"/>
                        <a:t>Impact on society and environment</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D</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DE</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644325">
                <a:tc>
                  <a:txBody>
                    <a:bodyPr/>
                    <a:lstStyle/>
                    <a:p>
                      <a:pPr indent="0" lvl="0" marL="0" rtl="0" algn="l">
                        <a:spcBef>
                          <a:spcPts val="0"/>
                        </a:spcBef>
                        <a:spcAft>
                          <a:spcPts val="0"/>
                        </a:spcAft>
                        <a:buNone/>
                      </a:pPr>
                      <a:r>
                        <a:rPr lang="en" sz="1500"/>
                        <a:t>Accessibility</a:t>
                      </a:r>
                      <a:r>
                        <a:rPr lang="en" sz="1500"/>
                        <a:t>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500"/>
                        <a:t>E</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
        <p:nvSpPr>
          <p:cNvPr id="284" name="Google Shape;284;p14"/>
          <p:cNvSpPr txBox="1"/>
          <p:nvPr/>
        </p:nvSpPr>
        <p:spPr>
          <a:xfrm>
            <a:off x="794800" y="5802850"/>
            <a:ext cx="74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5" name="Google Shape;285;p14"/>
          <p:cNvSpPr txBox="1"/>
          <p:nvPr/>
        </p:nvSpPr>
        <p:spPr>
          <a:xfrm>
            <a:off x="1616525" y="5580225"/>
            <a:ext cx="59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6" name="Google Shape;286;p14"/>
          <p:cNvSpPr txBox="1"/>
          <p:nvPr/>
        </p:nvSpPr>
        <p:spPr>
          <a:xfrm>
            <a:off x="1331200" y="4491925"/>
            <a:ext cx="5961000" cy="4002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TOTAL A = 1, B = 2, C = 4, D = 0.5, E = 2</a:t>
            </a:r>
            <a:endParaRPr>
              <a:latin typeface="Nunito"/>
              <a:ea typeface="Nunito"/>
              <a:cs typeface="Nunito"/>
              <a:sym typeface="Nunito"/>
            </a:endParaRPr>
          </a:p>
        </p:txBody>
      </p:sp>
      <p:sp>
        <p:nvSpPr>
          <p:cNvPr id="287" name="Google Shape;287;p14"/>
          <p:cNvSpPr txBox="1"/>
          <p:nvPr/>
        </p:nvSpPr>
        <p:spPr>
          <a:xfrm>
            <a:off x="1540000" y="59725"/>
            <a:ext cx="5961000" cy="400200"/>
          </a:xfrm>
          <a:prstGeom prst="rect">
            <a:avLst/>
          </a:prstGeom>
          <a:no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RANKING CRITERIA IN ORDER OF PRIORITY</a:t>
            </a:r>
            <a:endParaRPr b="1">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429" name="Google Shape;429;p3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gantt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pic>
        <p:nvPicPr>
          <p:cNvPr id="292" name="Google Shape;292;p15"/>
          <p:cNvPicPr preferRelativeResize="0"/>
          <p:nvPr/>
        </p:nvPicPr>
        <p:blipFill>
          <a:blip r:embed="rId3">
            <a:alphaModFix/>
          </a:blip>
          <a:stretch>
            <a:fillRect/>
          </a:stretch>
        </p:blipFill>
        <p:spPr>
          <a:xfrm>
            <a:off x="87675" y="564899"/>
            <a:ext cx="9144001" cy="4289575"/>
          </a:xfrm>
          <a:prstGeom prst="rect">
            <a:avLst/>
          </a:prstGeom>
          <a:noFill/>
          <a:ln>
            <a:noFill/>
          </a:ln>
          <a:effectLst>
            <a:outerShdw blurRad="57150" rotWithShape="0" algn="bl" dir="5400000" dist="19050">
              <a:srgbClr val="000000">
                <a:alpha val="38000"/>
              </a:srgbClr>
            </a:outerShdw>
          </a:effectLst>
        </p:spPr>
      </p:pic>
      <p:sp>
        <p:nvSpPr>
          <p:cNvPr id="293" name="Google Shape;293;p15"/>
          <p:cNvSpPr txBox="1"/>
          <p:nvPr/>
        </p:nvSpPr>
        <p:spPr>
          <a:xfrm>
            <a:off x="7969500" y="1422375"/>
            <a:ext cx="11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4" name="Google Shape;294;p15"/>
          <p:cNvSpPr txBox="1"/>
          <p:nvPr/>
        </p:nvSpPr>
        <p:spPr>
          <a:xfrm>
            <a:off x="87675" y="70975"/>
            <a:ext cx="891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NETWORK OF INITIAL IDEAS</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370225" y="294900"/>
            <a:ext cx="7948200" cy="45537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SELECTION OF DESIGN</a:t>
            </a:r>
            <a:endParaRPr/>
          </a:p>
        </p:txBody>
      </p:sp>
      <p:graphicFrame>
        <p:nvGraphicFramePr>
          <p:cNvPr id="300" name="Google Shape;300;p16"/>
          <p:cNvGraphicFramePr/>
          <p:nvPr/>
        </p:nvGraphicFramePr>
        <p:xfrm>
          <a:off x="724825" y="989225"/>
          <a:ext cx="3000000" cy="3000000"/>
        </p:xfrm>
        <a:graphic>
          <a:graphicData uri="http://schemas.openxmlformats.org/drawingml/2006/table">
            <a:tbl>
              <a:tblPr>
                <a:noFill/>
                <a:tableStyleId>{85C4A227-0039-46EC-BDCB-EFB7BC0014C6}</a:tableStyleId>
              </a:tblPr>
              <a:tblGrid>
                <a:gridCol w="2413000"/>
                <a:gridCol w="2413000"/>
                <a:gridCol w="2413000"/>
              </a:tblGrid>
              <a:tr h="708800">
                <a:tc>
                  <a:txBody>
                    <a:bodyPr/>
                    <a:lstStyle/>
                    <a:p>
                      <a:pPr indent="0" lvl="0" marL="0" rtl="0" algn="ctr">
                        <a:spcBef>
                          <a:spcPts val="0"/>
                        </a:spcBef>
                        <a:spcAft>
                          <a:spcPts val="0"/>
                        </a:spcAft>
                        <a:buNone/>
                      </a:pPr>
                      <a:r>
                        <a:rPr lang="en"/>
                        <a:t>DESIGN A</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DESIGN B</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DESIGN C</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104625">
                <a:tc>
                  <a:txBody>
                    <a:bodyPr/>
                    <a:lstStyle/>
                    <a:p>
                      <a:pPr indent="-317500" lvl="0" marL="457200" rtl="0" algn="l">
                        <a:spcBef>
                          <a:spcPts val="0"/>
                        </a:spcBef>
                        <a:spcAft>
                          <a:spcPts val="0"/>
                        </a:spcAft>
                        <a:buSzPts val="1400"/>
                        <a:buChar char="-"/>
                      </a:pPr>
                      <a:r>
                        <a:rPr lang="en"/>
                        <a:t>Sensors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With mobile phone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LIDAR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Application feature</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Image 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With mobile phone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No LIDAR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Built-in software</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Without mobile phone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Image 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 NO LIDAR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Built-in software</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7"/>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306" name="Google Shape;306;p17"/>
          <p:cNvPicPr preferRelativeResize="0"/>
          <p:nvPr/>
        </p:nvPicPr>
        <p:blipFill>
          <a:blip r:embed="rId3">
            <a:alphaModFix/>
          </a:blip>
          <a:stretch>
            <a:fillRect/>
          </a:stretch>
        </p:blipFill>
        <p:spPr>
          <a:xfrm>
            <a:off x="0" y="1387725"/>
            <a:ext cx="9143998" cy="2990649"/>
          </a:xfrm>
          <a:prstGeom prst="rect">
            <a:avLst/>
          </a:prstGeom>
          <a:noFill/>
          <a:ln>
            <a:noFill/>
          </a:ln>
        </p:spPr>
      </p:pic>
      <p:sp>
        <p:nvSpPr>
          <p:cNvPr id="307" name="Google Shape;307;p17"/>
          <p:cNvSpPr txBox="1"/>
          <p:nvPr/>
        </p:nvSpPr>
        <p:spPr>
          <a:xfrm>
            <a:off x="112100" y="298200"/>
            <a:ext cx="4843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MCDA matrix for different designs</a:t>
            </a:r>
            <a:endParaRPr sz="19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220575"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600"/>
              <a:t>Section 2: Team Roles</a:t>
            </a:r>
            <a:endParaRPr sz="3600"/>
          </a:p>
        </p:txBody>
      </p:sp>
      <p:sp>
        <p:nvSpPr>
          <p:cNvPr id="313" name="Google Shape;313;p18"/>
          <p:cNvSpPr txBox="1"/>
          <p:nvPr>
            <p:ph idx="1" type="body"/>
          </p:nvPr>
        </p:nvSpPr>
        <p:spPr>
          <a:xfrm>
            <a:off x="1511600" y="403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p:nvPr/>
        </p:nvSpPr>
        <p:spPr>
          <a:xfrm>
            <a:off x="390825" y="192675"/>
            <a:ext cx="2249100" cy="224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3354638" y="192675"/>
            <a:ext cx="2249100" cy="224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6318450" y="192675"/>
            <a:ext cx="2249100" cy="224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390825" y="2571750"/>
            <a:ext cx="2249100" cy="224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3354638" y="2571750"/>
            <a:ext cx="2249100" cy="224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6318475" y="2571750"/>
            <a:ext cx="2249100" cy="2249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txBox="1"/>
          <p:nvPr/>
        </p:nvSpPr>
        <p:spPr>
          <a:xfrm>
            <a:off x="842475" y="468275"/>
            <a:ext cx="13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Yichen Zhang</a:t>
            </a:r>
            <a:endParaRPr>
              <a:latin typeface="Nunito"/>
              <a:ea typeface="Nunito"/>
              <a:cs typeface="Nunito"/>
              <a:sym typeface="Nunito"/>
            </a:endParaRPr>
          </a:p>
        </p:txBody>
      </p:sp>
      <p:sp>
        <p:nvSpPr>
          <p:cNvPr id="325" name="Google Shape;325;p19"/>
          <p:cNvSpPr txBox="1"/>
          <p:nvPr/>
        </p:nvSpPr>
        <p:spPr>
          <a:xfrm>
            <a:off x="3806288" y="468275"/>
            <a:ext cx="13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Wan Zaqeem</a:t>
            </a:r>
            <a:endParaRPr>
              <a:latin typeface="Nunito"/>
              <a:ea typeface="Nunito"/>
              <a:cs typeface="Nunito"/>
              <a:sym typeface="Nunito"/>
            </a:endParaRPr>
          </a:p>
        </p:txBody>
      </p:sp>
      <p:sp>
        <p:nvSpPr>
          <p:cNvPr id="326" name="Google Shape;326;p19"/>
          <p:cNvSpPr txBox="1"/>
          <p:nvPr/>
        </p:nvSpPr>
        <p:spPr>
          <a:xfrm>
            <a:off x="6937100" y="468275"/>
            <a:ext cx="13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Siraj Salih</a:t>
            </a:r>
            <a:endParaRPr>
              <a:latin typeface="Nunito"/>
              <a:ea typeface="Nunito"/>
              <a:cs typeface="Nunito"/>
              <a:sym typeface="Nunito"/>
            </a:endParaRPr>
          </a:p>
        </p:txBody>
      </p:sp>
      <p:sp>
        <p:nvSpPr>
          <p:cNvPr id="327" name="Google Shape;327;p19"/>
          <p:cNvSpPr txBox="1"/>
          <p:nvPr/>
        </p:nvSpPr>
        <p:spPr>
          <a:xfrm>
            <a:off x="842475" y="2861200"/>
            <a:ext cx="152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Dheeraj Polanki</a:t>
            </a:r>
            <a:endParaRPr>
              <a:latin typeface="Nunito"/>
              <a:ea typeface="Nunito"/>
              <a:cs typeface="Nunito"/>
              <a:sym typeface="Nunito"/>
            </a:endParaRPr>
          </a:p>
        </p:txBody>
      </p:sp>
      <p:sp>
        <p:nvSpPr>
          <p:cNvPr id="328" name="Google Shape;328;p19"/>
          <p:cNvSpPr txBox="1"/>
          <p:nvPr/>
        </p:nvSpPr>
        <p:spPr>
          <a:xfrm>
            <a:off x="3899088" y="2861200"/>
            <a:ext cx="13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Kevin</a:t>
            </a:r>
            <a:r>
              <a:rPr lang="en">
                <a:latin typeface="Nunito"/>
                <a:ea typeface="Nunito"/>
                <a:cs typeface="Nunito"/>
                <a:sym typeface="Nunito"/>
              </a:rPr>
              <a:t> Wang</a:t>
            </a:r>
            <a:endParaRPr>
              <a:latin typeface="Nunito"/>
              <a:ea typeface="Nunito"/>
              <a:cs typeface="Nunito"/>
              <a:sym typeface="Nunito"/>
            </a:endParaRPr>
          </a:p>
        </p:txBody>
      </p:sp>
      <p:sp>
        <p:nvSpPr>
          <p:cNvPr id="329" name="Google Shape;329;p19"/>
          <p:cNvSpPr txBox="1"/>
          <p:nvPr/>
        </p:nvSpPr>
        <p:spPr>
          <a:xfrm>
            <a:off x="6780525" y="2861200"/>
            <a:ext cx="134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Isaac</a:t>
            </a:r>
            <a:endParaRPr>
              <a:latin typeface="Nunito"/>
              <a:ea typeface="Nunito"/>
              <a:cs typeface="Nunito"/>
              <a:sym typeface="Nunito"/>
            </a:endParaRPr>
          </a:p>
        </p:txBody>
      </p:sp>
      <p:sp>
        <p:nvSpPr>
          <p:cNvPr id="330" name="Google Shape;330;p19"/>
          <p:cNvSpPr txBox="1"/>
          <p:nvPr/>
        </p:nvSpPr>
        <p:spPr>
          <a:xfrm>
            <a:off x="483025" y="1149575"/>
            <a:ext cx="2641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Project manager</a:t>
            </a:r>
            <a:endParaRPr sz="1900">
              <a:latin typeface="Nunito"/>
              <a:ea typeface="Nunito"/>
              <a:cs typeface="Nunito"/>
              <a:sym typeface="Nunito"/>
            </a:endParaRPr>
          </a:p>
        </p:txBody>
      </p:sp>
      <p:sp>
        <p:nvSpPr>
          <p:cNvPr id="331" name="Google Shape;331;p19"/>
          <p:cNvSpPr txBox="1"/>
          <p:nvPr/>
        </p:nvSpPr>
        <p:spPr>
          <a:xfrm>
            <a:off x="3347263" y="1157225"/>
            <a:ext cx="264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Nunito"/>
                <a:ea typeface="Nunito"/>
                <a:cs typeface="Nunito"/>
                <a:sym typeface="Nunito"/>
              </a:rPr>
              <a:t>Resource Investigator</a:t>
            </a:r>
            <a:endParaRPr sz="1800">
              <a:latin typeface="Nunito"/>
              <a:ea typeface="Nunito"/>
              <a:cs typeface="Nunito"/>
              <a:sym typeface="Nunito"/>
            </a:endParaRPr>
          </a:p>
        </p:txBody>
      </p:sp>
      <p:sp>
        <p:nvSpPr>
          <p:cNvPr id="332" name="Google Shape;332;p19"/>
          <p:cNvSpPr txBox="1"/>
          <p:nvPr/>
        </p:nvSpPr>
        <p:spPr>
          <a:xfrm>
            <a:off x="3354638" y="3532675"/>
            <a:ext cx="308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Software developer</a:t>
            </a:r>
            <a:endParaRPr sz="1900">
              <a:latin typeface="Nunito"/>
              <a:ea typeface="Nunito"/>
              <a:cs typeface="Nunito"/>
              <a:sym typeface="Nunito"/>
            </a:endParaRPr>
          </a:p>
        </p:txBody>
      </p:sp>
      <p:sp>
        <p:nvSpPr>
          <p:cNvPr id="333" name="Google Shape;333;p19"/>
          <p:cNvSpPr txBox="1"/>
          <p:nvPr/>
        </p:nvSpPr>
        <p:spPr>
          <a:xfrm>
            <a:off x="267350" y="3532675"/>
            <a:ext cx="308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Hard</a:t>
            </a:r>
            <a:r>
              <a:rPr lang="en" sz="1900">
                <a:latin typeface="Nunito"/>
                <a:ea typeface="Nunito"/>
                <a:cs typeface="Nunito"/>
                <a:sym typeface="Nunito"/>
              </a:rPr>
              <a:t>ware developer</a:t>
            </a:r>
            <a:endParaRPr sz="1900">
              <a:latin typeface="Nunito"/>
              <a:ea typeface="Nunito"/>
              <a:cs typeface="Nunito"/>
              <a:sym typeface="Nunito"/>
            </a:endParaRPr>
          </a:p>
        </p:txBody>
      </p:sp>
      <p:sp>
        <p:nvSpPr>
          <p:cNvPr id="334" name="Google Shape;334;p19"/>
          <p:cNvSpPr txBox="1"/>
          <p:nvPr/>
        </p:nvSpPr>
        <p:spPr>
          <a:xfrm>
            <a:off x="6372775" y="1078713"/>
            <a:ext cx="308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Health and Safety</a:t>
            </a:r>
            <a:endParaRPr sz="1900">
              <a:latin typeface="Nunito"/>
              <a:ea typeface="Nunito"/>
              <a:cs typeface="Nunito"/>
              <a:sym typeface="Nunito"/>
            </a:endParaRPr>
          </a:p>
        </p:txBody>
      </p:sp>
      <p:sp>
        <p:nvSpPr>
          <p:cNvPr id="335" name="Google Shape;335;p19"/>
          <p:cNvSpPr txBox="1"/>
          <p:nvPr/>
        </p:nvSpPr>
        <p:spPr>
          <a:xfrm>
            <a:off x="6440100" y="3457800"/>
            <a:ext cx="3087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Nunito"/>
                <a:ea typeface="Nunito"/>
                <a:cs typeface="Nunito"/>
                <a:sym typeface="Nunito"/>
              </a:rPr>
              <a:t>Research analyst</a:t>
            </a:r>
            <a:endParaRPr sz="19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0"/>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341" name="Google Shape;341;p20"/>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grpSp>
        <p:nvGrpSpPr>
          <p:cNvPr id="342" name="Google Shape;342;p20"/>
          <p:cNvGrpSpPr/>
          <p:nvPr/>
        </p:nvGrpSpPr>
        <p:grpSpPr>
          <a:xfrm>
            <a:off x="779375" y="716175"/>
            <a:ext cx="2486816" cy="3711155"/>
            <a:chOff x="1118234" y="283725"/>
            <a:chExt cx="2090816" cy="4076400"/>
          </a:xfrm>
        </p:grpSpPr>
        <p:sp>
          <p:nvSpPr>
            <p:cNvPr id="343" name="Google Shape;343;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1118234" y="341749"/>
              <a:ext cx="2048100" cy="1515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1233860" y="470587"/>
              <a:ext cx="1815000" cy="12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1D7E74"/>
                </a:solidFill>
                <a:latin typeface="Roboto"/>
                <a:ea typeface="Roboto"/>
                <a:cs typeface="Roboto"/>
                <a:sym typeface="Roboto"/>
              </a:endParaRPr>
            </a:p>
            <a:p>
              <a:pPr indent="0" lvl="0" marL="0" rtl="0" algn="l">
                <a:spcBef>
                  <a:spcPts val="0"/>
                </a:spcBef>
                <a:spcAft>
                  <a:spcPts val="0"/>
                </a:spcAft>
                <a:buNone/>
              </a:pPr>
              <a:r>
                <a:rPr b="1" lang="en" sz="1500">
                  <a:solidFill>
                    <a:srgbClr val="1D7E74"/>
                  </a:solidFill>
                  <a:latin typeface="Roboto"/>
                  <a:ea typeface="Roboto"/>
                  <a:cs typeface="Roboto"/>
                  <a:sym typeface="Roboto"/>
                </a:rPr>
                <a:t>Action- oriented roles</a:t>
              </a:r>
              <a:endParaRPr b="1" sz="1500">
                <a:solidFill>
                  <a:srgbClr val="1D7E74"/>
                </a:solidFill>
                <a:latin typeface="Roboto"/>
                <a:ea typeface="Roboto"/>
                <a:cs typeface="Roboto"/>
                <a:sym typeface="Roboto"/>
              </a:endParaRPr>
            </a:p>
          </p:txBody>
        </p:sp>
        <p:sp>
          <p:nvSpPr>
            <p:cNvPr id="346" name="Google Shape;346;p20"/>
            <p:cNvSpPr/>
            <p:nvPr/>
          </p:nvSpPr>
          <p:spPr>
            <a:xfrm rot="5400000">
              <a:off x="1938956" y="1912835"/>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1118297" y="2321922"/>
              <a:ext cx="2030400" cy="1877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Project Manager</a:t>
              </a:r>
              <a:endParaRPr sz="2000">
                <a:solidFill>
                  <a:srgbClr val="FFFFFF"/>
                </a:solidFill>
                <a:latin typeface="Roboto"/>
                <a:ea typeface="Roboto"/>
                <a:cs typeface="Roboto"/>
                <a:sym typeface="Roboto"/>
              </a:endParaRPr>
            </a:p>
          </p:txBody>
        </p:sp>
      </p:grpSp>
      <p:grpSp>
        <p:nvGrpSpPr>
          <p:cNvPr id="348" name="Google Shape;348;p20"/>
          <p:cNvGrpSpPr/>
          <p:nvPr/>
        </p:nvGrpSpPr>
        <p:grpSpPr>
          <a:xfrm>
            <a:off x="3328575" y="716175"/>
            <a:ext cx="2486835" cy="3711155"/>
            <a:chOff x="1118218" y="283725"/>
            <a:chExt cx="2090832" cy="4076400"/>
          </a:xfrm>
        </p:grpSpPr>
        <p:sp>
          <p:nvSpPr>
            <p:cNvPr id="349" name="Google Shape;349;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1118218" y="341749"/>
              <a:ext cx="2048100" cy="14913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1256134" y="345834"/>
              <a:ext cx="1815000" cy="129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1D7E74"/>
                  </a:solidFill>
                  <a:latin typeface="Roboto"/>
                  <a:ea typeface="Roboto"/>
                  <a:cs typeface="Roboto"/>
                  <a:sym typeface="Roboto"/>
                </a:rPr>
                <a:t>Social</a:t>
              </a:r>
              <a:r>
                <a:rPr b="1" lang="en" sz="1600">
                  <a:solidFill>
                    <a:srgbClr val="1D7E74"/>
                  </a:solidFill>
                  <a:latin typeface="Roboto"/>
                  <a:ea typeface="Roboto"/>
                  <a:cs typeface="Roboto"/>
                  <a:sym typeface="Roboto"/>
                </a:rPr>
                <a:t>-oriented roles</a:t>
              </a:r>
              <a:endParaRPr sz="1600">
                <a:solidFill>
                  <a:srgbClr val="1D7E74"/>
                </a:solidFill>
                <a:latin typeface="Roboto Thin"/>
                <a:ea typeface="Roboto Thin"/>
                <a:cs typeface="Roboto Thin"/>
                <a:sym typeface="Roboto Thin"/>
              </a:endParaRPr>
            </a:p>
          </p:txBody>
        </p:sp>
        <p:sp>
          <p:nvSpPr>
            <p:cNvPr id="352" name="Google Shape;352;p20"/>
            <p:cNvSpPr/>
            <p:nvPr/>
          </p:nvSpPr>
          <p:spPr>
            <a:xfrm rot="5400000">
              <a:off x="1938956" y="1888532"/>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1148423" y="2287981"/>
              <a:ext cx="2030400" cy="1937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Health and Safety</a:t>
              </a:r>
              <a:endParaRPr sz="1600">
                <a:solidFill>
                  <a:srgbClr val="FFFFFF"/>
                </a:solidFill>
                <a:latin typeface="Roboto"/>
                <a:ea typeface="Roboto"/>
                <a:cs typeface="Roboto"/>
                <a:sym typeface="Robo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Resource Investigator</a:t>
              </a:r>
              <a:endParaRPr sz="1600">
                <a:solidFill>
                  <a:srgbClr val="FFFFFF"/>
                </a:solidFill>
                <a:latin typeface="Roboto"/>
                <a:ea typeface="Roboto"/>
                <a:cs typeface="Roboto"/>
                <a:sym typeface="Roboto"/>
              </a:endParaRPr>
            </a:p>
          </p:txBody>
        </p:sp>
      </p:grpSp>
      <p:grpSp>
        <p:nvGrpSpPr>
          <p:cNvPr id="354" name="Google Shape;354;p20"/>
          <p:cNvGrpSpPr/>
          <p:nvPr/>
        </p:nvGrpSpPr>
        <p:grpSpPr>
          <a:xfrm>
            <a:off x="5939025" y="716175"/>
            <a:ext cx="2436010" cy="3711155"/>
            <a:chOff x="1169804" y="283725"/>
            <a:chExt cx="2048100" cy="4076400"/>
          </a:xfrm>
        </p:grpSpPr>
        <p:sp>
          <p:nvSpPr>
            <p:cNvPr id="355" name="Google Shape;355;p20"/>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1169804" y="345840"/>
              <a:ext cx="2048100" cy="1505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1D7E74"/>
                </a:solidFill>
                <a:latin typeface="Roboto Thin"/>
                <a:ea typeface="Roboto Thin"/>
                <a:cs typeface="Roboto Thin"/>
                <a:sym typeface="Roboto Thin"/>
              </a:endParaRPr>
            </a:p>
          </p:txBody>
        </p:sp>
        <p:sp>
          <p:nvSpPr>
            <p:cNvPr id="358" name="Google Shape;358;p20"/>
            <p:cNvSpPr/>
            <p:nvPr/>
          </p:nvSpPr>
          <p:spPr>
            <a:xfrm rot="5400000">
              <a:off x="1938956" y="1902345"/>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1178653" y="2211008"/>
              <a:ext cx="2030400" cy="2046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Software Developer</a:t>
              </a:r>
              <a:endParaRPr sz="1600">
                <a:solidFill>
                  <a:srgbClr val="FFFFFF"/>
                </a:solidFill>
                <a:latin typeface="Roboto"/>
                <a:ea typeface="Roboto"/>
                <a:cs typeface="Roboto"/>
                <a:sym typeface="Robo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Hardware Developer</a:t>
              </a:r>
              <a:endParaRPr sz="1600">
                <a:solidFill>
                  <a:srgbClr val="FFFFFF"/>
                </a:solidFill>
                <a:latin typeface="Roboto"/>
                <a:ea typeface="Roboto"/>
                <a:cs typeface="Roboto"/>
                <a:sym typeface="Robo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Research Analyst</a:t>
              </a:r>
              <a:endParaRPr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grpSp>
      <p:sp>
        <p:nvSpPr>
          <p:cNvPr id="360" name="Google Shape;360;p20"/>
          <p:cNvSpPr/>
          <p:nvPr/>
        </p:nvSpPr>
        <p:spPr>
          <a:xfrm>
            <a:off x="6047000" y="936220"/>
            <a:ext cx="2158800" cy="11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1D7E74"/>
              </a:solidFill>
              <a:latin typeface="Roboto"/>
              <a:ea typeface="Roboto"/>
              <a:cs typeface="Roboto"/>
              <a:sym typeface="Roboto"/>
            </a:endParaRPr>
          </a:p>
          <a:p>
            <a:pPr indent="0" lvl="0" marL="0" rtl="0" algn="ctr">
              <a:spcBef>
                <a:spcPts val="0"/>
              </a:spcBef>
              <a:spcAft>
                <a:spcPts val="0"/>
              </a:spcAft>
              <a:buNone/>
            </a:pPr>
            <a:r>
              <a:rPr b="1" lang="en" sz="1600">
                <a:solidFill>
                  <a:srgbClr val="1D7E74"/>
                </a:solidFill>
                <a:latin typeface="Roboto"/>
                <a:ea typeface="Roboto"/>
                <a:cs typeface="Roboto"/>
                <a:sym typeface="Roboto"/>
              </a:rPr>
              <a:t>Thinking roles</a:t>
            </a:r>
            <a:endParaRPr b="1" sz="1600">
              <a:solidFill>
                <a:srgbClr val="1D7E7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graphicFrame>
        <p:nvGraphicFramePr>
          <p:cNvPr id="365" name="Google Shape;365;p21"/>
          <p:cNvGraphicFramePr/>
          <p:nvPr/>
        </p:nvGraphicFramePr>
        <p:xfrm>
          <a:off x="175725" y="147475"/>
          <a:ext cx="3000000" cy="3000000"/>
        </p:xfrm>
        <a:graphic>
          <a:graphicData uri="http://schemas.openxmlformats.org/drawingml/2006/table">
            <a:tbl>
              <a:tblPr>
                <a:noFill/>
                <a:tableStyleId>{85C4A227-0039-46EC-BDCB-EFB7BC0014C6}</a:tableStyleId>
              </a:tblPr>
              <a:tblGrid>
                <a:gridCol w="2036275"/>
                <a:gridCol w="3896525"/>
                <a:gridCol w="2966400"/>
              </a:tblGrid>
              <a:tr h="653800">
                <a:tc>
                  <a:txBody>
                    <a:bodyPr/>
                    <a:lstStyle/>
                    <a:p>
                      <a:pPr indent="0" lvl="0" marL="0" rtl="0" algn="ctr">
                        <a:spcBef>
                          <a:spcPts val="0"/>
                        </a:spcBef>
                        <a:spcAft>
                          <a:spcPts val="0"/>
                        </a:spcAft>
                        <a:buNone/>
                      </a:pPr>
                      <a:r>
                        <a:rPr lang="en"/>
                        <a:t>Roles</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Job Description</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Justification</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547150">
                <a:tc>
                  <a:txBody>
                    <a:bodyPr/>
                    <a:lstStyle/>
                    <a:p>
                      <a:pPr indent="0" lvl="0" marL="0" rtl="0" algn="l">
                        <a:spcBef>
                          <a:spcPts val="0"/>
                        </a:spcBef>
                        <a:spcAft>
                          <a:spcPts val="0"/>
                        </a:spcAft>
                        <a:buNone/>
                      </a:pPr>
                      <a:r>
                        <a:rPr lang="en"/>
                        <a:t>Project Manager</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responsible for overall project planning, scheduling, and coordination, ensuring that the project is completed within scope, budget, and timeline.</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038625">
                <a:tc>
                  <a:txBody>
                    <a:bodyPr/>
                    <a:lstStyle/>
                    <a:p>
                      <a:pPr indent="0" lvl="0" marL="0" rtl="0" algn="l">
                        <a:spcBef>
                          <a:spcPts val="0"/>
                        </a:spcBef>
                        <a:spcAft>
                          <a:spcPts val="0"/>
                        </a:spcAft>
                        <a:buNone/>
                      </a:pPr>
                      <a:r>
                        <a:rPr lang="en"/>
                        <a:t>Resource Investigator</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547150">
                <a:tc>
                  <a:txBody>
                    <a:bodyPr/>
                    <a:lstStyle/>
                    <a:p>
                      <a:pPr indent="0" lvl="0" marL="0" rtl="0" algn="l">
                        <a:spcBef>
                          <a:spcPts val="0"/>
                        </a:spcBef>
                        <a:spcAft>
                          <a:spcPts val="0"/>
                        </a:spcAft>
                        <a:buNone/>
                      </a:pPr>
                      <a:r>
                        <a:rPr lang="en"/>
                        <a:t>Software Developer</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responsible for writing the code and developing the software that will enable the Bluetooth audio camera system to work effectively.</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