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8" r:id="rId2"/>
    <p:sldId id="269" r:id="rId3"/>
    <p:sldId id="267" r:id="rId4"/>
    <p:sldId id="277" r:id="rId5"/>
    <p:sldId id="278" r:id="rId6"/>
    <p:sldId id="279" r:id="rId7"/>
    <p:sldId id="281" r:id="rId8"/>
    <p:sldId id="275" r:id="rId9"/>
    <p:sldId id="282" r:id="rId10"/>
    <p:sldId id="271" r:id="rId11"/>
    <p:sldId id="262" r:id="rId12"/>
    <p:sldId id="272" r:id="rId13"/>
    <p:sldId id="283" r:id="rId14"/>
    <p:sldId id="287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0FAA12D2-9C84-7D78-81D6-B41BBE6BD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142" y="999383"/>
            <a:ext cx="8286787" cy="26804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 Rounded MT Bold" panose="020F0704030504030204" pitchFamily="34" charset="0"/>
              </a:rPr>
              <a:t>Blockchain Based Crowdfunding Platform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93BB2-7DC2-6752-59A3-608B8D70452F}"/>
              </a:ext>
            </a:extLst>
          </p:cNvPr>
          <p:cNvSpPr txBox="1"/>
          <p:nvPr/>
        </p:nvSpPr>
        <p:spPr>
          <a:xfrm>
            <a:off x="4410163" y="4518392"/>
            <a:ext cx="75841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Submitted to,</a:t>
            </a:r>
            <a:r>
              <a:rPr lang="en-US" sz="2000" b="1" dirty="0"/>
              <a:t>                                  Submitted by,</a:t>
            </a:r>
          </a:p>
          <a:p>
            <a:r>
              <a:rPr lang="en-US" sz="2000" dirty="0" err="1"/>
              <a:t>Shammi</a:t>
            </a:r>
            <a:r>
              <a:rPr lang="en-US" sz="2000" dirty="0"/>
              <a:t> Akhtar                                 </a:t>
            </a:r>
            <a:r>
              <a:rPr lang="en-US" sz="2000" dirty="0" err="1"/>
              <a:t>Bidita</a:t>
            </a:r>
            <a:r>
              <a:rPr lang="en-US" sz="2000" dirty="0"/>
              <a:t> Sarkar </a:t>
            </a:r>
            <a:r>
              <a:rPr lang="en-US" sz="2000" dirty="0" err="1"/>
              <a:t>Diba</a:t>
            </a:r>
            <a:r>
              <a:rPr lang="en-US" sz="2000" dirty="0"/>
              <a:t>(20101016)</a:t>
            </a:r>
          </a:p>
          <a:p>
            <a:r>
              <a:rPr lang="en-US" sz="2000" dirty="0"/>
              <a:t>Assistant Professor                          MD. Mahmudur Rahman(20101009)</a:t>
            </a:r>
          </a:p>
          <a:p>
            <a:r>
              <a:rPr lang="en-US" sz="2000" dirty="0"/>
              <a:t>Dept of CSE, UAP                             </a:t>
            </a:r>
            <a:r>
              <a:rPr lang="en-US" sz="2000" dirty="0" err="1"/>
              <a:t>Jayonto</a:t>
            </a:r>
            <a:r>
              <a:rPr lang="en-US" sz="2000" dirty="0"/>
              <a:t> Dutta </a:t>
            </a:r>
            <a:r>
              <a:rPr lang="en-US" sz="2000" dirty="0" err="1"/>
              <a:t>Plabon</a:t>
            </a:r>
            <a:r>
              <a:rPr lang="en-US" sz="2000" dirty="0"/>
              <a:t>(20101022)</a:t>
            </a:r>
          </a:p>
          <a:p>
            <a:r>
              <a:rPr lang="en-US" sz="2000" dirty="0"/>
              <a:t>August 1, 2022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38" y="338283"/>
            <a:ext cx="10372621" cy="82731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Economic Feasibility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7262EB-E5D6-3510-4FD3-EEACA8EF61F6}"/>
              </a:ext>
            </a:extLst>
          </p:cNvPr>
          <p:cNvSpPr txBox="1"/>
          <p:nvPr/>
        </p:nvSpPr>
        <p:spPr>
          <a:xfrm>
            <a:off x="904981" y="1165596"/>
            <a:ext cx="101036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evaluating the effectiveness of candidate system by using cost/benefit analysis method.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demonstrates the net benefit from the candidate system in terms of benefits and costs to the organization.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main aim of Economic Feasibility Analysis (EFS) is to estimate the economic requirements of candidate system before investments funds are committed to proposal.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prefers the alternative which will maximize the net worth of organization by earliest and highest return of funds along with lowest level of risk involved in developing the candidate system.</a:t>
            </a: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FF51CFC-7BAF-A836-1B18-D23CF39465DC}"/>
              </a:ext>
            </a:extLst>
          </p:cNvPr>
          <p:cNvGraphicFramePr>
            <a:graphicFrameLocks noGrp="1"/>
          </p:cNvGraphicFramePr>
          <p:nvPr/>
        </p:nvGraphicFramePr>
        <p:xfrm>
          <a:off x="339012" y="117022"/>
          <a:ext cx="11513975" cy="66020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752">
                  <a:extLst>
                    <a:ext uri="{9D8B030D-6E8A-4147-A177-3AD203B41FA5}">
                      <a16:colId xmlns:a16="http://schemas.microsoft.com/office/drawing/2014/main" val="720455629"/>
                    </a:ext>
                  </a:extLst>
                </a:gridCol>
                <a:gridCol w="1457071">
                  <a:extLst>
                    <a:ext uri="{9D8B030D-6E8A-4147-A177-3AD203B41FA5}">
                      <a16:colId xmlns:a16="http://schemas.microsoft.com/office/drawing/2014/main" val="71557115"/>
                    </a:ext>
                  </a:extLst>
                </a:gridCol>
                <a:gridCol w="2554577">
                  <a:extLst>
                    <a:ext uri="{9D8B030D-6E8A-4147-A177-3AD203B41FA5}">
                      <a16:colId xmlns:a16="http://schemas.microsoft.com/office/drawing/2014/main" val="500802145"/>
                    </a:ext>
                  </a:extLst>
                </a:gridCol>
                <a:gridCol w="1268099">
                  <a:extLst>
                    <a:ext uri="{9D8B030D-6E8A-4147-A177-3AD203B41FA5}">
                      <a16:colId xmlns:a16="http://schemas.microsoft.com/office/drawing/2014/main" val="377034883"/>
                    </a:ext>
                  </a:extLst>
                </a:gridCol>
                <a:gridCol w="1194587">
                  <a:extLst>
                    <a:ext uri="{9D8B030D-6E8A-4147-A177-3AD203B41FA5}">
                      <a16:colId xmlns:a16="http://schemas.microsoft.com/office/drawing/2014/main" val="1669634653"/>
                    </a:ext>
                  </a:extLst>
                </a:gridCol>
                <a:gridCol w="1093506">
                  <a:extLst>
                    <a:ext uri="{9D8B030D-6E8A-4147-A177-3AD203B41FA5}">
                      <a16:colId xmlns:a16="http://schemas.microsoft.com/office/drawing/2014/main" val="1361769391"/>
                    </a:ext>
                  </a:extLst>
                </a:gridCol>
                <a:gridCol w="1176208">
                  <a:extLst>
                    <a:ext uri="{9D8B030D-6E8A-4147-A177-3AD203B41FA5}">
                      <a16:colId xmlns:a16="http://schemas.microsoft.com/office/drawing/2014/main" val="631303487"/>
                    </a:ext>
                  </a:extLst>
                </a:gridCol>
                <a:gridCol w="1176208">
                  <a:extLst>
                    <a:ext uri="{9D8B030D-6E8A-4147-A177-3AD203B41FA5}">
                      <a16:colId xmlns:a16="http://schemas.microsoft.com/office/drawing/2014/main" val="3444391735"/>
                    </a:ext>
                  </a:extLst>
                </a:gridCol>
                <a:gridCol w="1212967">
                  <a:extLst>
                    <a:ext uri="{9D8B030D-6E8A-4147-A177-3AD203B41FA5}">
                      <a16:colId xmlns:a16="http://schemas.microsoft.com/office/drawing/2014/main" val="1355673528"/>
                    </a:ext>
                  </a:extLst>
                </a:gridCol>
              </a:tblGrid>
              <a:tr h="365657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Year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Year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47728"/>
                  </a:ext>
                </a:extLst>
              </a:tr>
              <a:tr h="427696">
                <a:tc rowSpan="4" gridSpan="2"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Light Condensed" panose="020B0502040204020203" pitchFamily="34" charset="0"/>
                      </a:endParaRPr>
                    </a:p>
                    <a:p>
                      <a:pPr algn="ctr"/>
                      <a:endParaRPr lang="en-US" dirty="0">
                        <a:latin typeface="Bahnschrift Light Condensed" panose="020B0502040204020203" pitchFamily="34" charset="0"/>
                      </a:endParaRPr>
                    </a:p>
                    <a:p>
                      <a:pPr algn="ctr"/>
                      <a:endParaRPr lang="en-US" dirty="0">
                        <a:latin typeface="Bahnschrift Light Condensed" panose="020B05020402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Benefits</a:t>
                      </a:r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Percentage from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555000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95325"/>
                  </a:ext>
                </a:extLst>
              </a:tr>
              <a:tr h="46855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Transaction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720060"/>
                  </a:ext>
                </a:extLst>
              </a:tr>
              <a:tr h="45052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Advertisement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152000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06856"/>
                  </a:ext>
                </a:extLst>
              </a:tr>
              <a:tr h="387455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Total 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480000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2390000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58868"/>
                  </a:ext>
                </a:extLst>
              </a:tr>
              <a:tr h="379496">
                <a:tc rowSpan="7"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Light Condensed" panose="020B0502040204020203" pitchFamily="34" charset="0"/>
                      </a:endParaRPr>
                    </a:p>
                    <a:p>
                      <a:pPr algn="ctr"/>
                      <a:endParaRPr lang="en-US" dirty="0">
                        <a:latin typeface="Bahnschrift Light Condensed" panose="020B05020402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Development</a:t>
                      </a:r>
                    </a:p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System and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375000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94766"/>
                  </a:ext>
                </a:extLst>
              </a:tr>
              <a:tr h="379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Development Labor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47474"/>
                  </a:ext>
                </a:extLst>
              </a:tr>
              <a:tr h="379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Advertisement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55406"/>
                  </a:ext>
                </a:extLst>
              </a:tr>
              <a:tr h="379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Total Developments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745000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79699"/>
                  </a:ext>
                </a:extLst>
              </a:tr>
              <a:tr h="3794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Operational</a:t>
                      </a:r>
                    </a:p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Operational Labor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77486"/>
                  </a:ext>
                </a:extLst>
              </a:tr>
              <a:tr h="61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System, Hardware and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877741"/>
                  </a:ext>
                </a:extLst>
              </a:tr>
              <a:tr h="4725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Total Operational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385000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30685"/>
                  </a:ext>
                </a:extLst>
              </a:tr>
              <a:tr h="379496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Total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1130000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94431"/>
                  </a:ext>
                </a:extLst>
              </a:tr>
              <a:tr h="4942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Net Benefits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(745000)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382000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818000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950866"/>
                  </a:ext>
                </a:extLst>
              </a:tr>
              <a:tr h="48322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Cumulative net</a:t>
                      </a:r>
                    </a:p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Benefits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(745000)</a:t>
                      </a:r>
                    </a:p>
                    <a:p>
                      <a:pPr algn="ctr"/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(600000)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(218000)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442000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1260000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0958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EEB5CF2-7709-4744-382C-4D7B2A4EE3AC}"/>
              </a:ext>
            </a:extLst>
          </p:cNvPr>
          <p:cNvSpPr txBox="1"/>
          <p:nvPr/>
        </p:nvSpPr>
        <p:spPr>
          <a:xfrm rot="16200000">
            <a:off x="142679" y="3625333"/>
            <a:ext cx="7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Costs</a:t>
            </a:r>
          </a:p>
        </p:txBody>
      </p: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764F1B-C43F-2DDD-9C5A-5A412BFE24F4}"/>
                  </a:ext>
                </a:extLst>
              </p:cNvPr>
              <p:cNvSpPr txBox="1"/>
              <p:nvPr/>
            </p:nvSpPr>
            <p:spPr>
              <a:xfrm>
                <a:off x="3311263" y="985422"/>
                <a:ext cx="5008422" cy="544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Return of Investment (ROI)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Bahnschrift Light Condensed" panose="020B0502040204020203" pitchFamily="34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dirty="0">
                            <a:latin typeface="Bahnschrift Light Condensed" panose="020B0502040204020203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Bahnschrift Light Condensed" panose="020B0502040204020203" pitchFamily="34" charset="0"/>
                          </a:rPr>
                          <m:t>Benefits</m:t>
                        </m:r>
                        <m:r>
                          <m:rPr>
                            <m:nor/>
                          </m:rPr>
                          <a:rPr lang="en-US" dirty="0">
                            <a:latin typeface="Bahnschrift Light Condensed" panose="020B0502040204020203" pitchFamily="34" charset="0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Bahnschrift Light Condensed" panose="020B0502040204020203" pitchFamily="34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dirty="0">
                            <a:latin typeface="Bahnschrift Light Condensed" panose="020B0502040204020203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Bahnschrift Light Condensed" panose="020B0502040204020203" pitchFamily="34" charset="0"/>
                          </a:rPr>
                          <m:t>Costs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𝐶𝑜𝑠𝑡𝑠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764F1B-C43F-2DDD-9C5A-5A412BFE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263" y="985422"/>
                <a:ext cx="5008422" cy="544829"/>
              </a:xfrm>
              <a:prstGeom prst="rect">
                <a:avLst/>
              </a:prstGeom>
              <a:blipFill>
                <a:blip r:embed="rId2"/>
                <a:stretch>
                  <a:fillRect l="-973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3DA3B62-558D-09F9-A0E0-BA5375DB9299}"/>
              </a:ext>
            </a:extLst>
          </p:cNvPr>
          <p:cNvSpPr txBox="1"/>
          <p:nvPr/>
        </p:nvSpPr>
        <p:spPr>
          <a:xfrm>
            <a:off x="4288797" y="192538"/>
            <a:ext cx="419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Cost Benefit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DC59A9-A64D-ABC2-7CE5-E0E0D67AF0ED}"/>
                  </a:ext>
                </a:extLst>
              </p:cNvPr>
              <p:cNvSpPr txBox="1"/>
              <p:nvPr/>
            </p:nvSpPr>
            <p:spPr>
              <a:xfrm>
                <a:off x="3311263" y="1673758"/>
                <a:ext cx="6094520" cy="550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Return of Investment (ROI)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Bahnschrift Light Condensed" panose="020B0502040204020203" pitchFamily="34" charset="0"/>
                          </a:rPr>
                          <m:t>2390000 </m:t>
                        </m:r>
                        <m:r>
                          <m:rPr>
                            <m:nor/>
                          </m:rPr>
                          <a:rPr lang="en-US" dirty="0"/>
                          <m:t>–</m:t>
                        </m:r>
                        <m:r>
                          <m:rPr>
                            <m:nor/>
                          </m:rPr>
                          <a:rPr lang="en-US" dirty="0">
                            <a:latin typeface="Bahnschrift Light Condensed" panose="020B0502040204020203" pitchFamily="34" charset="0"/>
                          </a:rPr>
                          <m:t>1130000 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Bahnschrift Light Condensed" panose="020B0502040204020203" pitchFamily="34" charset="0"/>
                          </a:rPr>
                          <m:t>1130000 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DC59A9-A64D-ABC2-7CE5-E0E0D67AF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263" y="1673758"/>
                <a:ext cx="6094520" cy="550792"/>
              </a:xfrm>
              <a:prstGeom prst="rect">
                <a:avLst/>
              </a:prstGeom>
              <a:blipFill>
                <a:blip r:embed="rId3"/>
                <a:stretch>
                  <a:fillRect l="-800" b="-5556"/>
                </a:stretch>
              </a:blipFill>
            </p:spPr>
            <p:txBody>
              <a:bodyPr/>
              <a:lstStyle/>
              <a:p>
                <a:r>
                  <a:rPr lang="b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2314F94-F4C7-4C90-C083-D1959DBEB1AE}"/>
              </a:ext>
            </a:extLst>
          </p:cNvPr>
          <p:cNvSpPr txBox="1"/>
          <p:nvPr/>
        </p:nvSpPr>
        <p:spPr>
          <a:xfrm>
            <a:off x="3311263" y="236805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Return of Investment (ROI) = </a:t>
            </a:r>
            <a:r>
              <a:rPr lang="en-US" dirty="0">
                <a:latin typeface="Bahnschrift Light Condensed" panose="020B0502040204020203" pitchFamily="34" charset="0"/>
              </a:rPr>
              <a:t>1.115%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5E3EF-CEE5-E8CA-E273-0FDD83A79485}"/>
              </a:ext>
            </a:extLst>
          </p:cNvPr>
          <p:cNvSpPr txBox="1"/>
          <p:nvPr/>
        </p:nvSpPr>
        <p:spPr>
          <a:xfrm>
            <a:off x="2166152" y="3622088"/>
            <a:ext cx="26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 Event Point (BEP) =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89B3AC-DC76-B063-CA14-3F1CA9955286}"/>
              </a:ext>
            </a:extLst>
          </p:cNvPr>
          <p:cNvSpPr txBox="1"/>
          <p:nvPr/>
        </p:nvSpPr>
        <p:spPr>
          <a:xfrm>
            <a:off x="4752321" y="3206590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Number of 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Years of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Negative 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cash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29B798-D9C4-F37A-EBE1-244E02454D50}"/>
                  </a:ext>
                </a:extLst>
              </p:cNvPr>
              <p:cNvSpPr txBox="1"/>
              <p:nvPr/>
            </p:nvSpPr>
            <p:spPr>
              <a:xfrm>
                <a:off x="5772152" y="3543477"/>
                <a:ext cx="5424256" cy="5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𝑐𝑎𝑠h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𝑓𝑙𝑜𝑤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𝑐𝑢𝑚𝑢𝑙𝑎𝑡𝑖𝑣𝑒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𝑐𝑎𝑠h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𝑓𝑙𝑜𝑤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𝑐𝑎𝑠h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𝑓𝑙𝑜𝑤</m:t>
                        </m:r>
                      </m:den>
                    </m:f>
                  </m:oMath>
                </a14:m>
                <a:endParaRPr lang="en-US" dirty="0">
                  <a:latin typeface="Bahnschrift Ligh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29B798-D9C4-F37A-EBE1-244E0245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152" y="3543477"/>
                <a:ext cx="5424256" cy="526554"/>
              </a:xfrm>
              <a:prstGeom prst="rect">
                <a:avLst/>
              </a:prstGeom>
              <a:blipFill>
                <a:blip r:embed="rId4"/>
                <a:stretch>
                  <a:fillRect l="-1011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AE23D8-FC24-1A67-8EF1-661C02689A12}"/>
                  </a:ext>
                </a:extLst>
              </p:cNvPr>
              <p:cNvSpPr txBox="1"/>
              <p:nvPr/>
            </p:nvSpPr>
            <p:spPr>
              <a:xfrm>
                <a:off x="2166152" y="4553471"/>
                <a:ext cx="6094520" cy="484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Break Event Point (BEP) = </a:t>
                </a:r>
                <a:r>
                  <a:rPr lang="en-US" dirty="0">
                    <a:latin typeface="Bahnschrift Light Condensed" panose="020B0502040204020203" pitchFamily="34" charset="0"/>
                  </a:rPr>
                  <a:t>2 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660000−442000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660000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AE23D8-FC24-1A67-8EF1-661C02689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52" y="4553471"/>
                <a:ext cx="6094520" cy="484043"/>
              </a:xfrm>
              <a:prstGeom prst="rect">
                <a:avLst/>
              </a:prstGeom>
              <a:blipFill>
                <a:blip r:embed="rId5"/>
                <a:stretch>
                  <a:fillRect l="-80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77A64D-AE89-1BE2-D6BF-1C060DE763B0}"/>
              </a:ext>
            </a:extLst>
          </p:cNvPr>
          <p:cNvSpPr txBox="1"/>
          <p:nvPr/>
        </p:nvSpPr>
        <p:spPr>
          <a:xfrm>
            <a:off x="2166152" y="52916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Break Event Point (BEP) = </a:t>
            </a:r>
            <a:r>
              <a:rPr lang="en-US" dirty="0">
                <a:latin typeface="Bahnschrift Light Condensed" panose="020B0502040204020203" pitchFamily="34" charset="0"/>
              </a:rPr>
              <a:t>2 + 0.33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054962-3E47-CED0-D8D9-606DCC45A08C}"/>
              </a:ext>
            </a:extLst>
          </p:cNvPr>
          <p:cNvSpPr txBox="1"/>
          <p:nvPr/>
        </p:nvSpPr>
        <p:spPr>
          <a:xfrm>
            <a:off x="2166152" y="587257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Break Event Point (BEP) = </a:t>
            </a:r>
            <a:r>
              <a:rPr lang="en-US" dirty="0">
                <a:latin typeface="Bahnschrift Light Condensed" panose="020B0502040204020203" pitchFamily="34" charset="0"/>
              </a:rPr>
              <a:t>2 .33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E46E40-ACDE-555F-1273-9040633F8F48}"/>
              </a:ext>
            </a:extLst>
          </p:cNvPr>
          <p:cNvGraphicFramePr>
            <a:graphicFrameLocks noGrp="1"/>
          </p:cNvGraphicFramePr>
          <p:nvPr/>
        </p:nvGraphicFramePr>
        <p:xfrm>
          <a:off x="1571349" y="1021506"/>
          <a:ext cx="9605638" cy="28298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2234">
                  <a:extLst>
                    <a:ext uri="{9D8B030D-6E8A-4147-A177-3AD203B41FA5}">
                      <a16:colId xmlns:a16="http://schemas.microsoft.com/office/drawing/2014/main" val="2841720735"/>
                    </a:ext>
                  </a:extLst>
                </a:gridCol>
                <a:gridCol w="1372234">
                  <a:extLst>
                    <a:ext uri="{9D8B030D-6E8A-4147-A177-3AD203B41FA5}">
                      <a16:colId xmlns:a16="http://schemas.microsoft.com/office/drawing/2014/main" val="534196016"/>
                    </a:ext>
                  </a:extLst>
                </a:gridCol>
                <a:gridCol w="1372234">
                  <a:extLst>
                    <a:ext uri="{9D8B030D-6E8A-4147-A177-3AD203B41FA5}">
                      <a16:colId xmlns:a16="http://schemas.microsoft.com/office/drawing/2014/main" val="3663255016"/>
                    </a:ext>
                  </a:extLst>
                </a:gridCol>
                <a:gridCol w="1372234">
                  <a:extLst>
                    <a:ext uri="{9D8B030D-6E8A-4147-A177-3AD203B41FA5}">
                      <a16:colId xmlns:a16="http://schemas.microsoft.com/office/drawing/2014/main" val="204384847"/>
                    </a:ext>
                  </a:extLst>
                </a:gridCol>
                <a:gridCol w="1372234">
                  <a:extLst>
                    <a:ext uri="{9D8B030D-6E8A-4147-A177-3AD203B41FA5}">
                      <a16:colId xmlns:a16="http://schemas.microsoft.com/office/drawing/2014/main" val="3401095214"/>
                    </a:ext>
                  </a:extLst>
                </a:gridCol>
                <a:gridCol w="1372234">
                  <a:extLst>
                    <a:ext uri="{9D8B030D-6E8A-4147-A177-3AD203B41FA5}">
                      <a16:colId xmlns:a16="http://schemas.microsoft.com/office/drawing/2014/main" val="3743468490"/>
                    </a:ext>
                  </a:extLst>
                </a:gridCol>
                <a:gridCol w="1372234">
                  <a:extLst>
                    <a:ext uri="{9D8B030D-6E8A-4147-A177-3AD203B41FA5}">
                      <a16:colId xmlns:a16="http://schemas.microsoft.com/office/drawing/2014/main" val="3098263090"/>
                    </a:ext>
                  </a:extLst>
                </a:gridCol>
              </a:tblGrid>
              <a:tr h="51656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Year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Year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87476"/>
                  </a:ext>
                </a:extLst>
              </a:tr>
              <a:tr h="5165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Total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1130000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41534"/>
                  </a:ext>
                </a:extLst>
              </a:tr>
              <a:tr h="5165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Present Value of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68181.818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80991.735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75131.480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76497.507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1045802.54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34307"/>
                  </a:ext>
                </a:extLst>
              </a:tr>
              <a:tr h="5165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Total 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480000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2390000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67796"/>
                  </a:ext>
                </a:extLst>
              </a:tr>
              <a:tr h="5165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Present Value of 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Ligh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396694.214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570999.2487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635202.513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1802895.976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134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CD70E5-5DA9-011B-D91E-21396762D491}"/>
              </a:ext>
            </a:extLst>
          </p:cNvPr>
          <p:cNvSpPr txBox="1"/>
          <p:nvPr/>
        </p:nvSpPr>
        <p:spPr>
          <a:xfrm>
            <a:off x="9277165" y="3851361"/>
            <a:ext cx="202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 of Return 10%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9C29EF-34B9-9BFD-A16D-D96EB292A65E}"/>
                  </a:ext>
                </a:extLst>
              </p:cNvPr>
              <p:cNvSpPr txBox="1"/>
              <p:nvPr/>
            </p:nvSpPr>
            <p:spPr>
              <a:xfrm>
                <a:off x="1571349" y="4509857"/>
                <a:ext cx="4197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NPV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𝐵𝑒𝑛𝑒𝑓𝑖𝑡𝑠</m:t>
                        </m:r>
                      </m:e>
                    </m:nary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9C29EF-34B9-9BFD-A16D-D96EB292A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49" y="4509857"/>
                <a:ext cx="4197816" cy="369332"/>
              </a:xfrm>
              <a:prstGeom prst="rect">
                <a:avLst/>
              </a:prstGeom>
              <a:blipFill>
                <a:blip r:embed="rId2"/>
                <a:stretch>
                  <a:fillRect l="-1308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4E379F9-FC34-620A-5C8B-DF2538713EA4}"/>
              </a:ext>
            </a:extLst>
          </p:cNvPr>
          <p:cNvSpPr txBox="1"/>
          <p:nvPr/>
        </p:nvSpPr>
        <p:spPr>
          <a:xfrm>
            <a:off x="1571349" y="4992794"/>
            <a:ext cx="327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NPV = </a:t>
            </a:r>
            <a:r>
              <a:rPr lang="en-US" dirty="0">
                <a:latin typeface="Bahnschrift Light Condensed" panose="020B0502040204020203" pitchFamily="34" charset="0"/>
              </a:rPr>
              <a:t>1802895.976 - 1045802.54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2D909-EFD4-D361-74EF-154B82EBEA1E}"/>
              </a:ext>
            </a:extLst>
          </p:cNvPr>
          <p:cNvSpPr txBox="1"/>
          <p:nvPr/>
        </p:nvSpPr>
        <p:spPr>
          <a:xfrm>
            <a:off x="1611547" y="550267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NPV = 757093.4357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AFC14-7A69-DD34-3579-7FC1A45419EA}"/>
              </a:ext>
            </a:extLst>
          </p:cNvPr>
          <p:cNvSpPr txBox="1"/>
          <p:nvPr/>
        </p:nvSpPr>
        <p:spPr>
          <a:xfrm>
            <a:off x="4288797" y="192538"/>
            <a:ext cx="419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Cost Benefit Analysis</a:t>
            </a:r>
          </a:p>
        </p:txBody>
      </p:sp>
    </p:spTree>
    <p:extLst>
      <p:ext uri="{BB962C8B-B14F-4D97-AF65-F5344CB8AC3E}">
        <p14:creationId xmlns:p14="http://schemas.microsoft.com/office/powerpoint/2010/main" val="399473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38" y="338283"/>
            <a:ext cx="10372621" cy="82731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legal Feasibility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7262EB-E5D6-3510-4FD3-EEACA8EF61F6}"/>
              </a:ext>
            </a:extLst>
          </p:cNvPr>
          <p:cNvSpPr txBox="1"/>
          <p:nvPr/>
        </p:nvSpPr>
        <p:spPr>
          <a:xfrm>
            <a:off x="1165412" y="1351508"/>
            <a:ext cx="9798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Legal feasibility is the study to know if the proposed project confirm the legal and ethical requirements.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is important that the project or business is following the requirements needed to start a business or a project including business licenses, certificates, copyrights, business insurance, tax number, health and safety measures and many more.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There are some things to consider in legal feasibility study including ethical issues and some social issues. These issues are the privacy, nepotism and accountability.</a:t>
            </a:r>
          </a:p>
        </p:txBody>
      </p:sp>
    </p:spTree>
    <p:extLst>
      <p:ext uri="{BB962C8B-B14F-4D97-AF65-F5344CB8AC3E}">
        <p14:creationId xmlns:p14="http://schemas.microsoft.com/office/powerpoint/2010/main" val="249185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6" y="424872"/>
            <a:ext cx="10840914" cy="74814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Operational Feasibility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045F8-24C7-EAE8-CF80-AF8EF1C09681}"/>
              </a:ext>
            </a:extLst>
          </p:cNvPr>
          <p:cNvSpPr txBox="1"/>
          <p:nvPr/>
        </p:nvSpPr>
        <p:spPr>
          <a:xfrm>
            <a:off x="1264023" y="1351508"/>
            <a:ext cx="97916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determines whether the system is operating effectively once it is developed and implemented.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ensures that the management should support the proposed system and its working feasible in the current organizational environment.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analyzes whether the users will be affected and they accept the modified or new business methods that affect the possible system benefits.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also ensures that the computer resources and network architecture of candidate system are workable.</a:t>
            </a:r>
          </a:p>
        </p:txBody>
      </p:sp>
    </p:spTree>
    <p:extLst>
      <p:ext uri="{BB962C8B-B14F-4D97-AF65-F5344CB8AC3E}">
        <p14:creationId xmlns:p14="http://schemas.microsoft.com/office/powerpoint/2010/main" val="172961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CA7984-C883-7A5E-F0AA-03820E4CD9C5}"/>
              </a:ext>
            </a:extLst>
          </p:cNvPr>
          <p:cNvSpPr txBox="1"/>
          <p:nvPr/>
        </p:nvSpPr>
        <p:spPr>
          <a:xfrm>
            <a:off x="0" y="489560"/>
            <a:ext cx="112970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000" b="1" i="0" u="none" strike="noStrike" kern="1200" cap="all" spc="0" normalizeH="0" baseline="0" noProof="0" dirty="0">
                <a:ln w="3175" cmpd="sng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Schedule Feasibility</a:t>
            </a:r>
            <a:endParaRPr lang="en-US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650C6-4081-8172-E1CC-643D9A88F51D}"/>
              </a:ext>
            </a:extLst>
          </p:cNvPr>
          <p:cNvSpPr txBox="1"/>
          <p:nvPr/>
        </p:nvSpPr>
        <p:spPr>
          <a:xfrm>
            <a:off x="1479176" y="1463380"/>
            <a:ext cx="897367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Schedule Feasibility Study mainly timelines/deadlines is analyzed for proposed project which includes how many times teams will take to complete final project which has a great impact on the organization as purpose of project may fail if it can’t be completed on time.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ensures that the project should be completed within given time constraint or schedule.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also verifies and validates whether the deadlines of project are reasonable or not.</a:t>
            </a:r>
          </a:p>
        </p:txBody>
      </p:sp>
    </p:spTree>
    <p:extLst>
      <p:ext uri="{BB962C8B-B14F-4D97-AF65-F5344CB8AC3E}">
        <p14:creationId xmlns:p14="http://schemas.microsoft.com/office/powerpoint/2010/main" val="222568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13;p48">
            <a:extLst>
              <a:ext uri="{FF2B5EF4-FFF2-40B4-BE49-F238E27FC236}">
                <a16:creationId xmlns:a16="http://schemas.microsoft.com/office/drawing/2014/main" id="{894DEF2F-3445-FBBF-A86A-A7D8E0692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365" y="2357718"/>
            <a:ext cx="10841038" cy="1326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4400" b="1" dirty="0">
                <a:solidFill>
                  <a:srgbClr val="FFC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THANKS</a:t>
            </a:r>
            <a:br>
              <a:rPr lang="af-ZA" sz="4400" b="1" dirty="0">
                <a:solidFill>
                  <a:srgbClr val="FFC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af-ZA" sz="4400" b="1" dirty="0">
                <a:solidFill>
                  <a:srgbClr val="FFC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27194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564777" y="878050"/>
            <a:ext cx="5558118" cy="101817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Contents Of Presentation</a:t>
            </a:r>
          </a:p>
        </p:txBody>
      </p:sp>
      <p:pic>
        <p:nvPicPr>
          <p:cNvPr id="1026" name="Picture 2" descr="What Is Crowdfunding?- Definition, Websites, Types &amp; Benefits | Feedough">
            <a:extLst>
              <a:ext uri="{FF2B5EF4-FFF2-40B4-BE49-F238E27FC236}">
                <a16:creationId xmlns:a16="http://schemas.microsoft.com/office/drawing/2014/main" id="{D4930E2F-ADCD-B274-9642-A41AE56FDA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7"/>
          <a:stretch/>
        </p:blipFill>
        <p:spPr bwMode="auto">
          <a:xfrm>
            <a:off x="5262282" y="0"/>
            <a:ext cx="692971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264E53-BDED-7E45-448F-203DBB251817}"/>
              </a:ext>
            </a:extLst>
          </p:cNvPr>
          <p:cNvSpPr txBox="1">
            <a:spLocks/>
          </p:cNvSpPr>
          <p:nvPr/>
        </p:nvSpPr>
        <p:spPr bwMode="white">
          <a:xfrm>
            <a:off x="206188" y="1819836"/>
            <a:ext cx="5056094" cy="3523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Questionnaires: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special-purpose document that allows the analyst to collect information and opinions from respondents.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Feasibility Analysis: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assesses whether a proposed project is both legally and technically feasible, as well as economically justified.</a:t>
            </a:r>
            <a:r>
              <a:rPr lang="en-US" dirty="0"/>
              <a:t> Feasibility analysis also identifies the important risks associated with the project that must be managed if the project is approved.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Questionnaire Types</a:t>
            </a:r>
            <a:endParaRPr lang="en-US" sz="28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4" y="2066824"/>
            <a:ext cx="9054353" cy="244242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af-ZA" sz="2000" b="1" dirty="0">
                <a:solidFill>
                  <a:srgbClr val="FFC000"/>
                </a:solidFill>
              </a:rPr>
              <a:t>Open-ended question – </a:t>
            </a:r>
            <a:r>
              <a:rPr lang="en-US" sz="2000" dirty="0"/>
              <a:t>A question that allows the interviewee to respond in any way that seems appropriate. It allows someone to give a free-form answer.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C000"/>
                </a:solidFill>
              </a:rPr>
              <a:t>Closed-ended question –</a:t>
            </a:r>
            <a:r>
              <a:rPr lang="en-US" dirty="0"/>
              <a:t> </a:t>
            </a:r>
            <a:r>
              <a:rPr lang="en-US" sz="2000" dirty="0"/>
              <a:t>A question that restricts answers to either specific choices or short, direct responses. Questions can be answered with “Yes” or “No,” or they have a limited set of possible answers.</a:t>
            </a:r>
          </a:p>
        </p:txBody>
      </p:sp>
    </p:spTree>
    <p:extLst>
      <p:ext uri="{BB962C8B-B14F-4D97-AF65-F5344CB8AC3E}">
        <p14:creationId xmlns:p14="http://schemas.microsoft.com/office/powerpoint/2010/main" val="199330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Questionnaires for </a:t>
            </a:r>
            <a:r>
              <a:rPr lang="fr-FR" sz="2800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project</a:t>
            </a:r>
            <a:endParaRPr lang="en-US" sz="28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8B50D4-0E30-A887-87E8-1A226F275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799" y="2079812"/>
            <a:ext cx="3720354" cy="262665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C2EC58-884B-E223-99C6-DBC663AD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80" y="2079812"/>
            <a:ext cx="3720355" cy="26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5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Questionnaires for </a:t>
            </a:r>
            <a:r>
              <a:rPr lang="fr-FR" sz="2800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project</a:t>
            </a:r>
            <a:endParaRPr lang="en-US" sz="28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078D55-2B76-52EF-562B-C46064785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729" y="2008095"/>
            <a:ext cx="4294094" cy="26894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480B2F-7E23-B2A4-849B-9ACB575AA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989" y="2008095"/>
            <a:ext cx="4500282" cy="276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5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1" y="510989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Questionnaires for </a:t>
            </a:r>
            <a:r>
              <a:rPr lang="fr-FR" sz="2800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project</a:t>
            </a:r>
            <a:endParaRPr lang="en-US" sz="28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976C86-639E-1807-DBC6-94174E419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484" y="1770989"/>
            <a:ext cx="4428564" cy="254103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9A004F-6DF7-7A10-749E-743BC28A9CFE}"/>
              </a:ext>
            </a:extLst>
          </p:cNvPr>
          <p:cNvSpPr txBox="1"/>
          <p:nvPr/>
        </p:nvSpPr>
        <p:spPr>
          <a:xfrm>
            <a:off x="974913" y="4580981"/>
            <a:ext cx="4601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Explanation of the numbers in figure 5: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fund a newly started project/company.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 a donation.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finance an investment.</a:t>
            </a:r>
            <a:endParaRPr lang="bn-BD" dirty="0">
              <a:latin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54A23-9EC4-82F6-79F4-48C50D487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745" y="1770990"/>
            <a:ext cx="4389500" cy="25410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475A68-C6A1-5049-C13D-723C11B32180}"/>
              </a:ext>
            </a:extLst>
          </p:cNvPr>
          <p:cNvSpPr txBox="1"/>
          <p:nvPr/>
        </p:nvSpPr>
        <p:spPr>
          <a:xfrm>
            <a:off x="6936441" y="4580981"/>
            <a:ext cx="61094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Explanation for the numbers in figure 6: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 on a particular topic or industry.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Large and well-known.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 on a particular geographical area.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Donation based. </a:t>
            </a:r>
            <a:endParaRPr lang="bn-BD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9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Questionnaires for </a:t>
            </a:r>
            <a:r>
              <a:rPr lang="fr-FR" sz="2800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project</a:t>
            </a:r>
            <a:endParaRPr lang="en-US" sz="28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6AAEDA-96C9-4EC7-2271-6B797D528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354" y="2008094"/>
            <a:ext cx="6418728" cy="3343836"/>
          </a:xfrm>
        </p:spPr>
      </p:pic>
    </p:spTree>
    <p:extLst>
      <p:ext uri="{BB962C8B-B14F-4D97-AF65-F5344CB8AC3E}">
        <p14:creationId xmlns:p14="http://schemas.microsoft.com/office/powerpoint/2010/main" val="1922316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54" y="466051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Feasibility Analysis</a:t>
            </a:r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53" y="842912"/>
            <a:ext cx="591671" cy="591671"/>
          </a:xfrm>
          <a:prstGeom prst="rect">
            <a:avLst/>
          </a:prstGeom>
        </p:spPr>
      </p:pic>
      <p:pic>
        <p:nvPicPr>
          <p:cNvPr id="3074" name="Picture 2" descr="Feasibility Study and Its Importance In Project Management | iCert Global">
            <a:extLst>
              <a:ext uri="{FF2B5EF4-FFF2-40B4-BE49-F238E27FC236}">
                <a16:creationId xmlns:a16="http://schemas.microsoft.com/office/drawing/2014/main" id="{6E71370B-7518-6578-E401-0C7290F884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64" y="1587500"/>
            <a:ext cx="8498541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54" y="466051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Technical Feasibility Analysis</a:t>
            </a:r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188" y="800215"/>
            <a:ext cx="591671" cy="5916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C91A-E4AF-ECE0-5781-69DAC9963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488" y="1595718"/>
            <a:ext cx="10027023" cy="479623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af-ZA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Familiarity with application: </a:t>
            </a:r>
            <a:r>
              <a:rPr lang="af-ZA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knowledge of business domain. We are understanding the improvements. We have also recognized the pitfalls and bad ideas of the project.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af-ZA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Familiarity with technology: </a:t>
            </a:r>
            <a:r>
              <a:rPr lang="af-ZA" sz="2000" dirty="0">
                <a:latin typeface="Calibri" panose="020F0502020204030204" pitchFamily="34" charset="0"/>
                <a:cs typeface="Calibri" panose="020F0502020204030204" pitchFamily="34" charset="0"/>
              </a:rPr>
              <a:t>Blockchain technology is new to this organization. But this technology is not a new technology. People have built projects based on this technology. We don’t need further any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extension of existing firm right now.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af-ZA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Project size: </a:t>
            </a:r>
            <a:r>
              <a:rPr lang="en-US" sz="2000" dirty="0"/>
              <a:t>Number of people, time, and features.</a:t>
            </a:r>
          </a:p>
          <a:p>
            <a:pPr marL="0" indent="0" algn="just">
              <a:buNone/>
            </a:pPr>
            <a:r>
              <a:rPr lang="en-US" sz="2000" dirty="0"/>
              <a:t>                                    For our project number of people = 12, time = 1.1 year.</a:t>
            </a:r>
            <a:endParaRPr lang="af-ZA" sz="20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af-ZA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Compatibility: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system  is not built in a vacuum. It is integrated with current systems and data.</a:t>
            </a:r>
            <a:endParaRPr lang="bn-BD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8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187</TotalTime>
  <Words>1001</Words>
  <Application>Microsoft Office PowerPoint</Application>
  <PresentationFormat>Widescreen</PresentationFormat>
  <Paragraphs>220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Rounded MT Bold</vt:lpstr>
      <vt:lpstr>Bahnschrift Light Condensed</vt:lpstr>
      <vt:lpstr>Calibri</vt:lpstr>
      <vt:lpstr>Cambria Math</vt:lpstr>
      <vt:lpstr>Corbel</vt:lpstr>
      <vt:lpstr>Wingdings</vt:lpstr>
      <vt:lpstr>Celestial</vt:lpstr>
      <vt:lpstr>Blockchain Based Crowdfunding Platform </vt:lpstr>
      <vt:lpstr>PowerPoint Presentation</vt:lpstr>
      <vt:lpstr>Questionnaire Types</vt:lpstr>
      <vt:lpstr>Questionnaires for project</vt:lpstr>
      <vt:lpstr>Questionnaires for project</vt:lpstr>
      <vt:lpstr>Questionnaires for project</vt:lpstr>
      <vt:lpstr>Questionnaires for project</vt:lpstr>
      <vt:lpstr>Feasibility Analysis</vt:lpstr>
      <vt:lpstr>Technical Feasibility Analysis</vt:lpstr>
      <vt:lpstr>Economic Feasibility</vt:lpstr>
      <vt:lpstr>PowerPoint Presentation</vt:lpstr>
      <vt:lpstr>PowerPoint Presentation</vt:lpstr>
      <vt:lpstr>PowerPoint Presentation</vt:lpstr>
      <vt:lpstr>legal Feasibility</vt:lpstr>
      <vt:lpstr>Operational Feasibility</vt:lpstr>
      <vt:lpstr>PowerPoint Presentation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 </dc:creator>
  <cp:lastModifiedBy> </cp:lastModifiedBy>
  <cp:revision>10</cp:revision>
  <dcterms:created xsi:type="dcterms:W3CDTF">2022-09-11T08:56:24Z</dcterms:created>
  <dcterms:modified xsi:type="dcterms:W3CDTF">2022-09-11T17:42:29Z</dcterms:modified>
</cp:coreProperties>
</file>